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sldIdLst>
    <p:sldId id="314" r:id="rId2"/>
    <p:sldId id="297" r:id="rId3"/>
    <p:sldId id="331" r:id="rId4"/>
    <p:sldId id="333" r:id="rId5"/>
    <p:sldId id="330" r:id="rId6"/>
    <p:sldId id="343" r:id="rId7"/>
    <p:sldId id="334" r:id="rId8"/>
    <p:sldId id="335" r:id="rId9"/>
    <p:sldId id="336" r:id="rId10"/>
    <p:sldId id="339" r:id="rId11"/>
    <p:sldId id="341" r:id="rId12"/>
    <p:sldId id="342" r:id="rId13"/>
    <p:sldId id="344" r:id="rId14"/>
    <p:sldId id="345" r:id="rId15"/>
    <p:sldId id="348" r:id="rId16"/>
    <p:sldId id="358" r:id="rId17"/>
    <p:sldId id="402" r:id="rId18"/>
    <p:sldId id="403" r:id="rId19"/>
    <p:sldId id="362" r:id="rId20"/>
    <p:sldId id="363" r:id="rId21"/>
    <p:sldId id="364" r:id="rId22"/>
    <p:sldId id="376" r:id="rId23"/>
    <p:sldId id="404" r:id="rId24"/>
    <p:sldId id="377" r:id="rId25"/>
    <p:sldId id="405" r:id="rId26"/>
    <p:sldId id="406" r:id="rId27"/>
    <p:sldId id="378" r:id="rId28"/>
    <p:sldId id="407" r:id="rId29"/>
    <p:sldId id="408" r:id="rId30"/>
    <p:sldId id="400" r:id="rId31"/>
    <p:sldId id="394" r:id="rId32"/>
    <p:sldId id="395" r:id="rId33"/>
    <p:sldId id="397" r:id="rId34"/>
    <p:sldId id="368" r:id="rId35"/>
    <p:sldId id="409" r:id="rId36"/>
    <p:sldId id="381" r:id="rId37"/>
    <p:sldId id="410" r:id="rId38"/>
    <p:sldId id="401" r:id="rId39"/>
    <p:sldId id="382" r:id="rId40"/>
    <p:sldId id="383" r:id="rId41"/>
    <p:sldId id="384" r:id="rId42"/>
    <p:sldId id="386" r:id="rId43"/>
    <p:sldId id="411" r:id="rId44"/>
    <p:sldId id="387" r:id="rId45"/>
    <p:sldId id="412" r:id="rId46"/>
    <p:sldId id="413" r:id="rId47"/>
    <p:sldId id="414" r:id="rId48"/>
    <p:sldId id="415" r:id="rId49"/>
    <p:sldId id="391" r:id="rId50"/>
    <p:sldId id="392"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p:scale>
          <a:sx n="75" d="100"/>
          <a:sy n="75" d="100"/>
        </p:scale>
        <p:origin x="-90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C770D0F-8D43-4821-A50A-EC26A57049F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4F7D4F6-A77A-4E37-B808-89AEEF1D5644}"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AU"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3859305" y="6423585"/>
            <a:ext cx="3316941" cy="365125"/>
          </a:xfrm>
        </p:spPr>
        <p:txBody>
          <a:bodyPr/>
          <a:lstStyle/>
          <a:p>
            <a:pPr>
              <a:defRPr/>
            </a:pPr>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DB9759-2253-4EA7-9025-60D71679633C}" type="slidenum">
              <a:rPr lang="en-US" smtClean="0"/>
              <a:pPr>
                <a:defRPr/>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AU"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AU"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AU"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AU"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AU"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a:defRPr/>
            </a:pPr>
            <a:endParaRPr lang="en-US"/>
          </a:p>
        </p:txBody>
      </p:sp>
      <p:sp>
        <p:nvSpPr>
          <p:cNvPr id="6" name="Footer Placeholder 5"/>
          <p:cNvSpPr>
            <a:spLocks noGrp="1"/>
          </p:cNvSpPr>
          <p:nvPr>
            <p:ph type="ftr" sz="quarter" idx="11"/>
          </p:nvPr>
        </p:nvSpPr>
        <p:spPr>
          <a:xfrm>
            <a:off x="4191000" y="6423585"/>
            <a:ext cx="300513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AU"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3C07C4-D5C8-4173-A38E-A346281B99A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C15C44-BD93-48A4-AE9B-E1197CB6335B}"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7FB30-D063-49B9-9597-09E5D9334165}" type="slidenum">
              <a:rPr lang="en-US" smtClean="0"/>
              <a:pPr>
                <a:defRPr/>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AU"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a:defRPr/>
            </a:pPr>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a:defRPr/>
            </a:pPr>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AU"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AU"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AU"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AU"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a:defRPr/>
            </a:pPr>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a:xfrm>
            <a:off x="8305800" y="6248774"/>
            <a:ext cx="554038" cy="365125"/>
          </a:xfrm>
        </p:spPr>
        <p:txBody>
          <a:bodyPr/>
          <a:lstStyle/>
          <a:p>
            <a:pPr>
              <a:defRPr/>
            </a:pPr>
            <a:fld id="{E7E6015E-D24B-47F3-BCFA-CE646843CC5A}" type="slidenum">
              <a:rPr lang="en-US" smtClean="0"/>
              <a:pPr>
                <a:defRPr/>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C0EB3E-16B5-467D-8924-0E3F3B78C45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FC599CD-685F-4D1B-B40C-920456C1FEE2}" type="slidenum">
              <a:rPr lang="en-US" smtClean="0"/>
              <a:pPr>
                <a:defRPr/>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pPr>
              <a:defRPr/>
            </a:pPr>
            <a:fld id="{79DAF56F-0A1C-47F6-86CD-E1704E5711F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DAF56F-0A1C-47F6-86CD-E1704E5711FA}" type="slidenum">
              <a:rPr lang="en-US" smtClean="0"/>
              <a:pPr>
                <a:defRPr/>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AU"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a:defRPr/>
            </a:pPr>
            <a:fld id="{79DAF56F-0A1C-47F6-86CD-E1704E5711F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 id="2147484089" r:id="rId18"/>
    <p:sldLayoutId id="2147484090" r:id="rId19"/>
    <p:sldLayoutId id="214748409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andhayoga.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acredwomensbusiness@yahoo.com.au" TargetMode="External"/><Relationship Id="rId4" Type="http://schemas.openxmlformats.org/officeDocument/2006/relationships/image" Target="../media/image25.jpg"/><Relationship Id="rId1" Type="http://schemas.openxmlformats.org/officeDocument/2006/relationships/slideLayout" Target="../slideLayouts/slideLayout6.xml"/><Relationship Id="rId2" Type="http://schemas.openxmlformats.org/officeDocument/2006/relationships/hyperlink" Target="http://www.lisafitzpatrick.com.a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isa@lisafitzpatrick.com.a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4094"/>
            <a:ext cx="7749987" cy="1344706"/>
          </a:xfrm>
        </p:spPr>
        <p:txBody>
          <a:bodyPr/>
          <a:lstStyle/>
          <a:p>
            <a:r>
              <a:rPr lang="en-US" sz="3200" b="1" dirty="0" smtClean="0">
                <a:latin typeface="Harrington"/>
                <a:cs typeface="Harrington"/>
              </a:rPr>
              <a:t>	Yoga Anatomy </a:t>
            </a:r>
            <a:r>
              <a:rPr lang="en-US" sz="3200" b="1" dirty="0" smtClean="0">
                <a:latin typeface="Harrington"/>
                <a:cs typeface="Harrington"/>
              </a:rPr>
              <a:t>and Physiology </a:t>
            </a:r>
            <a:r>
              <a:rPr lang="en-US" sz="3200" b="1" dirty="0">
                <a:latin typeface="Harrington"/>
                <a:cs typeface="Harrington"/>
              </a:rPr>
              <a:t/>
            </a:r>
            <a:br>
              <a:rPr lang="en-US" sz="3200" b="1" dirty="0">
                <a:latin typeface="Harrington"/>
                <a:cs typeface="Harrington"/>
              </a:rPr>
            </a:br>
            <a:r>
              <a:rPr lang="en-US" sz="3200" b="1" dirty="0" smtClean="0">
                <a:latin typeface="Harrington"/>
                <a:cs typeface="Harrington"/>
              </a:rPr>
              <a:t>             		</a:t>
            </a:r>
            <a:r>
              <a:rPr lang="en-US" sz="2800" b="1" dirty="0" smtClean="0">
                <a:latin typeface="Harrington"/>
                <a:cs typeface="Harrington"/>
              </a:rPr>
              <a:t>- for 13-18 year olds - </a:t>
            </a:r>
            <a:endParaRPr lang="en-US" sz="2800" b="1" dirty="0">
              <a:latin typeface="Harrington"/>
              <a:cs typeface="Harrington"/>
            </a:endParaRPr>
          </a:p>
        </p:txBody>
      </p:sp>
      <p:pic>
        <p:nvPicPr>
          <p:cNvPr id="4" name="Content Placeholder 3" descr="9002117.jpg"/>
          <p:cNvPicPr>
            <a:picLocks noGrp="1" noChangeAspect="1"/>
          </p:cNvPicPr>
          <p:nvPr>
            <p:ph idx="1"/>
          </p:nvPr>
        </p:nvPicPr>
        <p:blipFill>
          <a:blip r:embed="rId2">
            <a:extLst>
              <a:ext uri="{28A0092B-C50C-407E-A947-70E740481C1C}">
                <a14:useLocalDpi xmlns:a14="http://schemas.microsoft.com/office/drawing/2010/main" val="0"/>
              </a:ext>
            </a:extLst>
          </a:blip>
          <a:srcRect l="-14061" r="-14061"/>
          <a:stretch>
            <a:fillRect/>
          </a:stretch>
        </p:blipFill>
        <p:spPr>
          <a:xfrm>
            <a:off x="498475" y="1981200"/>
            <a:ext cx="7556500" cy="4144963"/>
          </a:xfrm>
        </p:spPr>
      </p:pic>
    </p:spTree>
    <p:extLst>
      <p:ext uri="{BB962C8B-B14F-4D97-AF65-F5344CB8AC3E}">
        <p14:creationId xmlns:p14="http://schemas.microsoft.com/office/powerpoint/2010/main" val="153974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 Yoga Anatomy and Physiology for Teens?  </a:t>
            </a:r>
            <a:endParaRPr lang="en-US" dirty="0"/>
          </a:p>
        </p:txBody>
      </p:sp>
      <p:sp>
        <p:nvSpPr>
          <p:cNvPr id="3" name="Content Placeholder 2"/>
          <p:cNvSpPr>
            <a:spLocks noGrp="1"/>
          </p:cNvSpPr>
          <p:nvPr>
            <p:ph sz="half" idx="1"/>
          </p:nvPr>
        </p:nvSpPr>
        <p:spPr/>
        <p:txBody>
          <a:bodyPr>
            <a:normAutofit fontScale="77500" lnSpcReduction="20000"/>
          </a:bodyPr>
          <a:lstStyle/>
          <a:p>
            <a:pPr lvl="0"/>
            <a:r>
              <a:rPr lang="en-US" dirty="0"/>
              <a:t>It allows you to become a more precise, confident, skillful, knowledge-able and safe yoga teacher for 13-18 year olds</a:t>
            </a:r>
            <a:endParaRPr lang="en-AU" dirty="0"/>
          </a:p>
          <a:p>
            <a:pPr lvl="0"/>
            <a:r>
              <a:rPr lang="en-US" dirty="0"/>
              <a:t>It deepens your appreciation of the specific developmental stages of 13-18 year olds and their unique physical, mental, emotional and spiritual capacity to engage in yoga tools</a:t>
            </a:r>
            <a:endParaRPr lang="en-AU" dirty="0"/>
          </a:p>
          <a:p>
            <a:pPr lvl="0"/>
            <a:r>
              <a:rPr lang="en-US" dirty="0"/>
              <a:t>It helps you to prevent injury specific to this age group and understand the causes of common injuries and challenges seen in late childhood – the pre-teen years - before the onset of adolescence.</a:t>
            </a:r>
            <a:endParaRPr lang="en-AU" dirty="0"/>
          </a:p>
          <a:p>
            <a:endParaRPr lang="en-US" dirty="0"/>
          </a:p>
        </p:txBody>
      </p:sp>
      <p:pic>
        <p:nvPicPr>
          <p:cNvPr id="7" name="Content Placeholder 6"/>
          <p:cNvPicPr>
            <a:picLocks noGrp="1"/>
          </p:cNvPicPr>
          <p:nvPr>
            <p:ph sz="half" idx="14"/>
          </p:nvPr>
        </p:nvPicPr>
        <p:blipFill>
          <a:blip r:embed="rId2">
            <a:extLst>
              <a:ext uri="{28A0092B-C50C-407E-A947-70E740481C1C}">
                <a14:useLocalDpi xmlns:a14="http://schemas.microsoft.com/office/drawing/2010/main" val="0"/>
              </a:ext>
            </a:extLst>
          </a:blip>
          <a:srcRect l="-142120" r="-142120"/>
          <a:stretch>
            <a:fillRect/>
          </a:stretch>
        </p:blipFill>
        <p:spPr>
          <a:prstGeom prst="rect">
            <a:avLst/>
          </a:prstGeom>
        </p:spPr>
      </p:pic>
    </p:spTree>
    <p:extLst>
      <p:ext uri="{BB962C8B-B14F-4D97-AF65-F5344CB8AC3E}">
        <p14:creationId xmlns:p14="http://schemas.microsoft.com/office/powerpoint/2010/main" val="44035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Learn Yoga Anatomy and Physiology for </a:t>
            </a:r>
            <a:r>
              <a:rPr lang="en-US" dirty="0" smtClean="0"/>
              <a:t>Teens? </a:t>
            </a:r>
            <a:endParaRPr lang="en-US" dirty="0"/>
          </a:p>
        </p:txBody>
      </p:sp>
      <p:sp>
        <p:nvSpPr>
          <p:cNvPr id="3" name="Content Placeholder 2"/>
          <p:cNvSpPr>
            <a:spLocks noGrp="1"/>
          </p:cNvSpPr>
          <p:nvPr>
            <p:ph sz="half" idx="1"/>
          </p:nvPr>
        </p:nvSpPr>
        <p:spPr/>
        <p:txBody>
          <a:bodyPr>
            <a:normAutofit fontScale="85000" lnSpcReduction="10000"/>
          </a:bodyPr>
          <a:lstStyle/>
          <a:p>
            <a:pPr lvl="0"/>
            <a:r>
              <a:rPr lang="en-US" dirty="0"/>
              <a:t>It supports you to develop and deliver age-appropriate activities </a:t>
            </a:r>
            <a:endParaRPr lang="en-AU" dirty="0"/>
          </a:p>
          <a:p>
            <a:pPr lvl="0"/>
            <a:r>
              <a:rPr lang="en-US" dirty="0"/>
              <a:t>To increase your understanding of the health benefits of yoga for older children </a:t>
            </a:r>
            <a:endParaRPr lang="en-AU" dirty="0"/>
          </a:p>
          <a:p>
            <a:pPr lvl="0"/>
            <a:r>
              <a:rPr lang="en-US" dirty="0"/>
              <a:t>To increase your confidence, awareness and compassion when communicating with 13-18 year olds </a:t>
            </a:r>
            <a:endParaRPr lang="en-AU" dirty="0"/>
          </a:p>
          <a:p>
            <a:pPr lvl="0"/>
            <a:r>
              <a:rPr lang="en-US" dirty="0"/>
              <a:t>To assist in identifying instances where an older child may need additional support or is experiencing stressors or challenges that may require addressing </a:t>
            </a:r>
            <a:endParaRPr lang="en-AU" dirty="0"/>
          </a:p>
          <a:p>
            <a:endParaRPr lang="en-US" dirty="0"/>
          </a:p>
        </p:txBody>
      </p:sp>
      <p:pic>
        <p:nvPicPr>
          <p:cNvPr id="9" name="Content Placeholder 8"/>
          <p:cNvPicPr>
            <a:picLocks noGrp="1"/>
          </p:cNvPicPr>
          <p:nvPr>
            <p:ph sz="half" idx="2"/>
          </p:nvPr>
        </p:nvPicPr>
        <p:blipFill>
          <a:blip r:embed="rId2">
            <a:extLst>
              <a:ext uri="{28A0092B-C50C-407E-A947-70E740481C1C}">
                <a14:useLocalDpi xmlns:a14="http://schemas.microsoft.com/office/drawing/2010/main" val="0"/>
              </a:ext>
            </a:extLst>
          </a:blip>
          <a:srcRect t="-7043" b="-7043"/>
          <a:stretch>
            <a:fillRect/>
          </a:stretch>
        </p:blipFill>
        <p:spPr>
          <a:prstGeom prst="rect">
            <a:avLst/>
          </a:prstGeom>
        </p:spPr>
      </p:pic>
    </p:spTree>
    <p:extLst>
      <p:ext uri="{BB962C8B-B14F-4D97-AF65-F5344CB8AC3E}">
        <p14:creationId xmlns:p14="http://schemas.microsoft.com/office/powerpoint/2010/main" val="3226632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Learn Yoga Anatomy and Physiology for </a:t>
            </a:r>
            <a:r>
              <a:rPr lang="en-US" dirty="0" smtClean="0"/>
              <a:t>Teens? </a:t>
            </a:r>
            <a:endParaRPr lang="en-US" dirty="0"/>
          </a:p>
        </p:txBody>
      </p:sp>
      <p:sp>
        <p:nvSpPr>
          <p:cNvPr id="4" name="Content Placeholder 3"/>
          <p:cNvSpPr>
            <a:spLocks noGrp="1"/>
          </p:cNvSpPr>
          <p:nvPr>
            <p:ph sz="half" idx="2"/>
          </p:nvPr>
        </p:nvSpPr>
        <p:spPr/>
        <p:txBody>
          <a:bodyPr>
            <a:normAutofit fontScale="85000" lnSpcReduction="20000"/>
          </a:bodyPr>
          <a:lstStyle/>
          <a:p>
            <a:pPr lvl="0"/>
            <a:r>
              <a:rPr lang="en-US" dirty="0"/>
              <a:t>To support you to speak and engage with other health professionals and parents on behalf of your students to ensure their needs are being met. To recognize when a child requires a referral for more specialized intervention. </a:t>
            </a:r>
            <a:endParaRPr lang="en-US" dirty="0" smtClean="0"/>
          </a:p>
          <a:p>
            <a:pPr lvl="0"/>
            <a:r>
              <a:rPr lang="en-US" dirty="0" smtClean="0"/>
              <a:t>To </a:t>
            </a:r>
            <a:r>
              <a:rPr lang="en-US" dirty="0"/>
              <a:t>support you to teach yoga anatomy and physiology to your 13-18 year old students to facilitate and enhance their learning and awareness about their own bodies</a:t>
            </a:r>
            <a:endParaRPr lang="en-AU" dirty="0"/>
          </a:p>
          <a:p>
            <a:pPr lvl="0"/>
            <a:r>
              <a:rPr lang="en-US" dirty="0"/>
              <a:t>To support you to feel confident as a mentor to provide a safe and confidential space to explore specific physical and mental challenges that teenagers may be facing</a:t>
            </a:r>
            <a:endParaRPr lang="en-AU" dirty="0"/>
          </a:p>
          <a:p>
            <a:endParaRPr lang="en-US" dirty="0"/>
          </a:p>
        </p:txBody>
      </p:sp>
      <p:pic>
        <p:nvPicPr>
          <p:cNvPr id="7" name="Content Placeholder 6" descr="images.jpeg"/>
          <p:cNvPicPr>
            <a:picLocks noGrp="1" noChangeAspect="1"/>
          </p:cNvPicPr>
          <p:nvPr>
            <p:ph sz="half" idx="1"/>
          </p:nvPr>
        </p:nvPicPr>
        <p:blipFill>
          <a:blip r:embed="rId2">
            <a:extLst>
              <a:ext uri="{28A0092B-C50C-407E-A947-70E740481C1C}">
                <a14:useLocalDpi xmlns:a14="http://schemas.microsoft.com/office/drawing/2010/main" val="0"/>
              </a:ext>
            </a:extLst>
          </a:blip>
          <a:srcRect t="-8390" b="-8390"/>
          <a:stretch>
            <a:fillRect/>
          </a:stretch>
        </p:blipFill>
        <p:spPr/>
      </p:pic>
    </p:spTree>
    <p:extLst>
      <p:ext uri="{BB962C8B-B14F-4D97-AF65-F5344CB8AC3E}">
        <p14:creationId xmlns:p14="http://schemas.microsoft.com/office/powerpoint/2010/main" val="206886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Skeletal System </a:t>
            </a:r>
            <a:endParaRPr lang="en-US" dirty="0"/>
          </a:p>
        </p:txBody>
      </p:sp>
      <p:sp>
        <p:nvSpPr>
          <p:cNvPr id="4" name="Content Placeholder 3"/>
          <p:cNvSpPr>
            <a:spLocks noGrp="1"/>
          </p:cNvSpPr>
          <p:nvPr>
            <p:ph sz="half" idx="2"/>
          </p:nvPr>
        </p:nvSpPr>
        <p:spPr>
          <a:xfrm>
            <a:off x="4399878" y="1447800"/>
            <a:ext cx="3657600" cy="5181599"/>
          </a:xfrm>
        </p:spPr>
        <p:txBody>
          <a:bodyPr>
            <a:normAutofit fontScale="85000" lnSpcReduction="20000"/>
          </a:bodyPr>
          <a:lstStyle/>
          <a:p>
            <a:r>
              <a:rPr lang="en-US" dirty="0"/>
              <a:t>As teenagers go through puberty, there is an increase in sex hormones, which leads to an increase in size and bone mass of the skeleton. </a:t>
            </a:r>
            <a:endParaRPr lang="en-US" dirty="0" smtClean="0"/>
          </a:p>
          <a:p>
            <a:r>
              <a:rPr lang="en-US" dirty="0" smtClean="0"/>
              <a:t>Bone </a:t>
            </a:r>
            <a:r>
              <a:rPr lang="en-US" dirty="0"/>
              <a:t>growth during this period is crucial as peak bone mass will be achieved during when during the twenties</a:t>
            </a:r>
            <a:r>
              <a:rPr lang="en-US" dirty="0" smtClean="0"/>
              <a:t>.</a:t>
            </a:r>
          </a:p>
          <a:p>
            <a:r>
              <a:rPr lang="en-US" dirty="0" smtClean="0"/>
              <a:t> </a:t>
            </a:r>
            <a:r>
              <a:rPr lang="en-US" dirty="0"/>
              <a:t>So the teenage years form a foundation for lifelong bone health. If teenagers are deficient in specific hormones, it can affect bone mass overall. </a:t>
            </a:r>
            <a:endParaRPr lang="en-AU" dirty="0"/>
          </a:p>
          <a:p>
            <a:r>
              <a:rPr lang="en-US" dirty="0"/>
              <a:t>The end of puberty marks the end of most bone growth. The growth plates (epiphyseal plates) close, so the length of bone begins to stabilize. Up until the time the growth plates close, more bone is produced than broken down. However after the growth plates close, more bone is broken down than produced.  </a:t>
            </a:r>
            <a:endParaRPr lang="en-AU" dirty="0"/>
          </a:p>
          <a:p>
            <a:endParaRPr lang="en-US" dirty="0"/>
          </a:p>
        </p:txBody>
      </p:sp>
      <p:pic>
        <p:nvPicPr>
          <p:cNvPr id="7" name="Content Placeholder 6" descr="images-7.png"/>
          <p:cNvPicPr>
            <a:picLocks noGrp="1" noChangeAspect="1"/>
          </p:cNvPicPr>
          <p:nvPr>
            <p:ph sz="half" idx="1"/>
          </p:nvPr>
        </p:nvPicPr>
        <p:blipFill>
          <a:blip r:embed="rId2">
            <a:extLst>
              <a:ext uri="{28A0092B-C50C-407E-A947-70E740481C1C}">
                <a14:useLocalDpi xmlns:a14="http://schemas.microsoft.com/office/drawing/2010/main" val="0"/>
              </a:ext>
            </a:extLst>
          </a:blip>
          <a:srcRect t="7004" b="7004"/>
          <a:stretch>
            <a:fillRect/>
          </a:stretch>
        </p:blipFill>
        <p:spPr/>
      </p:pic>
    </p:spTree>
    <p:extLst>
      <p:ext uri="{BB962C8B-B14F-4D97-AF65-F5344CB8AC3E}">
        <p14:creationId xmlns:p14="http://schemas.microsoft.com/office/powerpoint/2010/main" val="318594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Skeletal System for Teens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Bone health at this age is affected by many factors. These include genetics, calcium and vitamin D intake, general nutrition, hormonal status, exercise levels, plus body weight and any medications that affect bone density. </a:t>
            </a:r>
            <a:endParaRPr lang="en-AU" dirty="0"/>
          </a:p>
          <a:p>
            <a:r>
              <a:rPr lang="en-US" dirty="0"/>
              <a:t>To achieve optimum bone mass, it is important for teenagers to engage in regular weight-bearing activity on most days of the week (a minimum of four days out of seven). </a:t>
            </a:r>
            <a:endParaRPr lang="en-US" dirty="0" smtClean="0"/>
          </a:p>
          <a:p>
            <a:r>
              <a:rPr lang="en-US" dirty="0" smtClean="0"/>
              <a:t>Osteoporosis (OP) </a:t>
            </a:r>
            <a:r>
              <a:rPr lang="en-US" dirty="0"/>
              <a:t>is loss of bone strength, making bones more fragile and more prone to </a:t>
            </a:r>
            <a:r>
              <a:rPr lang="en-US" dirty="0" smtClean="0"/>
              <a:t>fracture. OP prevention </a:t>
            </a:r>
            <a:r>
              <a:rPr lang="en-US" dirty="0"/>
              <a:t>begins in childhood and adolescence. </a:t>
            </a:r>
            <a:endParaRPr lang="en-AU" dirty="0"/>
          </a:p>
          <a:p>
            <a:endParaRPr lang="en-US" dirty="0"/>
          </a:p>
        </p:txBody>
      </p:sp>
      <p:pic>
        <p:nvPicPr>
          <p:cNvPr id="7" name="Content Placeholder 6" descr="images-14.jpeg"/>
          <p:cNvPicPr>
            <a:picLocks noGrp="1" noChangeAspect="1"/>
          </p:cNvPicPr>
          <p:nvPr>
            <p:ph sz="half" idx="2"/>
          </p:nvPr>
        </p:nvPicPr>
        <p:blipFill>
          <a:blip r:embed="rId2">
            <a:extLst>
              <a:ext uri="{28A0092B-C50C-407E-A947-70E740481C1C}">
                <a14:useLocalDpi xmlns:a14="http://schemas.microsoft.com/office/drawing/2010/main" val="0"/>
              </a:ext>
            </a:extLst>
          </a:blip>
          <a:srcRect t="-6597" b="-6597"/>
          <a:stretch>
            <a:fillRect/>
          </a:stretch>
        </p:blipFill>
        <p:spPr/>
      </p:pic>
    </p:spTree>
    <p:extLst>
      <p:ext uri="{BB962C8B-B14F-4D97-AF65-F5344CB8AC3E}">
        <p14:creationId xmlns:p14="http://schemas.microsoft.com/office/powerpoint/2010/main" val="368755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Posture and Alignment </a:t>
            </a:r>
            <a:endParaRPr lang="en-US" dirty="0"/>
          </a:p>
        </p:txBody>
      </p:sp>
      <p:sp>
        <p:nvSpPr>
          <p:cNvPr id="3" name="Content Placeholder 2"/>
          <p:cNvSpPr>
            <a:spLocks noGrp="1"/>
          </p:cNvSpPr>
          <p:nvPr>
            <p:ph sz="half" idx="1"/>
          </p:nvPr>
        </p:nvSpPr>
        <p:spPr>
          <a:xfrm>
            <a:off x="498518" y="1985962"/>
            <a:ext cx="3657600" cy="4643437"/>
          </a:xfrm>
        </p:spPr>
        <p:txBody>
          <a:bodyPr>
            <a:normAutofit fontScale="85000" lnSpcReduction="10000"/>
          </a:bodyPr>
          <a:lstStyle/>
          <a:p>
            <a:r>
              <a:rPr lang="en-US" dirty="0"/>
              <a:t>Rapid growth along with prolonged desk time will often result in poor postural awareness and poor alignment in the spine. </a:t>
            </a:r>
            <a:endParaRPr lang="en-US" dirty="0" smtClean="0"/>
          </a:p>
          <a:p>
            <a:r>
              <a:rPr lang="en-US" dirty="0" smtClean="0"/>
              <a:t>The </a:t>
            </a:r>
            <a:r>
              <a:rPr lang="en-US" dirty="0"/>
              <a:t>3 natural curves of the spine need to be in good alignment in order for the </a:t>
            </a:r>
            <a:r>
              <a:rPr lang="en-US" dirty="0" smtClean="0"/>
              <a:t>optimal function of all the systems of the body. </a:t>
            </a:r>
            <a:endParaRPr lang="en-AU" dirty="0"/>
          </a:p>
          <a:p>
            <a:r>
              <a:rPr lang="en-US" dirty="0"/>
              <a:t>Spending time working on alignment during the asana phase of your classes can be an important way of improving teenagers’ awareness about when they are slouching and when they need to correct their posture. In fact, it may be the only opportunity a teenager has to self-examine and to realize and self-correct any bad habits that may be forming. </a:t>
            </a:r>
            <a:endParaRPr lang="en-AU" dirty="0"/>
          </a:p>
          <a:p>
            <a:pPr marL="0" indent="0">
              <a:buNone/>
            </a:pPr>
            <a:endParaRPr lang="en-US" dirty="0"/>
          </a:p>
        </p:txBody>
      </p:sp>
      <p:pic>
        <p:nvPicPr>
          <p:cNvPr id="7" name="Content Placeholder 6"/>
          <p:cNvPicPr>
            <a:picLocks noGrp="1"/>
          </p:cNvPicPr>
          <p:nvPr>
            <p:ph sz="half" idx="2"/>
          </p:nvPr>
        </p:nvPicPr>
        <p:blipFill>
          <a:blip r:embed="rId2">
            <a:extLst>
              <a:ext uri="{28A0092B-C50C-407E-A947-70E740481C1C}">
                <a14:useLocalDpi xmlns:a14="http://schemas.microsoft.com/office/drawing/2010/main" val="0"/>
              </a:ext>
            </a:extLst>
          </a:blip>
          <a:srcRect l="-14250" r="-14250"/>
          <a:stretch>
            <a:fillRect/>
          </a:stretch>
        </p:blipFill>
        <p:spPr>
          <a:prstGeom prst="rect">
            <a:avLst/>
          </a:prstGeom>
        </p:spPr>
      </p:pic>
    </p:spTree>
    <p:extLst>
      <p:ext uri="{BB962C8B-B14F-4D97-AF65-F5344CB8AC3E}">
        <p14:creationId xmlns:p14="http://schemas.microsoft.com/office/powerpoint/2010/main" val="300873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smtClean="0"/>
              <a:t>Yoga </a:t>
            </a:r>
            <a:r>
              <a:rPr lang="en-US" dirty="0"/>
              <a:t>for the </a:t>
            </a:r>
            <a:r>
              <a:rPr lang="en-US" dirty="0" smtClean="0"/>
              <a:t>Skeletal System </a:t>
            </a:r>
            <a:r>
              <a:rPr lang="en-US" dirty="0"/>
              <a:t>of </a:t>
            </a:r>
            <a:r>
              <a:rPr lang="en-US" dirty="0" smtClean="0"/>
              <a:t>Teenagers</a:t>
            </a:r>
            <a:r>
              <a:rPr lang="en-AU" dirty="0"/>
              <a:t/>
            </a:r>
            <a:br>
              <a:rPr lang="en-AU" dirty="0"/>
            </a:br>
            <a:endParaRPr lang="en-US" dirty="0"/>
          </a:p>
        </p:txBody>
      </p:sp>
      <p:sp>
        <p:nvSpPr>
          <p:cNvPr id="3" name="Content Placeholder 2"/>
          <p:cNvSpPr>
            <a:spLocks noGrp="1"/>
          </p:cNvSpPr>
          <p:nvPr>
            <p:ph idx="1"/>
          </p:nvPr>
        </p:nvSpPr>
        <p:spPr/>
        <p:txBody>
          <a:bodyPr>
            <a:normAutofit/>
          </a:bodyPr>
          <a:lstStyle/>
          <a:p>
            <a:pPr lvl="0"/>
            <a:r>
              <a:rPr lang="en-US" dirty="0" smtClean="0"/>
              <a:t>builds </a:t>
            </a:r>
            <a:r>
              <a:rPr lang="en-US" dirty="0"/>
              <a:t>symmetry and alignment in </a:t>
            </a:r>
            <a:r>
              <a:rPr lang="en-US" dirty="0" smtClean="0"/>
              <a:t>the </a:t>
            </a:r>
            <a:r>
              <a:rPr lang="en-US" dirty="0"/>
              <a:t>skeleton</a:t>
            </a:r>
            <a:endParaRPr lang="en-AU" dirty="0"/>
          </a:p>
          <a:p>
            <a:pPr lvl="0"/>
            <a:r>
              <a:rPr lang="en-US" dirty="0"/>
              <a:t>encourages awareness of posture</a:t>
            </a:r>
            <a:endParaRPr lang="en-AU" dirty="0"/>
          </a:p>
          <a:p>
            <a:pPr lvl="0"/>
            <a:r>
              <a:rPr lang="en-US" dirty="0"/>
              <a:t>promotes spatial awareness of the head and neck </a:t>
            </a:r>
            <a:endParaRPr lang="en-AU" dirty="0"/>
          </a:p>
          <a:p>
            <a:pPr lvl="0"/>
            <a:r>
              <a:rPr lang="en-US" dirty="0"/>
              <a:t>supports flexibility and strength of the muscles surrounding spine</a:t>
            </a:r>
            <a:endParaRPr lang="en-AU" dirty="0"/>
          </a:p>
          <a:p>
            <a:pPr lvl="0"/>
            <a:r>
              <a:rPr lang="en-US" dirty="0"/>
              <a:t>improves bone strength </a:t>
            </a:r>
            <a:endParaRPr lang="en-AU" dirty="0"/>
          </a:p>
          <a:p>
            <a:endParaRPr lang="en-US" dirty="0"/>
          </a:p>
        </p:txBody>
      </p:sp>
    </p:spTree>
    <p:extLst>
      <p:ext uri="{BB962C8B-B14F-4D97-AF65-F5344CB8AC3E}">
        <p14:creationId xmlns:p14="http://schemas.microsoft.com/office/powerpoint/2010/main" val="319530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smtClean="0"/>
              <a:t>Yoga </a:t>
            </a:r>
            <a:r>
              <a:rPr lang="en-US" dirty="0"/>
              <a:t>for the </a:t>
            </a:r>
            <a:r>
              <a:rPr lang="en-US" dirty="0" smtClean="0"/>
              <a:t>Skeletal System </a:t>
            </a:r>
            <a:r>
              <a:rPr lang="en-US" dirty="0"/>
              <a:t>of </a:t>
            </a:r>
            <a:r>
              <a:rPr lang="en-US" dirty="0" smtClean="0"/>
              <a:t>Teenagers</a:t>
            </a:r>
            <a:r>
              <a:rPr lang="en-AU" dirty="0"/>
              <a:t/>
            </a:r>
            <a:br>
              <a:rPr lang="en-AU" dirty="0"/>
            </a:br>
            <a:endParaRPr lang="en-US" dirty="0"/>
          </a:p>
        </p:txBody>
      </p:sp>
      <p:sp>
        <p:nvSpPr>
          <p:cNvPr id="3" name="Content Placeholder 2"/>
          <p:cNvSpPr>
            <a:spLocks noGrp="1"/>
          </p:cNvSpPr>
          <p:nvPr>
            <p:ph idx="1"/>
          </p:nvPr>
        </p:nvSpPr>
        <p:spPr/>
        <p:txBody>
          <a:bodyPr>
            <a:normAutofit/>
          </a:bodyPr>
          <a:lstStyle/>
          <a:p>
            <a:pPr lvl="0"/>
            <a:r>
              <a:rPr lang="en-US" dirty="0"/>
              <a:t>creates a healthy sense of </a:t>
            </a:r>
            <a:r>
              <a:rPr lang="en-US" dirty="0" err="1"/>
              <a:t>centredness</a:t>
            </a:r>
            <a:r>
              <a:rPr lang="en-US" dirty="0"/>
              <a:t> and balance around the axial skeleton and improves awareness of </a:t>
            </a:r>
            <a:r>
              <a:rPr lang="en-US" dirty="0" err="1"/>
              <a:t>centre</a:t>
            </a:r>
            <a:r>
              <a:rPr lang="en-US" dirty="0"/>
              <a:t> of gravity (in the growing gangly teenager, this can greatly improve their </a:t>
            </a:r>
            <a:r>
              <a:rPr lang="en-US" dirty="0" smtClean="0"/>
              <a:t>confidence)</a:t>
            </a:r>
            <a:endParaRPr lang="en-AU" dirty="0"/>
          </a:p>
          <a:p>
            <a:pPr lvl="0"/>
            <a:r>
              <a:rPr lang="en-US" dirty="0"/>
              <a:t>asana will support a teenager to prepare for a comfortable seat and comfortable spine whilst sitting in meditation </a:t>
            </a:r>
            <a:endParaRPr lang="en-US" dirty="0" smtClean="0"/>
          </a:p>
          <a:p>
            <a:pPr marL="0" lvl="0" indent="0">
              <a:buNone/>
            </a:pPr>
            <a:endParaRPr lang="en-AU" dirty="0"/>
          </a:p>
          <a:p>
            <a:r>
              <a:rPr lang="en-US" sz="1000" dirty="0"/>
              <a:t>(source: </a:t>
            </a:r>
            <a:r>
              <a:rPr lang="en-US" sz="1000" dirty="0" err="1"/>
              <a:t>MacGregor</a:t>
            </a:r>
            <a:r>
              <a:rPr lang="en-US" sz="1000" dirty="0"/>
              <a:t>, J. (2008). </a:t>
            </a:r>
            <a:r>
              <a:rPr lang="en-US" sz="1000" i="1" dirty="0"/>
              <a:t>Introduction to the anatomy and physiology of children </a:t>
            </a:r>
            <a:r>
              <a:rPr lang="en-US" sz="1000" dirty="0"/>
              <a:t>(2nd ed.). New York, NY: </a:t>
            </a:r>
            <a:r>
              <a:rPr lang="en-US" sz="1000" dirty="0" err="1"/>
              <a:t>Routledge</a:t>
            </a:r>
            <a:r>
              <a:rPr lang="en-US" sz="1000" dirty="0"/>
              <a:t> )</a:t>
            </a:r>
            <a:endParaRPr lang="en-AU" sz="1000" dirty="0"/>
          </a:p>
          <a:p>
            <a:endParaRPr lang="en-US" dirty="0"/>
          </a:p>
        </p:txBody>
      </p:sp>
    </p:spTree>
    <p:extLst>
      <p:ext uri="{BB962C8B-B14F-4D97-AF65-F5344CB8AC3E}">
        <p14:creationId xmlns:p14="http://schemas.microsoft.com/office/powerpoint/2010/main" val="1140132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sp>
        <p:nvSpPr>
          <p:cNvPr id="4" name="Content Placeholder 3"/>
          <p:cNvSpPr>
            <a:spLocks noGrp="1"/>
          </p:cNvSpPr>
          <p:nvPr>
            <p:ph sz="half" idx="2"/>
          </p:nvPr>
        </p:nvSpPr>
        <p:spPr/>
        <p:txBody>
          <a:bodyPr>
            <a:normAutofit lnSpcReduction="10000"/>
          </a:bodyPr>
          <a:lstStyle/>
          <a:p>
            <a:r>
              <a:rPr lang="en-US" dirty="0"/>
              <a:t>The nervous system continues to develop in the adolescent body. </a:t>
            </a:r>
            <a:endParaRPr lang="en-US" dirty="0" smtClean="0"/>
          </a:p>
          <a:p>
            <a:r>
              <a:rPr lang="en-US" dirty="0" smtClean="0"/>
              <a:t>Yoga </a:t>
            </a:r>
            <a:r>
              <a:rPr lang="en-US" dirty="0"/>
              <a:t>supports self-regulation for a healthy body and mind</a:t>
            </a:r>
            <a:r>
              <a:rPr lang="en-US" dirty="0" smtClean="0"/>
              <a:t>.</a:t>
            </a:r>
          </a:p>
          <a:p>
            <a:r>
              <a:rPr lang="en-US" dirty="0" smtClean="0"/>
              <a:t> </a:t>
            </a:r>
            <a:r>
              <a:rPr lang="en-US" dirty="0"/>
              <a:t>It helps to build the brain’s higher functions, like executive decision-making and reasoning skills. This </a:t>
            </a:r>
            <a:r>
              <a:rPr lang="en-US" dirty="0" smtClean="0"/>
              <a:t>could </a:t>
            </a:r>
            <a:r>
              <a:rPr lang="en-US" dirty="0"/>
              <a:t>help a teenager to regulate their tendency to be impulsive and to support them to </a:t>
            </a:r>
            <a:r>
              <a:rPr lang="en-AU" dirty="0" smtClean="0"/>
              <a:t>deal with stress effectively</a:t>
            </a:r>
            <a:endParaRPr lang="en-AU" dirty="0"/>
          </a:p>
          <a:p>
            <a:endParaRPr lang="en-US"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l="-30893" r="-30893"/>
          <a:stretch>
            <a:fillRect/>
          </a:stretch>
        </p:blipFill>
        <p:spPr>
          <a:prstGeom prst="rect">
            <a:avLst/>
          </a:prstGeom>
        </p:spPr>
      </p:pic>
    </p:spTree>
    <p:extLst>
      <p:ext uri="{BB962C8B-B14F-4D97-AF65-F5344CB8AC3E}">
        <p14:creationId xmlns:p14="http://schemas.microsoft.com/office/powerpoint/2010/main" val="1498080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sp>
        <p:nvSpPr>
          <p:cNvPr id="3" name="Content Placeholder 2"/>
          <p:cNvSpPr>
            <a:spLocks noGrp="1"/>
          </p:cNvSpPr>
          <p:nvPr>
            <p:ph idx="1"/>
          </p:nvPr>
        </p:nvSpPr>
        <p:spPr>
          <a:xfrm>
            <a:off x="498474" y="1524000"/>
            <a:ext cx="7556313" cy="5029200"/>
          </a:xfrm>
        </p:spPr>
        <p:txBody>
          <a:bodyPr>
            <a:normAutofit lnSpcReduction="10000"/>
          </a:bodyPr>
          <a:lstStyle/>
          <a:p>
            <a:r>
              <a:rPr lang="en-US" dirty="0"/>
              <a:t>Meditation has been proven to help to calm the limbic system, a part of the brain and nervous system, which is helpful for reducing risk taking and primitive </a:t>
            </a:r>
            <a:r>
              <a:rPr lang="en-US" dirty="0" smtClean="0"/>
              <a:t>behavior.</a:t>
            </a:r>
          </a:p>
          <a:p>
            <a:r>
              <a:rPr lang="en-US" dirty="0" smtClean="0"/>
              <a:t>Teenagers </a:t>
            </a:r>
            <a:r>
              <a:rPr lang="en-US" dirty="0"/>
              <a:t>are notorious for being impulsive and not considering consequences before engaging in risky behavior. </a:t>
            </a:r>
            <a:endParaRPr lang="en-US" dirty="0" smtClean="0"/>
          </a:p>
          <a:p>
            <a:r>
              <a:rPr lang="en-US" dirty="0" smtClean="0"/>
              <a:t>Meditation </a:t>
            </a:r>
            <a:r>
              <a:rPr lang="en-US" dirty="0"/>
              <a:t>can also support the pre-frontal cortex, that part of the brain that regulates emotion and makes higher-level decisions. Teenagers often believe that they are immune from consequences and engage in unprotected sex, drinking and driving because they genuinely believe that negative consequences won’t happen to them</a:t>
            </a:r>
            <a:r>
              <a:rPr lang="en-US" dirty="0" smtClean="0"/>
              <a:t>.</a:t>
            </a:r>
          </a:p>
          <a:p>
            <a:r>
              <a:rPr lang="en-US" dirty="0" smtClean="0"/>
              <a:t> Use </a:t>
            </a:r>
            <a:r>
              <a:rPr lang="en-US" dirty="0"/>
              <a:t>storytelling and metaphor and </a:t>
            </a:r>
            <a:r>
              <a:rPr lang="en-US" dirty="0" smtClean="0"/>
              <a:t>draw </a:t>
            </a:r>
            <a:r>
              <a:rPr lang="en-US" dirty="0"/>
              <a:t>upon the stories of the </a:t>
            </a:r>
            <a:r>
              <a:rPr lang="en-US" dirty="0" smtClean="0"/>
              <a:t>deities</a:t>
            </a:r>
            <a:r>
              <a:rPr lang="en-US" dirty="0"/>
              <a:t> </a:t>
            </a:r>
            <a:r>
              <a:rPr lang="en-US" dirty="0" smtClean="0"/>
              <a:t>to </a:t>
            </a:r>
            <a:r>
              <a:rPr lang="en-US" dirty="0"/>
              <a:t>illuminate greater levels of understanding consequence. </a:t>
            </a:r>
            <a:endParaRPr lang="en-AU" dirty="0"/>
          </a:p>
          <a:p>
            <a:endParaRPr lang="en-US" dirty="0"/>
          </a:p>
        </p:txBody>
      </p:sp>
    </p:spTree>
    <p:extLst>
      <p:ext uri="{BB962C8B-B14F-4D97-AF65-F5344CB8AC3E}">
        <p14:creationId xmlns:p14="http://schemas.microsoft.com/office/powerpoint/2010/main" val="253652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a:t>
            </a:r>
            <a:endParaRPr lang="en-AU" dirty="0"/>
          </a:p>
        </p:txBody>
      </p:sp>
      <p:sp>
        <p:nvSpPr>
          <p:cNvPr id="4" name="Content Placeholder 3"/>
          <p:cNvSpPr>
            <a:spLocks noGrp="1"/>
          </p:cNvSpPr>
          <p:nvPr>
            <p:ph sz="quarter" idx="4294967295"/>
          </p:nvPr>
        </p:nvSpPr>
        <p:spPr>
          <a:xfrm>
            <a:off x="4495801" y="1905000"/>
            <a:ext cx="4114800" cy="4953000"/>
          </a:xfrm>
          <a:prstGeom prst="rect">
            <a:avLst/>
          </a:prstGeom>
        </p:spPr>
        <p:txBody>
          <a:bodyPr>
            <a:noAutofit/>
          </a:bodyPr>
          <a:lstStyle/>
          <a:p>
            <a:pPr marL="0" indent="0">
              <a:buNone/>
            </a:pPr>
            <a:r>
              <a:rPr lang="en-AU" sz="1600" dirty="0" smtClean="0">
                <a:solidFill>
                  <a:schemeClr val="tx1"/>
                </a:solidFill>
              </a:rPr>
              <a:t>My name is Lisa Fitzpatrick and </a:t>
            </a:r>
            <a:r>
              <a:rPr lang="en-AU" sz="1600" dirty="0" smtClean="0">
                <a:solidFill>
                  <a:schemeClr val="tx1"/>
                </a:solidFill>
              </a:rPr>
              <a:t>thank you for joining me for this webinar, ‘Yoga Anatomy and Physiology for 13-18 year olds’</a:t>
            </a:r>
            <a:r>
              <a:rPr lang="en-AU" sz="1600" dirty="0" smtClean="0">
                <a:solidFill>
                  <a:schemeClr val="tx1"/>
                </a:solidFill>
              </a:rPr>
              <a:t>. </a:t>
            </a:r>
          </a:p>
          <a:p>
            <a:pPr marL="0" indent="0">
              <a:buNone/>
            </a:pPr>
            <a:r>
              <a:rPr lang="en-AU" sz="1600" dirty="0" smtClean="0">
                <a:solidFill>
                  <a:schemeClr val="tx1"/>
                </a:solidFill>
              </a:rPr>
              <a:t>This </a:t>
            </a:r>
            <a:r>
              <a:rPr lang="en-AU" sz="1600" dirty="0" smtClean="0">
                <a:solidFill>
                  <a:schemeClr val="tx1"/>
                </a:solidFill>
              </a:rPr>
              <a:t>webinar has been especially designed for you to give you an overview of all the essential elements </a:t>
            </a:r>
            <a:r>
              <a:rPr lang="en-AU" sz="1600" dirty="0" smtClean="0">
                <a:solidFill>
                  <a:schemeClr val="tx1"/>
                </a:solidFill>
              </a:rPr>
              <a:t>to understand yoga anatomy in teenagers. </a:t>
            </a:r>
          </a:p>
          <a:p>
            <a:pPr marL="0" indent="0">
              <a:buNone/>
            </a:pPr>
            <a:r>
              <a:rPr lang="en-AU" sz="1600" dirty="0" smtClean="0">
                <a:solidFill>
                  <a:schemeClr val="tx1"/>
                </a:solidFill>
              </a:rPr>
              <a:t>It is my pleasure to support you to </a:t>
            </a:r>
            <a:r>
              <a:rPr lang="en-AU" sz="1600" dirty="0" smtClean="0">
                <a:solidFill>
                  <a:schemeClr val="tx1"/>
                </a:solidFill>
              </a:rPr>
              <a:t>feel confident to </a:t>
            </a:r>
            <a:r>
              <a:rPr lang="en-AU" sz="1600" dirty="0" smtClean="0">
                <a:solidFill>
                  <a:schemeClr val="tx1"/>
                </a:solidFill>
              </a:rPr>
              <a:t>teach kids yoga confidently and safely and to better understand the unique needs of this exciting age group.</a:t>
            </a:r>
          </a:p>
          <a:p>
            <a:pPr marL="0" indent="0">
              <a:buNone/>
            </a:pPr>
            <a:r>
              <a:rPr lang="en-AU" sz="1600" dirty="0" smtClean="0">
                <a:solidFill>
                  <a:schemeClr val="tx1"/>
                </a:solidFill>
              </a:rPr>
              <a:t>Many </a:t>
            </a:r>
            <a:r>
              <a:rPr lang="en-AU" sz="1600" dirty="0" smtClean="0">
                <a:solidFill>
                  <a:schemeClr val="tx1"/>
                </a:solidFill>
              </a:rPr>
              <a:t>blessings! Namaste </a:t>
            </a:r>
            <a:endParaRPr lang="en-AU" sz="1600" dirty="0">
              <a:solidFill>
                <a:schemeClr val="tx1"/>
              </a:solidFill>
            </a:endParaRPr>
          </a:p>
          <a:p>
            <a:pPr marL="0" indent="0">
              <a:buNone/>
            </a:pPr>
            <a:r>
              <a:rPr lang="en-AU" sz="2400" dirty="0" smtClean="0">
                <a:solidFill>
                  <a:schemeClr val="tx1"/>
                </a:solidFill>
                <a:latin typeface="Apple Chancery"/>
                <a:cs typeface="Apple Chancery"/>
              </a:rPr>
              <a:t>Lisa </a:t>
            </a:r>
          </a:p>
        </p:txBody>
      </p:sp>
      <p:pic>
        <p:nvPicPr>
          <p:cNvPr id="3" name="Picture 2" descr="Lisa 200x200 .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28800"/>
            <a:ext cx="3657600" cy="3657600"/>
          </a:xfrm>
          <a:prstGeom prst="rect">
            <a:avLst/>
          </a:prstGeom>
        </p:spPr>
      </p:pic>
      <p:sp>
        <p:nvSpPr>
          <p:cNvPr id="7" name="TextBox 6"/>
          <p:cNvSpPr txBox="1"/>
          <p:nvPr/>
        </p:nvSpPr>
        <p:spPr>
          <a:xfrm>
            <a:off x="1151467" y="5909733"/>
            <a:ext cx="1169949" cy="523220"/>
          </a:xfrm>
          <a:prstGeom prst="rect">
            <a:avLst/>
          </a:prstGeom>
          <a:noFill/>
        </p:spPr>
        <p:txBody>
          <a:bodyPr wrap="none" rtlCol="0">
            <a:spAutoFit/>
          </a:bodyPr>
          <a:lstStyle/>
          <a:p>
            <a:r>
              <a:rPr lang="en-AU" sz="1000" dirty="0"/>
              <a:t>Lisa Fitzpatrick ©</a:t>
            </a:r>
          </a:p>
          <a:p>
            <a:endParaRPr lang="en-US" dirty="0"/>
          </a:p>
        </p:txBody>
      </p:sp>
    </p:spTree>
    <p:extLst>
      <p:ext uri="{BB962C8B-B14F-4D97-AF65-F5344CB8AC3E}">
        <p14:creationId xmlns:p14="http://schemas.microsoft.com/office/powerpoint/2010/main" val="25368648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pic>
        <p:nvPicPr>
          <p:cNvPr id="5" name="Content Placeholder 4" descr="brainchild.jpg"/>
          <p:cNvPicPr>
            <a:picLocks noGrp="1" noChangeAspect="1"/>
          </p:cNvPicPr>
          <p:nvPr>
            <p:ph sz="half" idx="1"/>
          </p:nvPr>
        </p:nvPicPr>
        <p:blipFill>
          <a:blip r:embed="rId2">
            <a:extLst>
              <a:ext uri="{28A0092B-C50C-407E-A947-70E740481C1C}">
                <a14:useLocalDpi xmlns:a14="http://schemas.microsoft.com/office/drawing/2010/main" val="0"/>
              </a:ext>
            </a:extLst>
          </a:blip>
          <a:srcRect l="18859" r="18859"/>
          <a:stretch>
            <a:fillRect/>
          </a:stretch>
        </p:blipFill>
        <p:spPr/>
      </p:pic>
      <p:sp>
        <p:nvSpPr>
          <p:cNvPr id="4" name="Content Placeholder 3"/>
          <p:cNvSpPr>
            <a:spLocks noGrp="1"/>
          </p:cNvSpPr>
          <p:nvPr>
            <p:ph sz="half" idx="2"/>
          </p:nvPr>
        </p:nvSpPr>
        <p:spPr>
          <a:xfrm>
            <a:off x="4399878" y="1752600"/>
            <a:ext cx="3905922" cy="4876800"/>
          </a:xfrm>
        </p:spPr>
        <p:txBody>
          <a:bodyPr>
            <a:normAutofit fontScale="92500" lnSpcReduction="10000"/>
          </a:bodyPr>
          <a:lstStyle/>
          <a:p>
            <a:pPr marL="0" indent="0">
              <a:buNone/>
            </a:pPr>
            <a:r>
              <a:rPr lang="en-US" dirty="0"/>
              <a:t>A healthy and strong mind-body-breath connection is important for long-term wellbeing as it creates the ability to tune in to the body’s wants and needs in order to maintain </a:t>
            </a:r>
            <a:r>
              <a:rPr lang="en-US" i="1" dirty="0"/>
              <a:t>homeostasis – </a:t>
            </a:r>
            <a:r>
              <a:rPr lang="en-US" dirty="0"/>
              <a:t>which is nervous system balance. </a:t>
            </a:r>
            <a:endParaRPr lang="en-US" dirty="0" smtClean="0"/>
          </a:p>
          <a:p>
            <a:pPr marL="0" indent="0">
              <a:buNone/>
            </a:pPr>
            <a:r>
              <a:rPr lang="en-US" dirty="0" smtClean="0"/>
              <a:t>The </a:t>
            </a:r>
            <a:r>
              <a:rPr lang="en-US" dirty="0"/>
              <a:t>harmony between breath and movement that occurs during an asana practice helps to bridge the mind-body-breath connection and fosters a deeper awareness of the internal state of wellbeing </a:t>
            </a:r>
            <a:endParaRPr lang="en-US" dirty="0" smtClean="0"/>
          </a:p>
          <a:p>
            <a:pPr marL="0" indent="0">
              <a:buNone/>
            </a:pPr>
            <a:r>
              <a:rPr lang="en-US" dirty="0" smtClean="0"/>
              <a:t>A </a:t>
            </a:r>
            <a:r>
              <a:rPr lang="en-US" dirty="0"/>
              <a:t>yoga practice will help reconnect </a:t>
            </a:r>
            <a:r>
              <a:rPr lang="en-US" dirty="0" smtClean="0"/>
              <a:t>the </a:t>
            </a:r>
            <a:r>
              <a:rPr lang="en-US" dirty="0"/>
              <a:t>mind-body-breath. This has been shown to reduce the negative effects of chronic stress and disembodiment upon the nervous system. </a:t>
            </a:r>
            <a:endParaRPr lang="en-AU" dirty="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42937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Nervous System</a:t>
            </a:r>
            <a:endParaRPr lang="en-US" dirty="0"/>
          </a:p>
        </p:txBody>
      </p:sp>
      <p:sp>
        <p:nvSpPr>
          <p:cNvPr id="3" name="Content Placeholder 2"/>
          <p:cNvSpPr>
            <a:spLocks noGrp="1"/>
          </p:cNvSpPr>
          <p:nvPr>
            <p:ph idx="1"/>
          </p:nvPr>
        </p:nvSpPr>
        <p:spPr>
          <a:xfrm>
            <a:off x="498474" y="1981200"/>
            <a:ext cx="7556313" cy="4572000"/>
          </a:xfrm>
        </p:spPr>
        <p:txBody>
          <a:bodyPr>
            <a:normAutofit/>
          </a:bodyPr>
          <a:lstStyle/>
          <a:p>
            <a:r>
              <a:rPr lang="en-US" dirty="0"/>
              <a:t>Self care practices that include yoga asana, pranayama and meditation are vital for a healthy life and preventative towards long term issues related to stress such as mental illness and substance abuse</a:t>
            </a:r>
            <a:r>
              <a:rPr lang="en-US" dirty="0" smtClean="0"/>
              <a:t>.</a:t>
            </a:r>
          </a:p>
          <a:p>
            <a:r>
              <a:rPr lang="en-US" dirty="0" smtClean="0"/>
              <a:t>Studies </a:t>
            </a:r>
            <a:r>
              <a:rPr lang="en-US" dirty="0"/>
              <a:t>have shown that students who regularly do yoga report significantly reduced anger, depression and </a:t>
            </a:r>
            <a:r>
              <a:rPr lang="en-US" dirty="0" smtClean="0"/>
              <a:t>fatigue.</a:t>
            </a:r>
          </a:p>
          <a:p>
            <a:r>
              <a:rPr lang="en-US" dirty="0" smtClean="0"/>
              <a:t>These </a:t>
            </a:r>
            <a:r>
              <a:rPr lang="en-US" dirty="0"/>
              <a:t>symptoms are thought to lead teens towards substance and alcohol use to self-medicate. </a:t>
            </a:r>
            <a:endParaRPr lang="en-US" dirty="0" smtClean="0"/>
          </a:p>
          <a:p>
            <a:r>
              <a:rPr lang="en-US" dirty="0" smtClean="0"/>
              <a:t>Physically </a:t>
            </a:r>
            <a:r>
              <a:rPr lang="en-US" dirty="0"/>
              <a:t>active teens have been shown to report greater feelings of enthusiasm and excitement towards life. </a:t>
            </a:r>
            <a:endParaRPr lang="en-AU" dirty="0"/>
          </a:p>
          <a:p>
            <a:endParaRPr lang="en-AU" dirty="0"/>
          </a:p>
          <a:p>
            <a:endParaRPr lang="en-US" dirty="0"/>
          </a:p>
        </p:txBody>
      </p:sp>
    </p:spTree>
    <p:extLst>
      <p:ext uri="{BB962C8B-B14F-4D97-AF65-F5344CB8AC3E}">
        <p14:creationId xmlns:p14="http://schemas.microsoft.com/office/powerpoint/2010/main" val="3816949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Teaching Tips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t>
            </a:r>
            <a:r>
              <a:rPr lang="en-US" dirty="0"/>
              <a:t>Open up discussions where you support teenagers to </a:t>
            </a:r>
            <a:r>
              <a:rPr lang="en-US" dirty="0" err="1"/>
              <a:t>analyse</a:t>
            </a:r>
            <a:r>
              <a:rPr lang="en-US" dirty="0"/>
              <a:t> feelings and emotions.</a:t>
            </a:r>
            <a:endParaRPr lang="en-AU" dirty="0"/>
          </a:p>
          <a:p>
            <a:r>
              <a:rPr lang="en-US" dirty="0" smtClean="0"/>
              <a:t>Support </a:t>
            </a:r>
            <a:r>
              <a:rPr lang="en-US" dirty="0"/>
              <a:t>them to look logically at their self-identity and to share their perceptions about how other people might see them. </a:t>
            </a:r>
            <a:endParaRPr lang="en-AU" dirty="0"/>
          </a:p>
          <a:p>
            <a:r>
              <a:rPr lang="en-US" dirty="0" smtClean="0"/>
              <a:t>Never </a:t>
            </a:r>
            <a:r>
              <a:rPr lang="en-US" dirty="0"/>
              <a:t>underestimate a teen’s capacity for drawing upon abstract themes and for grasping the deeper philosophical insights of yoga. Introduce themes in your classes such as ‘staying </a:t>
            </a:r>
            <a:r>
              <a:rPr lang="en-US" dirty="0" err="1"/>
              <a:t>centred</a:t>
            </a:r>
            <a:r>
              <a:rPr lang="en-US" dirty="0"/>
              <a:t>’, ‘being in balance on the mat and in life’ and the moral guidelines of the </a:t>
            </a:r>
            <a:r>
              <a:rPr lang="en-US" dirty="0" err="1"/>
              <a:t>Patanjali’s</a:t>
            </a:r>
            <a:r>
              <a:rPr lang="en-US" dirty="0"/>
              <a:t> </a:t>
            </a:r>
            <a:r>
              <a:rPr lang="en-US" dirty="0" err="1"/>
              <a:t>Yamas</a:t>
            </a:r>
            <a:r>
              <a:rPr lang="en-US" dirty="0"/>
              <a:t> and </a:t>
            </a:r>
            <a:r>
              <a:rPr lang="en-US" dirty="0" err="1"/>
              <a:t>Niyamas</a:t>
            </a:r>
            <a:r>
              <a:rPr lang="en-US" dirty="0"/>
              <a:t> as ethical codes of behavior in life. </a:t>
            </a:r>
            <a:endParaRPr lang="en-AU" dirty="0"/>
          </a:p>
          <a:p>
            <a:r>
              <a:rPr lang="en-US" dirty="0" smtClean="0"/>
              <a:t>Higher </a:t>
            </a:r>
            <a:r>
              <a:rPr lang="en-US" dirty="0"/>
              <a:t>thinking also allows teens to engage in more sophisticated learning and memory strategies. This can be applied in an asana class by teaching them to learn and </a:t>
            </a:r>
            <a:r>
              <a:rPr lang="en-US" dirty="0" err="1"/>
              <a:t>memorise</a:t>
            </a:r>
            <a:r>
              <a:rPr lang="en-US" dirty="0"/>
              <a:t> longer </a:t>
            </a:r>
            <a:r>
              <a:rPr lang="en-US" dirty="0" err="1"/>
              <a:t>vinyasa</a:t>
            </a:r>
            <a:r>
              <a:rPr lang="en-US" dirty="0"/>
              <a:t> sequences. </a:t>
            </a:r>
            <a:endParaRPr lang="en-AU" dirty="0"/>
          </a:p>
          <a:p>
            <a:endParaRPr lang="en-US" dirty="0"/>
          </a:p>
        </p:txBody>
      </p:sp>
    </p:spTree>
    <p:extLst>
      <p:ext uri="{BB962C8B-B14F-4D97-AF65-F5344CB8AC3E}">
        <p14:creationId xmlns:p14="http://schemas.microsoft.com/office/powerpoint/2010/main" val="260806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a:t>
            </a:r>
            <a:endParaRPr lang="en-US" dirty="0"/>
          </a:p>
        </p:txBody>
      </p:sp>
      <p:pic>
        <p:nvPicPr>
          <p:cNvPr id="5" name="Content Placeholder 4" descr="Unknown-1.png"/>
          <p:cNvPicPr>
            <a:picLocks noGrp="1" noChangeAspect="1"/>
          </p:cNvPicPr>
          <p:nvPr>
            <p:ph sz="half" idx="1"/>
          </p:nvPr>
        </p:nvPicPr>
        <p:blipFill>
          <a:blip r:embed="rId2">
            <a:extLst>
              <a:ext uri="{28A0092B-C50C-407E-A947-70E740481C1C}">
                <a14:useLocalDpi xmlns:a14="http://schemas.microsoft.com/office/drawing/2010/main" val="0"/>
              </a:ext>
            </a:extLst>
          </a:blip>
          <a:srcRect l="5631" r="5631"/>
          <a:stretch>
            <a:fillRect/>
          </a:stretch>
        </p:blipFill>
        <p:spPr/>
      </p:pic>
      <p:sp>
        <p:nvSpPr>
          <p:cNvPr id="4" name="Content Placeholder 3"/>
          <p:cNvSpPr>
            <a:spLocks noGrp="1"/>
          </p:cNvSpPr>
          <p:nvPr>
            <p:ph sz="half" idx="2"/>
          </p:nvPr>
        </p:nvSpPr>
        <p:spPr/>
        <p:txBody>
          <a:bodyPr/>
          <a:lstStyle/>
          <a:p>
            <a:r>
              <a:rPr lang="en-US" dirty="0"/>
              <a:t>A teenager’s body has an increased need for sleep. This is due to the rapid changes in their bodies. </a:t>
            </a:r>
            <a:endParaRPr lang="en-US" dirty="0" smtClean="0"/>
          </a:p>
          <a:p>
            <a:r>
              <a:rPr lang="en-US" dirty="0" smtClean="0"/>
              <a:t>Approximately </a:t>
            </a:r>
            <a:r>
              <a:rPr lang="en-US" dirty="0"/>
              <a:t>10 hours of sleep is </a:t>
            </a:r>
            <a:r>
              <a:rPr lang="en-US" dirty="0" smtClean="0"/>
              <a:t>recommended.</a:t>
            </a:r>
          </a:p>
          <a:p>
            <a:r>
              <a:rPr lang="en-US" dirty="0" smtClean="0"/>
              <a:t>Teenagers </a:t>
            </a:r>
            <a:r>
              <a:rPr lang="en-US" dirty="0"/>
              <a:t>are often wired for a late morning start and a late evening bedtime. </a:t>
            </a:r>
            <a:endParaRPr lang="en-AU" dirty="0"/>
          </a:p>
          <a:p>
            <a:endParaRPr lang="en-US" dirty="0"/>
          </a:p>
        </p:txBody>
      </p:sp>
    </p:spTree>
    <p:extLst>
      <p:ext uri="{BB962C8B-B14F-4D97-AF65-F5344CB8AC3E}">
        <p14:creationId xmlns:p14="http://schemas.microsoft.com/office/powerpoint/2010/main" val="1123329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Nervous System</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Encourages </a:t>
            </a:r>
            <a:r>
              <a:rPr lang="en-US" dirty="0"/>
              <a:t>neurological and endocrine (hormonal) development</a:t>
            </a:r>
            <a:endParaRPr lang="en-AU" dirty="0"/>
          </a:p>
          <a:p>
            <a:pPr lvl="0"/>
            <a:r>
              <a:rPr lang="en-US" dirty="0"/>
              <a:t>Encourages </a:t>
            </a:r>
            <a:r>
              <a:rPr lang="en-US" dirty="0" err="1"/>
              <a:t>neuro</a:t>
            </a:r>
            <a:r>
              <a:rPr lang="en-US" dirty="0"/>
              <a:t>-motor development and improves co-ordination</a:t>
            </a:r>
            <a:endParaRPr lang="en-AU" dirty="0"/>
          </a:p>
          <a:p>
            <a:pPr lvl="0"/>
            <a:r>
              <a:rPr lang="en-US" dirty="0"/>
              <a:t>Decreases stress response which reduces anxiety and depression</a:t>
            </a:r>
            <a:endParaRPr lang="en-AU" dirty="0"/>
          </a:p>
          <a:p>
            <a:pPr lvl="0"/>
            <a:r>
              <a:rPr lang="en-US" dirty="0"/>
              <a:t>Improves the quality and quantity of sleep </a:t>
            </a:r>
            <a:endParaRPr lang="en-US" dirty="0" smtClean="0"/>
          </a:p>
          <a:p>
            <a:r>
              <a:rPr lang="en-US" dirty="0"/>
              <a:t>Active yoga practice followed by relaxation practice will trigger deeper relaxation than if the relaxation practice was delivered alone. </a:t>
            </a:r>
            <a:endParaRPr lang="en-AU" dirty="0"/>
          </a:p>
          <a:p>
            <a:pPr lvl="0"/>
            <a:endParaRPr lang="en-AU" dirty="0"/>
          </a:p>
          <a:p>
            <a:endParaRPr lang="en-US" dirty="0"/>
          </a:p>
        </p:txBody>
      </p:sp>
    </p:spTree>
    <p:extLst>
      <p:ext uri="{BB962C8B-B14F-4D97-AF65-F5344CB8AC3E}">
        <p14:creationId xmlns:p14="http://schemas.microsoft.com/office/powerpoint/2010/main" val="241062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Nervous System</a:t>
            </a:r>
            <a:endParaRPr lang="en-US" dirty="0"/>
          </a:p>
        </p:txBody>
      </p:sp>
      <p:sp>
        <p:nvSpPr>
          <p:cNvPr id="3" name="Content Placeholder 2"/>
          <p:cNvSpPr>
            <a:spLocks noGrp="1"/>
          </p:cNvSpPr>
          <p:nvPr>
            <p:ph idx="1"/>
          </p:nvPr>
        </p:nvSpPr>
        <p:spPr/>
        <p:txBody>
          <a:bodyPr>
            <a:normAutofit/>
          </a:bodyPr>
          <a:lstStyle/>
          <a:p>
            <a:pPr lvl="0"/>
            <a:r>
              <a:rPr lang="en-US" dirty="0"/>
              <a:t>Yoga reduces perceived stress and increases self-compassion which is important for these years where identity is forming</a:t>
            </a:r>
            <a:endParaRPr lang="en-AU" dirty="0"/>
          </a:p>
          <a:p>
            <a:pPr lvl="0"/>
            <a:r>
              <a:rPr lang="en-US" dirty="0"/>
              <a:t>Supports a teenager to connect to his or her body and understand his or her breath in order to slow the nervous system down and move it away from the stress response and towards the relaxation response</a:t>
            </a:r>
            <a:endParaRPr lang="en-AU" dirty="0"/>
          </a:p>
          <a:p>
            <a:pPr lvl="0"/>
            <a:r>
              <a:rPr lang="en-US" dirty="0"/>
              <a:t>Sets teenagers up for an awareness about lifelong beneficial practices that tone and nourish the nervous system </a:t>
            </a:r>
            <a:endParaRPr lang="en-AU" dirty="0"/>
          </a:p>
          <a:p>
            <a:pPr marL="0" lvl="0" indent="0">
              <a:buNone/>
            </a:pPr>
            <a:endParaRPr lang="en-AU" dirty="0"/>
          </a:p>
          <a:p>
            <a:endParaRPr lang="en-US" dirty="0"/>
          </a:p>
        </p:txBody>
      </p:sp>
    </p:spTree>
    <p:extLst>
      <p:ext uri="{BB962C8B-B14F-4D97-AF65-F5344CB8AC3E}">
        <p14:creationId xmlns:p14="http://schemas.microsoft.com/office/powerpoint/2010/main" val="21432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Yoga for the Nervous System</a:t>
            </a:r>
          </a:p>
        </p:txBody>
      </p:sp>
      <p:sp>
        <p:nvSpPr>
          <p:cNvPr id="4" name="Content Placeholder 3"/>
          <p:cNvSpPr>
            <a:spLocks noGrp="1"/>
          </p:cNvSpPr>
          <p:nvPr>
            <p:ph sz="half" idx="2"/>
          </p:nvPr>
        </p:nvSpPr>
        <p:spPr/>
        <p:txBody>
          <a:bodyPr>
            <a:normAutofit fontScale="92500" lnSpcReduction="10000"/>
          </a:bodyPr>
          <a:lstStyle/>
          <a:p>
            <a:pPr lvl="0"/>
            <a:r>
              <a:rPr lang="en-US" dirty="0"/>
              <a:t>Supports teenagers to foster and cultivate healthy self awareness and mind-body connection for lifelong health benefits</a:t>
            </a:r>
            <a:endParaRPr lang="en-AU" dirty="0"/>
          </a:p>
          <a:p>
            <a:pPr lvl="0"/>
            <a:r>
              <a:rPr lang="en-US" dirty="0"/>
              <a:t>Supports healthy self-esteem and emotional development by facilitating an open conversation around emotions</a:t>
            </a:r>
            <a:endParaRPr lang="en-AU" dirty="0"/>
          </a:p>
          <a:p>
            <a:pPr lvl="0"/>
            <a:r>
              <a:rPr lang="en-US" dirty="0"/>
              <a:t>Supports a teenager to find higher thought pathways that enable them to be less impulsive, to make wise decisions and to consider consequences.</a:t>
            </a:r>
            <a:endParaRPr lang="en-AU" dirty="0"/>
          </a:p>
          <a:p>
            <a:endParaRPr lang="en-US"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l="-16258" r="-16258"/>
          <a:stretch>
            <a:fillRect/>
          </a:stretch>
        </p:blipFill>
        <p:spPr>
          <a:prstGeom prst="rect">
            <a:avLst/>
          </a:prstGeom>
        </p:spPr>
      </p:pic>
    </p:spTree>
    <p:extLst>
      <p:ext uri="{BB962C8B-B14F-4D97-AF65-F5344CB8AC3E}">
        <p14:creationId xmlns:p14="http://schemas.microsoft.com/office/powerpoint/2010/main" val="33327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Yoga </a:t>
            </a:r>
            <a:r>
              <a:rPr lang="en-US" dirty="0" smtClean="0"/>
              <a:t>Tools </a:t>
            </a:r>
            <a:r>
              <a:rPr lang="en-US" dirty="0"/>
              <a:t>to </a:t>
            </a:r>
            <a:r>
              <a:rPr lang="en-US" dirty="0" smtClean="0"/>
              <a:t>Support </a:t>
            </a:r>
            <a:r>
              <a:rPr lang="en-US" dirty="0"/>
              <a:t>the </a:t>
            </a:r>
            <a:r>
              <a:rPr lang="en-US" dirty="0" smtClean="0"/>
              <a:t>Nervous </a:t>
            </a:r>
            <a:r>
              <a:rPr lang="en-US" dirty="0"/>
              <a:t>S</a:t>
            </a:r>
            <a:r>
              <a:rPr lang="en-US" dirty="0" smtClean="0"/>
              <a:t>ystem </a:t>
            </a:r>
            <a:r>
              <a:rPr lang="en-US" dirty="0"/>
              <a:t>for </a:t>
            </a:r>
            <a:r>
              <a:rPr lang="en-US" dirty="0" smtClean="0"/>
              <a:t>Teens </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Teenagers will enjoy learning </a:t>
            </a:r>
            <a:r>
              <a:rPr lang="en-US" dirty="0" err="1"/>
              <a:t>vinyasa</a:t>
            </a:r>
            <a:r>
              <a:rPr lang="en-US" dirty="0"/>
              <a:t> sequences like </a:t>
            </a:r>
            <a:r>
              <a:rPr lang="en-US" dirty="0" err="1"/>
              <a:t>surya</a:t>
            </a:r>
            <a:r>
              <a:rPr lang="en-US" dirty="0"/>
              <a:t> </a:t>
            </a:r>
            <a:r>
              <a:rPr lang="en-US" dirty="0" err="1"/>
              <a:t>sanchalana</a:t>
            </a:r>
            <a:r>
              <a:rPr lang="en-US" dirty="0"/>
              <a:t> (sun breaths) and sun salutations which may be taught to strengthen the mind-body-breath connection, to </a:t>
            </a:r>
            <a:r>
              <a:rPr lang="en-US" dirty="0" err="1"/>
              <a:t>harmonise</a:t>
            </a:r>
            <a:r>
              <a:rPr lang="en-US" dirty="0"/>
              <a:t> the nervous system and to foster memory and higher learning</a:t>
            </a:r>
            <a:endParaRPr lang="en-AU" dirty="0"/>
          </a:p>
          <a:p>
            <a:pPr lvl="0"/>
            <a:r>
              <a:rPr lang="en-US" dirty="0"/>
              <a:t>Learning mantras and explore their meaning to engage the creative, right brain whilst evoking the relaxation response through repetitious sound</a:t>
            </a:r>
            <a:endParaRPr lang="en-AU" dirty="0"/>
          </a:p>
          <a:p>
            <a:pPr lvl="0"/>
            <a:r>
              <a:rPr lang="en-US" dirty="0"/>
              <a:t>Learning pranayama techniques to facilitate a shift from the stress response to the relaxation response. </a:t>
            </a:r>
            <a:r>
              <a:rPr lang="en-US" dirty="0" smtClean="0"/>
              <a:t>A </a:t>
            </a:r>
            <a:r>
              <a:rPr lang="en-US" dirty="0"/>
              <a:t>particularly good pranayama technique to balance the right and left hemispheres of the brain and to support a whole brain learning state in teenagers is called alternate nostril breathing, or </a:t>
            </a:r>
            <a:r>
              <a:rPr lang="en-US" dirty="0" err="1"/>
              <a:t>nadi</a:t>
            </a:r>
            <a:r>
              <a:rPr lang="en-US" dirty="0"/>
              <a:t> </a:t>
            </a:r>
            <a:r>
              <a:rPr lang="en-US" dirty="0" err="1"/>
              <a:t>shodana</a:t>
            </a:r>
            <a:r>
              <a:rPr lang="en-US" dirty="0"/>
              <a:t>. </a:t>
            </a:r>
            <a:endParaRPr lang="en-US" dirty="0"/>
          </a:p>
        </p:txBody>
      </p:sp>
    </p:spTree>
    <p:extLst>
      <p:ext uri="{BB962C8B-B14F-4D97-AF65-F5344CB8AC3E}">
        <p14:creationId xmlns:p14="http://schemas.microsoft.com/office/powerpoint/2010/main" val="3936954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Yoga </a:t>
            </a:r>
            <a:r>
              <a:rPr lang="en-US" dirty="0" smtClean="0"/>
              <a:t>Tools </a:t>
            </a:r>
            <a:r>
              <a:rPr lang="en-US" dirty="0"/>
              <a:t>to </a:t>
            </a:r>
            <a:r>
              <a:rPr lang="en-US" dirty="0" smtClean="0"/>
              <a:t>Support </a:t>
            </a:r>
            <a:r>
              <a:rPr lang="en-US" dirty="0"/>
              <a:t>the </a:t>
            </a:r>
            <a:r>
              <a:rPr lang="en-US" dirty="0" smtClean="0"/>
              <a:t>Nervous </a:t>
            </a:r>
            <a:r>
              <a:rPr lang="en-US" dirty="0"/>
              <a:t>S</a:t>
            </a:r>
            <a:r>
              <a:rPr lang="en-US" dirty="0" smtClean="0"/>
              <a:t>ystem </a:t>
            </a:r>
            <a:r>
              <a:rPr lang="en-US" dirty="0"/>
              <a:t>for </a:t>
            </a:r>
            <a:r>
              <a:rPr lang="en-US" dirty="0" smtClean="0"/>
              <a:t>Teens </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2300" dirty="0" smtClean="0"/>
              <a:t>Create </a:t>
            </a:r>
            <a:r>
              <a:rPr lang="en-US" sz="2300" dirty="0"/>
              <a:t>a safe, listening circle to share feelings and emotions and practice non-judgmental listening. Ask the teenager to speak to hold a ‘talking stick’ or an object representative of a talking stick to highlight their significance as the ‘</a:t>
            </a:r>
            <a:r>
              <a:rPr lang="en-US" sz="2300" dirty="0" smtClean="0"/>
              <a:t>speaker’.</a:t>
            </a:r>
          </a:p>
          <a:p>
            <a:pPr lvl="0"/>
            <a:r>
              <a:rPr lang="en-US" sz="2300" dirty="0" smtClean="0"/>
              <a:t>Create </a:t>
            </a:r>
            <a:r>
              <a:rPr lang="en-US" sz="2300" dirty="0"/>
              <a:t>opportunities for peer feedback about their best qualities. During class praise specific qualities that emerge about each individual. </a:t>
            </a:r>
            <a:endParaRPr lang="en-AU" sz="2300" dirty="0"/>
          </a:p>
          <a:p>
            <a:pPr lvl="0"/>
            <a:r>
              <a:rPr lang="en-US" sz="2300" dirty="0"/>
              <a:t>Demonstrate asana and discuss the effects of certain asana on the emotions. Explore which asana may lift the emotions (heart opening postures such as locust pose) and which asana may effectively soothe and calm the emotions (like forward folds). Explain the relationship between their body and their emotions. </a:t>
            </a:r>
            <a:endParaRPr lang="en-AU" sz="2300" dirty="0"/>
          </a:p>
          <a:p>
            <a:pPr lvl="0"/>
            <a:endParaRPr lang="en-US" dirty="0"/>
          </a:p>
        </p:txBody>
      </p:sp>
    </p:spTree>
    <p:extLst>
      <p:ext uri="{BB962C8B-B14F-4D97-AF65-F5344CB8AC3E}">
        <p14:creationId xmlns:p14="http://schemas.microsoft.com/office/powerpoint/2010/main" val="2073835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Yoga </a:t>
            </a:r>
            <a:r>
              <a:rPr lang="en-US" dirty="0" smtClean="0"/>
              <a:t>Tools </a:t>
            </a:r>
            <a:r>
              <a:rPr lang="en-US" dirty="0"/>
              <a:t>to </a:t>
            </a:r>
            <a:r>
              <a:rPr lang="en-US" dirty="0" smtClean="0"/>
              <a:t>Support </a:t>
            </a:r>
            <a:r>
              <a:rPr lang="en-US" dirty="0"/>
              <a:t>the </a:t>
            </a:r>
            <a:r>
              <a:rPr lang="en-US" dirty="0" smtClean="0"/>
              <a:t>Nervous </a:t>
            </a:r>
            <a:r>
              <a:rPr lang="en-US" dirty="0"/>
              <a:t>S</a:t>
            </a:r>
            <a:r>
              <a:rPr lang="en-US" dirty="0" smtClean="0"/>
              <a:t>ystem </a:t>
            </a:r>
            <a:r>
              <a:rPr lang="en-US" dirty="0"/>
              <a:t>for </a:t>
            </a:r>
            <a:r>
              <a:rPr lang="en-US" dirty="0" smtClean="0"/>
              <a:t>Teens </a:t>
            </a:r>
            <a:endParaRPr lang="en-US" dirty="0"/>
          </a:p>
        </p:txBody>
      </p:sp>
      <p:sp>
        <p:nvSpPr>
          <p:cNvPr id="3" name="Content Placeholder 2"/>
          <p:cNvSpPr>
            <a:spLocks noGrp="1"/>
          </p:cNvSpPr>
          <p:nvPr>
            <p:ph idx="1"/>
          </p:nvPr>
        </p:nvSpPr>
        <p:spPr/>
        <p:txBody>
          <a:bodyPr>
            <a:normAutofit lnSpcReduction="10000"/>
          </a:bodyPr>
          <a:lstStyle/>
          <a:p>
            <a:r>
              <a:rPr lang="en-US" dirty="0"/>
              <a:t>Explain why certain asana are relevant for sports specific skills. Find out what sports the teenagers are interested and engaged in. Then create asana that are relevant for the teenagers’ interests. </a:t>
            </a:r>
            <a:endParaRPr lang="en-US" dirty="0" smtClean="0"/>
          </a:p>
          <a:p>
            <a:r>
              <a:rPr lang="en-US" dirty="0" smtClean="0"/>
              <a:t>For </a:t>
            </a:r>
            <a:r>
              <a:rPr lang="en-US" dirty="0"/>
              <a:t>example if you know that you have surfers in the group, plank, </a:t>
            </a:r>
            <a:r>
              <a:rPr lang="en-US" dirty="0" err="1"/>
              <a:t>chatauranga</a:t>
            </a:r>
            <a:r>
              <a:rPr lang="en-US" dirty="0"/>
              <a:t>, squat and warrior II are perfect postures to teach. If you have teens who play soccer, rugby or football, focus on asana that stretch hamstrings like down dog and </a:t>
            </a:r>
            <a:r>
              <a:rPr lang="en-US" dirty="0" err="1"/>
              <a:t>paschimottanasana</a:t>
            </a:r>
            <a:r>
              <a:rPr lang="en-US" dirty="0"/>
              <a:t>. </a:t>
            </a:r>
            <a:endParaRPr lang="en-US" dirty="0" smtClean="0"/>
          </a:p>
          <a:p>
            <a:r>
              <a:rPr lang="en-US" dirty="0" smtClean="0"/>
              <a:t>Teenagers </a:t>
            </a:r>
            <a:r>
              <a:rPr lang="en-US" dirty="0"/>
              <a:t>respond really well when you explain the reasons why certain asana are beneficial, so learn the health benefits of the poses. </a:t>
            </a:r>
            <a:endParaRPr lang="en-AU" dirty="0"/>
          </a:p>
          <a:p>
            <a:pPr lvl="0"/>
            <a:endParaRPr lang="en-US" dirty="0"/>
          </a:p>
        </p:txBody>
      </p:sp>
    </p:spTree>
    <p:extLst>
      <p:ext uri="{BB962C8B-B14F-4D97-AF65-F5344CB8AC3E}">
        <p14:creationId xmlns:p14="http://schemas.microsoft.com/office/powerpoint/2010/main" val="299788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98474" y="1371600"/>
            <a:ext cx="7556313" cy="4754563"/>
          </a:xfrm>
        </p:spPr>
        <p:txBody>
          <a:bodyPr>
            <a:normAutofit fontScale="85000" lnSpcReduction="10000"/>
          </a:bodyPr>
          <a:lstStyle/>
          <a:p>
            <a:pPr lvl="0"/>
            <a:r>
              <a:rPr lang="en-AU" dirty="0"/>
              <a:t>Competently understand the basic physical development of children aged 13-18 years</a:t>
            </a:r>
          </a:p>
          <a:p>
            <a:pPr lvl="0"/>
            <a:r>
              <a:rPr lang="en-AU" dirty="0"/>
              <a:t>To be able to understand skeletal, nervous, muscular, respiratory and cardiovascular development in children aged 13-18 years</a:t>
            </a:r>
          </a:p>
          <a:p>
            <a:pPr lvl="0"/>
            <a:r>
              <a:rPr lang="en-AU" dirty="0"/>
              <a:t>To be able to understand specific safety aspects and benefits of yoga to the skeletal, nervous, muscular, respiratory and cardiovascular systems </a:t>
            </a:r>
          </a:p>
          <a:p>
            <a:pPr lvl="0"/>
            <a:r>
              <a:rPr lang="en-AU" dirty="0"/>
              <a:t>To be able to tailor yoga techniques of asana, mindfulness, meditation and pranayama as they apply to children aged 13-18 years</a:t>
            </a:r>
          </a:p>
          <a:p>
            <a:pPr lvl="0"/>
            <a:r>
              <a:rPr lang="en-AU" dirty="0"/>
              <a:t>Understand specific milestones appropriate for 13-18 year olds so that they can be appropriately referred for support by appropriate health professionals if required</a:t>
            </a:r>
          </a:p>
          <a:p>
            <a:pPr lvl="0"/>
            <a:r>
              <a:rPr lang="en-AU" dirty="0"/>
              <a:t>To be sensitive about the specific physical changes that occur in adolescence and to empower yoga teachers to have a role in supporting adolescents on a holistic level through these changes</a:t>
            </a:r>
          </a:p>
          <a:p>
            <a:endParaRPr lang="en-US" dirty="0"/>
          </a:p>
        </p:txBody>
      </p:sp>
    </p:spTree>
    <p:extLst>
      <p:ext uri="{BB962C8B-B14F-4D97-AF65-F5344CB8AC3E}">
        <p14:creationId xmlns:p14="http://schemas.microsoft.com/office/powerpoint/2010/main" val="3340407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Yantra</a:t>
            </a:r>
            <a:r>
              <a:rPr lang="en-US" dirty="0" smtClean="0"/>
              <a:t> Creation for Teens </a:t>
            </a:r>
            <a:endParaRPr lang="en-US" dirty="0"/>
          </a:p>
        </p:txBody>
      </p:sp>
      <p:pic>
        <p:nvPicPr>
          <p:cNvPr id="5" name="Content Placeholder 4" descr="images-8.jpeg"/>
          <p:cNvPicPr>
            <a:picLocks noGrp="1" noChangeAspect="1"/>
          </p:cNvPicPr>
          <p:nvPr>
            <p:ph sz="half" idx="1"/>
          </p:nvPr>
        </p:nvPicPr>
        <p:blipFill>
          <a:blip r:embed="rId2">
            <a:extLst>
              <a:ext uri="{28A0092B-C50C-407E-A947-70E740481C1C}">
                <a14:useLocalDpi xmlns:a14="http://schemas.microsoft.com/office/drawing/2010/main" val="0"/>
              </a:ext>
            </a:extLst>
          </a:blip>
          <a:srcRect l="-19589" r="-19589"/>
          <a:stretch>
            <a:fillRect/>
          </a:stretch>
        </p:blipFill>
        <p:spPr/>
      </p:pic>
      <p:pic>
        <p:nvPicPr>
          <p:cNvPr id="6" name="Content Placeholder 5" descr="images-10.jpeg"/>
          <p:cNvPicPr>
            <a:picLocks noGrp="1" noChangeAspect="1"/>
          </p:cNvPicPr>
          <p:nvPr>
            <p:ph sz="half" idx="2"/>
          </p:nvPr>
        </p:nvPicPr>
        <p:blipFill>
          <a:blip r:embed="rId3">
            <a:extLst>
              <a:ext uri="{28A0092B-C50C-407E-A947-70E740481C1C}">
                <a14:useLocalDpi xmlns:a14="http://schemas.microsoft.com/office/drawing/2010/main" val="0"/>
              </a:ext>
            </a:extLst>
          </a:blip>
          <a:srcRect l="5828" r="5828"/>
          <a:stretch>
            <a:fillRect/>
          </a:stretch>
        </p:blipFill>
        <p:spPr/>
      </p:pic>
    </p:spTree>
    <p:extLst>
      <p:ext uri="{BB962C8B-B14F-4D97-AF65-F5344CB8AC3E}">
        <p14:creationId xmlns:p14="http://schemas.microsoft.com/office/powerpoint/2010/main" val="1023146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Each stage of development for a child is signified by an increase in his or her capabilities. These stages normally follow a predictable sequence of achievements known as milestones. </a:t>
            </a:r>
            <a:endParaRPr lang="en-US" dirty="0" smtClean="0"/>
          </a:p>
          <a:p>
            <a:r>
              <a:rPr lang="en-US" dirty="0" smtClean="0"/>
              <a:t>Understanding specific milestones supports you as a teacher to refer a student to a health professional if you have any concerns </a:t>
            </a:r>
          </a:p>
          <a:p>
            <a:r>
              <a:rPr lang="en-US" dirty="0" smtClean="0"/>
              <a:t>More specific information about  milestone development can be found in the 13-18 year old manual accompanying this webinar</a:t>
            </a:r>
            <a:endParaRPr lang="en-US"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l="20552" r="20552"/>
          <a:stretch>
            <a:fillRect/>
          </a:stretch>
        </p:blipFill>
        <p:spPr>
          <a:xfrm>
            <a:off x="498475" y="1985963"/>
            <a:ext cx="3657600" cy="4140200"/>
          </a:xfrm>
          <a:prstGeom prst="rect">
            <a:avLst/>
          </a:prstGeom>
        </p:spPr>
      </p:pic>
    </p:spTree>
    <p:extLst>
      <p:ext uri="{BB962C8B-B14F-4D97-AF65-F5344CB8AC3E}">
        <p14:creationId xmlns:p14="http://schemas.microsoft.com/office/powerpoint/2010/main" val="3146818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 </a:t>
            </a:r>
            <a:endParaRPr lang="en-US" dirty="0"/>
          </a:p>
        </p:txBody>
      </p:sp>
      <p:sp>
        <p:nvSpPr>
          <p:cNvPr id="3" name="Content Placeholder 2"/>
          <p:cNvSpPr>
            <a:spLocks noGrp="1"/>
          </p:cNvSpPr>
          <p:nvPr>
            <p:ph idx="1"/>
          </p:nvPr>
        </p:nvSpPr>
        <p:spPr/>
        <p:txBody>
          <a:bodyPr>
            <a:normAutofit/>
          </a:bodyPr>
          <a:lstStyle/>
          <a:p>
            <a:r>
              <a:rPr lang="en-US" dirty="0"/>
              <a:t>Puberty is the complex process by which children develop secondary sexual characteristics and reproductive </a:t>
            </a:r>
            <a:r>
              <a:rPr lang="en-US" dirty="0" smtClean="0"/>
              <a:t>capacity.</a:t>
            </a:r>
          </a:p>
          <a:p>
            <a:r>
              <a:rPr lang="en-US" dirty="0" smtClean="0"/>
              <a:t>Normal </a:t>
            </a:r>
            <a:r>
              <a:rPr lang="en-US" dirty="0"/>
              <a:t>puberty is initiated centrally via the hypothalamus and pituitary glands (which are both endocrine glands located inside the skull and brain). </a:t>
            </a:r>
            <a:endParaRPr lang="en-US" dirty="0" smtClean="0"/>
          </a:p>
          <a:p>
            <a:r>
              <a:rPr lang="en-US" dirty="0" smtClean="0"/>
              <a:t>Among </a:t>
            </a:r>
            <a:r>
              <a:rPr lang="en-US" dirty="0"/>
              <a:t>other factors, adequate nutritional status appears to be requisite for the central initiation of puberty.</a:t>
            </a:r>
            <a:endParaRPr lang="en-AU" dirty="0"/>
          </a:p>
          <a:p>
            <a:endParaRPr lang="en-US" dirty="0"/>
          </a:p>
        </p:txBody>
      </p:sp>
    </p:spTree>
    <p:extLst>
      <p:ext uri="{BB962C8B-B14F-4D97-AF65-F5344CB8AC3E}">
        <p14:creationId xmlns:p14="http://schemas.microsoft.com/office/powerpoint/2010/main" val="320092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 </a:t>
            </a:r>
            <a:endParaRPr lang="en-US" dirty="0"/>
          </a:p>
        </p:txBody>
      </p:sp>
      <p:sp>
        <p:nvSpPr>
          <p:cNvPr id="3" name="Content Placeholder 2"/>
          <p:cNvSpPr>
            <a:spLocks noGrp="1"/>
          </p:cNvSpPr>
          <p:nvPr>
            <p:ph idx="1"/>
          </p:nvPr>
        </p:nvSpPr>
        <p:spPr/>
        <p:txBody>
          <a:bodyPr>
            <a:normAutofit fontScale="92500" lnSpcReduction="10000"/>
          </a:bodyPr>
          <a:lstStyle/>
          <a:p>
            <a:r>
              <a:rPr lang="en-US" dirty="0"/>
              <a:t>Childhood obesity has become a major health concern in recent decades, especially with regard to metabolic abnormalities that increase the risk of future cardiovascular </a:t>
            </a:r>
            <a:r>
              <a:rPr lang="en-US" dirty="0" smtClean="0"/>
              <a:t>disease</a:t>
            </a:r>
            <a:r>
              <a:rPr lang="en-US" dirty="0"/>
              <a:t> </a:t>
            </a:r>
            <a:r>
              <a:rPr lang="en-US" dirty="0" smtClean="0"/>
              <a:t>and influences upon puberty and hormones</a:t>
            </a:r>
            <a:endParaRPr lang="en-US" dirty="0"/>
          </a:p>
          <a:p>
            <a:r>
              <a:rPr lang="en-US" dirty="0" smtClean="0"/>
              <a:t>Excess </a:t>
            </a:r>
            <a:r>
              <a:rPr lang="en-US" dirty="0"/>
              <a:t>fat (also known as </a:t>
            </a:r>
            <a:r>
              <a:rPr lang="en-US" i="1" dirty="0"/>
              <a:t>adiposity</a:t>
            </a:r>
            <a:r>
              <a:rPr lang="en-US" dirty="0" smtClean="0"/>
              <a:t>) </a:t>
            </a:r>
            <a:r>
              <a:rPr lang="en-US" dirty="0"/>
              <a:t>during childhood may advance puberty in girls and delay puberty in boys. </a:t>
            </a:r>
            <a:endParaRPr lang="en-US" dirty="0" smtClean="0"/>
          </a:p>
          <a:p>
            <a:r>
              <a:rPr lang="en-US" dirty="0" smtClean="0"/>
              <a:t>Yoga </a:t>
            </a:r>
            <a:r>
              <a:rPr lang="en-US" dirty="0"/>
              <a:t>can have therapeutic effects upon hormones by supporting stress reduction and improvement of circulation to the important endocrine glands and supporting organs. </a:t>
            </a:r>
            <a:endParaRPr lang="en-US" dirty="0" smtClean="0"/>
          </a:p>
          <a:p>
            <a:r>
              <a:rPr lang="en-US" dirty="0" smtClean="0"/>
              <a:t>Create a safe circle in class to explore body image issues for girls and to discuss healthy lifestyle choices. Explain the health benefits of yoga practices as you deliver them. </a:t>
            </a:r>
            <a:endParaRPr lang="en-AU" dirty="0"/>
          </a:p>
          <a:p>
            <a:endParaRPr lang="en-US" dirty="0"/>
          </a:p>
        </p:txBody>
      </p:sp>
    </p:spTree>
    <p:extLst>
      <p:ext uri="{BB962C8B-B14F-4D97-AF65-F5344CB8AC3E}">
        <p14:creationId xmlns:p14="http://schemas.microsoft.com/office/powerpoint/2010/main" val="57044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Muscular 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a:t>Teens will gain approximately 50 percent of their ideal adult weight during puberty, including an increase in lean muscle mass. </a:t>
            </a:r>
            <a:endParaRPr lang="en-US" dirty="0" smtClean="0"/>
          </a:p>
          <a:p>
            <a:r>
              <a:rPr lang="en-US" dirty="0" smtClean="0"/>
              <a:t>Skeletal </a:t>
            </a:r>
            <a:r>
              <a:rPr lang="en-US" dirty="0"/>
              <a:t>muscle continues to increase well into adulthood for males. </a:t>
            </a:r>
            <a:endParaRPr lang="en-US" dirty="0" smtClean="0"/>
          </a:p>
          <a:p>
            <a:r>
              <a:rPr lang="en-US" dirty="0" smtClean="0"/>
              <a:t>Lean </a:t>
            </a:r>
            <a:r>
              <a:rPr lang="en-US" dirty="0"/>
              <a:t>muscle mass will decrease for females after puberty, giving way to increased body fat</a:t>
            </a:r>
            <a:r>
              <a:rPr lang="en-US" dirty="0" smtClean="0"/>
              <a:t>.</a:t>
            </a:r>
          </a:p>
          <a:p>
            <a:r>
              <a:rPr lang="en-US" dirty="0"/>
              <a:t>Teenagers may show an increasing interest in developing muscle tone, especially the boys who may wish to embody their ideas of what constitutes masculinity. They may also be interested in learning more about the muscle names and actions. </a:t>
            </a:r>
            <a:endParaRPr lang="en-AU" dirty="0"/>
          </a:p>
          <a:p>
            <a:endParaRPr lang="en-AU" dirty="0"/>
          </a:p>
          <a:p>
            <a:endParaRPr lang="en-US" dirty="0"/>
          </a:p>
        </p:txBody>
      </p:sp>
    </p:spTree>
    <p:extLst>
      <p:ext uri="{BB962C8B-B14F-4D97-AF65-F5344CB8AC3E}">
        <p14:creationId xmlns:p14="http://schemas.microsoft.com/office/powerpoint/2010/main" val="167371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Muscular System</a:t>
            </a:r>
            <a:endParaRPr lang="en-US" dirty="0"/>
          </a:p>
        </p:txBody>
      </p:sp>
      <p:sp>
        <p:nvSpPr>
          <p:cNvPr id="4" name="Content Placeholder 3"/>
          <p:cNvSpPr>
            <a:spLocks noGrp="1"/>
          </p:cNvSpPr>
          <p:nvPr>
            <p:ph sz="half" idx="2"/>
          </p:nvPr>
        </p:nvSpPr>
        <p:spPr/>
        <p:txBody>
          <a:bodyPr>
            <a:normAutofit lnSpcReduction="10000"/>
          </a:bodyPr>
          <a:lstStyle/>
          <a:p>
            <a:r>
              <a:rPr lang="en-US" dirty="0"/>
              <a:t>Strong core muscles (muscles located closer to the trunk) are essential for the strength of fine muscles located in the peripheral body (arms and legs). </a:t>
            </a:r>
            <a:endParaRPr lang="en-AU" dirty="0"/>
          </a:p>
          <a:p>
            <a:r>
              <a:rPr lang="en-US" dirty="0"/>
              <a:t>An awareness of muscle strength and power can be a wonderful way to strengthen a teenagers sense of wellbeing, by supporting him or her to feel physically capable of taking on challenges (even when those challenges are mental ones). </a:t>
            </a:r>
            <a:endParaRPr lang="en-AU" dirty="0"/>
          </a:p>
          <a:p>
            <a:endParaRPr lang="en-US"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l="-12968" r="-12968"/>
          <a:stretch>
            <a:fillRect/>
          </a:stretch>
        </p:blipFill>
        <p:spPr>
          <a:prstGeom prst="rect">
            <a:avLst/>
          </a:prstGeom>
        </p:spPr>
      </p:pic>
    </p:spTree>
    <p:extLst>
      <p:ext uri="{BB962C8B-B14F-4D97-AF65-F5344CB8AC3E}">
        <p14:creationId xmlns:p14="http://schemas.microsoft.com/office/powerpoint/2010/main" val="3817839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to the </a:t>
            </a:r>
            <a:r>
              <a:rPr lang="en-US" dirty="0" err="1" smtClean="0"/>
              <a:t>Neuro</a:t>
            </a:r>
            <a:r>
              <a:rPr lang="en-US" dirty="0" smtClean="0"/>
              <a:t>-muscular system</a:t>
            </a:r>
            <a:endParaRPr lang="en-US" dirty="0"/>
          </a:p>
        </p:txBody>
      </p:sp>
      <p:sp>
        <p:nvSpPr>
          <p:cNvPr id="3" name="Content Placeholder 2"/>
          <p:cNvSpPr>
            <a:spLocks noGrp="1"/>
          </p:cNvSpPr>
          <p:nvPr>
            <p:ph idx="1"/>
          </p:nvPr>
        </p:nvSpPr>
        <p:spPr/>
        <p:txBody>
          <a:bodyPr/>
          <a:lstStyle/>
          <a:p>
            <a:pPr lvl="0"/>
            <a:r>
              <a:rPr lang="en-US" dirty="0" smtClean="0"/>
              <a:t>Develops </a:t>
            </a:r>
            <a:r>
              <a:rPr lang="en-US" dirty="0"/>
              <a:t>mind-body awareness</a:t>
            </a:r>
            <a:endParaRPr lang="en-AU" dirty="0"/>
          </a:p>
          <a:p>
            <a:pPr lvl="0"/>
            <a:r>
              <a:rPr lang="en-US" dirty="0"/>
              <a:t>Increases spatial awareness </a:t>
            </a:r>
            <a:endParaRPr lang="en-AU" dirty="0"/>
          </a:p>
          <a:p>
            <a:pPr lvl="0"/>
            <a:r>
              <a:rPr lang="en-US" dirty="0"/>
              <a:t>Develops balance</a:t>
            </a:r>
            <a:endParaRPr lang="en-AU" dirty="0"/>
          </a:p>
          <a:p>
            <a:pPr lvl="0"/>
            <a:r>
              <a:rPr lang="en-US" dirty="0"/>
              <a:t>Supports development of muscle strength</a:t>
            </a:r>
            <a:endParaRPr lang="en-AU" dirty="0"/>
          </a:p>
          <a:p>
            <a:pPr lvl="0"/>
            <a:r>
              <a:rPr lang="en-US" dirty="0"/>
              <a:t>Strengthens learning and focus</a:t>
            </a:r>
            <a:endParaRPr lang="en-AU" dirty="0"/>
          </a:p>
          <a:p>
            <a:endParaRPr lang="en-US" dirty="0"/>
          </a:p>
        </p:txBody>
      </p:sp>
    </p:spTree>
    <p:extLst>
      <p:ext uri="{BB962C8B-B14F-4D97-AF65-F5344CB8AC3E}">
        <p14:creationId xmlns:p14="http://schemas.microsoft.com/office/powerpoint/2010/main" val="249518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Tips to Support the Teen  Muscular System</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Start to introduce longer hold times in asana. Use an egg timer or hourglass timer for standing asana and set up some fun challenges to hold each pose for a minute or more. </a:t>
            </a:r>
            <a:endParaRPr lang="en-AU" dirty="0"/>
          </a:p>
          <a:p>
            <a:pPr lvl="0"/>
            <a:r>
              <a:rPr lang="en-US" dirty="0"/>
              <a:t>Teach more complex </a:t>
            </a:r>
            <a:r>
              <a:rPr lang="en-US" dirty="0" err="1"/>
              <a:t>vinyasa</a:t>
            </a:r>
            <a:r>
              <a:rPr lang="en-US" dirty="0"/>
              <a:t> sequences to support neuromuscular connections, focus and endurance, like a sun salutation sequence. Blend longer holds with moving sequences to work on the development of both fast (quick acting) and slow (endurance) twitch muscle </a:t>
            </a:r>
            <a:r>
              <a:rPr lang="en-US" dirty="0" err="1"/>
              <a:t>fibres</a:t>
            </a:r>
            <a:r>
              <a:rPr lang="en-US" dirty="0"/>
              <a:t>. </a:t>
            </a:r>
            <a:endParaRPr lang="en-AU" dirty="0"/>
          </a:p>
          <a:p>
            <a:pPr lvl="0"/>
            <a:r>
              <a:rPr lang="en-US" dirty="0"/>
              <a:t>Explain the effects of the asana on major muscle groups. Polish up your knowledge of individual muscle actions and their </a:t>
            </a:r>
            <a:r>
              <a:rPr lang="en-US" dirty="0" smtClean="0"/>
              <a:t>location. Ray </a:t>
            </a:r>
            <a:r>
              <a:rPr lang="en-US" dirty="0"/>
              <a:t>Long’s website (</a:t>
            </a:r>
            <a:r>
              <a:rPr lang="en-US" u="sng" dirty="0">
                <a:hlinkClick r:id="rId2"/>
              </a:rPr>
              <a:t>http://www.bandhayoga.com</a:t>
            </a:r>
            <a:r>
              <a:rPr lang="en-US" dirty="0"/>
              <a:t> ) has great resources on this topic. An in depth exploration of the muscles is beyond the scope of this manual, however, there are many great resources to learn the specifics about each muscle. </a:t>
            </a:r>
            <a:endParaRPr lang="en-AU" dirty="0"/>
          </a:p>
          <a:p>
            <a:endParaRPr lang="en-US" dirty="0"/>
          </a:p>
        </p:txBody>
      </p:sp>
    </p:spTree>
    <p:extLst>
      <p:ext uri="{BB962C8B-B14F-4D97-AF65-F5344CB8AC3E}">
        <p14:creationId xmlns:p14="http://schemas.microsoft.com/office/powerpoint/2010/main" val="1312824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Respiratory System </a:t>
            </a:r>
            <a:endParaRPr lang="en-US" dirty="0"/>
          </a:p>
        </p:txBody>
      </p:sp>
      <p:sp>
        <p:nvSpPr>
          <p:cNvPr id="6" name="Content Placeholder 5"/>
          <p:cNvSpPr>
            <a:spLocks noGrp="1"/>
          </p:cNvSpPr>
          <p:nvPr>
            <p:ph sz="half" idx="1"/>
          </p:nvPr>
        </p:nvSpPr>
        <p:spPr>
          <a:xfrm>
            <a:off x="498518" y="1371600"/>
            <a:ext cx="3657600" cy="5257799"/>
          </a:xfrm>
        </p:spPr>
        <p:txBody>
          <a:bodyPr>
            <a:normAutofit fontScale="70000" lnSpcReduction="20000"/>
          </a:bodyPr>
          <a:lstStyle/>
          <a:p>
            <a:endParaRPr lang="en-US" sz="1000" dirty="0" smtClean="0"/>
          </a:p>
          <a:p>
            <a:r>
              <a:rPr lang="en-US" sz="2200" dirty="0"/>
              <a:t>Breathing should be easeful, natural and effortless in the healthy teenager. Issues affecting teens involving the respiratory system may include the following conditions</a:t>
            </a:r>
            <a:r>
              <a:rPr lang="en-US" sz="2200" dirty="0" smtClean="0"/>
              <a:t>:</a:t>
            </a:r>
          </a:p>
          <a:p>
            <a:r>
              <a:rPr lang="en-US" sz="2200" dirty="0" smtClean="0"/>
              <a:t>Asthma</a:t>
            </a:r>
          </a:p>
          <a:p>
            <a:r>
              <a:rPr lang="en-US" sz="2200" dirty="0" smtClean="0"/>
              <a:t>Bronchitis</a:t>
            </a:r>
          </a:p>
          <a:p>
            <a:r>
              <a:rPr lang="en-US" sz="2200" dirty="0" smtClean="0"/>
              <a:t>Common cold</a:t>
            </a:r>
          </a:p>
          <a:p>
            <a:r>
              <a:rPr lang="en-US" sz="2200" dirty="0" smtClean="0"/>
              <a:t>Cough </a:t>
            </a:r>
          </a:p>
          <a:p>
            <a:r>
              <a:rPr lang="en-US" sz="2200" dirty="0" smtClean="0"/>
              <a:t>Cystic fibrosis</a:t>
            </a:r>
          </a:p>
          <a:p>
            <a:r>
              <a:rPr lang="en-US" sz="2200" dirty="0" smtClean="0"/>
              <a:t>Pneumonia </a:t>
            </a:r>
          </a:p>
          <a:p>
            <a:endParaRPr lang="en-AU" sz="1600" dirty="0"/>
          </a:p>
          <a:p>
            <a:r>
              <a:rPr lang="en-US" sz="1300" dirty="0" smtClean="0"/>
              <a:t>(</a:t>
            </a:r>
            <a:r>
              <a:rPr lang="en-US" sz="1300" dirty="0"/>
              <a:t>image credit: https://</a:t>
            </a:r>
            <a:r>
              <a:rPr lang="en-US" sz="1300" dirty="0" err="1"/>
              <a:t>optn.transplant.hrsa.gov</a:t>
            </a:r>
            <a:r>
              <a:rPr lang="en-US" sz="1300" dirty="0"/>
              <a:t>/data/organ-</a:t>
            </a:r>
            <a:r>
              <a:rPr lang="en-US" sz="1300" dirty="0" err="1"/>
              <a:t>datasource</a:t>
            </a:r>
            <a:r>
              <a:rPr lang="en-US" sz="1300" dirty="0"/>
              <a:t>/lung/)</a:t>
            </a:r>
            <a:endParaRPr lang="en-AU" sz="1300" dirty="0"/>
          </a:p>
          <a:p>
            <a:endParaRPr lang="en-US" dirty="0"/>
          </a:p>
        </p:txBody>
      </p:sp>
      <p:pic>
        <p:nvPicPr>
          <p:cNvPr id="7" name="Content Placeholder 6"/>
          <p:cNvPicPr>
            <a:picLocks noGrp="1"/>
          </p:cNvPicPr>
          <p:nvPr>
            <p:ph sz="half" idx="2"/>
          </p:nvPr>
        </p:nvPicPr>
        <p:blipFill>
          <a:blip r:embed="rId2">
            <a:extLst>
              <a:ext uri="{28A0092B-C50C-407E-A947-70E740481C1C}">
                <a14:useLocalDpi xmlns:a14="http://schemas.microsoft.com/office/drawing/2010/main" val="0"/>
              </a:ext>
            </a:extLst>
          </a:blip>
          <a:srcRect t="-50678" b="-50678"/>
          <a:stretch>
            <a:fillRect/>
          </a:stretch>
        </p:blipFill>
        <p:spPr>
          <a:xfrm>
            <a:off x="4399878" y="1985962"/>
            <a:ext cx="4286922" cy="4872037"/>
          </a:xfrm>
          <a:prstGeom prst="rect">
            <a:avLst/>
          </a:prstGeom>
        </p:spPr>
      </p:pic>
    </p:spTree>
    <p:extLst>
      <p:ext uri="{BB962C8B-B14F-4D97-AF65-F5344CB8AC3E}">
        <p14:creationId xmlns:p14="http://schemas.microsoft.com/office/powerpoint/2010/main" val="3262222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Respiratory System</a:t>
            </a:r>
            <a:endParaRPr lang="en-US" dirty="0"/>
          </a:p>
        </p:txBody>
      </p:sp>
      <p:sp>
        <p:nvSpPr>
          <p:cNvPr id="3" name="Content Placeholder 2"/>
          <p:cNvSpPr>
            <a:spLocks noGrp="1"/>
          </p:cNvSpPr>
          <p:nvPr>
            <p:ph idx="1"/>
          </p:nvPr>
        </p:nvSpPr>
        <p:spPr/>
        <p:txBody>
          <a:bodyPr>
            <a:normAutofit/>
          </a:bodyPr>
          <a:lstStyle/>
          <a:p>
            <a:r>
              <a:rPr lang="en-US" dirty="0" smtClean="0"/>
              <a:t>Pranayama will </a:t>
            </a:r>
            <a:r>
              <a:rPr lang="en-US" dirty="0"/>
              <a:t>remain an excellent way to support and reinforce healthy breathing patterns. </a:t>
            </a:r>
            <a:endParaRPr lang="en-US" dirty="0" smtClean="0"/>
          </a:p>
          <a:p>
            <a:r>
              <a:rPr lang="en-US" dirty="0" smtClean="0"/>
              <a:t>Pranayama </a:t>
            </a:r>
            <a:r>
              <a:rPr lang="en-US" dirty="0"/>
              <a:t>will strengthen the most important muscle of respiration, the </a:t>
            </a:r>
            <a:r>
              <a:rPr lang="en-US" dirty="0" smtClean="0"/>
              <a:t>diaphragm, </a:t>
            </a:r>
            <a:r>
              <a:rPr lang="en-US" dirty="0"/>
              <a:t>along with other respiratory muscles, and will also strengthen the mind-body-breath connection. </a:t>
            </a:r>
            <a:endParaRPr lang="en-US" dirty="0" smtClean="0"/>
          </a:p>
          <a:p>
            <a:r>
              <a:rPr lang="en-US" dirty="0" smtClean="0"/>
              <a:t>The </a:t>
            </a:r>
            <a:r>
              <a:rPr lang="en-US" dirty="0"/>
              <a:t>air sacs that increase the lung’s surface area known as </a:t>
            </a:r>
            <a:r>
              <a:rPr lang="en-US" i="1" dirty="0"/>
              <a:t>alveoli</a:t>
            </a:r>
            <a:r>
              <a:rPr lang="en-US" dirty="0"/>
              <a:t> will continue to increase throughout childhood and teenage years. </a:t>
            </a:r>
            <a:endParaRPr lang="en-US" dirty="0"/>
          </a:p>
        </p:txBody>
      </p:sp>
    </p:spTree>
    <p:extLst>
      <p:ext uri="{BB962C8B-B14F-4D97-AF65-F5344CB8AC3E}">
        <p14:creationId xmlns:p14="http://schemas.microsoft.com/office/powerpoint/2010/main" val="2506741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pic>
        <p:nvPicPr>
          <p:cNvPr id="4" name="Content Placeholder 3" descr="images.jpeg"/>
          <p:cNvPicPr>
            <a:picLocks noGrp="1" noChangeAspect="1"/>
          </p:cNvPicPr>
          <p:nvPr>
            <p:ph idx="1"/>
          </p:nvPr>
        </p:nvPicPr>
        <p:blipFill>
          <a:blip r:embed="rId2">
            <a:extLst>
              <a:ext uri="{28A0092B-C50C-407E-A947-70E740481C1C}">
                <a14:useLocalDpi xmlns:a14="http://schemas.microsoft.com/office/drawing/2010/main" val="0"/>
              </a:ext>
            </a:extLst>
          </a:blip>
          <a:srcRect l="-32656" r="-32656"/>
          <a:stretch>
            <a:fillRect/>
          </a:stretch>
        </p:blipFill>
        <p:spPr>
          <a:xfrm>
            <a:off x="498475" y="1981200"/>
            <a:ext cx="7556500" cy="4144963"/>
          </a:xfrm>
        </p:spPr>
      </p:pic>
    </p:spTree>
    <p:extLst>
      <p:ext uri="{BB962C8B-B14F-4D97-AF65-F5344CB8AC3E}">
        <p14:creationId xmlns:p14="http://schemas.microsoft.com/office/powerpoint/2010/main" val="725302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Safety Tips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Be </a:t>
            </a:r>
            <a:r>
              <a:rPr lang="en-US" dirty="0"/>
              <a:t>careful when using essential oils and/or incense. Not all students will be able to tolerate these substances through their lungs and may even be allergic to them. If you are choosing to burn aromatherapy oils, make sure you invest in a good quality diffuser and high quality oils. </a:t>
            </a:r>
            <a:endParaRPr lang="en-AU" dirty="0"/>
          </a:p>
          <a:p>
            <a:r>
              <a:rPr lang="en-US" dirty="0" smtClean="0"/>
              <a:t> </a:t>
            </a:r>
            <a:r>
              <a:rPr lang="en-US" dirty="0"/>
              <a:t>Although some respiratory diseases like asthma or cystic fibrosis can't be prevented, teens can prevent many chronic lung and respiratory illnesses by avoiding smoking, staying away from pollutants and irritants, washing hands and yoga mats to avoid cross infection, and getting regular medical checkups.</a:t>
            </a:r>
            <a:endParaRPr lang="en-AU" dirty="0"/>
          </a:p>
          <a:p>
            <a:r>
              <a:rPr lang="en-US" dirty="0" smtClean="0"/>
              <a:t> </a:t>
            </a:r>
            <a:r>
              <a:rPr lang="en-US" dirty="0"/>
              <a:t>Keep an eye out for signs and symptoms of respiratory distress, which include shortness of breath and wheezing. Always allow students to rest when needed.</a:t>
            </a:r>
            <a:endParaRPr lang="en-AU" dirty="0"/>
          </a:p>
          <a:p>
            <a:r>
              <a:rPr lang="en-US" dirty="0" smtClean="0"/>
              <a:t>Keep </a:t>
            </a:r>
            <a:r>
              <a:rPr lang="en-US" dirty="0"/>
              <a:t>the air warm when conducting a yoga class. Be aware of the effects of dust, mites and cold air, which may trigger an adverse respiratory response. </a:t>
            </a:r>
            <a:endParaRPr lang="en-AU" dirty="0"/>
          </a:p>
          <a:p>
            <a:endParaRPr lang="en-US" dirty="0"/>
          </a:p>
        </p:txBody>
      </p:sp>
    </p:spTree>
    <p:extLst>
      <p:ext uri="{BB962C8B-B14F-4D97-AF65-F5344CB8AC3E}">
        <p14:creationId xmlns:p14="http://schemas.microsoft.com/office/powerpoint/2010/main" val="2863874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a:t>
            </a:r>
            <a:r>
              <a:rPr lang="en-US" dirty="0" smtClean="0"/>
              <a:t>of Yoga </a:t>
            </a:r>
            <a:r>
              <a:rPr lang="en-US" dirty="0"/>
              <a:t>to the Respiratory System</a:t>
            </a:r>
            <a:r>
              <a:rPr lang="en-AU" dirty="0"/>
              <a:t/>
            </a:r>
            <a:br>
              <a:rPr lang="en-AU" dirty="0"/>
            </a:br>
            <a:endParaRPr lang="en-US" dirty="0"/>
          </a:p>
        </p:txBody>
      </p:sp>
      <p:sp>
        <p:nvSpPr>
          <p:cNvPr id="4" name="Content Placeholder 3"/>
          <p:cNvSpPr>
            <a:spLocks noGrp="1"/>
          </p:cNvSpPr>
          <p:nvPr>
            <p:ph idx="1"/>
          </p:nvPr>
        </p:nvSpPr>
        <p:spPr/>
        <p:txBody>
          <a:bodyPr>
            <a:normAutofit fontScale="77500" lnSpcReduction="20000"/>
          </a:bodyPr>
          <a:lstStyle/>
          <a:p>
            <a:pPr lvl="0"/>
            <a:r>
              <a:rPr lang="en-US" dirty="0"/>
              <a:t>Increases the endurance and strength of the muscles of respiration, which include the diaphragm, the internal intercostal and external intercostal muscles and the accessory muscles of breathing. </a:t>
            </a:r>
            <a:endParaRPr lang="en-AU" dirty="0"/>
          </a:p>
          <a:p>
            <a:pPr lvl="0"/>
            <a:r>
              <a:rPr lang="en-US" dirty="0"/>
              <a:t>Supports a teenager to gain control and attain a higher level of awareness about the breath, which strengthens the mind-body-breath connection. This has a multitude of health benefits such as improving emotional control and impulse regulation.</a:t>
            </a:r>
            <a:endParaRPr lang="en-AU" dirty="0"/>
          </a:p>
          <a:p>
            <a:pPr lvl="0"/>
            <a:r>
              <a:rPr lang="en-US" dirty="0" err="1"/>
              <a:t>Mobilises</a:t>
            </a:r>
            <a:r>
              <a:rPr lang="en-US" dirty="0"/>
              <a:t> the lungs, which prevents the build up of secretions and chest infection. </a:t>
            </a:r>
            <a:endParaRPr lang="en-AU" dirty="0"/>
          </a:p>
          <a:p>
            <a:pPr lvl="0"/>
            <a:r>
              <a:rPr lang="en-US" dirty="0"/>
              <a:t>Increases awareness of respiratory structures and supports a healthy and </a:t>
            </a:r>
            <a:r>
              <a:rPr lang="en-US" dirty="0" err="1"/>
              <a:t>optimised</a:t>
            </a:r>
            <a:r>
              <a:rPr lang="en-US" dirty="0"/>
              <a:t> style of breathing</a:t>
            </a:r>
            <a:endParaRPr lang="en-AU" dirty="0"/>
          </a:p>
          <a:p>
            <a:pPr lvl="0"/>
            <a:r>
              <a:rPr lang="en-US" dirty="0"/>
              <a:t>Empowers teenagers to learn how to control their stress, anxiety and inner state by controlling the breath through counting. Deeper, longer breaths can help to induce therapeutic relaxation and reduce stress in the nervous system, support their learning process and memory. </a:t>
            </a:r>
            <a:endParaRPr lang="en-AU" dirty="0"/>
          </a:p>
          <a:p>
            <a:endParaRPr lang="en-US" dirty="0"/>
          </a:p>
        </p:txBody>
      </p:sp>
    </p:spTree>
    <p:extLst>
      <p:ext uri="{BB962C8B-B14F-4D97-AF65-F5344CB8AC3E}">
        <p14:creationId xmlns:p14="http://schemas.microsoft.com/office/powerpoint/2010/main" val="705697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Cardiovascular System</a:t>
            </a:r>
            <a:endParaRPr lang="en-US" dirty="0"/>
          </a:p>
        </p:txBody>
      </p:sp>
      <p:sp>
        <p:nvSpPr>
          <p:cNvPr id="4" name="Content Placeholder 3"/>
          <p:cNvSpPr>
            <a:spLocks noGrp="1"/>
          </p:cNvSpPr>
          <p:nvPr>
            <p:ph sz="half" idx="2"/>
          </p:nvPr>
        </p:nvSpPr>
        <p:spPr>
          <a:xfrm>
            <a:off x="4399878" y="1447800"/>
            <a:ext cx="3657600" cy="5410200"/>
          </a:xfrm>
        </p:spPr>
        <p:txBody>
          <a:bodyPr>
            <a:normAutofit/>
          </a:bodyPr>
          <a:lstStyle/>
          <a:p>
            <a:r>
              <a:rPr lang="en-US" dirty="0"/>
              <a:t>For children ages 6 to 15, the normal resting heart rate is between 70 and 100 </a:t>
            </a:r>
            <a:r>
              <a:rPr lang="en-US" dirty="0" err="1"/>
              <a:t>bpm</a:t>
            </a:r>
            <a:r>
              <a:rPr lang="en-US" dirty="0"/>
              <a:t>, according to the AHA (American Heart Association). For adults 18 and older, a normal resting heart rate is between 60 and </a:t>
            </a:r>
            <a:r>
              <a:rPr lang="en-US" b="1" dirty="0"/>
              <a:t>100 beats per minute</a:t>
            </a:r>
            <a:r>
              <a:rPr lang="en-US" dirty="0"/>
              <a:t> (</a:t>
            </a:r>
            <a:r>
              <a:rPr lang="en-US" dirty="0" err="1"/>
              <a:t>bpm</a:t>
            </a:r>
            <a:r>
              <a:rPr lang="en-US" dirty="0"/>
              <a:t>), depending on the person's physical condition and age. </a:t>
            </a:r>
            <a:endParaRPr lang="en-AU" dirty="0"/>
          </a:p>
          <a:p>
            <a:r>
              <a:rPr lang="en-US" dirty="0"/>
              <a:t>The heart is a muscle. Just like strengthening other muscles by doing exercise, it is possible to strengthen the heart with movement and exercise such as asana. </a:t>
            </a:r>
            <a:endParaRPr lang="en-AU" dirty="0"/>
          </a:p>
          <a:p>
            <a:endParaRPr lang="en-US" dirty="0"/>
          </a:p>
        </p:txBody>
      </p:sp>
      <p:pic>
        <p:nvPicPr>
          <p:cNvPr id="9" name="Content Placeholder 8"/>
          <p:cNvPicPr>
            <a:picLocks noGrp="1"/>
          </p:cNvPicPr>
          <p:nvPr>
            <p:ph sz="half" idx="1"/>
          </p:nvPr>
        </p:nvPicPr>
        <p:blipFill>
          <a:blip r:embed="rId2">
            <a:extLst>
              <a:ext uri="{28A0092B-C50C-407E-A947-70E740481C1C}">
                <a14:useLocalDpi xmlns:a14="http://schemas.microsoft.com/office/drawing/2010/main" val="0"/>
              </a:ext>
            </a:extLst>
          </a:blip>
          <a:srcRect t="-17917" b="-17917"/>
          <a:stretch>
            <a:fillRect/>
          </a:stretch>
        </p:blipFill>
        <p:spPr>
          <a:prstGeom prst="rect">
            <a:avLst/>
          </a:prstGeom>
        </p:spPr>
      </p:pic>
    </p:spTree>
    <p:extLst>
      <p:ext uri="{BB962C8B-B14F-4D97-AF65-F5344CB8AC3E}">
        <p14:creationId xmlns:p14="http://schemas.microsoft.com/office/powerpoint/2010/main" val="1858812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Yoga Tools to Support the CV System</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Inversions: part-inversions such as down dog (</a:t>
            </a:r>
            <a:r>
              <a:rPr lang="en-US" dirty="0" err="1"/>
              <a:t>adho-mukha</a:t>
            </a:r>
            <a:r>
              <a:rPr lang="en-US" dirty="0"/>
              <a:t> </a:t>
            </a:r>
            <a:r>
              <a:rPr lang="en-US" dirty="0" err="1"/>
              <a:t>svanasana</a:t>
            </a:r>
            <a:r>
              <a:rPr lang="en-US" dirty="0"/>
              <a:t>) take the head below the heart, which supports the nervous system to send signals to reduce demand upon the heart. Full inversions such as plow pose (</a:t>
            </a:r>
            <a:r>
              <a:rPr lang="en-US" dirty="0" err="1"/>
              <a:t>halasana</a:t>
            </a:r>
            <a:r>
              <a:rPr lang="en-US" dirty="0"/>
              <a:t>) and shoulder stand (</a:t>
            </a:r>
            <a:r>
              <a:rPr lang="en-US" dirty="0" err="1"/>
              <a:t>savangasana</a:t>
            </a:r>
            <a:r>
              <a:rPr lang="en-US" dirty="0"/>
              <a:t>) will place the legs above the heart and will also reduce cardiac output, hence providing a rest for the heart. Follow safety precautions for all inversions in the same way that you would for adults, ensuring that teenagers work gently towards full inversions and follow correct alignment procedures, using props when necessary. </a:t>
            </a:r>
            <a:endParaRPr lang="en-AU" dirty="0"/>
          </a:p>
          <a:p>
            <a:pPr lvl="0"/>
            <a:r>
              <a:rPr lang="en-US" dirty="0" err="1"/>
              <a:t>Supta</a:t>
            </a:r>
            <a:r>
              <a:rPr lang="en-US" dirty="0"/>
              <a:t> </a:t>
            </a:r>
            <a:r>
              <a:rPr lang="en-US" dirty="0" err="1"/>
              <a:t>baddha</a:t>
            </a:r>
            <a:r>
              <a:rPr lang="en-US" dirty="0"/>
              <a:t> </a:t>
            </a:r>
            <a:r>
              <a:rPr lang="en-US" dirty="0" err="1"/>
              <a:t>konasana</a:t>
            </a:r>
            <a:r>
              <a:rPr lang="en-US" dirty="0"/>
              <a:t> – reclined butterfly over a bolster can be a lovely way to open the front of the chest and create space for the heart. Use the theme of an ‘open-heart’ by guiding teenagers through asana which create space in the front of the body such as baby cobra, up-dog and supported bridge (</a:t>
            </a:r>
            <a:r>
              <a:rPr lang="en-US" dirty="0" err="1"/>
              <a:t>setu</a:t>
            </a:r>
            <a:r>
              <a:rPr lang="en-US" dirty="0"/>
              <a:t> </a:t>
            </a:r>
            <a:r>
              <a:rPr lang="en-US" dirty="0" err="1"/>
              <a:t>bhanda</a:t>
            </a:r>
            <a:r>
              <a:rPr lang="en-US" dirty="0"/>
              <a:t>) over a bolster. </a:t>
            </a:r>
            <a:endParaRPr lang="en-AU" dirty="0"/>
          </a:p>
          <a:p>
            <a:pPr lvl="0"/>
            <a:r>
              <a:rPr lang="en-US" dirty="0" err="1"/>
              <a:t>Metta</a:t>
            </a:r>
            <a:r>
              <a:rPr lang="en-US" dirty="0"/>
              <a:t> meditations and heart focused meditation and mindfulness practices – spend 10-15 minutes at the start or end of your class guiding the class through meditations specifically designed to soften and open the heart and promote forgiveness (such as the </a:t>
            </a:r>
            <a:r>
              <a:rPr lang="en-US" dirty="0" err="1"/>
              <a:t>metta</a:t>
            </a:r>
            <a:r>
              <a:rPr lang="en-US" dirty="0"/>
              <a:t> meditation practice which has Buddhist origins). </a:t>
            </a:r>
            <a:endParaRPr lang="en-AU" dirty="0"/>
          </a:p>
          <a:p>
            <a:endParaRPr lang="en-US" dirty="0"/>
          </a:p>
        </p:txBody>
      </p:sp>
    </p:spTree>
    <p:extLst>
      <p:ext uri="{BB962C8B-B14F-4D97-AF65-F5344CB8AC3E}">
        <p14:creationId xmlns:p14="http://schemas.microsoft.com/office/powerpoint/2010/main" val="2827265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Yoga for the C-V System</a:t>
            </a:r>
            <a:endParaRPr lang="en-US" dirty="0"/>
          </a:p>
        </p:txBody>
      </p:sp>
      <p:sp>
        <p:nvSpPr>
          <p:cNvPr id="3" name="Content Placeholder 2"/>
          <p:cNvSpPr>
            <a:spLocks noGrp="1"/>
          </p:cNvSpPr>
          <p:nvPr>
            <p:ph idx="1"/>
          </p:nvPr>
        </p:nvSpPr>
        <p:spPr>
          <a:xfrm>
            <a:off x="498474" y="1600200"/>
            <a:ext cx="7556313" cy="5105400"/>
          </a:xfrm>
        </p:spPr>
        <p:txBody>
          <a:bodyPr>
            <a:normAutofit/>
          </a:bodyPr>
          <a:lstStyle/>
          <a:p>
            <a:r>
              <a:rPr lang="en-US" dirty="0"/>
              <a:t>• Increases blood flow </a:t>
            </a:r>
            <a:endParaRPr lang="en-AU" dirty="0"/>
          </a:p>
          <a:p>
            <a:r>
              <a:rPr lang="en-US" dirty="0"/>
              <a:t>• Lowers blood pressure </a:t>
            </a:r>
            <a:endParaRPr lang="en-AU" dirty="0"/>
          </a:p>
          <a:p>
            <a:r>
              <a:rPr lang="en-US" dirty="0"/>
              <a:t>• Lowers cholesterol levels </a:t>
            </a:r>
            <a:endParaRPr lang="en-AU" dirty="0"/>
          </a:p>
          <a:p>
            <a:r>
              <a:rPr lang="en-US" dirty="0"/>
              <a:t>• Normalizes blood sugar </a:t>
            </a:r>
            <a:endParaRPr lang="en-AU" dirty="0"/>
          </a:p>
          <a:p>
            <a:r>
              <a:rPr lang="en-US" dirty="0"/>
              <a:t>• Increases heart rate variability </a:t>
            </a:r>
            <a:endParaRPr lang="en-AU" dirty="0"/>
          </a:p>
          <a:p>
            <a:r>
              <a:rPr lang="en-US" dirty="0"/>
              <a:t>• Lowers risk of heart disease </a:t>
            </a:r>
            <a:endParaRPr lang="en-AU" dirty="0"/>
          </a:p>
          <a:p>
            <a:endParaRPr lang="en-US" dirty="0"/>
          </a:p>
        </p:txBody>
      </p:sp>
    </p:spTree>
    <p:extLst>
      <p:ext uri="{BB962C8B-B14F-4D97-AF65-F5344CB8AC3E}">
        <p14:creationId xmlns:p14="http://schemas.microsoft.com/office/powerpoint/2010/main" val="1995360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a:t>
            </a:r>
            <a:endParaRPr lang="en-US" dirty="0"/>
          </a:p>
        </p:txBody>
      </p:sp>
      <p:sp>
        <p:nvSpPr>
          <p:cNvPr id="4" name="Content Placeholder 3"/>
          <p:cNvSpPr>
            <a:spLocks noGrp="1"/>
          </p:cNvSpPr>
          <p:nvPr>
            <p:ph sz="half" idx="2"/>
          </p:nvPr>
        </p:nvSpPr>
        <p:spPr/>
        <p:txBody>
          <a:bodyPr/>
          <a:lstStyle/>
          <a:p>
            <a:r>
              <a:rPr lang="en-US" dirty="0"/>
              <a:t>When boys and girls reach puberty, an increase in hormone production triggered by the endocrine glands spurs a rapid growth spurt</a:t>
            </a:r>
            <a:r>
              <a:rPr lang="en-US" dirty="0" smtClean="0"/>
              <a:t>.</a:t>
            </a:r>
          </a:p>
          <a:p>
            <a:r>
              <a:rPr lang="en-US" dirty="0" smtClean="0"/>
              <a:t> </a:t>
            </a:r>
            <a:r>
              <a:rPr lang="en-US" dirty="0"/>
              <a:t>The growth spurt accounts for about 20 percent of the full adult height in both sexes.</a:t>
            </a:r>
            <a:r>
              <a:rPr lang="en-AU" dirty="0"/>
              <a:t> </a:t>
            </a:r>
            <a:endParaRPr lang="en-US" dirty="0"/>
          </a:p>
          <a:p>
            <a:r>
              <a:rPr lang="en-US" sz="1000" dirty="0"/>
              <a:t>(image credit: http://</a:t>
            </a:r>
            <a:r>
              <a:rPr lang="en-US" sz="1000" dirty="0" err="1"/>
              <a:t>www.yoga-art.net</a:t>
            </a:r>
            <a:r>
              <a:rPr lang="en-US" sz="1000" dirty="0"/>
              <a:t>)</a:t>
            </a:r>
            <a:endParaRPr lang="en-AU" sz="1000" dirty="0"/>
          </a:p>
          <a:p>
            <a:endParaRPr lang="en-US" dirty="0"/>
          </a:p>
        </p:txBody>
      </p:sp>
      <p:pic>
        <p:nvPicPr>
          <p:cNvPr id="7" name="Content Placeholder 6" descr="images-12.jpeg"/>
          <p:cNvPicPr>
            <a:picLocks noGrp="1" noChangeAspect="1"/>
          </p:cNvPicPr>
          <p:nvPr>
            <p:ph sz="half" idx="1"/>
          </p:nvPr>
        </p:nvPicPr>
        <p:blipFill>
          <a:blip r:embed="rId2">
            <a:extLst>
              <a:ext uri="{28A0092B-C50C-407E-A947-70E740481C1C}">
                <a14:useLocalDpi xmlns:a14="http://schemas.microsoft.com/office/drawing/2010/main" val="0"/>
              </a:ext>
            </a:extLst>
          </a:blip>
          <a:srcRect l="-5656" r="-5656"/>
          <a:stretch>
            <a:fillRect/>
          </a:stretch>
        </p:blipFill>
        <p:spPr/>
      </p:pic>
    </p:spTree>
    <p:extLst>
      <p:ext uri="{BB962C8B-B14F-4D97-AF65-F5344CB8AC3E}">
        <p14:creationId xmlns:p14="http://schemas.microsoft.com/office/powerpoint/2010/main" val="1188555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Girls often become conscious of weight gain associated with puberty. Dieting and obsession with body image becomes increasingly a focus for girls. Many girls develop eating disorders during their teenage years. </a:t>
            </a:r>
            <a:endParaRPr lang="en-AU" dirty="0"/>
          </a:p>
          <a:p>
            <a:r>
              <a:rPr lang="en-US" dirty="0"/>
              <a:t>As a yoga teacher, you can reinforce healthy messages about body image, encouraging the acceptance of many different body types and pointing out the fact that yoga is a great way to regulate and balance hormones to support a girl’s menstrual cycle and also to regulate her weight.  </a:t>
            </a:r>
            <a:endParaRPr lang="en-AU" dirty="0"/>
          </a:p>
          <a:p>
            <a:endParaRPr lang="en-US" dirty="0"/>
          </a:p>
        </p:txBody>
      </p:sp>
      <p:pic>
        <p:nvPicPr>
          <p:cNvPr id="6" name="Content Placeholder 5" descr="images-16.jpeg"/>
          <p:cNvPicPr>
            <a:picLocks noGrp="1" noChangeAspect="1"/>
          </p:cNvPicPr>
          <p:nvPr>
            <p:ph sz="half" idx="1"/>
          </p:nvPr>
        </p:nvPicPr>
        <p:blipFill>
          <a:blip r:embed="rId2">
            <a:extLst>
              <a:ext uri="{28A0092B-C50C-407E-A947-70E740481C1C}">
                <a14:useLocalDpi xmlns:a14="http://schemas.microsoft.com/office/drawing/2010/main" val="0"/>
              </a:ext>
            </a:extLst>
          </a:blip>
          <a:srcRect t="-6597" b="-6597"/>
          <a:stretch>
            <a:fillRect/>
          </a:stretch>
        </p:blipFill>
        <p:spPr/>
      </p:pic>
    </p:spTree>
    <p:extLst>
      <p:ext uri="{BB962C8B-B14F-4D97-AF65-F5344CB8AC3E}">
        <p14:creationId xmlns:p14="http://schemas.microsoft.com/office/powerpoint/2010/main" val="1712750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Teens may express readiness to engage in sexual relationships, however, they may not be emotionally ready to deal with the consequences. They’ll often attach themselves emotionally to the act of sexual engagement and will find it hard to separate from the physical aspects of sexual engagement from the emotional ones, especially girls. </a:t>
            </a:r>
            <a:endParaRPr lang="en-AU" dirty="0"/>
          </a:p>
          <a:p>
            <a:r>
              <a:rPr lang="en-US" dirty="0" smtClean="0"/>
              <a:t> </a:t>
            </a:r>
            <a:r>
              <a:rPr lang="en-US" dirty="0"/>
              <a:t>Yoga classes can be a powerful way of supporting teenagers to ‘find their </a:t>
            </a:r>
            <a:r>
              <a:rPr lang="en-US" dirty="0" err="1"/>
              <a:t>centre</a:t>
            </a:r>
            <a:r>
              <a:rPr lang="en-US" dirty="0"/>
              <a:t> of gravity’ which literally translated, can give them a sense of personal empowerment to make their own good choices independently of peer group pressure. </a:t>
            </a:r>
            <a:endParaRPr lang="en-AU" dirty="0"/>
          </a:p>
          <a:p>
            <a:endParaRPr lang="en-US" dirty="0"/>
          </a:p>
        </p:txBody>
      </p:sp>
      <p:pic>
        <p:nvPicPr>
          <p:cNvPr id="5" name="Content Placeholder 4" descr="images-13.jpeg"/>
          <p:cNvPicPr>
            <a:picLocks noGrp="1" noChangeAspect="1"/>
          </p:cNvPicPr>
          <p:nvPr>
            <p:ph sz="half" idx="1"/>
          </p:nvPr>
        </p:nvPicPr>
        <p:blipFill>
          <a:blip r:embed="rId2">
            <a:extLst>
              <a:ext uri="{28A0092B-C50C-407E-A947-70E740481C1C}">
                <a14:useLocalDpi xmlns:a14="http://schemas.microsoft.com/office/drawing/2010/main" val="0"/>
              </a:ext>
            </a:extLst>
          </a:blip>
          <a:srcRect t="33" b="33"/>
          <a:stretch>
            <a:fillRect/>
          </a:stretch>
        </p:blipFill>
        <p:spPr/>
      </p:pic>
    </p:spTree>
    <p:extLst>
      <p:ext uri="{BB962C8B-B14F-4D97-AF65-F5344CB8AC3E}">
        <p14:creationId xmlns:p14="http://schemas.microsoft.com/office/powerpoint/2010/main" val="2292471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Endocrine System</a:t>
            </a:r>
            <a:endParaRPr lang="en-US" dirty="0"/>
          </a:p>
        </p:txBody>
      </p:sp>
      <p:sp>
        <p:nvSpPr>
          <p:cNvPr id="4" name="Content Placeholder 3"/>
          <p:cNvSpPr>
            <a:spLocks noGrp="1"/>
          </p:cNvSpPr>
          <p:nvPr>
            <p:ph sz="half" idx="2"/>
          </p:nvPr>
        </p:nvSpPr>
        <p:spPr>
          <a:xfrm>
            <a:off x="4399878" y="1985962"/>
            <a:ext cx="4363122" cy="4719637"/>
          </a:xfrm>
        </p:spPr>
        <p:txBody>
          <a:bodyPr>
            <a:normAutofit fontScale="85000" lnSpcReduction="10000"/>
          </a:bodyPr>
          <a:lstStyle/>
          <a:p>
            <a:r>
              <a:rPr lang="en-US" dirty="0"/>
              <a:t>The glands of the endocrine system also correlate with the major energy </a:t>
            </a:r>
            <a:r>
              <a:rPr lang="en-US" dirty="0" err="1"/>
              <a:t>centres</a:t>
            </a:r>
            <a:r>
              <a:rPr lang="en-US" dirty="0"/>
              <a:t> of the body known as the chakras. </a:t>
            </a:r>
            <a:endParaRPr lang="en-US" dirty="0" smtClean="0"/>
          </a:p>
          <a:p>
            <a:r>
              <a:rPr lang="en-US" dirty="0" smtClean="0"/>
              <a:t>These </a:t>
            </a:r>
            <a:r>
              <a:rPr lang="en-US" dirty="0"/>
              <a:t>energy </a:t>
            </a:r>
            <a:r>
              <a:rPr lang="en-US" dirty="0" err="1"/>
              <a:t>centres</a:t>
            </a:r>
            <a:r>
              <a:rPr lang="en-US" dirty="0"/>
              <a:t> </a:t>
            </a:r>
            <a:r>
              <a:rPr lang="en-US" dirty="0" smtClean="0"/>
              <a:t>can </a:t>
            </a:r>
            <a:r>
              <a:rPr lang="en-US" dirty="0"/>
              <a:t>be powerful teaching tools to support a student’s awareness about their own identity and life.</a:t>
            </a:r>
            <a:endParaRPr lang="en-AU" dirty="0"/>
          </a:p>
          <a:p>
            <a:r>
              <a:rPr lang="en-US" dirty="0"/>
              <a:t>Teaching the chakras can help to open up discussions about family of origin and sense of belonging (first chakra or root chakra issues), sexuality (second chakra or sacral chakra issues), self-image or ego (third chakra or </a:t>
            </a:r>
            <a:r>
              <a:rPr lang="en-US" dirty="0" err="1"/>
              <a:t>manipura</a:t>
            </a:r>
            <a:r>
              <a:rPr lang="en-US" dirty="0"/>
              <a:t> chakra), love and connection (fourth chakra or </a:t>
            </a:r>
            <a:r>
              <a:rPr lang="en-US" dirty="0" err="1"/>
              <a:t>anahata</a:t>
            </a:r>
            <a:r>
              <a:rPr lang="en-US" dirty="0"/>
              <a:t> chakra), communication (throat chakra or </a:t>
            </a:r>
            <a:r>
              <a:rPr lang="en-US" dirty="0" err="1"/>
              <a:t>visshudha</a:t>
            </a:r>
            <a:r>
              <a:rPr lang="en-US" dirty="0"/>
              <a:t> chakra), intuition and mindfulness (third eye or </a:t>
            </a:r>
            <a:r>
              <a:rPr lang="en-US" dirty="0" err="1"/>
              <a:t>ajna</a:t>
            </a:r>
            <a:r>
              <a:rPr lang="en-US" dirty="0"/>
              <a:t> chakra), spirituality and relationship to the divine (crown chakra or </a:t>
            </a:r>
            <a:r>
              <a:rPr lang="en-US" dirty="0" err="1"/>
              <a:t>sahasrara</a:t>
            </a:r>
            <a:r>
              <a:rPr lang="en-US" dirty="0"/>
              <a:t> chakra). </a:t>
            </a:r>
            <a:endParaRPr lang="en-AU" dirty="0"/>
          </a:p>
          <a:p>
            <a:endParaRPr lang="en-US" dirty="0"/>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rcRect t="-6597" b="-6597"/>
          <a:stretch>
            <a:fillRect/>
          </a:stretch>
        </p:blipFill>
        <p:spPr>
          <a:prstGeom prst="rect">
            <a:avLst/>
          </a:prstGeom>
        </p:spPr>
      </p:pic>
    </p:spTree>
    <p:extLst>
      <p:ext uri="{BB962C8B-B14F-4D97-AF65-F5344CB8AC3E}">
        <p14:creationId xmlns:p14="http://schemas.microsoft.com/office/powerpoint/2010/main" val="3040347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98517" y="1371600"/>
            <a:ext cx="7569157" cy="2580323"/>
          </a:xfrm>
        </p:spPr>
        <p:txBody>
          <a:bodyPr>
            <a:normAutofit fontScale="92500" lnSpcReduction="20000"/>
          </a:bodyPr>
          <a:lstStyle/>
          <a:p>
            <a:r>
              <a:rPr lang="en-US" dirty="0"/>
              <a:t>One of the most fulfilling and satisfying things about being a yoga teacher to teenagers is the powerful opportunity it presents for you to become a positive role model at a critical time of their identity formation. When you’ve been teaching teenagers for years, it is not uncommon to have a twenty-something adult approach you in the street to tell you that they still remember how much they loved attending your classes when they were a teenager or child, and that they remember the joy and peace in the practices. To give the gift of yoga at a young age is a privilege and to set a teenager up for lifelong health and wellbeing is an </a:t>
            </a:r>
            <a:r>
              <a:rPr lang="en-US" dirty="0" err="1"/>
              <a:t>honour</a:t>
            </a:r>
            <a:r>
              <a:rPr lang="en-US" dirty="0"/>
              <a:t> like no other. Go forth and enjoy being of profoundly positive significance to a generation who will one day rule the world! </a:t>
            </a:r>
            <a:endParaRPr lang="en-AU" dirty="0"/>
          </a:p>
          <a:p>
            <a:endParaRPr lang="en-US" dirty="0"/>
          </a:p>
        </p:txBody>
      </p:sp>
      <p:pic>
        <p:nvPicPr>
          <p:cNvPr id="9" name="Content Placeholder 8" descr="images-15.jpeg"/>
          <p:cNvPicPr>
            <a:picLocks noGrp="1" noChangeAspect="1"/>
          </p:cNvPicPr>
          <p:nvPr>
            <p:ph sz="half" idx="14"/>
          </p:nvPr>
        </p:nvPicPr>
        <p:blipFill>
          <a:blip r:embed="rId2">
            <a:extLst>
              <a:ext uri="{28A0092B-C50C-407E-A947-70E740481C1C}">
                <a14:useLocalDpi xmlns:a14="http://schemas.microsoft.com/office/drawing/2010/main" val="0"/>
              </a:ext>
            </a:extLst>
          </a:blip>
          <a:srcRect l="-130059" r="-130059"/>
          <a:stretch>
            <a:fillRect/>
          </a:stretch>
        </p:blipFill>
        <p:spPr/>
      </p:pic>
    </p:spTree>
    <p:extLst>
      <p:ext uri="{BB962C8B-B14F-4D97-AF65-F5344CB8AC3E}">
        <p14:creationId xmlns:p14="http://schemas.microsoft.com/office/powerpoint/2010/main" val="241813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a:t>
            </a:r>
            <a:endParaRPr lang="en-US" dirty="0"/>
          </a:p>
        </p:txBody>
      </p:sp>
      <p:sp>
        <p:nvSpPr>
          <p:cNvPr id="3" name="Content Placeholder 2"/>
          <p:cNvSpPr>
            <a:spLocks noGrp="1"/>
          </p:cNvSpPr>
          <p:nvPr>
            <p:ph idx="1"/>
          </p:nvPr>
        </p:nvSpPr>
        <p:spPr>
          <a:xfrm>
            <a:off x="498475" y="1676400"/>
            <a:ext cx="7502526" cy="4449763"/>
          </a:xfrm>
        </p:spPr>
        <p:txBody>
          <a:bodyPr>
            <a:normAutofit fontScale="92500" lnSpcReduction="20000"/>
          </a:bodyPr>
          <a:lstStyle/>
          <a:p>
            <a:r>
              <a:rPr lang="en-AU" sz="1800" dirty="0" smtClean="0"/>
              <a:t>The </a:t>
            </a:r>
            <a:r>
              <a:rPr lang="en-AU" sz="1800" dirty="0"/>
              <a:t>advice contained within </a:t>
            </a:r>
            <a:r>
              <a:rPr lang="en-AU" sz="1800" dirty="0" smtClean="0"/>
              <a:t>this webinar </a:t>
            </a:r>
            <a:r>
              <a:rPr lang="en-AU" sz="1800" dirty="0"/>
              <a:t>is a very basic reference guide only. All care has been taken to ensure the material has been substantiated by the research cited. It does not substitute medical advice, nor should it support the diagnosis or treatment of disease or illness. </a:t>
            </a:r>
            <a:endParaRPr lang="en-AU" sz="1800" dirty="0" smtClean="0"/>
          </a:p>
          <a:p>
            <a:r>
              <a:rPr lang="en-AU" sz="1800" dirty="0" smtClean="0"/>
              <a:t>Please </a:t>
            </a:r>
            <a:r>
              <a:rPr lang="en-AU" sz="1800" dirty="0"/>
              <a:t>refer students to a qualified medical practitioner if in doubt about a child’s health. It takes many years to understand the human body. Delegating to a health professional for early intervention is one of the wisest decisions a yoga teacher can make if there is any concern about a child’s development or state of </a:t>
            </a:r>
            <a:r>
              <a:rPr lang="en-AU" sz="1800" dirty="0" smtClean="0"/>
              <a:t>health.</a:t>
            </a:r>
          </a:p>
          <a:p>
            <a:r>
              <a:rPr lang="en-US" i="1" dirty="0"/>
              <a:t>" Look deep down and you will find out that you are the change, you are the hope, you are the miracle. You are all the strength you need in times unbearable. You can make a reformation in your generation."</a:t>
            </a:r>
            <a:endParaRPr lang="en-AU" i="1" dirty="0"/>
          </a:p>
          <a:p>
            <a:pPr lvl="0"/>
            <a:r>
              <a:rPr lang="en-US" i="1" dirty="0" err="1"/>
              <a:t>Siyanbade</a:t>
            </a:r>
            <a:r>
              <a:rPr lang="en-US" i="1" dirty="0"/>
              <a:t> J.T. Age 15 – Nigeria </a:t>
            </a:r>
            <a:endParaRPr lang="en-AU" i="1" dirty="0"/>
          </a:p>
          <a:p>
            <a:endParaRPr lang="en-AU" dirty="0"/>
          </a:p>
          <a:p>
            <a:pPr marL="0" indent="0">
              <a:buNone/>
            </a:pPr>
            <a:endParaRPr lang="en-AU" dirty="0"/>
          </a:p>
          <a:p>
            <a:endParaRPr lang="en-US" dirty="0"/>
          </a:p>
        </p:txBody>
      </p:sp>
    </p:spTree>
    <p:extLst>
      <p:ext uri="{BB962C8B-B14F-4D97-AF65-F5344CB8AC3E}">
        <p14:creationId xmlns:p14="http://schemas.microsoft.com/office/powerpoint/2010/main" val="4032997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Presenter</a:t>
            </a:r>
            <a:endParaRPr lang="en-US" dirty="0"/>
          </a:p>
        </p:txBody>
      </p:sp>
      <p:sp>
        <p:nvSpPr>
          <p:cNvPr id="3" name="Content Placeholder 2"/>
          <p:cNvSpPr>
            <a:spLocks noGrp="1"/>
          </p:cNvSpPr>
          <p:nvPr>
            <p:ph sz="half" idx="1"/>
          </p:nvPr>
        </p:nvSpPr>
        <p:spPr>
          <a:xfrm>
            <a:off x="498518" y="1985962"/>
            <a:ext cx="3657600" cy="4567237"/>
          </a:xfrm>
        </p:spPr>
        <p:txBody>
          <a:bodyPr>
            <a:normAutofit fontScale="92500" lnSpcReduction="10000"/>
          </a:bodyPr>
          <a:lstStyle/>
          <a:p>
            <a:pPr lvl="0"/>
            <a:r>
              <a:rPr lang="en-US" u="sng" dirty="0">
                <a:hlinkClick r:id="rId2"/>
              </a:rPr>
              <a:t>www.LisaFitzpatrick.com.au</a:t>
            </a:r>
            <a:endParaRPr lang="en-AU" dirty="0"/>
          </a:p>
          <a:p>
            <a:pPr lvl="0"/>
            <a:r>
              <a:rPr lang="en-AU" dirty="0"/>
              <a:t>Coaching and training for conscious spiritual women</a:t>
            </a:r>
          </a:p>
          <a:p>
            <a:pPr lvl="0"/>
            <a:r>
              <a:rPr lang="en-AU" dirty="0"/>
              <a:t>Email: </a:t>
            </a:r>
            <a:r>
              <a:rPr lang="en-US" u="sng" dirty="0">
                <a:hlinkClick r:id="rId3"/>
              </a:rPr>
              <a:t>sacredwomensbusiness@yahoo.com.au</a:t>
            </a:r>
            <a:endParaRPr lang="en-AU" dirty="0"/>
          </a:p>
          <a:p>
            <a:pPr lvl="0"/>
            <a:r>
              <a:rPr lang="en-AU" dirty="0" err="1"/>
              <a:t>Instagram</a:t>
            </a:r>
            <a:r>
              <a:rPr lang="en-AU" dirty="0"/>
              <a:t> @</a:t>
            </a:r>
            <a:r>
              <a:rPr lang="en-AU" dirty="0" err="1"/>
              <a:t>sacredwomensbusiness</a:t>
            </a:r>
            <a:endParaRPr lang="en-AU" dirty="0"/>
          </a:p>
          <a:p>
            <a:pPr lvl="0"/>
            <a:r>
              <a:rPr lang="en-AU" dirty="0"/>
              <a:t>Facebook http://</a:t>
            </a:r>
            <a:r>
              <a:rPr lang="en-AU" dirty="0" err="1"/>
              <a:t>www.Facebook.com</a:t>
            </a:r>
            <a:r>
              <a:rPr lang="en-AU" dirty="0"/>
              <a:t>/</a:t>
            </a:r>
            <a:r>
              <a:rPr lang="en-AU" dirty="0" err="1"/>
              <a:t>thenewfeminineleader</a:t>
            </a:r>
            <a:r>
              <a:rPr lang="en-AU" dirty="0"/>
              <a:t> </a:t>
            </a:r>
          </a:p>
          <a:p>
            <a:pPr lvl="0"/>
            <a:r>
              <a:rPr lang="en-AU" dirty="0"/>
              <a:t>Twitter </a:t>
            </a:r>
            <a:r>
              <a:rPr lang="en-AU" dirty="0" err="1" smtClean="0"/>
              <a:t>LisaFitzSWB</a:t>
            </a:r>
            <a:endParaRPr lang="en-AU" dirty="0" smtClean="0"/>
          </a:p>
          <a:p>
            <a:r>
              <a:rPr lang="en-AU" sz="1100" dirty="0"/>
              <a:t>Lisa Fitzpatrick ©</a:t>
            </a:r>
          </a:p>
          <a:p>
            <a:pPr lvl="0"/>
            <a:endParaRPr lang="en-AU" dirty="0" smtClean="0"/>
          </a:p>
          <a:p>
            <a:pPr lvl="0"/>
            <a:endParaRPr lang="en-AU" dirty="0" smtClean="0"/>
          </a:p>
          <a:p>
            <a:pPr lvl="0"/>
            <a:endParaRPr lang="en-AU" dirty="0" smtClean="0"/>
          </a:p>
          <a:p>
            <a:pPr lvl="0"/>
            <a:endParaRPr lang="en-AU" dirty="0"/>
          </a:p>
          <a:p>
            <a:endParaRPr lang="en-US" dirty="0"/>
          </a:p>
        </p:txBody>
      </p:sp>
      <p:pic>
        <p:nvPicPr>
          <p:cNvPr id="5" name="Content Placeholder 4"/>
          <p:cNvPicPr>
            <a:picLocks noGrp="1"/>
          </p:cNvPicPr>
          <p:nvPr>
            <p:ph sz="half" idx="2"/>
          </p:nvPr>
        </p:nvPicPr>
        <p:blipFill>
          <a:blip r:embed="rId4">
            <a:extLst>
              <a:ext uri="{28A0092B-C50C-407E-A947-70E740481C1C}">
                <a14:useLocalDpi xmlns:a14="http://schemas.microsoft.com/office/drawing/2010/main" val="0"/>
              </a:ext>
            </a:extLst>
          </a:blip>
          <a:srcRect l="20552" r="20552"/>
          <a:stretch>
            <a:fillRect/>
          </a:stretch>
        </p:blipFill>
        <p:spPr>
          <a:prstGeom prst="rect">
            <a:avLst/>
          </a:prstGeom>
        </p:spPr>
      </p:pic>
    </p:spTree>
    <p:extLst>
      <p:ext uri="{BB962C8B-B14F-4D97-AF65-F5344CB8AC3E}">
        <p14:creationId xmlns:p14="http://schemas.microsoft.com/office/powerpoint/2010/main" val="186251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Legals</a:t>
            </a:r>
            <a:r>
              <a:rPr lang="en-US" dirty="0" smtClean="0"/>
              <a:t> </a:t>
            </a:r>
            <a:endParaRPr lang="en-US" dirty="0"/>
          </a:p>
        </p:txBody>
      </p:sp>
      <p:sp>
        <p:nvSpPr>
          <p:cNvPr id="3" name="Content Placeholder 2"/>
          <p:cNvSpPr>
            <a:spLocks noGrp="1"/>
          </p:cNvSpPr>
          <p:nvPr>
            <p:ph idx="1"/>
          </p:nvPr>
        </p:nvSpPr>
        <p:spPr>
          <a:xfrm>
            <a:off x="498474" y="1219200"/>
            <a:ext cx="7556313" cy="5486400"/>
          </a:xfrm>
        </p:spPr>
        <p:txBody>
          <a:bodyPr>
            <a:normAutofit/>
          </a:bodyPr>
          <a:lstStyle/>
          <a:p>
            <a:r>
              <a:rPr lang="en-US" sz="1600" dirty="0" smtClean="0"/>
              <a:t>Please note that all images contained within this presentation have been sourced from the public domain.</a:t>
            </a:r>
          </a:p>
          <a:p>
            <a:r>
              <a:rPr lang="en-US" sz="1600" dirty="0" smtClean="0"/>
              <a:t>Every care has been taken to give attribution where appropriate. Please notify </a:t>
            </a:r>
            <a:r>
              <a:rPr lang="en-US" sz="1600" dirty="0" smtClean="0">
                <a:hlinkClick r:id="rId2"/>
              </a:rPr>
              <a:t>lisa@lisafitzpatrick.com.au</a:t>
            </a:r>
            <a:r>
              <a:rPr lang="en-US" sz="1600" dirty="0" smtClean="0"/>
              <a:t> if you have any queries or concerns.</a:t>
            </a:r>
          </a:p>
          <a:p>
            <a:r>
              <a:rPr lang="en-AU" sz="1600" dirty="0"/>
              <a:t>All rights reserved. No part of the curriculum may be reproduced or utilized in any form, electronic or mechanical, including photocopying, recording, or by any information storage and retrieval system, without written permission of Lisa Fitzpatrick, except where permitted by law. </a:t>
            </a:r>
          </a:p>
          <a:p>
            <a:r>
              <a:rPr lang="en-AU" sz="1600" dirty="0"/>
              <a:t>All materials and referrals to resources are provided by Lisa Fitzpatrick for informational purposes only and do not constitute medical advice or endorsements of any particular products, services, messages, organizations, or entities, or claims and representations as to their quality, content, or accuracy or merchantability or fitness for or purpose. </a:t>
            </a:r>
            <a:endParaRPr lang="en-AU" sz="1600" dirty="0" smtClean="0"/>
          </a:p>
          <a:p>
            <a:endParaRPr lang="en-AU" dirty="0" smtClean="0"/>
          </a:p>
          <a:p>
            <a:r>
              <a:rPr lang="en-AU" sz="1000" dirty="0"/>
              <a:t>Lisa Fitzpatrick ©</a:t>
            </a:r>
          </a:p>
          <a:p>
            <a:endParaRPr lang="en-AU" dirty="0"/>
          </a:p>
          <a:p>
            <a:endParaRPr lang="en-US" dirty="0"/>
          </a:p>
        </p:txBody>
      </p:sp>
    </p:spTree>
    <p:extLst>
      <p:ext uri="{BB962C8B-B14F-4D97-AF65-F5344CB8AC3E}">
        <p14:creationId xmlns:p14="http://schemas.microsoft.com/office/powerpoint/2010/main" val="393853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CHILD DEVELOPMENT</a:t>
            </a:r>
            <a:endParaRPr lang="en-US" dirty="0"/>
          </a:p>
        </p:txBody>
      </p:sp>
      <p:sp>
        <p:nvSpPr>
          <p:cNvPr id="3" name="Content Placeholder 2"/>
          <p:cNvSpPr>
            <a:spLocks noGrp="1"/>
          </p:cNvSpPr>
          <p:nvPr>
            <p:ph idx="1"/>
          </p:nvPr>
        </p:nvSpPr>
        <p:spPr/>
        <p:txBody>
          <a:bodyPr>
            <a:normAutofit fontScale="92500" lnSpcReduction="20000"/>
          </a:bodyPr>
          <a:lstStyle/>
          <a:p>
            <a:r>
              <a:rPr lang="en-AU" b="1" dirty="0"/>
              <a:t>Understanding the Anatomy and Physiology of </a:t>
            </a:r>
            <a:r>
              <a:rPr lang="en-AU" b="1" dirty="0" smtClean="0"/>
              <a:t>the 13-18 Teenagers</a:t>
            </a:r>
            <a:endParaRPr lang="en-AU" b="1" dirty="0"/>
          </a:p>
          <a:p>
            <a:pPr lvl="0"/>
            <a:r>
              <a:rPr lang="en-AU" dirty="0" smtClean="0"/>
              <a:t>The </a:t>
            </a:r>
            <a:r>
              <a:rPr lang="en-AU" dirty="0"/>
              <a:t>teenage years can be a challenging see-saw between the teen’s increasing need for independence juxtaposed against his or her dependency upon significant adults and caregivers</a:t>
            </a:r>
          </a:p>
          <a:p>
            <a:pPr lvl="0"/>
            <a:r>
              <a:rPr lang="en-AU" dirty="0"/>
              <a:t>Understanding that rebelliousness at this stage is a natural manifestation of self-growth will help to reduce the tendency to be judgemental of a teen’s decisions</a:t>
            </a:r>
          </a:p>
          <a:p>
            <a:pPr lvl="0"/>
            <a:r>
              <a:rPr lang="en-US" dirty="0"/>
              <a:t>Adolescent development is filled with the most physical, cognitive, emotional, and social changes since infancy</a:t>
            </a:r>
            <a:endParaRPr lang="en-AU" dirty="0"/>
          </a:p>
          <a:p>
            <a:pPr lvl="0"/>
            <a:r>
              <a:rPr lang="en-AU" dirty="0"/>
              <a:t>You are able to have a profound influence as a teacher, upon a teen’s perceptions of themselves, their body awareness and their ability to self-determine their own unique life path.</a:t>
            </a:r>
          </a:p>
          <a:p>
            <a:endParaRPr lang="en-AU" dirty="0"/>
          </a:p>
          <a:p>
            <a:endParaRPr lang="en-US" dirty="0"/>
          </a:p>
        </p:txBody>
      </p:sp>
    </p:spTree>
    <p:extLst>
      <p:ext uri="{BB962C8B-B14F-4D97-AF65-F5344CB8AC3E}">
        <p14:creationId xmlns:p14="http://schemas.microsoft.com/office/powerpoint/2010/main" val="196088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CHILD DEVELOPMENT</a:t>
            </a:r>
          </a:p>
        </p:txBody>
      </p:sp>
      <p:sp>
        <p:nvSpPr>
          <p:cNvPr id="3" name="Content Placeholder 2"/>
          <p:cNvSpPr>
            <a:spLocks noGrp="1"/>
          </p:cNvSpPr>
          <p:nvPr>
            <p:ph idx="1"/>
          </p:nvPr>
        </p:nvSpPr>
        <p:spPr/>
        <p:txBody>
          <a:bodyPr>
            <a:normAutofit fontScale="85000" lnSpcReduction="10000"/>
          </a:bodyPr>
          <a:lstStyle/>
          <a:p>
            <a:pPr lvl="0"/>
            <a:r>
              <a:rPr lang="en-AU" dirty="0"/>
              <a:t>However some teens will find yoga practice a little daunting initially and they may feel self-conscious about being flexible enough to manage poses and about how they might look in certain poses too. </a:t>
            </a:r>
          </a:p>
          <a:p>
            <a:pPr lvl="0"/>
            <a:r>
              <a:rPr lang="en-AU" dirty="0"/>
              <a:t>Understanding their developmental need for specific and genuine positive reinforcement towards a healthy self esteem will motivate teenagers to actively participate in your classes</a:t>
            </a:r>
          </a:p>
          <a:p>
            <a:pPr lvl="0"/>
            <a:r>
              <a:rPr lang="en-AU" dirty="0"/>
              <a:t>Explaining the relevance of yoga to support teens with their special sports interests is a great way to build rapport and support their enthusiasm. </a:t>
            </a:r>
          </a:p>
          <a:p>
            <a:pPr lvl="0"/>
            <a:r>
              <a:rPr lang="en-AU" dirty="0"/>
              <a:t>For example, demonstrating and explaining how Warrior II is similar to a surfer’s stance (aside from the front foot position) is a wonderful way to captivate surf enthusiasts. Explaining how down dog will help to improve some dance moves and soccer kick will ignite the imagination of dance-lovers and soccer fans. </a:t>
            </a:r>
          </a:p>
          <a:p>
            <a:endParaRPr lang="en-US" dirty="0"/>
          </a:p>
        </p:txBody>
      </p:sp>
    </p:spTree>
    <p:extLst>
      <p:ext uri="{BB962C8B-B14F-4D97-AF65-F5344CB8AC3E}">
        <p14:creationId xmlns:p14="http://schemas.microsoft.com/office/powerpoint/2010/main" val="251069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CHILD DEVELOPMENT</a:t>
            </a:r>
          </a:p>
        </p:txBody>
      </p:sp>
      <p:sp>
        <p:nvSpPr>
          <p:cNvPr id="3" name="Content Placeholder 2"/>
          <p:cNvSpPr>
            <a:spLocks noGrp="1"/>
          </p:cNvSpPr>
          <p:nvPr>
            <p:ph idx="1"/>
          </p:nvPr>
        </p:nvSpPr>
        <p:spPr>
          <a:xfrm>
            <a:off x="498474" y="1981200"/>
            <a:ext cx="7556313" cy="4724400"/>
          </a:xfrm>
        </p:spPr>
        <p:txBody>
          <a:bodyPr>
            <a:normAutofit fontScale="77500" lnSpcReduction="20000"/>
          </a:bodyPr>
          <a:lstStyle/>
          <a:p>
            <a:pPr lvl="0"/>
            <a:r>
              <a:rPr lang="en-AU" dirty="0"/>
              <a:t>Teenagers will always develop at unique rates and the onset of puberty may be delayed in some teens. If you are concerned about their development you are in a unique position to become a referral partner to health practitioners and to work collaboratively to support their development in specialised ways. </a:t>
            </a:r>
          </a:p>
          <a:p>
            <a:r>
              <a:rPr lang="en-AU" dirty="0"/>
              <a:t>A number of factors come into play that may affect teens from reaching their full potential, especially stress. </a:t>
            </a:r>
            <a:r>
              <a:rPr lang="en-AU" dirty="0" smtClean="0"/>
              <a:t>These factors also </a:t>
            </a:r>
            <a:r>
              <a:rPr lang="en-AU" dirty="0"/>
              <a:t>include psychosocial, cultural, emotional, mental and spiritual. </a:t>
            </a:r>
            <a:r>
              <a:rPr lang="en-AU" dirty="0"/>
              <a:t>Yoga creates opportunities for teenagers to get off their screens and engage in their bodies in ways that can reverse the negative effects of slouching and being sedentary </a:t>
            </a:r>
            <a:endParaRPr lang="en-AU" dirty="0"/>
          </a:p>
          <a:p>
            <a:pPr lvl="0"/>
            <a:r>
              <a:rPr lang="en-AU" dirty="0"/>
              <a:t>Yoga offers a holistic model of wellbeing that potentially encompasses all aspects of a teen’s world that may be supported by the practices. 	</a:t>
            </a:r>
          </a:p>
          <a:p>
            <a:pPr lvl="0"/>
            <a:r>
              <a:rPr lang="en-AU" dirty="0"/>
              <a:t>Understanding the warning signs that suggest a teen is at high risk of mental health issues can be helpful to ensure intervention is initiated and appropriate. Teenagers are one of the highest risk groups for suicide.</a:t>
            </a:r>
          </a:p>
          <a:p>
            <a:r>
              <a:rPr lang="en-AU" sz="1400" dirty="0"/>
              <a:t>Lisa Fitzpatrick ©</a:t>
            </a:r>
          </a:p>
          <a:p>
            <a:endParaRPr lang="en-US" dirty="0"/>
          </a:p>
        </p:txBody>
      </p:sp>
    </p:spTree>
    <p:extLst>
      <p:ext uri="{BB962C8B-B14F-4D97-AF65-F5344CB8AC3E}">
        <p14:creationId xmlns:p14="http://schemas.microsoft.com/office/powerpoint/2010/main" val="1957691124"/>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14289</TotalTime>
  <Words>4897</Words>
  <Application>Microsoft Macintosh PowerPoint</Application>
  <PresentationFormat>On-screen Show (4:3)</PresentationFormat>
  <Paragraphs>236</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Advantage</vt:lpstr>
      <vt:lpstr> Yoga Anatomy and Physiology                 - for 13-18 year olds - </vt:lpstr>
      <vt:lpstr>Welcome! </vt:lpstr>
      <vt:lpstr>Learning objectives</vt:lpstr>
      <vt:lpstr>Learning objectives</vt:lpstr>
      <vt:lpstr>Disclaimer </vt:lpstr>
      <vt:lpstr>Legals </vt:lpstr>
      <vt:lpstr>Introduction to CHILD DEVELOPMENT</vt:lpstr>
      <vt:lpstr>Introduction to CHILD DEVELOPMENT</vt:lpstr>
      <vt:lpstr>Introduction to CHILD DEVELOPMENT</vt:lpstr>
      <vt:lpstr>Why Learn Yoga Anatomy and Physiology for Teens?  </vt:lpstr>
      <vt:lpstr>Why Learn Yoga Anatomy and Physiology for Teens? </vt:lpstr>
      <vt:lpstr>Why Learn Yoga Anatomy and Physiology for Teens? </vt:lpstr>
      <vt:lpstr>The Skeletal System </vt:lpstr>
      <vt:lpstr>The Skeletal System for Teens</vt:lpstr>
      <vt:lpstr>Posture and Alignment </vt:lpstr>
      <vt:lpstr>Benefits of Yoga for the Skeletal System of Teenagers </vt:lpstr>
      <vt:lpstr>Benefits of Yoga for the Skeletal System of Teenagers </vt:lpstr>
      <vt:lpstr>The Nervous System</vt:lpstr>
      <vt:lpstr>The Nervous System</vt:lpstr>
      <vt:lpstr>The Nervous System</vt:lpstr>
      <vt:lpstr>The Nervous System</vt:lpstr>
      <vt:lpstr>Yoga Teaching Tips </vt:lpstr>
      <vt:lpstr>Sleep </vt:lpstr>
      <vt:lpstr>Benefits of Yoga for the Nervous System</vt:lpstr>
      <vt:lpstr>Benefits of Yoga for the Nervous System</vt:lpstr>
      <vt:lpstr>Benefits of Yoga for the Nervous System</vt:lpstr>
      <vt:lpstr>Yoga Tools to Support the Nervous System for Teens </vt:lpstr>
      <vt:lpstr>Yoga Tools to Support the Nervous System for Teens </vt:lpstr>
      <vt:lpstr>Yoga Tools to Support the Nervous System for Teens </vt:lpstr>
      <vt:lpstr>Yantra Creation for Teens </vt:lpstr>
      <vt:lpstr>Milestones </vt:lpstr>
      <vt:lpstr>The Endocrine System </vt:lpstr>
      <vt:lpstr>The Endocrine System </vt:lpstr>
      <vt:lpstr> The Muscular System</vt:lpstr>
      <vt:lpstr>The Muscular System</vt:lpstr>
      <vt:lpstr>Benefits of Yoga to the Neuro-muscular system</vt:lpstr>
      <vt:lpstr>Yoga Tips to Support the Teen  Muscular System</vt:lpstr>
      <vt:lpstr>The Respiratory System </vt:lpstr>
      <vt:lpstr>The Respiratory System</vt:lpstr>
      <vt:lpstr>Yoga Safety Tips </vt:lpstr>
      <vt:lpstr>Benefits of Yoga to the Respiratory System </vt:lpstr>
      <vt:lpstr>The Cardiovascular System</vt:lpstr>
      <vt:lpstr>Yoga Tools to Support the CV System</vt:lpstr>
      <vt:lpstr>Benefits of Yoga for the C-V System</vt:lpstr>
      <vt:lpstr>The Endocrine System</vt:lpstr>
      <vt:lpstr>The Endocrine System</vt:lpstr>
      <vt:lpstr>The Endocrine System</vt:lpstr>
      <vt:lpstr>The Endocrine System</vt:lpstr>
      <vt:lpstr>Conclusion</vt:lpstr>
      <vt:lpstr>About the Presenter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Physiology    for Yogis</dc:title>
  <dc:creator>Lisa</dc:creator>
  <cp:lastModifiedBy>Lisa Fitzpatrick</cp:lastModifiedBy>
  <cp:revision>178</cp:revision>
  <dcterms:created xsi:type="dcterms:W3CDTF">2010-06-21T10:08:12Z</dcterms:created>
  <dcterms:modified xsi:type="dcterms:W3CDTF">2017-11-05T06:19:24Z</dcterms:modified>
</cp:coreProperties>
</file>