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Lst>
  <p:notesMasterIdLst>
    <p:notesMasterId r:id="rId13"/>
  </p:notesMasterIdLst>
  <p:handoutMasterIdLst>
    <p:handoutMasterId r:id="rId14"/>
  </p:handoutMasterIdLst>
  <p:sldIdLst>
    <p:sldId id="300" r:id="rId5"/>
    <p:sldId id="299" r:id="rId6"/>
    <p:sldId id="273" r:id="rId7"/>
    <p:sldId id="276" r:id="rId8"/>
    <p:sldId id="258" r:id="rId9"/>
    <p:sldId id="278" r:id="rId10"/>
    <p:sldId id="294" r:id="rId11"/>
    <p:sldId id="289"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85602" autoAdjust="0"/>
  </p:normalViewPr>
  <p:slideViewPr>
    <p:cSldViewPr snapToGrid="0">
      <p:cViewPr varScale="1">
        <p:scale>
          <a:sx n="67" d="100"/>
          <a:sy n="67" d="100"/>
        </p:scale>
        <p:origin x="90" y="468"/>
      </p:cViewPr>
      <p:guideLst/>
    </p:cSldViewPr>
  </p:slideViewPr>
  <p:notesTextViewPr>
    <p:cViewPr>
      <p:scale>
        <a:sx n="1" d="1"/>
        <a:sy n="1" d="1"/>
      </p:scale>
      <p:origin x="0" y="0"/>
    </p:cViewPr>
  </p:notesTextViewPr>
  <p:notesViewPr>
    <p:cSldViewPr snapToGrid="0" showGuides="1">
      <p:cViewPr varScale="1">
        <p:scale>
          <a:sx n="60" d="100"/>
          <a:sy n="60" d="100"/>
        </p:scale>
        <p:origin x="3187" y="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07F19-1F50-4B42-A7A0-278DF9D25BB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EE95FC5-CD6B-4A50-9262-DC414E16C3EA}">
      <dgm:prSet custT="1"/>
      <dgm:spPr>
        <a:solidFill>
          <a:schemeClr val="bg1"/>
        </a:solidFill>
        <a:ln>
          <a:solidFill>
            <a:schemeClr val="bg2">
              <a:lumMod val="75000"/>
            </a:schemeClr>
          </a:solidFill>
        </a:ln>
      </dgm:spPr>
      <dgm:t>
        <a:bodyPr lIns="72000" rIns="72000"/>
        <a:lstStyle/>
        <a:p>
          <a:r>
            <a:rPr lang="en-US" sz="1200" b="1" dirty="0">
              <a:solidFill>
                <a:schemeClr val="tx1"/>
              </a:solidFill>
            </a:rPr>
            <a:t>Lesson 1</a:t>
          </a:r>
          <a:r>
            <a:rPr lang="ru-RU" sz="1200" b="1" dirty="0">
              <a:solidFill>
                <a:schemeClr val="tx1"/>
              </a:solidFill>
            </a:rPr>
            <a:t>.</a:t>
          </a:r>
          <a:endParaRPr lang="en-US" sz="1200" b="1" dirty="0">
            <a:solidFill>
              <a:schemeClr val="tx1"/>
            </a:solidFill>
          </a:endParaRPr>
        </a:p>
        <a:p>
          <a:r>
            <a:rPr lang="en-US" sz="1200" b="1" dirty="0">
              <a:solidFill>
                <a:schemeClr val="tx1"/>
              </a:solidFill>
            </a:rPr>
            <a:t>Cold Calling</a:t>
          </a:r>
        </a:p>
      </dgm:t>
    </dgm:pt>
    <dgm:pt modelId="{75374347-884B-4721-8CFF-DF080F5B1C79}" type="parTrans" cxnId="{B3F19EC2-A372-4EC3-BFE0-C62FFDFE3DF6}">
      <dgm:prSet/>
      <dgm:spPr/>
      <dgm:t>
        <a:bodyPr/>
        <a:lstStyle/>
        <a:p>
          <a:endParaRPr lang="en-US" sz="1200" b="1">
            <a:solidFill>
              <a:schemeClr val="tx1"/>
            </a:solidFill>
          </a:endParaRPr>
        </a:p>
      </dgm:t>
    </dgm:pt>
    <dgm:pt modelId="{C99EBBB1-E916-471C-83C9-ABE85B42AC26}" type="sibTrans" cxnId="{B3F19EC2-A372-4EC3-BFE0-C62FFDFE3DF6}">
      <dgm:prSet phldrT="1" phldr="0"/>
      <dgm:spPr/>
      <dgm:t>
        <a:bodyPr/>
        <a:lstStyle/>
        <a:p>
          <a:endParaRPr lang="en-US" sz="1200" b="1">
            <a:solidFill>
              <a:schemeClr val="tx1"/>
            </a:solidFill>
          </a:endParaRPr>
        </a:p>
      </dgm:t>
    </dgm:pt>
    <dgm:pt modelId="{22625139-F93A-4F3F-A7AA-4923A01AEDF3}">
      <dgm:prSet custT="1"/>
      <dgm:spPr>
        <a:solidFill>
          <a:schemeClr val="bg1"/>
        </a:solidFill>
        <a:ln>
          <a:solidFill>
            <a:schemeClr val="bg2">
              <a:lumMod val="75000"/>
            </a:schemeClr>
          </a:solidFill>
        </a:ln>
      </dgm:spPr>
      <dgm:t>
        <a:bodyPr lIns="72000" rIns="72000"/>
        <a:lstStyle/>
        <a:p>
          <a:pPr marL="0" lvl="0" indent="0" algn="ctr" defTabSz="933450">
            <a:lnSpc>
              <a:spcPct val="90000"/>
            </a:lnSpc>
            <a:spcBef>
              <a:spcPct val="0"/>
            </a:spcBef>
            <a:spcAft>
              <a:spcPct val="35000"/>
            </a:spcAft>
            <a:buNone/>
          </a:pPr>
          <a:r>
            <a:rPr lang="en-US" sz="1200" b="1" kern="1200" dirty="0">
              <a:solidFill>
                <a:schemeClr val="tx1"/>
              </a:solidFill>
              <a:latin typeface="Garamond" panose="02020404030301010803"/>
              <a:ea typeface="+mn-ea"/>
              <a:cs typeface="+mn-cs"/>
            </a:rPr>
            <a:t>Lesson 3.</a:t>
          </a:r>
        </a:p>
        <a:p>
          <a:pPr marL="0" lvl="0" algn="ctr" defTabSz="1022350">
            <a:lnSpc>
              <a:spcPct val="90000"/>
            </a:lnSpc>
            <a:spcBef>
              <a:spcPct val="0"/>
            </a:spcBef>
            <a:spcAft>
              <a:spcPct val="35000"/>
            </a:spcAft>
            <a:buNone/>
          </a:pPr>
          <a:r>
            <a:rPr lang="en-US" sz="1200" b="1" kern="1200" dirty="0">
              <a:solidFill>
                <a:schemeClr val="tx1"/>
              </a:solidFill>
            </a:rPr>
            <a:t>Building Relationships with Shippers, Brokers, and Insurance agents.</a:t>
          </a:r>
        </a:p>
      </dgm:t>
    </dgm:pt>
    <dgm:pt modelId="{F549A0EB-6BE9-4749-8336-B02A279AE302}" type="parTrans" cxnId="{FC7721F0-429B-4CE7-BE98-C2F3C41FE9C7}">
      <dgm:prSet/>
      <dgm:spPr/>
      <dgm:t>
        <a:bodyPr/>
        <a:lstStyle/>
        <a:p>
          <a:endParaRPr lang="en-US" sz="1200" b="1">
            <a:solidFill>
              <a:schemeClr val="tx1"/>
            </a:solidFill>
          </a:endParaRPr>
        </a:p>
      </dgm:t>
    </dgm:pt>
    <dgm:pt modelId="{A8E2FA08-4DD4-4654-A85D-9A99162D6201}" type="sibTrans" cxnId="{FC7721F0-429B-4CE7-BE98-C2F3C41FE9C7}">
      <dgm:prSet phldrT="3" phldr="0"/>
      <dgm:spPr/>
      <dgm:t>
        <a:bodyPr/>
        <a:lstStyle/>
        <a:p>
          <a:endParaRPr lang="en-US" sz="1200" b="1">
            <a:solidFill>
              <a:schemeClr val="tx1"/>
            </a:solidFill>
          </a:endParaRPr>
        </a:p>
      </dgm:t>
    </dgm:pt>
    <dgm:pt modelId="{140952D0-0E1D-4F48-9F16-53581487CFA0}">
      <dgm:prSet custT="1"/>
      <dgm:spPr>
        <a:solidFill>
          <a:schemeClr val="bg1"/>
        </a:solidFill>
        <a:ln>
          <a:solidFill>
            <a:schemeClr val="bg2">
              <a:lumMod val="75000"/>
            </a:schemeClr>
          </a:solidFill>
        </a:ln>
      </dgm:spPr>
      <dgm:t>
        <a:bodyPr lIns="72000" rIns="72000"/>
        <a:lstStyle/>
        <a:p>
          <a:pPr marL="0" lvl="0" indent="0" algn="ctr" defTabSz="933450">
            <a:lnSpc>
              <a:spcPct val="90000"/>
            </a:lnSpc>
            <a:spcBef>
              <a:spcPct val="0"/>
            </a:spcBef>
            <a:spcAft>
              <a:spcPct val="35000"/>
            </a:spcAft>
            <a:buNone/>
          </a:pPr>
          <a:r>
            <a:rPr lang="en-US" sz="1200" b="1" kern="1200" dirty="0">
              <a:solidFill>
                <a:schemeClr val="tx1"/>
              </a:solidFill>
              <a:latin typeface="Garamond" panose="02020404030301010803"/>
              <a:ea typeface="+mn-ea"/>
              <a:cs typeface="+mn-cs"/>
            </a:rPr>
            <a:t>Lesson 4.</a:t>
          </a:r>
        </a:p>
        <a:p>
          <a:pPr marL="0" lvl="0" algn="ctr" defTabSz="1022350">
            <a:lnSpc>
              <a:spcPct val="90000"/>
            </a:lnSpc>
            <a:spcBef>
              <a:spcPct val="0"/>
            </a:spcBef>
            <a:spcAft>
              <a:spcPct val="35000"/>
            </a:spcAft>
            <a:buNone/>
          </a:pPr>
          <a:r>
            <a:rPr lang="en-US" sz="1200" b="1" kern="1200" dirty="0">
              <a:solidFill>
                <a:schemeClr val="tx1"/>
              </a:solidFill>
            </a:rPr>
            <a:t>Social Media</a:t>
          </a:r>
        </a:p>
      </dgm:t>
    </dgm:pt>
    <dgm:pt modelId="{790C446F-6917-41E7-BE01-7AFE2676D505}" type="parTrans" cxnId="{B07163E8-ADEC-492A-8F07-7E5786AB23AE}">
      <dgm:prSet/>
      <dgm:spPr/>
      <dgm:t>
        <a:bodyPr/>
        <a:lstStyle/>
        <a:p>
          <a:endParaRPr lang="en-US" sz="1200" b="1">
            <a:solidFill>
              <a:schemeClr val="tx1"/>
            </a:solidFill>
          </a:endParaRPr>
        </a:p>
      </dgm:t>
    </dgm:pt>
    <dgm:pt modelId="{2804F27C-9BA9-4D07-AB02-74BE7DFA2C0E}" type="sibTrans" cxnId="{B07163E8-ADEC-492A-8F07-7E5786AB23AE}">
      <dgm:prSet phldrT="4" phldr="0"/>
      <dgm:spPr/>
      <dgm:t>
        <a:bodyPr/>
        <a:lstStyle/>
        <a:p>
          <a:endParaRPr lang="en-US" sz="1200" b="1">
            <a:solidFill>
              <a:schemeClr val="tx1"/>
            </a:solidFill>
          </a:endParaRPr>
        </a:p>
      </dgm:t>
    </dgm:pt>
    <dgm:pt modelId="{C2F8C7F7-44C4-414A-BCCD-56E91DD0A777}">
      <dgm:prSet custT="1"/>
      <dgm:spPr>
        <a:solidFill>
          <a:schemeClr val="bg1"/>
        </a:solidFill>
        <a:ln>
          <a:solidFill>
            <a:schemeClr val="bg2">
              <a:lumMod val="75000"/>
            </a:schemeClr>
          </a:solidFill>
        </a:ln>
      </dgm:spPr>
      <dgm:t>
        <a:bodyPr lIns="72000" rIns="72000"/>
        <a:lstStyle/>
        <a:p>
          <a:pPr marL="0" lvl="0" indent="0" algn="ctr" defTabSz="933450">
            <a:lnSpc>
              <a:spcPct val="90000"/>
            </a:lnSpc>
            <a:spcBef>
              <a:spcPct val="0"/>
            </a:spcBef>
            <a:spcAft>
              <a:spcPct val="35000"/>
            </a:spcAft>
            <a:buNone/>
          </a:pPr>
          <a:r>
            <a:rPr lang="en-US" sz="1200" b="1" kern="1200" dirty="0">
              <a:solidFill>
                <a:schemeClr val="tx1"/>
              </a:solidFill>
              <a:latin typeface="Garamond" panose="02020404030301010803"/>
              <a:ea typeface="+mn-ea"/>
              <a:cs typeface="+mn-cs"/>
            </a:rPr>
            <a:t>Lesson 5.</a:t>
          </a:r>
        </a:p>
        <a:p>
          <a:pPr marL="0" lvl="0" algn="ctr" defTabSz="1022350">
            <a:lnSpc>
              <a:spcPct val="90000"/>
            </a:lnSpc>
            <a:spcBef>
              <a:spcPct val="0"/>
            </a:spcBef>
            <a:spcAft>
              <a:spcPct val="35000"/>
            </a:spcAft>
            <a:buNone/>
          </a:pPr>
          <a:r>
            <a:rPr lang="en-US" sz="1200" b="1" kern="1200" dirty="0">
              <a:solidFill>
                <a:schemeClr val="tx1"/>
              </a:solidFill>
            </a:rPr>
            <a:t>Referrals and Reviews</a:t>
          </a:r>
        </a:p>
      </dgm:t>
    </dgm:pt>
    <dgm:pt modelId="{E6C6DF88-9436-40D7-BA84-18FE896A6151}" type="parTrans" cxnId="{14D43B81-F92D-4CD8-9D1E-78CBF092C750}">
      <dgm:prSet/>
      <dgm:spPr/>
      <dgm:t>
        <a:bodyPr/>
        <a:lstStyle/>
        <a:p>
          <a:endParaRPr lang="en-US" sz="1200" b="1">
            <a:solidFill>
              <a:schemeClr val="tx1"/>
            </a:solidFill>
          </a:endParaRPr>
        </a:p>
      </dgm:t>
    </dgm:pt>
    <dgm:pt modelId="{4E39967D-43EF-4F15-814A-2F491D900D43}" type="sibTrans" cxnId="{14D43B81-F92D-4CD8-9D1E-78CBF092C750}">
      <dgm:prSet phldrT="5" phldr="0"/>
      <dgm:spPr/>
      <dgm:t>
        <a:bodyPr/>
        <a:lstStyle/>
        <a:p>
          <a:endParaRPr lang="en-US" sz="1200" b="1">
            <a:solidFill>
              <a:schemeClr val="tx1"/>
            </a:solidFill>
          </a:endParaRPr>
        </a:p>
      </dgm:t>
    </dgm:pt>
    <dgm:pt modelId="{F05611F0-8256-4954-B6CB-ED6B4F2DD397}">
      <dgm:prSet custT="1"/>
      <dgm:spPr>
        <a:solidFill>
          <a:schemeClr val="bg1"/>
        </a:solidFill>
        <a:ln>
          <a:solidFill>
            <a:schemeClr val="bg2">
              <a:lumMod val="75000"/>
            </a:schemeClr>
          </a:solidFill>
        </a:ln>
      </dgm:spPr>
      <dgm:t>
        <a:bodyPr lIns="72000" rIns="72000"/>
        <a:lstStyle/>
        <a:p>
          <a:pPr marL="0" lvl="0" indent="0" algn="ctr" defTabSz="933450">
            <a:lnSpc>
              <a:spcPct val="90000"/>
            </a:lnSpc>
            <a:spcBef>
              <a:spcPct val="0"/>
            </a:spcBef>
            <a:spcAft>
              <a:spcPct val="35000"/>
            </a:spcAft>
            <a:buNone/>
          </a:pPr>
          <a:r>
            <a:rPr lang="en-US" sz="1200" b="1" kern="1200" dirty="0">
              <a:solidFill>
                <a:schemeClr val="tx1"/>
              </a:solidFill>
              <a:latin typeface="Garamond" panose="02020404030301010803"/>
              <a:ea typeface="+mn-ea"/>
              <a:cs typeface="+mn-cs"/>
            </a:rPr>
            <a:t>Lesson 2.</a:t>
          </a:r>
        </a:p>
        <a:p>
          <a:pPr marL="0" lvl="0" algn="ctr" defTabSz="1022350">
            <a:lnSpc>
              <a:spcPct val="90000"/>
            </a:lnSpc>
            <a:spcBef>
              <a:spcPct val="0"/>
            </a:spcBef>
            <a:spcAft>
              <a:spcPct val="35000"/>
            </a:spcAft>
            <a:buNone/>
          </a:pPr>
          <a:r>
            <a:rPr lang="en-US" sz="1200" b="1" kern="1200" dirty="0">
              <a:solidFill>
                <a:schemeClr val="tx1"/>
              </a:solidFill>
            </a:rPr>
            <a:t>Truck Stops</a:t>
          </a:r>
        </a:p>
      </dgm:t>
    </dgm:pt>
    <dgm:pt modelId="{6BD5265A-8333-420D-BDB2-65F10B3EBD76}" type="sibTrans" cxnId="{914FACD2-336A-4471-9E99-312B3F8EAB04}">
      <dgm:prSet phldrT="2" phldr="0"/>
      <dgm:spPr/>
      <dgm:t>
        <a:bodyPr/>
        <a:lstStyle/>
        <a:p>
          <a:endParaRPr lang="en-US" sz="1200" b="1">
            <a:solidFill>
              <a:schemeClr val="tx1"/>
            </a:solidFill>
          </a:endParaRPr>
        </a:p>
      </dgm:t>
    </dgm:pt>
    <dgm:pt modelId="{CD7328D6-9FAE-4506-9BDB-E06A571EC1D4}" type="parTrans" cxnId="{914FACD2-336A-4471-9E99-312B3F8EAB04}">
      <dgm:prSet/>
      <dgm:spPr/>
      <dgm:t>
        <a:bodyPr/>
        <a:lstStyle/>
        <a:p>
          <a:endParaRPr lang="en-US" sz="1200" b="1">
            <a:solidFill>
              <a:schemeClr val="tx1"/>
            </a:solidFill>
          </a:endParaRPr>
        </a:p>
      </dgm:t>
    </dgm:pt>
    <dgm:pt modelId="{40FE0EB9-B287-43F6-ABB4-527CB1B94B4A}" type="pres">
      <dgm:prSet presAssocID="{D0F07F19-1F50-4B42-A7A0-278DF9D25BB1}" presName="diagram" presStyleCnt="0">
        <dgm:presLayoutVars>
          <dgm:dir/>
          <dgm:resizeHandles val="exact"/>
        </dgm:presLayoutVars>
      </dgm:prSet>
      <dgm:spPr/>
    </dgm:pt>
    <dgm:pt modelId="{8B70BCB8-2CA8-4281-8C3E-9646AA407DE2}" type="pres">
      <dgm:prSet presAssocID="{2EE95FC5-CD6B-4A50-9262-DC414E16C3EA}" presName="node" presStyleLbl="node1" presStyleIdx="0" presStyleCnt="5" custScaleX="115064" custLinFactNeighborX="976">
        <dgm:presLayoutVars>
          <dgm:bulletEnabled val="1"/>
        </dgm:presLayoutVars>
      </dgm:prSet>
      <dgm:spPr/>
    </dgm:pt>
    <dgm:pt modelId="{E02BC8AD-DDC2-43A7-BB43-F6F8D8BD6340}" type="pres">
      <dgm:prSet presAssocID="{C99EBBB1-E916-471C-83C9-ABE85B42AC26}" presName="sibTrans" presStyleCnt="0"/>
      <dgm:spPr/>
    </dgm:pt>
    <dgm:pt modelId="{B86E23A3-742D-4587-88CF-2D56A8442149}" type="pres">
      <dgm:prSet presAssocID="{F05611F0-8256-4954-B6CB-ED6B4F2DD397}" presName="node" presStyleLbl="node1" presStyleIdx="1" presStyleCnt="5" custScaleX="115064" custLinFactNeighborX="976">
        <dgm:presLayoutVars>
          <dgm:bulletEnabled val="1"/>
        </dgm:presLayoutVars>
      </dgm:prSet>
      <dgm:spPr/>
    </dgm:pt>
    <dgm:pt modelId="{87C885F5-93E2-4D86-AAEA-8BD12E68F9BB}" type="pres">
      <dgm:prSet presAssocID="{6BD5265A-8333-420D-BDB2-65F10B3EBD76}" presName="sibTrans" presStyleCnt="0"/>
      <dgm:spPr/>
    </dgm:pt>
    <dgm:pt modelId="{D64973A5-4E87-44F1-B369-B0D5E0C2A462}" type="pres">
      <dgm:prSet presAssocID="{22625139-F93A-4F3F-A7AA-4923A01AEDF3}" presName="node" presStyleLbl="node1" presStyleIdx="2" presStyleCnt="5" custScaleX="115064" custLinFactNeighborX="2714" custLinFactNeighborY="-1473">
        <dgm:presLayoutVars>
          <dgm:bulletEnabled val="1"/>
        </dgm:presLayoutVars>
      </dgm:prSet>
      <dgm:spPr/>
    </dgm:pt>
    <dgm:pt modelId="{A8EBA167-82EB-4D7C-98F7-2AB66BCE8A90}" type="pres">
      <dgm:prSet presAssocID="{A8E2FA08-4DD4-4654-A85D-9A99162D6201}" presName="sibTrans" presStyleCnt="0"/>
      <dgm:spPr/>
    </dgm:pt>
    <dgm:pt modelId="{18405FE4-7B27-4C69-B6FE-12C8B84249EF}" type="pres">
      <dgm:prSet presAssocID="{140952D0-0E1D-4F48-9F16-53581487CFA0}" presName="node" presStyleLbl="node1" presStyleIdx="3" presStyleCnt="5" custScaleX="115064" custLinFactNeighborX="458" custLinFactNeighborY="-3455">
        <dgm:presLayoutVars>
          <dgm:bulletEnabled val="1"/>
        </dgm:presLayoutVars>
      </dgm:prSet>
      <dgm:spPr/>
    </dgm:pt>
    <dgm:pt modelId="{4F5C547E-E40F-424A-82FA-BB8EDB1515B0}" type="pres">
      <dgm:prSet presAssocID="{2804F27C-9BA9-4D07-AB02-74BE7DFA2C0E}" presName="sibTrans" presStyleCnt="0"/>
      <dgm:spPr/>
    </dgm:pt>
    <dgm:pt modelId="{435C0E89-FD70-4DD9-A771-832DBFC9ACBC}" type="pres">
      <dgm:prSet presAssocID="{C2F8C7F7-44C4-414A-BCCD-56E91DD0A777}" presName="node" presStyleLbl="node1" presStyleIdx="4" presStyleCnt="5" custScaleX="115064" custLinFactNeighborX="976">
        <dgm:presLayoutVars>
          <dgm:bulletEnabled val="1"/>
        </dgm:presLayoutVars>
      </dgm:prSet>
      <dgm:spPr/>
    </dgm:pt>
  </dgm:ptLst>
  <dgm:cxnLst>
    <dgm:cxn modelId="{C3C9D92A-4F8E-4228-8DF6-5BC8FFC105E0}" type="presOf" srcId="{2EE95FC5-CD6B-4A50-9262-DC414E16C3EA}" destId="{8B70BCB8-2CA8-4281-8C3E-9646AA407DE2}" srcOrd="0" destOrd="0" presId="urn:microsoft.com/office/officeart/2005/8/layout/default"/>
    <dgm:cxn modelId="{E9B19438-D9F1-42E9-B97B-ECEA234AED50}" type="presOf" srcId="{F05611F0-8256-4954-B6CB-ED6B4F2DD397}" destId="{B86E23A3-742D-4587-88CF-2D56A8442149}" srcOrd="0" destOrd="0" presId="urn:microsoft.com/office/officeart/2005/8/layout/default"/>
    <dgm:cxn modelId="{D6CBE33F-90E3-4C8D-B80F-821ED7205D90}" type="presOf" srcId="{140952D0-0E1D-4F48-9F16-53581487CFA0}" destId="{18405FE4-7B27-4C69-B6FE-12C8B84249EF}" srcOrd="0" destOrd="0" presId="urn:microsoft.com/office/officeart/2005/8/layout/default"/>
    <dgm:cxn modelId="{14D43B81-F92D-4CD8-9D1E-78CBF092C750}" srcId="{D0F07F19-1F50-4B42-A7A0-278DF9D25BB1}" destId="{C2F8C7F7-44C4-414A-BCCD-56E91DD0A777}" srcOrd="4" destOrd="0" parTransId="{E6C6DF88-9436-40D7-BA84-18FE896A6151}" sibTransId="{4E39967D-43EF-4F15-814A-2F491D900D43}"/>
    <dgm:cxn modelId="{B3F19EC2-A372-4EC3-BFE0-C62FFDFE3DF6}" srcId="{D0F07F19-1F50-4B42-A7A0-278DF9D25BB1}" destId="{2EE95FC5-CD6B-4A50-9262-DC414E16C3EA}" srcOrd="0" destOrd="0" parTransId="{75374347-884B-4721-8CFF-DF080F5B1C79}" sibTransId="{C99EBBB1-E916-471C-83C9-ABE85B42AC26}"/>
    <dgm:cxn modelId="{914FACD2-336A-4471-9E99-312B3F8EAB04}" srcId="{D0F07F19-1F50-4B42-A7A0-278DF9D25BB1}" destId="{F05611F0-8256-4954-B6CB-ED6B4F2DD397}" srcOrd="1" destOrd="0" parTransId="{CD7328D6-9FAE-4506-9BDB-E06A571EC1D4}" sibTransId="{6BD5265A-8333-420D-BDB2-65F10B3EBD76}"/>
    <dgm:cxn modelId="{6F765DD9-BF93-49A8-A6EA-AB13464D24B0}" type="presOf" srcId="{C2F8C7F7-44C4-414A-BCCD-56E91DD0A777}" destId="{435C0E89-FD70-4DD9-A771-832DBFC9ACBC}" srcOrd="0" destOrd="0" presId="urn:microsoft.com/office/officeart/2005/8/layout/default"/>
    <dgm:cxn modelId="{6D195AE4-39B4-45CF-9D82-CF1593D393F6}" type="presOf" srcId="{22625139-F93A-4F3F-A7AA-4923A01AEDF3}" destId="{D64973A5-4E87-44F1-B369-B0D5E0C2A462}" srcOrd="0" destOrd="0" presId="urn:microsoft.com/office/officeart/2005/8/layout/default"/>
    <dgm:cxn modelId="{38B196E4-A718-4E5E-8B33-DFB2B77FDE42}" type="presOf" srcId="{D0F07F19-1F50-4B42-A7A0-278DF9D25BB1}" destId="{40FE0EB9-B287-43F6-ABB4-527CB1B94B4A}" srcOrd="0" destOrd="0" presId="urn:microsoft.com/office/officeart/2005/8/layout/default"/>
    <dgm:cxn modelId="{B07163E8-ADEC-492A-8F07-7E5786AB23AE}" srcId="{D0F07F19-1F50-4B42-A7A0-278DF9D25BB1}" destId="{140952D0-0E1D-4F48-9F16-53581487CFA0}" srcOrd="3" destOrd="0" parTransId="{790C446F-6917-41E7-BE01-7AFE2676D505}" sibTransId="{2804F27C-9BA9-4D07-AB02-74BE7DFA2C0E}"/>
    <dgm:cxn modelId="{FC7721F0-429B-4CE7-BE98-C2F3C41FE9C7}" srcId="{D0F07F19-1F50-4B42-A7A0-278DF9D25BB1}" destId="{22625139-F93A-4F3F-A7AA-4923A01AEDF3}" srcOrd="2" destOrd="0" parTransId="{F549A0EB-6BE9-4749-8336-B02A279AE302}" sibTransId="{A8E2FA08-4DD4-4654-A85D-9A99162D6201}"/>
    <dgm:cxn modelId="{D17F6962-6CF2-4448-8F2E-27A7CB5CAB16}" type="presParOf" srcId="{40FE0EB9-B287-43F6-ABB4-527CB1B94B4A}" destId="{8B70BCB8-2CA8-4281-8C3E-9646AA407DE2}" srcOrd="0" destOrd="0" presId="urn:microsoft.com/office/officeart/2005/8/layout/default"/>
    <dgm:cxn modelId="{6873F57A-5B91-48FC-9B1A-61BEA27CBE90}" type="presParOf" srcId="{40FE0EB9-B287-43F6-ABB4-527CB1B94B4A}" destId="{E02BC8AD-DDC2-43A7-BB43-F6F8D8BD6340}" srcOrd="1" destOrd="0" presId="urn:microsoft.com/office/officeart/2005/8/layout/default"/>
    <dgm:cxn modelId="{FC4588CA-0BEE-4DE6-9726-93F413184C3C}" type="presParOf" srcId="{40FE0EB9-B287-43F6-ABB4-527CB1B94B4A}" destId="{B86E23A3-742D-4587-88CF-2D56A8442149}" srcOrd="2" destOrd="0" presId="urn:microsoft.com/office/officeart/2005/8/layout/default"/>
    <dgm:cxn modelId="{4178A0A8-8F80-4691-AE60-A912EF83DE0A}" type="presParOf" srcId="{40FE0EB9-B287-43F6-ABB4-527CB1B94B4A}" destId="{87C885F5-93E2-4D86-AAEA-8BD12E68F9BB}" srcOrd="3" destOrd="0" presId="urn:microsoft.com/office/officeart/2005/8/layout/default"/>
    <dgm:cxn modelId="{48A25CA2-D3C2-4FFF-9454-ED9B5A503F99}" type="presParOf" srcId="{40FE0EB9-B287-43F6-ABB4-527CB1B94B4A}" destId="{D64973A5-4E87-44F1-B369-B0D5E0C2A462}" srcOrd="4" destOrd="0" presId="urn:microsoft.com/office/officeart/2005/8/layout/default"/>
    <dgm:cxn modelId="{CC1DEFB1-6415-405C-B19F-8F58824BC103}" type="presParOf" srcId="{40FE0EB9-B287-43F6-ABB4-527CB1B94B4A}" destId="{A8EBA167-82EB-4D7C-98F7-2AB66BCE8A90}" srcOrd="5" destOrd="0" presId="urn:microsoft.com/office/officeart/2005/8/layout/default"/>
    <dgm:cxn modelId="{EF92A80F-281E-414F-A2E2-B426E7254CC3}" type="presParOf" srcId="{40FE0EB9-B287-43F6-ABB4-527CB1B94B4A}" destId="{18405FE4-7B27-4C69-B6FE-12C8B84249EF}" srcOrd="6" destOrd="0" presId="urn:microsoft.com/office/officeart/2005/8/layout/default"/>
    <dgm:cxn modelId="{92AFC3EA-4297-4063-94E0-C5A1BE863E54}" type="presParOf" srcId="{40FE0EB9-B287-43F6-ABB4-527CB1B94B4A}" destId="{4F5C547E-E40F-424A-82FA-BB8EDB1515B0}" srcOrd="7" destOrd="0" presId="urn:microsoft.com/office/officeart/2005/8/layout/default"/>
    <dgm:cxn modelId="{CBB0F55F-5C58-443F-989A-EC667A9C4731}" type="presParOf" srcId="{40FE0EB9-B287-43F6-ABB4-527CB1B94B4A}" destId="{435C0E89-FD70-4DD9-A771-832DBFC9ACBC}"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0BCB8-2CA8-4281-8C3E-9646AA407DE2}">
      <dsp:nvSpPr>
        <dsp:cNvPr id="0" name=""/>
        <dsp:cNvSpPr/>
      </dsp:nvSpPr>
      <dsp:spPr>
        <a:xfrm>
          <a:off x="477859" y="656"/>
          <a:ext cx="3123798" cy="1628901"/>
        </a:xfrm>
        <a:prstGeom prst="rect">
          <a:avLst/>
        </a:prstGeom>
        <a:solidFill>
          <a:schemeClr val="bg1"/>
        </a:solidFill>
        <a:ln w="12700" cap="flat" cmpd="sng" algn="ctr">
          <a:solidFill>
            <a:schemeClr val="bg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45720" rIns="7200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Lesson 1</a:t>
          </a:r>
          <a:r>
            <a:rPr lang="ru-RU" sz="1200" b="1" kern="1200" dirty="0">
              <a:solidFill>
                <a:schemeClr val="tx1"/>
              </a:solidFill>
            </a:rPr>
            <a:t>.</a:t>
          </a:r>
          <a:endParaRPr lang="en-US" sz="1200" b="1" kern="1200" dirty="0">
            <a:solidFill>
              <a:schemeClr val="tx1"/>
            </a:solidFill>
          </a:endParaRPr>
        </a:p>
        <a:p>
          <a:pPr marL="0" lvl="0" indent="0" algn="ctr" defTabSz="533400">
            <a:lnSpc>
              <a:spcPct val="90000"/>
            </a:lnSpc>
            <a:spcBef>
              <a:spcPct val="0"/>
            </a:spcBef>
            <a:spcAft>
              <a:spcPct val="35000"/>
            </a:spcAft>
            <a:buNone/>
          </a:pPr>
          <a:r>
            <a:rPr lang="en-US" sz="1200" b="1" kern="1200" dirty="0">
              <a:solidFill>
                <a:schemeClr val="tx1"/>
              </a:solidFill>
            </a:rPr>
            <a:t>Cold Calling</a:t>
          </a:r>
        </a:p>
      </dsp:txBody>
      <dsp:txXfrm>
        <a:off x="477859" y="656"/>
        <a:ext cx="3123798" cy="1628901"/>
      </dsp:txXfrm>
    </dsp:sp>
    <dsp:sp modelId="{B86E23A3-742D-4587-88CF-2D56A8442149}">
      <dsp:nvSpPr>
        <dsp:cNvPr id="0" name=""/>
        <dsp:cNvSpPr/>
      </dsp:nvSpPr>
      <dsp:spPr>
        <a:xfrm>
          <a:off x="3873141" y="656"/>
          <a:ext cx="3123798" cy="1628901"/>
        </a:xfrm>
        <a:prstGeom prst="rect">
          <a:avLst/>
        </a:prstGeom>
        <a:solidFill>
          <a:schemeClr val="bg1"/>
        </a:solidFill>
        <a:ln w="12700" cap="flat" cmpd="sng" algn="ctr">
          <a:solidFill>
            <a:schemeClr val="bg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45720" rIns="72000" bIns="45720" numCol="1" spcCol="1270" anchor="ctr" anchorCtr="0">
          <a:noAutofit/>
        </a:bodyPr>
        <a:lstStyle/>
        <a:p>
          <a:pPr marL="0" lvl="0" indent="0" algn="ctr" defTabSz="933450">
            <a:lnSpc>
              <a:spcPct val="90000"/>
            </a:lnSpc>
            <a:spcBef>
              <a:spcPct val="0"/>
            </a:spcBef>
            <a:spcAft>
              <a:spcPct val="35000"/>
            </a:spcAft>
            <a:buNone/>
          </a:pPr>
          <a:r>
            <a:rPr lang="en-US" sz="1200" b="1" kern="1200" dirty="0">
              <a:solidFill>
                <a:schemeClr val="tx1"/>
              </a:solidFill>
              <a:latin typeface="Garamond" panose="02020404030301010803"/>
              <a:ea typeface="+mn-ea"/>
              <a:cs typeface="+mn-cs"/>
            </a:rPr>
            <a:t>Lesson 2.</a:t>
          </a:r>
        </a:p>
        <a:p>
          <a:pPr marL="0" lvl="0" algn="ctr" defTabSz="1022350">
            <a:lnSpc>
              <a:spcPct val="90000"/>
            </a:lnSpc>
            <a:spcBef>
              <a:spcPct val="0"/>
            </a:spcBef>
            <a:spcAft>
              <a:spcPct val="35000"/>
            </a:spcAft>
            <a:buNone/>
          </a:pPr>
          <a:r>
            <a:rPr lang="en-US" sz="1200" b="1" kern="1200" dirty="0">
              <a:solidFill>
                <a:schemeClr val="tx1"/>
              </a:solidFill>
            </a:rPr>
            <a:t>Truck Stops</a:t>
          </a:r>
        </a:p>
      </dsp:txBody>
      <dsp:txXfrm>
        <a:off x="3873141" y="656"/>
        <a:ext cx="3123798" cy="1628901"/>
      </dsp:txXfrm>
    </dsp:sp>
    <dsp:sp modelId="{D64973A5-4E87-44F1-B369-B0D5E0C2A462}">
      <dsp:nvSpPr>
        <dsp:cNvPr id="0" name=""/>
        <dsp:cNvSpPr/>
      </dsp:nvSpPr>
      <dsp:spPr>
        <a:xfrm>
          <a:off x="7315607" y="0"/>
          <a:ext cx="3123798" cy="1628901"/>
        </a:xfrm>
        <a:prstGeom prst="rect">
          <a:avLst/>
        </a:prstGeom>
        <a:solidFill>
          <a:schemeClr val="bg1"/>
        </a:solidFill>
        <a:ln w="12700" cap="flat" cmpd="sng" algn="ctr">
          <a:solidFill>
            <a:schemeClr val="bg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45720" rIns="72000" bIns="45720" numCol="1" spcCol="1270" anchor="ctr" anchorCtr="0">
          <a:noAutofit/>
        </a:bodyPr>
        <a:lstStyle/>
        <a:p>
          <a:pPr marL="0" lvl="0" indent="0" algn="ctr" defTabSz="933450">
            <a:lnSpc>
              <a:spcPct val="90000"/>
            </a:lnSpc>
            <a:spcBef>
              <a:spcPct val="0"/>
            </a:spcBef>
            <a:spcAft>
              <a:spcPct val="35000"/>
            </a:spcAft>
            <a:buNone/>
          </a:pPr>
          <a:r>
            <a:rPr lang="en-US" sz="1200" b="1" kern="1200" dirty="0">
              <a:solidFill>
                <a:schemeClr val="tx1"/>
              </a:solidFill>
              <a:latin typeface="Garamond" panose="02020404030301010803"/>
              <a:ea typeface="+mn-ea"/>
              <a:cs typeface="+mn-cs"/>
            </a:rPr>
            <a:t>Lesson 3.</a:t>
          </a:r>
        </a:p>
        <a:p>
          <a:pPr marL="0" lvl="0" algn="ctr" defTabSz="1022350">
            <a:lnSpc>
              <a:spcPct val="90000"/>
            </a:lnSpc>
            <a:spcBef>
              <a:spcPct val="0"/>
            </a:spcBef>
            <a:spcAft>
              <a:spcPct val="35000"/>
            </a:spcAft>
            <a:buNone/>
          </a:pPr>
          <a:r>
            <a:rPr lang="en-US" sz="1200" b="1" kern="1200" dirty="0">
              <a:solidFill>
                <a:schemeClr val="tx1"/>
              </a:solidFill>
            </a:rPr>
            <a:t>Building Relationships with Shippers, Brokers, and Insurance agents.</a:t>
          </a:r>
        </a:p>
      </dsp:txBody>
      <dsp:txXfrm>
        <a:off x="7315607" y="0"/>
        <a:ext cx="3123798" cy="1628901"/>
      </dsp:txXfrm>
    </dsp:sp>
    <dsp:sp modelId="{18405FE4-7B27-4C69-B6FE-12C8B84249EF}">
      <dsp:nvSpPr>
        <dsp:cNvPr id="0" name=""/>
        <dsp:cNvSpPr/>
      </dsp:nvSpPr>
      <dsp:spPr>
        <a:xfrm>
          <a:off x="2161437" y="1844763"/>
          <a:ext cx="3123798" cy="1628901"/>
        </a:xfrm>
        <a:prstGeom prst="rect">
          <a:avLst/>
        </a:prstGeom>
        <a:solidFill>
          <a:schemeClr val="bg1"/>
        </a:solidFill>
        <a:ln w="12700" cap="flat" cmpd="sng" algn="ctr">
          <a:solidFill>
            <a:schemeClr val="bg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45720" rIns="72000" bIns="45720" numCol="1" spcCol="1270" anchor="ctr" anchorCtr="0">
          <a:noAutofit/>
        </a:bodyPr>
        <a:lstStyle/>
        <a:p>
          <a:pPr marL="0" lvl="0" indent="0" algn="ctr" defTabSz="933450">
            <a:lnSpc>
              <a:spcPct val="90000"/>
            </a:lnSpc>
            <a:spcBef>
              <a:spcPct val="0"/>
            </a:spcBef>
            <a:spcAft>
              <a:spcPct val="35000"/>
            </a:spcAft>
            <a:buNone/>
          </a:pPr>
          <a:r>
            <a:rPr lang="en-US" sz="1200" b="1" kern="1200" dirty="0">
              <a:solidFill>
                <a:schemeClr val="tx1"/>
              </a:solidFill>
              <a:latin typeface="Garamond" panose="02020404030301010803"/>
              <a:ea typeface="+mn-ea"/>
              <a:cs typeface="+mn-cs"/>
            </a:rPr>
            <a:t>Lesson 4.</a:t>
          </a:r>
        </a:p>
        <a:p>
          <a:pPr marL="0" lvl="0" algn="ctr" defTabSz="1022350">
            <a:lnSpc>
              <a:spcPct val="90000"/>
            </a:lnSpc>
            <a:spcBef>
              <a:spcPct val="0"/>
            </a:spcBef>
            <a:spcAft>
              <a:spcPct val="35000"/>
            </a:spcAft>
            <a:buNone/>
          </a:pPr>
          <a:r>
            <a:rPr lang="en-US" sz="1200" b="1" kern="1200" dirty="0">
              <a:solidFill>
                <a:schemeClr val="tx1"/>
              </a:solidFill>
            </a:rPr>
            <a:t>Social Media</a:t>
          </a:r>
        </a:p>
      </dsp:txBody>
      <dsp:txXfrm>
        <a:off x="2161437" y="1844763"/>
        <a:ext cx="3123798" cy="1628901"/>
      </dsp:txXfrm>
    </dsp:sp>
    <dsp:sp modelId="{435C0E89-FD70-4DD9-A771-832DBFC9ACBC}">
      <dsp:nvSpPr>
        <dsp:cNvPr id="0" name=""/>
        <dsp:cNvSpPr/>
      </dsp:nvSpPr>
      <dsp:spPr>
        <a:xfrm>
          <a:off x="5570782" y="1901041"/>
          <a:ext cx="3123798" cy="1628901"/>
        </a:xfrm>
        <a:prstGeom prst="rect">
          <a:avLst/>
        </a:prstGeom>
        <a:solidFill>
          <a:schemeClr val="bg1"/>
        </a:solidFill>
        <a:ln w="12700" cap="flat" cmpd="sng" algn="ctr">
          <a:solidFill>
            <a:schemeClr val="bg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45720" rIns="72000" bIns="45720" numCol="1" spcCol="1270" anchor="ctr" anchorCtr="0">
          <a:noAutofit/>
        </a:bodyPr>
        <a:lstStyle/>
        <a:p>
          <a:pPr marL="0" lvl="0" indent="0" algn="ctr" defTabSz="933450">
            <a:lnSpc>
              <a:spcPct val="90000"/>
            </a:lnSpc>
            <a:spcBef>
              <a:spcPct val="0"/>
            </a:spcBef>
            <a:spcAft>
              <a:spcPct val="35000"/>
            </a:spcAft>
            <a:buNone/>
          </a:pPr>
          <a:r>
            <a:rPr lang="en-US" sz="1200" b="1" kern="1200" dirty="0">
              <a:solidFill>
                <a:schemeClr val="tx1"/>
              </a:solidFill>
              <a:latin typeface="Garamond" panose="02020404030301010803"/>
              <a:ea typeface="+mn-ea"/>
              <a:cs typeface="+mn-cs"/>
            </a:rPr>
            <a:t>Lesson 5.</a:t>
          </a:r>
        </a:p>
        <a:p>
          <a:pPr marL="0" lvl="0" algn="ctr" defTabSz="1022350">
            <a:lnSpc>
              <a:spcPct val="90000"/>
            </a:lnSpc>
            <a:spcBef>
              <a:spcPct val="0"/>
            </a:spcBef>
            <a:spcAft>
              <a:spcPct val="35000"/>
            </a:spcAft>
            <a:buNone/>
          </a:pPr>
          <a:r>
            <a:rPr lang="en-US" sz="1200" b="1" kern="1200" dirty="0">
              <a:solidFill>
                <a:schemeClr val="tx1"/>
              </a:solidFill>
            </a:rPr>
            <a:t>Referrals and Reviews</a:t>
          </a:r>
        </a:p>
      </dsp:txBody>
      <dsp:txXfrm>
        <a:off x="5570782" y="1901041"/>
        <a:ext cx="3123798" cy="162890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CB4F3C-75A8-4BB8-A18E-B730DDD68B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6AE10D8-98A5-4E68-A41F-7AA79FF696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5764CF-3664-45D0-9B27-4222DB1A6BA7}" type="datetimeFigureOut">
              <a:rPr lang="en-US" smtClean="0"/>
              <a:t>1/22/22</a:t>
            </a:fld>
            <a:endParaRPr lang="en-US" dirty="0"/>
          </a:p>
        </p:txBody>
      </p:sp>
      <p:sp>
        <p:nvSpPr>
          <p:cNvPr id="4" name="Footer Placeholder 3">
            <a:extLst>
              <a:ext uri="{FF2B5EF4-FFF2-40B4-BE49-F238E27FC236}">
                <a16:creationId xmlns:a16="http://schemas.microsoft.com/office/drawing/2014/main" id="{177EF411-0DAB-4BCE-94A8-E903E20549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A11237F-7CCA-4423-B624-29C06FF2E7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8CD4AB-B9A2-4248-B31F-8EBC71546D8D}" type="slidenum">
              <a:rPr lang="en-US" smtClean="0"/>
              <a:t>‹#›</a:t>
            </a:fld>
            <a:endParaRPr lang="en-US" dirty="0"/>
          </a:p>
        </p:txBody>
      </p:sp>
    </p:spTree>
    <p:extLst>
      <p:ext uri="{BB962C8B-B14F-4D97-AF65-F5344CB8AC3E}">
        <p14:creationId xmlns:p14="http://schemas.microsoft.com/office/powerpoint/2010/main" val="2869779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F7E720-7243-402E-A0D4-CE3189C951A5}" type="datetimeFigureOut">
              <a:rPr lang="en-US" noProof="0" smtClean="0"/>
              <a:t>1/22/22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BE9C73-6CDE-45E2-97F8-E3C5308FA232}" type="slidenum">
              <a:rPr lang="en-US" noProof="0" smtClean="0"/>
              <a:t>‹#›</a:t>
            </a:fld>
            <a:endParaRPr lang="en-US" noProof="0" dirty="0"/>
          </a:p>
        </p:txBody>
      </p:sp>
    </p:spTree>
    <p:extLst>
      <p:ext uri="{BB962C8B-B14F-4D97-AF65-F5344CB8AC3E}">
        <p14:creationId xmlns:p14="http://schemas.microsoft.com/office/powerpoint/2010/main" val="376349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BE9C73-6CDE-45E2-97F8-E3C5308FA2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7470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BE9C73-6CDE-45E2-97F8-E3C5308FA2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58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BE9C73-6CDE-45E2-97F8-E3C5308FA2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007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BE9C73-6CDE-45E2-97F8-E3C5308FA2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2805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BE9C73-6CDE-45E2-97F8-E3C5308FA2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1512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BE9C73-6CDE-45E2-97F8-E3C5308FA2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7758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BE9C73-6CDE-45E2-97F8-E3C5308FA2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7296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BE9C73-6CDE-45E2-97F8-E3C5308FA2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0199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93917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20409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79176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89946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72214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1/22/22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25904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1/22/22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14760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1/22/22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55601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1/22/22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7363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40064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88625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1/22/22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77032904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Man in headphones with a laptop">
            <a:extLst>
              <a:ext uri="{FF2B5EF4-FFF2-40B4-BE49-F238E27FC236}">
                <a16:creationId xmlns:a16="http://schemas.microsoft.com/office/drawing/2014/main" id="{ADA04C7C-FE8B-4C2F-BF2E-CBD501A02DFD}"/>
              </a:ext>
            </a:extLst>
          </p:cNvPr>
          <p:cNvPicPr>
            <a:picLocks noChangeAspect="1"/>
          </p:cNvPicPr>
          <p:nvPr/>
        </p:nvPicPr>
        <p:blipFill rotWithShape="1">
          <a:blip r:embed="rId3">
            <a:alphaModFix amt="45000"/>
          </a:blip>
          <a:srcRect/>
          <a:stretch/>
        </p:blipFill>
        <p:spPr>
          <a:xfrm>
            <a:off x="11" y="11"/>
            <a:ext cx="12191978" cy="6857988"/>
          </a:xfrm>
          <a:prstGeom prst="rect">
            <a:avLst/>
          </a:prstGeom>
        </p:spPr>
      </p:pic>
      <p:sp>
        <p:nvSpPr>
          <p:cNvPr id="2" name="Title 1">
            <a:extLst>
              <a:ext uri="{FF2B5EF4-FFF2-40B4-BE49-F238E27FC236}">
                <a16:creationId xmlns:a16="http://schemas.microsoft.com/office/drawing/2014/main" id="{01253F3E-E6E8-4DEE-A6F6-D6A88FD391E3}"/>
              </a:ext>
            </a:extLst>
          </p:cNvPr>
          <p:cNvSpPr>
            <a:spLocks noGrp="1"/>
          </p:cNvSpPr>
          <p:nvPr>
            <p:ph type="ctrTitle"/>
          </p:nvPr>
        </p:nvSpPr>
        <p:spPr>
          <a:xfrm>
            <a:off x="1769532" y="1695576"/>
            <a:ext cx="8652938" cy="2857191"/>
          </a:xfrm>
        </p:spPr>
        <p:txBody>
          <a:bodyPr anchor="ctr">
            <a:noAutofit/>
          </a:bodyPr>
          <a:lstStyle/>
          <a:p>
            <a:r>
              <a:rPr lang="en-US" sz="5400" b="1" dirty="0">
                <a:latin typeface="Garamond" panose="02020404030301010803" pitchFamily="18" charset="0"/>
              </a:rPr>
              <a:t>Building A Dispatching Service </a:t>
            </a:r>
            <a:r>
              <a:rPr lang="en-US" sz="5400" b="1">
                <a:latin typeface="Garamond" panose="02020404030301010803" pitchFamily="18" charset="0"/>
              </a:rPr>
              <a:t>Module 4</a:t>
            </a:r>
            <a:endParaRPr lang="ru-RU" sz="5400" b="1" dirty="0">
              <a:latin typeface="Garamond" panose="02020404030301010803" pitchFamily="18" charset="0"/>
            </a:endParaRPr>
          </a:p>
        </p:txBody>
      </p:sp>
      <p:sp>
        <p:nvSpPr>
          <p:cNvPr id="3" name="Subtitle 2">
            <a:extLst>
              <a:ext uri="{FF2B5EF4-FFF2-40B4-BE49-F238E27FC236}">
                <a16:creationId xmlns:a16="http://schemas.microsoft.com/office/drawing/2014/main" id="{1C954176-1A2D-47B9-B195-FB21407C0471}"/>
              </a:ext>
            </a:extLst>
          </p:cNvPr>
          <p:cNvSpPr>
            <a:spLocks noGrp="1"/>
          </p:cNvSpPr>
          <p:nvPr>
            <p:ph type="subTitle" idx="1"/>
          </p:nvPr>
        </p:nvSpPr>
        <p:spPr>
          <a:xfrm>
            <a:off x="1769532" y="4623127"/>
            <a:ext cx="8655200" cy="457201"/>
          </a:xfrm>
        </p:spPr>
        <p:txBody>
          <a:bodyPr>
            <a:normAutofit/>
          </a:bodyPr>
          <a:lstStyle/>
          <a:p>
            <a:pPr>
              <a:spcAft>
                <a:spcPts val="600"/>
              </a:spcAft>
            </a:pPr>
            <a:r>
              <a:rPr lang="en-US" dirty="0"/>
              <a:t>Freight Dispatching</a:t>
            </a:r>
            <a:endParaRPr lang="ru-RU" dirty="0"/>
          </a:p>
        </p:txBody>
      </p:sp>
    </p:spTree>
    <p:extLst>
      <p:ext uri="{BB962C8B-B14F-4D97-AF65-F5344CB8AC3E}">
        <p14:creationId xmlns:p14="http://schemas.microsoft.com/office/powerpoint/2010/main" val="27610230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C97B1-F677-4C82-9865-227A9B7D2400}"/>
              </a:ext>
            </a:extLst>
          </p:cNvPr>
          <p:cNvSpPr>
            <a:spLocks noGrp="1"/>
          </p:cNvSpPr>
          <p:nvPr>
            <p:ph type="title"/>
          </p:nvPr>
        </p:nvSpPr>
        <p:spPr>
          <a:xfrm>
            <a:off x="1177925" y="211899"/>
            <a:ext cx="10058400" cy="1371600"/>
          </a:xfrm>
        </p:spPr>
        <p:txBody>
          <a:bodyPr vert="horz" lIns="91440" tIns="45720" rIns="91440" bIns="45720" rtlCol="0" anchor="ctr">
            <a:normAutofit/>
          </a:bodyPr>
          <a:lstStyle/>
          <a:p>
            <a:pPr algn="ctr"/>
            <a:r>
              <a:rPr lang="en-US" sz="4600" b="1" dirty="0">
                <a:solidFill>
                  <a:schemeClr val="tx1"/>
                </a:solidFill>
              </a:rPr>
              <a:t>Module 4 Finding Carriers</a:t>
            </a:r>
          </a:p>
        </p:txBody>
      </p:sp>
      <p:pic>
        <p:nvPicPr>
          <p:cNvPr id="6" name="Content Placeholder 5" descr="Group of people work">
            <a:extLst>
              <a:ext uri="{FF2B5EF4-FFF2-40B4-BE49-F238E27FC236}">
                <a16:creationId xmlns:a16="http://schemas.microsoft.com/office/drawing/2014/main" id="{FDC0A5F4-FE96-4D3A-A9D6-A76F32BA6429}"/>
              </a:ext>
            </a:extLst>
          </p:cNvPr>
          <p:cNvPicPr>
            <a:picLocks noGrp="1"/>
          </p:cNvPicPr>
          <p:nvPr>
            <p:ph sz="half" idx="1"/>
          </p:nvPr>
        </p:nvPicPr>
        <p:blipFill>
          <a:blip r:embed="rId3">
            <a:duotone>
              <a:prstClr val="black"/>
              <a:schemeClr val="accent1">
                <a:tint val="45000"/>
                <a:satMod val="400000"/>
              </a:schemeClr>
            </a:duotone>
            <a:alphaModFix amt="10000"/>
            <a:extLst>
              <a:ext uri="{28A0092B-C50C-407E-A947-70E740481C1C}">
                <a14:useLocalDpi xmlns:a14="http://schemas.microsoft.com/office/drawing/2010/main" val="0"/>
              </a:ext>
            </a:extLst>
          </a:blip>
          <a:srcRect/>
          <a:stretch/>
        </p:blipFill>
        <p:spPr>
          <a:xfrm>
            <a:off x="233400" y="283442"/>
            <a:ext cx="11725200" cy="6362659"/>
          </a:xfrm>
          <a:prstGeom prst="rect">
            <a:avLst/>
          </a:prstGeom>
        </p:spPr>
      </p:pic>
      <p:graphicFrame>
        <p:nvGraphicFramePr>
          <p:cNvPr id="5" name="Content Placeholder 2" descr="SmartArt object">
            <a:extLst>
              <a:ext uri="{FF2B5EF4-FFF2-40B4-BE49-F238E27FC236}">
                <a16:creationId xmlns:a16="http://schemas.microsoft.com/office/drawing/2014/main" id="{A1342CC9-B5BC-4EE6-A03F-6501ED7CC4CC}"/>
              </a:ext>
            </a:extLst>
          </p:cNvPr>
          <p:cNvGraphicFramePr>
            <a:graphicFrameLocks/>
          </p:cNvGraphicFramePr>
          <p:nvPr>
            <p:extLst>
              <p:ext uri="{D42A27DB-BD31-4B8C-83A1-F6EECF244321}">
                <p14:modId xmlns:p14="http://schemas.microsoft.com/office/powerpoint/2010/main" val="106773370"/>
              </p:ext>
            </p:extLst>
          </p:nvPr>
        </p:nvGraphicFramePr>
        <p:xfrm>
          <a:off x="925581" y="2349500"/>
          <a:ext cx="10817088" cy="353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32288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Placeholder 5" descr="Young man is writing">
            <a:extLst>
              <a:ext uri="{FF2B5EF4-FFF2-40B4-BE49-F238E27FC236}">
                <a16:creationId xmlns:a16="http://schemas.microsoft.com/office/drawing/2014/main" id="{1054C6CA-D723-4A6A-9734-5910A1729B5C}"/>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a:stretch/>
        </p:blipFill>
        <p:spPr>
          <a:xfrm>
            <a:off x="20" y="10"/>
            <a:ext cx="12191981" cy="6857990"/>
          </a:xfrm>
          <a:prstGeom prst="rect">
            <a:avLst/>
          </a:prstGeom>
        </p:spPr>
      </p:pic>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A7F5067F-B05A-4CB4-8FEF-12162F4FD7F8}"/>
              </a:ext>
            </a:extLst>
          </p:cNvPr>
          <p:cNvSpPr>
            <a:spLocks noGrp="1"/>
          </p:cNvSpPr>
          <p:nvPr>
            <p:ph type="title"/>
          </p:nvPr>
        </p:nvSpPr>
        <p:spPr>
          <a:xfrm>
            <a:off x="619343" y="-153787"/>
            <a:ext cx="6891186" cy="1135737"/>
          </a:xfrm>
        </p:spPr>
        <p:txBody>
          <a:bodyPr vert="horz" lIns="91440" tIns="45720" rIns="91440" bIns="45720" rtlCol="0" anchor="ctr">
            <a:normAutofit/>
          </a:bodyPr>
          <a:lstStyle/>
          <a:p>
            <a:pPr algn="ctr"/>
            <a:r>
              <a:rPr lang="en-US" sz="2400" b="1">
                <a:latin typeface="Garamond" panose="02020404030301010803" pitchFamily="18" charset="0"/>
              </a:rPr>
              <a:t>Module 1</a:t>
            </a:r>
            <a:br>
              <a:rPr lang="en-US" sz="2400" b="1">
                <a:latin typeface="Garamond" panose="02020404030301010803" pitchFamily="18" charset="0"/>
              </a:rPr>
            </a:br>
            <a:r>
              <a:rPr lang="en-US" sz="2400" b="1">
                <a:latin typeface="Garamond" panose="02020404030301010803" pitchFamily="18" charset="0"/>
              </a:rPr>
              <a:t> Lesson 4:Cold Calling</a:t>
            </a:r>
          </a:p>
        </p:txBody>
      </p:sp>
      <p:sp>
        <p:nvSpPr>
          <p:cNvPr id="4" name="Text Placeholder 3">
            <a:extLst>
              <a:ext uri="{FF2B5EF4-FFF2-40B4-BE49-F238E27FC236}">
                <a16:creationId xmlns:a16="http://schemas.microsoft.com/office/drawing/2014/main" id="{29AD4A91-7AB8-40C3-9C11-950FF5FC7DFC}"/>
              </a:ext>
            </a:extLst>
          </p:cNvPr>
          <p:cNvSpPr>
            <a:spLocks noGrp="1"/>
          </p:cNvSpPr>
          <p:nvPr>
            <p:ph type="body" sz="half" idx="2"/>
          </p:nvPr>
        </p:nvSpPr>
        <p:spPr>
          <a:xfrm>
            <a:off x="770617" y="929935"/>
            <a:ext cx="6891187" cy="4393982"/>
          </a:xfrm>
        </p:spPr>
        <p:txBody>
          <a:bodyPr vert="horz" lIns="91440" tIns="45720" rIns="91440" bIns="45720" rtlCol="0">
            <a:noAutofit/>
          </a:bodyPr>
          <a:lstStyle/>
          <a:p>
            <a:pPr marL="285750" indent="-228600">
              <a:buFont typeface="Arial" panose="020B0604020202020204" pitchFamily="34" charset="0"/>
              <a:buChar char="•"/>
            </a:pPr>
            <a:r>
              <a:rPr lang="en-US" sz="1500">
                <a:latin typeface="Bookman Old Style" panose="02050604050505020204" pitchFamily="18" charset="0"/>
              </a:rPr>
              <a:t>One of the best ways to acquire carriers is cold calling. The </a:t>
            </a:r>
            <a:r>
              <a:rPr lang="en-US" sz="1500" b="1">
                <a:latin typeface="Bookman Old Style" panose="02050604050505020204" pitchFamily="18" charset="0"/>
              </a:rPr>
              <a:t>FMCSA</a:t>
            </a:r>
            <a:r>
              <a:rPr lang="en-US" sz="1500">
                <a:latin typeface="Bookman Old Style" panose="02050604050505020204" pitchFamily="18" charset="0"/>
              </a:rPr>
              <a:t> releases all the new authorities everyday. </a:t>
            </a:r>
          </a:p>
          <a:p>
            <a:pPr marL="285750" indent="-228600">
              <a:buFont typeface="Arial" panose="020B0604020202020204" pitchFamily="34" charset="0"/>
              <a:buChar char="•"/>
            </a:pPr>
            <a:r>
              <a:rPr lang="en-US" sz="1500">
                <a:latin typeface="Bookman Old Style" panose="02050604050505020204" pitchFamily="18" charset="0"/>
              </a:rPr>
              <a:t>Cold calling theses carriers are great because theses are the same carriers that need dispatching services.</a:t>
            </a:r>
          </a:p>
          <a:p>
            <a:pPr marL="285750" indent="-228600">
              <a:buFont typeface="Arial" panose="020B0604020202020204" pitchFamily="34" charset="0"/>
              <a:buChar char="•"/>
            </a:pPr>
            <a:r>
              <a:rPr lang="en-US" sz="1500">
                <a:latin typeface="Bookman Old Style" panose="02050604050505020204" pitchFamily="18" charset="0"/>
              </a:rPr>
              <a:t>It is common for new carriers to not know how to book a load. Majority are willing to work with anyone who knows what they are doing and can ensure their truck will be moving majority of the time.</a:t>
            </a:r>
          </a:p>
          <a:p>
            <a:pPr marL="285750" indent="-228600">
              <a:buFont typeface="Arial" panose="020B0604020202020204" pitchFamily="34" charset="0"/>
              <a:buChar char="•"/>
            </a:pPr>
            <a:r>
              <a:rPr lang="en-US" sz="1500">
                <a:latin typeface="Bookman Old Style" panose="02050604050505020204" pitchFamily="18" charset="0"/>
              </a:rPr>
              <a:t>When you are cold calling carriers being authentic is important. There is no need to sale new carriers a dream. Some of your carriers may have been driving for companies for a long time but have never been a business owner.</a:t>
            </a:r>
          </a:p>
          <a:p>
            <a:pPr marL="285750" indent="-228600">
              <a:buFont typeface="Arial" panose="020B0604020202020204" pitchFamily="34" charset="0"/>
              <a:buChar char="•"/>
            </a:pPr>
            <a:r>
              <a:rPr lang="en-US" sz="1500">
                <a:latin typeface="Bookman Old Style" panose="02050604050505020204" pitchFamily="18" charset="0"/>
              </a:rPr>
              <a:t>Being a company driver and being an owner operator are completely different. Owner operators have much more responsibility.</a:t>
            </a:r>
          </a:p>
          <a:p>
            <a:pPr marL="285750" indent="-228600">
              <a:buFont typeface="Arial" panose="020B0604020202020204" pitchFamily="34" charset="0"/>
              <a:buChar char="•"/>
            </a:pPr>
            <a:r>
              <a:rPr lang="en-US" sz="1500">
                <a:latin typeface="Bookman Old Style" panose="02050604050505020204" pitchFamily="18" charset="0"/>
              </a:rPr>
              <a:t>You want to make sure you are only signing up dry vans, reefers, and flat beds 53’ ft &amp; 48’ ft. Just starting out it’s not a good idea to work with other equipment unless you have direct shippers. You do not want to get a driver stuck anywhere. </a:t>
            </a:r>
          </a:p>
          <a:p>
            <a:pPr marL="285750" indent="-228600">
              <a:buFont typeface="Arial" panose="020B0604020202020204" pitchFamily="34" charset="0"/>
              <a:buChar char="•"/>
            </a:pPr>
            <a:r>
              <a:rPr lang="en-US" sz="1500">
                <a:latin typeface="Bookman Old Style" panose="02050604050505020204" pitchFamily="18" charset="0"/>
              </a:rPr>
              <a:t>Dry van, reefers, and flatbeds are the easiest equipment to move using the load boards. </a:t>
            </a:r>
          </a:p>
          <a:p>
            <a:pPr marL="285750" indent="-228600">
              <a:buFont typeface="Arial" panose="020B0604020202020204" pitchFamily="34" charset="0"/>
              <a:buChar char="•"/>
            </a:pPr>
            <a:r>
              <a:rPr lang="en-US" sz="1500">
                <a:latin typeface="Bookman Old Style" panose="02050604050505020204" pitchFamily="18" charset="0"/>
              </a:rPr>
              <a:t>You want to spent 3-4 hours, 5 days a week cold calling until you have the amount of carriers you would like to have. Make sure you are undistracted and focused when cold calling.    </a:t>
            </a:r>
          </a:p>
        </p:txBody>
      </p:sp>
      <p:grpSp>
        <p:nvGrpSpPr>
          <p:cNvPr id="13" name="Group 12">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6799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Man shows something on the laptop">
            <a:extLst>
              <a:ext uri="{FF2B5EF4-FFF2-40B4-BE49-F238E27FC236}">
                <a16:creationId xmlns:a16="http://schemas.microsoft.com/office/drawing/2014/main" id="{CCB0035C-155F-4A5B-87BE-89762733C8E1}"/>
              </a:ext>
            </a:extLst>
          </p:cNvPr>
          <p:cNvPicPr>
            <a:picLocks noGrp="1"/>
          </p:cNvPicPr>
          <p:nvPr>
            <p:ph sz="half" idx="2"/>
          </p:nvPr>
        </p:nvPicPr>
        <p:blipFill rotWithShape="1">
          <a:blip r:embed="rId3">
            <a:extLst>
              <a:ext uri="{28A0092B-C50C-407E-A947-70E740481C1C}">
                <a14:useLocalDpi xmlns:a14="http://schemas.microsoft.com/office/drawing/2010/main" val="0"/>
              </a:ext>
            </a:extLst>
          </a:blip>
          <a:srcRect t="5187" b="9363"/>
          <a:stretch/>
        </p:blipFill>
        <p:spPr>
          <a:xfrm>
            <a:off x="2522356" y="10"/>
            <a:ext cx="9669642" cy="6857990"/>
          </a:xfrm>
          <a:prstGeom prst="rect">
            <a:avLst/>
          </a:prstGeom>
          <a:noFill/>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6002F139-264F-4B41-B39A-9E8B2901E164}"/>
              </a:ext>
            </a:extLst>
          </p:cNvPr>
          <p:cNvSpPr>
            <a:spLocks noGrp="1"/>
          </p:cNvSpPr>
          <p:nvPr>
            <p:ph type="title"/>
          </p:nvPr>
        </p:nvSpPr>
        <p:spPr>
          <a:xfrm>
            <a:off x="611258" y="-539750"/>
            <a:ext cx="3822189" cy="1899912"/>
          </a:xfrm>
        </p:spPr>
        <p:txBody>
          <a:bodyPr vert="horz" lIns="91440" tIns="45720" rIns="91440" bIns="45720" rtlCol="0" anchor="ctr">
            <a:normAutofit/>
          </a:bodyPr>
          <a:lstStyle/>
          <a:p>
            <a:pPr algn="ctr"/>
            <a:r>
              <a:rPr lang="en-US" sz="2400" b="1">
                <a:latin typeface="Garamond" panose="02020404030301010803" pitchFamily="18" charset="0"/>
              </a:rPr>
              <a:t>Module 4</a:t>
            </a:r>
            <a:br>
              <a:rPr lang="en-US" sz="2400" b="1">
                <a:latin typeface="Garamond" panose="02020404030301010803" pitchFamily="18" charset="0"/>
              </a:rPr>
            </a:br>
            <a:r>
              <a:rPr lang="en-US" sz="2400" b="1">
                <a:latin typeface="Garamond" panose="02020404030301010803" pitchFamily="18" charset="0"/>
              </a:rPr>
              <a:t> Lesson 2: Truck stops</a:t>
            </a:r>
          </a:p>
        </p:txBody>
      </p:sp>
      <p:sp>
        <p:nvSpPr>
          <p:cNvPr id="4" name="Text Placeholder 3">
            <a:extLst>
              <a:ext uri="{FF2B5EF4-FFF2-40B4-BE49-F238E27FC236}">
                <a16:creationId xmlns:a16="http://schemas.microsoft.com/office/drawing/2014/main" id="{5ECC3DCE-4CD8-4370-8B3F-47DEAB635ED9}"/>
              </a:ext>
            </a:extLst>
          </p:cNvPr>
          <p:cNvSpPr>
            <a:spLocks noGrp="1"/>
          </p:cNvSpPr>
          <p:nvPr>
            <p:ph sz="half" idx="1"/>
          </p:nvPr>
        </p:nvSpPr>
        <p:spPr>
          <a:xfrm>
            <a:off x="425450" y="1084826"/>
            <a:ext cx="3822189" cy="4947674"/>
          </a:xfrm>
        </p:spPr>
        <p:txBody>
          <a:bodyPr vert="horz" lIns="91440" tIns="45720" rIns="91440" bIns="45720" rtlCol="0">
            <a:normAutofit/>
          </a:bodyPr>
          <a:lstStyle/>
          <a:p>
            <a:pPr marL="216000">
              <a:spcBef>
                <a:spcPts val="900"/>
              </a:spcBef>
              <a:buClr>
                <a:schemeClr val="accent1"/>
              </a:buClr>
            </a:pPr>
            <a:r>
              <a:rPr lang="en-US" sz="1800"/>
              <a:t>Trucks stops are a great way to market your dispatching services.</a:t>
            </a:r>
          </a:p>
          <a:p>
            <a:pPr marL="216000">
              <a:spcBef>
                <a:spcPts val="900"/>
              </a:spcBef>
              <a:buClr>
                <a:schemeClr val="accent1"/>
              </a:buClr>
            </a:pPr>
            <a:r>
              <a:rPr lang="en-US" sz="1800"/>
              <a:t>You can go to truck stops and talk to truckers to see if they are interested in your services. </a:t>
            </a:r>
          </a:p>
          <a:p>
            <a:pPr marL="216000">
              <a:spcBef>
                <a:spcPts val="900"/>
              </a:spcBef>
              <a:buClr>
                <a:schemeClr val="accent1"/>
              </a:buClr>
            </a:pPr>
            <a:r>
              <a:rPr lang="en-US" sz="1800"/>
              <a:t>It is wise to bring flyers or business cards with you, but if you do not have any you can just talk to drivers.</a:t>
            </a:r>
          </a:p>
          <a:p>
            <a:pPr marL="216000">
              <a:spcBef>
                <a:spcPts val="900"/>
              </a:spcBef>
              <a:buClr>
                <a:schemeClr val="accent1"/>
              </a:buClr>
            </a:pPr>
            <a:r>
              <a:rPr lang="en-US" sz="1800"/>
              <a:t>You may want to ask the store manager at the truck stop if it is okay to talk to truckers about your services, and if it is ok to hang flyers or hand out business cards.</a:t>
            </a:r>
          </a:p>
        </p:txBody>
      </p:sp>
    </p:spTree>
    <p:extLst>
      <p:ext uri="{BB962C8B-B14F-4D97-AF65-F5344CB8AC3E}">
        <p14:creationId xmlns:p14="http://schemas.microsoft.com/office/powerpoint/2010/main" val="707235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Students discuss something">
            <a:extLst>
              <a:ext uri="{FF2B5EF4-FFF2-40B4-BE49-F238E27FC236}">
                <a16:creationId xmlns:a16="http://schemas.microsoft.com/office/drawing/2014/main" id="{1EF7692A-5CA9-4710-B9F3-81C8F9C643AC}"/>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9091" r="9091"/>
          <a:stretch/>
        </p:blipFill>
        <p:spPr>
          <a:xfrm>
            <a:off x="20" y="10"/>
            <a:ext cx="12191980" cy="6857990"/>
          </a:xfrm>
          <a:prstGeom prst="rect">
            <a:avLst/>
          </a:prstGeom>
          <a:noFill/>
        </p:spPr>
      </p:pic>
      <p:sp>
        <p:nvSpPr>
          <p:cNvPr id="14" name="Rectangle 13">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769BAC94-6EE6-4C8D-8140-D4B8F6CFD4D4}"/>
              </a:ext>
            </a:extLst>
          </p:cNvPr>
          <p:cNvSpPr>
            <a:spLocks noGrp="1"/>
          </p:cNvSpPr>
          <p:nvPr>
            <p:ph type="title"/>
          </p:nvPr>
        </p:nvSpPr>
        <p:spPr>
          <a:xfrm>
            <a:off x="625864" y="290739"/>
            <a:ext cx="6619811" cy="1344975"/>
          </a:xfrm>
        </p:spPr>
        <p:txBody>
          <a:bodyPr vert="horz" lIns="91440" tIns="45720" rIns="91440" bIns="45720" rtlCol="0" anchor="ctr">
            <a:normAutofit/>
          </a:bodyPr>
          <a:lstStyle/>
          <a:p>
            <a:pPr algn="ctr"/>
            <a:r>
              <a:rPr lang="en-US" sz="1900" b="1">
                <a:latin typeface="Garamond" panose="02020404030301010803" pitchFamily="18" charset="0"/>
              </a:rPr>
              <a:t>Module 4  </a:t>
            </a:r>
            <a:br>
              <a:rPr lang="en-US" sz="1900" b="1">
                <a:latin typeface="Garamond" panose="02020404030301010803" pitchFamily="18" charset="0"/>
              </a:rPr>
            </a:br>
            <a:r>
              <a:rPr lang="en-US" sz="1900" b="1">
                <a:latin typeface="Garamond" panose="02020404030301010803" pitchFamily="18" charset="0"/>
              </a:rPr>
              <a:t>Lesson 3 :Building Relationships with Shippers, Brokers, and Insurance agents.</a:t>
            </a:r>
            <a:br>
              <a:rPr lang="en-US" sz="1900" b="1">
                <a:latin typeface="Garamond" panose="02020404030301010803" pitchFamily="18" charset="0"/>
              </a:rPr>
            </a:br>
            <a:endParaRPr lang="en-US" sz="1900" b="1">
              <a:latin typeface="Garamond" panose="02020404030301010803" pitchFamily="18" charset="0"/>
            </a:endParaRPr>
          </a:p>
        </p:txBody>
      </p:sp>
      <p:sp>
        <p:nvSpPr>
          <p:cNvPr id="9" name="Content Placeholder 8">
            <a:extLst>
              <a:ext uri="{FF2B5EF4-FFF2-40B4-BE49-F238E27FC236}">
                <a16:creationId xmlns:a16="http://schemas.microsoft.com/office/drawing/2014/main" id="{2352AEF0-6B6A-4BB0-A115-57B4A69831F0}"/>
              </a:ext>
            </a:extLst>
          </p:cNvPr>
          <p:cNvSpPr>
            <a:spLocks noGrp="1"/>
          </p:cNvSpPr>
          <p:nvPr>
            <p:ph sz="half" idx="1"/>
          </p:nvPr>
        </p:nvSpPr>
        <p:spPr>
          <a:xfrm>
            <a:off x="625170" y="1666151"/>
            <a:ext cx="6620505" cy="3773010"/>
          </a:xfrm>
        </p:spPr>
        <p:txBody>
          <a:bodyPr vert="horz" lIns="91440" tIns="45720" rIns="91440" bIns="45720" rtlCol="0">
            <a:noAutofit/>
          </a:bodyPr>
          <a:lstStyle/>
          <a:p>
            <a:pPr marL="216000">
              <a:buClr>
                <a:schemeClr val="accent1"/>
              </a:buClr>
            </a:pPr>
            <a:r>
              <a:rPr lang="en-US" sz="1600">
                <a:latin typeface="Bookman Old Style" panose="02050604050505020204" pitchFamily="18" charset="0"/>
              </a:rPr>
              <a:t>Every phone call is an opportunity to build a relationship. Whenever you are calling on behalf of your carrier, be sure to be positive and vibrant.</a:t>
            </a:r>
          </a:p>
          <a:p>
            <a:pPr marL="216000">
              <a:buClr>
                <a:schemeClr val="accent1"/>
              </a:buClr>
            </a:pPr>
            <a:r>
              <a:rPr lang="en-US" sz="1600">
                <a:latin typeface="Bookman Old Style" panose="02050604050505020204" pitchFamily="18" charset="0"/>
              </a:rPr>
              <a:t>Brokers send great load lists to dispatchers they like every day. Asking each broker, you talk to for a load list is a great way to build meaningful relationships with brokers.</a:t>
            </a:r>
          </a:p>
          <a:p>
            <a:pPr marL="216000">
              <a:buClr>
                <a:schemeClr val="accent1"/>
              </a:buClr>
            </a:pPr>
            <a:r>
              <a:rPr lang="en-US" sz="1600">
                <a:latin typeface="Bookman Old Style" panose="02050604050505020204" pitchFamily="18" charset="0"/>
              </a:rPr>
              <a:t>When things do not go as planned, be sure your communication is prompt and honest with the shipper and broker it; is helpful when building strong relationships.</a:t>
            </a:r>
          </a:p>
          <a:p>
            <a:pPr marL="216000">
              <a:buClr>
                <a:schemeClr val="accent1"/>
              </a:buClr>
            </a:pPr>
            <a:r>
              <a:rPr lang="en-US" sz="1600">
                <a:latin typeface="Bookman Old Style" panose="02050604050505020204" pitchFamily="18" charset="0"/>
              </a:rPr>
              <a:t>Some Insurance agents can refer clients to you, being courteous to your carriers' agents can help you in the long run.</a:t>
            </a:r>
          </a:p>
          <a:p>
            <a:pPr marL="216000">
              <a:buClr>
                <a:schemeClr val="accent1"/>
              </a:buClr>
            </a:pPr>
            <a:r>
              <a:rPr lang="en-US" sz="1600">
                <a:latin typeface="Bookman Old Style" panose="02050604050505020204" pitchFamily="18" charset="0"/>
              </a:rPr>
              <a:t>Factoring companies offer referral bonus for drivers you refer to them, this can be a great way to gain extra income. Most of the drivers you talk to do not have a factoring companies. OTR and TBS are great for new carriers.</a:t>
            </a:r>
          </a:p>
          <a:p>
            <a:pPr marL="216000">
              <a:buClr>
                <a:schemeClr val="accent1"/>
              </a:buClr>
            </a:pPr>
            <a:endParaRPr lang="en-US" sz="1600">
              <a:latin typeface="Bookman Old Style" panose="02050604050505020204" pitchFamily="18" charset="0"/>
            </a:endParaRPr>
          </a:p>
          <a:p>
            <a:pPr marL="216000">
              <a:buClr>
                <a:schemeClr val="accent1"/>
              </a:buClr>
            </a:pPr>
            <a:endParaRPr lang="en-US" sz="1600">
              <a:latin typeface="Bookman Old Style" panose="02050604050505020204" pitchFamily="18" charset="0"/>
            </a:endParaRPr>
          </a:p>
        </p:txBody>
      </p:sp>
    </p:spTree>
    <p:extLst>
      <p:ext uri="{BB962C8B-B14F-4D97-AF65-F5344CB8AC3E}">
        <p14:creationId xmlns:p14="http://schemas.microsoft.com/office/powerpoint/2010/main" val="3822407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5">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E88500-3CF8-4097-8DEC-19D4A816CC27}"/>
              </a:ext>
            </a:extLst>
          </p:cNvPr>
          <p:cNvSpPr>
            <a:spLocks noGrp="1"/>
          </p:cNvSpPr>
          <p:nvPr>
            <p:ph type="title"/>
          </p:nvPr>
        </p:nvSpPr>
        <p:spPr>
          <a:xfrm>
            <a:off x="637851" y="-194145"/>
            <a:ext cx="5136416" cy="1135737"/>
          </a:xfrm>
          <a:prstGeom prst="rect">
            <a:avLst/>
          </a:prstGeom>
        </p:spPr>
        <p:txBody>
          <a:bodyPr vert="horz" lIns="91440" tIns="45720" rIns="91440" bIns="45720" rtlCol="0" anchor="ctr">
            <a:normAutofit/>
          </a:bodyPr>
          <a:lstStyle/>
          <a:p>
            <a:pPr algn="ctr"/>
            <a:r>
              <a:rPr lang="en-US" sz="2400" b="1">
                <a:latin typeface="Garamond" panose="02020404030301010803" pitchFamily="18" charset="0"/>
              </a:rPr>
              <a:t>Module 4 </a:t>
            </a:r>
            <a:br>
              <a:rPr lang="en-US" sz="2400" b="1">
                <a:latin typeface="Garamond" panose="02020404030301010803" pitchFamily="18" charset="0"/>
              </a:rPr>
            </a:br>
            <a:r>
              <a:rPr lang="en-US" sz="2400" b="1">
                <a:latin typeface="Garamond" panose="02020404030301010803" pitchFamily="18" charset="0"/>
              </a:rPr>
              <a:t>Lesson 4: Social Media</a:t>
            </a:r>
          </a:p>
        </p:txBody>
      </p:sp>
      <p:sp>
        <p:nvSpPr>
          <p:cNvPr id="11" name="Text Placeholder 3">
            <a:extLst>
              <a:ext uri="{FF2B5EF4-FFF2-40B4-BE49-F238E27FC236}">
                <a16:creationId xmlns:a16="http://schemas.microsoft.com/office/drawing/2014/main" id="{D2A7D9C9-44A9-4426-88FF-AAD1CA851446}"/>
              </a:ext>
            </a:extLst>
          </p:cNvPr>
          <p:cNvSpPr>
            <a:spLocks noGrp="1"/>
          </p:cNvSpPr>
          <p:nvPr>
            <p:ph type="body" sz="half" idx="2"/>
          </p:nvPr>
        </p:nvSpPr>
        <p:spPr>
          <a:xfrm>
            <a:off x="588659" y="957467"/>
            <a:ext cx="5136416" cy="4393982"/>
          </a:xfrm>
        </p:spPr>
        <p:txBody>
          <a:bodyPr vert="horz" lIns="91440" tIns="45720" rIns="91440" bIns="45720" rtlCol="0">
            <a:noAutofit/>
          </a:bodyPr>
          <a:lstStyle/>
          <a:p>
            <a:pPr marL="216000" indent="-228600">
              <a:spcBef>
                <a:spcPts val="900"/>
              </a:spcBef>
              <a:buClr>
                <a:schemeClr val="accent1"/>
              </a:buClr>
              <a:buFont typeface="Arial" panose="020B0604020202020204" pitchFamily="34" charset="0"/>
              <a:buChar char="•"/>
            </a:pPr>
            <a:r>
              <a:rPr lang="en-US" sz="1200">
                <a:latin typeface="Bookman Old Style" panose="02050604050505020204" pitchFamily="18" charset="0"/>
              </a:rPr>
              <a:t>Social media can be a great way to advertise your services. </a:t>
            </a:r>
          </a:p>
          <a:p>
            <a:pPr marL="216000" indent="-228600">
              <a:spcBef>
                <a:spcPts val="900"/>
              </a:spcBef>
              <a:buClr>
                <a:schemeClr val="accent1"/>
              </a:buClr>
              <a:buFont typeface="Arial" panose="020B0604020202020204" pitchFamily="34" charset="0"/>
              <a:buChar char="•"/>
            </a:pPr>
            <a:r>
              <a:rPr lang="en-US" sz="1200">
                <a:latin typeface="Bookman Old Style" panose="02050604050505020204" pitchFamily="18" charset="0"/>
              </a:rPr>
              <a:t>There are many trucking groups you can post in, offering your services to carriers on Facebook.</a:t>
            </a:r>
          </a:p>
          <a:p>
            <a:pPr marL="216000" indent="-228600">
              <a:spcBef>
                <a:spcPts val="900"/>
              </a:spcBef>
              <a:buClr>
                <a:schemeClr val="accent1"/>
              </a:buClr>
              <a:buFont typeface="Arial" panose="020B0604020202020204" pitchFamily="34" charset="0"/>
              <a:buChar char="•"/>
            </a:pPr>
            <a:r>
              <a:rPr lang="en-US" sz="1200">
                <a:latin typeface="Bookman Old Style" panose="02050604050505020204" pitchFamily="18" charset="0"/>
              </a:rPr>
              <a:t>You may also see carriers needing dispatchers in groups as well.</a:t>
            </a:r>
          </a:p>
          <a:p>
            <a:pPr marL="216000" indent="-228600">
              <a:spcBef>
                <a:spcPts val="900"/>
              </a:spcBef>
              <a:buClr>
                <a:schemeClr val="accent1"/>
              </a:buClr>
              <a:buFont typeface="Arial" panose="020B0604020202020204" pitchFamily="34" charset="0"/>
              <a:buChar char="•"/>
            </a:pPr>
            <a:r>
              <a:rPr lang="en-US" sz="1200">
                <a:latin typeface="Bookman Old Style" panose="02050604050505020204" pitchFamily="18" charset="0"/>
              </a:rPr>
              <a:t>You can post your services on your personal Facebook, snap chat, twitter, or Instagram. You may be surprised how many friends you have that own a truck and needs your help.</a:t>
            </a:r>
          </a:p>
          <a:p>
            <a:pPr marL="216000" indent="-228600">
              <a:spcBef>
                <a:spcPts val="900"/>
              </a:spcBef>
              <a:buClr>
                <a:schemeClr val="accent1"/>
              </a:buClr>
              <a:buFont typeface="Arial" panose="020B0604020202020204" pitchFamily="34" charset="0"/>
              <a:buChar char="•"/>
            </a:pPr>
            <a:r>
              <a:rPr lang="en-US" sz="1200">
                <a:latin typeface="Bookman Old Style" panose="02050604050505020204" pitchFamily="18" charset="0"/>
              </a:rPr>
              <a:t>Everything on social media is not helpful so remember to take most post you see with a grain of salt. Also, there are tons of people who are not telling the truth, or at least it’s their truth. What you focus on you find, try not to be the complainer, joining other complainers, or other negative post online. Protect your mind and mind the business that pays you!</a:t>
            </a:r>
          </a:p>
          <a:p>
            <a:pPr marL="216000" indent="-228600">
              <a:spcBef>
                <a:spcPts val="900"/>
              </a:spcBef>
              <a:buClr>
                <a:schemeClr val="accent1"/>
              </a:buClr>
              <a:buFont typeface="Arial" panose="020B0604020202020204" pitchFamily="34" charset="0"/>
              <a:buChar char="•"/>
            </a:pPr>
            <a:r>
              <a:rPr lang="en-US" sz="1200">
                <a:latin typeface="Bookman Old Style" panose="02050604050505020204" pitchFamily="18" charset="0"/>
              </a:rPr>
              <a:t>Your carriers and brokers may follow you on social media as well. </a:t>
            </a:r>
          </a:p>
          <a:p>
            <a:pPr marL="216000" indent="-228600">
              <a:spcBef>
                <a:spcPts val="900"/>
              </a:spcBef>
              <a:buClr>
                <a:schemeClr val="accent1"/>
              </a:buClr>
              <a:buFont typeface="Arial" panose="020B0604020202020204" pitchFamily="34" charset="0"/>
              <a:buChar char="•"/>
            </a:pPr>
            <a:r>
              <a:rPr lang="en-US" sz="1200">
                <a:latin typeface="Bookman Old Style" panose="02050604050505020204" pitchFamily="18" charset="0"/>
              </a:rPr>
              <a:t>To help you get into the mindset of business you want to start following other successful people in business. Success leaves clues! When you surround your self around outcomes you desire your dreams come faster.</a:t>
            </a:r>
          </a:p>
          <a:p>
            <a:pPr marL="216000" indent="-228600">
              <a:spcBef>
                <a:spcPts val="900"/>
              </a:spcBef>
              <a:buClr>
                <a:schemeClr val="accent1"/>
              </a:buClr>
              <a:buFont typeface="Arial" panose="020B0604020202020204" pitchFamily="34" charset="0"/>
              <a:buChar char="•"/>
            </a:pPr>
            <a:r>
              <a:rPr lang="en-US" sz="1200">
                <a:latin typeface="Bookman Old Style" panose="02050604050505020204" pitchFamily="18" charset="0"/>
              </a:rPr>
              <a:t>You are now your own boss. There will be no one telling you to do the work, so you need to plan your days out to ensure the best possible outcomes. A little discipline goes a long way!</a:t>
            </a:r>
          </a:p>
          <a:p>
            <a:pPr marL="216000" indent="-228600">
              <a:spcBef>
                <a:spcPts val="900"/>
              </a:spcBef>
              <a:buClr>
                <a:schemeClr val="accent1"/>
              </a:buClr>
              <a:buFont typeface="Arial" panose="020B0604020202020204" pitchFamily="34" charset="0"/>
              <a:buChar char="•"/>
            </a:pPr>
            <a:r>
              <a:rPr lang="en-US" sz="1200">
                <a:latin typeface="Bookman Old Style" panose="02050604050505020204" pitchFamily="18" charset="0"/>
              </a:rPr>
              <a:t>Be mindful of what you post even on comments brokers you connect with in groups can easily search everything you have posted in groups. Being negative or even engaging in others negativity can stop others from working with you. </a:t>
            </a:r>
          </a:p>
        </p:txBody>
      </p:sp>
      <p:sp>
        <p:nvSpPr>
          <p:cNvPr id="14" name="Isosceles Triangle 1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Young man with the laptop">
            <a:extLst>
              <a:ext uri="{FF2B5EF4-FFF2-40B4-BE49-F238E27FC236}">
                <a16:creationId xmlns:a16="http://schemas.microsoft.com/office/drawing/2014/main" id="{B1DE2944-CBE6-437E-B09B-0F786EE86F2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9620"/>
          <a:stretch/>
        </p:blipFill>
        <p:spPr>
          <a:xfrm>
            <a:off x="6412117" y="10"/>
            <a:ext cx="5779884" cy="6857990"/>
          </a:xfrm>
          <a:prstGeom prst="rect">
            <a:avLst/>
          </a:prstGeom>
          <a:noFill/>
        </p:spPr>
      </p:pic>
      <p:grpSp>
        <p:nvGrpSpPr>
          <p:cNvPr id="17" name="Group 21">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23" name="Rectangle 2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2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2010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35C2D8AE-2A51-43C9-93E8-4B377C69977E}"/>
              </a:ext>
            </a:extLst>
          </p:cNvPr>
          <p:cNvSpPr>
            <a:spLocks noGrp="1"/>
          </p:cNvSpPr>
          <p:nvPr>
            <p:ph type="title"/>
          </p:nvPr>
        </p:nvSpPr>
        <p:spPr>
          <a:xfrm>
            <a:off x="836680" y="-149227"/>
            <a:ext cx="6002110" cy="1495425"/>
          </a:xfrm>
        </p:spPr>
        <p:txBody>
          <a:bodyPr vert="horz" lIns="91440" tIns="45720" rIns="91440" bIns="45720" rtlCol="0" anchor="ctr">
            <a:normAutofit/>
          </a:bodyPr>
          <a:lstStyle/>
          <a:p>
            <a:pPr algn="ctr"/>
            <a:r>
              <a:rPr lang="en-US" sz="2400" b="1">
                <a:latin typeface="Garamond" panose="02020404030301010803" pitchFamily="18" charset="0"/>
              </a:rPr>
              <a:t>Module 4 </a:t>
            </a:r>
            <a:br>
              <a:rPr lang="en-US" sz="2400" b="1">
                <a:latin typeface="Garamond" panose="02020404030301010803" pitchFamily="18" charset="0"/>
              </a:rPr>
            </a:br>
            <a:r>
              <a:rPr lang="en-US" sz="2400" b="1">
                <a:latin typeface="Garamond" panose="02020404030301010803" pitchFamily="18" charset="0"/>
              </a:rPr>
              <a:t>Lesson 5: Referrals &amp; Reviews</a:t>
            </a:r>
          </a:p>
        </p:txBody>
      </p:sp>
      <p:sp>
        <p:nvSpPr>
          <p:cNvPr id="13" name="Text Placeholder 3">
            <a:extLst>
              <a:ext uri="{FF2B5EF4-FFF2-40B4-BE49-F238E27FC236}">
                <a16:creationId xmlns:a16="http://schemas.microsoft.com/office/drawing/2014/main" id="{5A1B00F9-CC1D-4C2D-B987-607685F3DEB9}"/>
              </a:ext>
            </a:extLst>
          </p:cNvPr>
          <p:cNvSpPr>
            <a:spLocks noGrp="1"/>
          </p:cNvSpPr>
          <p:nvPr>
            <p:ph sz="half" idx="1"/>
          </p:nvPr>
        </p:nvSpPr>
        <p:spPr>
          <a:xfrm>
            <a:off x="233539" y="1527175"/>
            <a:ext cx="6852993" cy="4257677"/>
          </a:xfrm>
        </p:spPr>
        <p:txBody>
          <a:bodyPr vert="horz" lIns="91440" tIns="45720" rIns="91440" bIns="45720" rtlCol="0">
            <a:noAutofit/>
          </a:bodyPr>
          <a:lstStyle/>
          <a:p>
            <a:pPr>
              <a:spcBef>
                <a:spcPts val="900"/>
              </a:spcBef>
              <a:buClr>
                <a:schemeClr val="accent1"/>
              </a:buClr>
            </a:pPr>
            <a:r>
              <a:rPr lang="en-US" sz="1900"/>
              <a:t>Referrals can help your business grow. Giving incentives for referrals can be very helpful as well.There are many businesses that make 90% of their revenue from referrals.</a:t>
            </a:r>
          </a:p>
          <a:p>
            <a:pPr>
              <a:spcBef>
                <a:spcPts val="900"/>
              </a:spcBef>
              <a:buClr>
                <a:schemeClr val="accent1"/>
              </a:buClr>
            </a:pPr>
            <a:r>
              <a:rPr lang="en-US" sz="1900"/>
              <a:t> Be sure to be the best version of yourself when talking to anyone in the industry. You never know who will bring you more clients. </a:t>
            </a:r>
          </a:p>
          <a:p>
            <a:pPr>
              <a:spcBef>
                <a:spcPts val="900"/>
              </a:spcBef>
              <a:buClr>
                <a:schemeClr val="accent1"/>
              </a:buClr>
            </a:pPr>
            <a:r>
              <a:rPr lang="en-US" sz="1900"/>
              <a:t>You want to let everyone you talk to refer Dry Van, Reefers, and Flatbeds 48’ &amp; 53’ ft to you. If you offer an incentive for the referral let them know!</a:t>
            </a:r>
          </a:p>
          <a:p>
            <a:pPr>
              <a:spcBef>
                <a:spcPts val="900"/>
              </a:spcBef>
              <a:buClr>
                <a:schemeClr val="accent1"/>
              </a:buClr>
            </a:pPr>
            <a:r>
              <a:rPr lang="en-US" sz="1900"/>
              <a:t> When you do a good job moving your trucks ask you carriers for a review. There are many places they can leave a review Facebook, Yelp, Google, and your website. </a:t>
            </a:r>
          </a:p>
        </p:txBody>
      </p:sp>
      <p:pic>
        <p:nvPicPr>
          <p:cNvPr id="6" name="Content Placeholder 5" descr="Woman with a laptop">
            <a:extLst>
              <a:ext uri="{FF2B5EF4-FFF2-40B4-BE49-F238E27FC236}">
                <a16:creationId xmlns:a16="http://schemas.microsoft.com/office/drawing/2014/main" id="{56C2B6AD-A8A8-4F16-8F43-F9B26F1BF0C3}"/>
              </a:ext>
            </a:extLst>
          </p:cNvPr>
          <p:cNvPicPr>
            <a:picLocks noGrp="1"/>
          </p:cNvPicPr>
          <p:nvPr>
            <p:ph sz="half" idx="2"/>
          </p:nvPr>
        </p:nvPicPr>
        <p:blipFill rotWithShape="1">
          <a:blip r:embed="rId3">
            <a:extLst>
              <a:ext uri="{28A0092B-C50C-407E-A947-70E740481C1C}">
                <a14:useLocalDpi xmlns:a14="http://schemas.microsoft.com/office/drawing/2010/main" val="0"/>
              </a:ext>
            </a:extLst>
          </a:blip>
          <a:srcRect l="16645" r="22933" b="2"/>
          <a:stretch/>
        </p:blipFill>
        <p:spPr>
          <a:xfrm>
            <a:off x="7199440" y="10"/>
            <a:ext cx="4992560" cy="6857990"/>
          </a:xfrm>
          <a:prstGeom prst="rect">
            <a:avLst/>
          </a:prstGeom>
          <a:noFill/>
          <a:effectLst/>
        </p:spPr>
      </p:pic>
    </p:spTree>
    <p:extLst>
      <p:ext uri="{BB962C8B-B14F-4D97-AF65-F5344CB8AC3E}">
        <p14:creationId xmlns:p14="http://schemas.microsoft.com/office/powerpoint/2010/main" val="44020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Placeholder 9" descr="Laptop and notebook on the table">
            <a:extLst>
              <a:ext uri="{FF2B5EF4-FFF2-40B4-BE49-F238E27FC236}">
                <a16:creationId xmlns:a16="http://schemas.microsoft.com/office/drawing/2014/main" id="{201D9675-DFD6-4198-A186-4B82257CEE93}"/>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a:stretch/>
        </p:blipFill>
        <p:spPr>
          <a:xfrm>
            <a:off x="20" y="10"/>
            <a:ext cx="12191981" cy="6857990"/>
          </a:xfrm>
          <a:prstGeom prst="rect">
            <a:avLst/>
          </a:prstGeom>
          <a:noFill/>
        </p:spPr>
      </p:pic>
      <p:sp>
        <p:nvSpPr>
          <p:cNvPr id="15" name="Rectangle 1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E5AD4937-CA34-4C89-9BAF-9E011BE5736D}"/>
              </a:ext>
            </a:extLst>
          </p:cNvPr>
          <p:cNvSpPr>
            <a:spLocks noGrp="1"/>
          </p:cNvSpPr>
          <p:nvPr>
            <p:ph type="title"/>
          </p:nvPr>
        </p:nvSpPr>
        <p:spPr>
          <a:xfrm>
            <a:off x="619343" y="0"/>
            <a:ext cx="6891186" cy="1218548"/>
          </a:xfrm>
        </p:spPr>
        <p:txBody>
          <a:bodyPr vert="horz" lIns="91440" tIns="45720" rIns="91440" bIns="45720" rtlCol="0" anchor="ctr">
            <a:normAutofit/>
          </a:bodyPr>
          <a:lstStyle/>
          <a:p>
            <a:pPr algn="ctr"/>
            <a:r>
              <a:rPr lang="en-US" sz="3000" b="1" cap="all" spc="-100">
                <a:latin typeface="Garamond" panose="02020404030301010803" pitchFamily="18" charset="0"/>
              </a:rPr>
              <a:t>Homework</a:t>
            </a:r>
            <a:br>
              <a:rPr lang="en-US" sz="3000" b="1" cap="all" spc="-100">
                <a:latin typeface="Garamond" panose="02020404030301010803" pitchFamily="18" charset="0"/>
              </a:rPr>
            </a:br>
            <a:endParaRPr lang="en-US" sz="3000" b="1" cap="all" spc="-100">
              <a:latin typeface="Garamond" panose="02020404030301010803" pitchFamily="18" charset="0"/>
            </a:endParaRPr>
          </a:p>
        </p:txBody>
      </p:sp>
      <p:sp>
        <p:nvSpPr>
          <p:cNvPr id="4" name="Text Placeholder 3">
            <a:extLst>
              <a:ext uri="{FF2B5EF4-FFF2-40B4-BE49-F238E27FC236}">
                <a16:creationId xmlns:a16="http://schemas.microsoft.com/office/drawing/2014/main" id="{F2D4B761-DD6A-43A0-8600-88D390E1E08C}"/>
              </a:ext>
            </a:extLst>
          </p:cNvPr>
          <p:cNvSpPr>
            <a:spLocks noGrp="1"/>
          </p:cNvSpPr>
          <p:nvPr>
            <p:ph sz="half" idx="1"/>
          </p:nvPr>
        </p:nvSpPr>
        <p:spPr>
          <a:xfrm>
            <a:off x="561725" y="1130402"/>
            <a:ext cx="6891187" cy="4393982"/>
          </a:xfrm>
        </p:spPr>
        <p:txBody>
          <a:bodyPr vert="horz" lIns="91440" tIns="45720" rIns="91440" bIns="45720" rtlCol="0">
            <a:noAutofit/>
          </a:bodyPr>
          <a:lstStyle/>
          <a:p>
            <a:pPr marL="285750">
              <a:spcBef>
                <a:spcPts val="0"/>
              </a:spcBef>
              <a:spcAft>
                <a:spcPts val="600"/>
              </a:spcAft>
            </a:pPr>
            <a:r>
              <a:rPr lang="en-US" sz="1700" spc="80">
                <a:latin typeface="Bookman Old Style" panose="02050604050505020204" pitchFamily="18" charset="0"/>
              </a:rPr>
              <a:t>Spend 10 mins each day visualizing yourself, checking your business account, and seeing your desired amount in your bank account. Then thanking those carriers you serve for creating a space for you to grow. We create 2x’s first in the mind then in the physical.</a:t>
            </a:r>
          </a:p>
          <a:p>
            <a:pPr marL="285750">
              <a:spcBef>
                <a:spcPts val="0"/>
              </a:spcBef>
              <a:spcAft>
                <a:spcPts val="600"/>
              </a:spcAft>
            </a:pPr>
            <a:r>
              <a:rPr lang="en-US" sz="1700" spc="80">
                <a:latin typeface="Bookman Old Style" panose="02050604050505020204" pitchFamily="18" charset="0"/>
              </a:rPr>
              <a:t>Spends at least 2 hours a day cold calling carriers. If you do 2 hours no breaks success requires discipline. You can have 5 carriers within 3 weeks if you visualize the outcome, you want and put in the work.</a:t>
            </a:r>
          </a:p>
          <a:p>
            <a:pPr marL="285750">
              <a:spcBef>
                <a:spcPts val="0"/>
              </a:spcBef>
              <a:spcAft>
                <a:spcPts val="600"/>
              </a:spcAft>
            </a:pPr>
            <a:r>
              <a:rPr lang="en-US" sz="1700" spc="80">
                <a:latin typeface="Bookman Old Style" panose="02050604050505020204" pitchFamily="18" charset="0"/>
              </a:rPr>
              <a:t>Spend 20 mins each day learning something new about the trucking industry. It can be a book, news paper, YouTube, or blog. The more you immerse yourself in the industry the closer you are to the outcome your desire.</a:t>
            </a:r>
          </a:p>
          <a:p>
            <a:pPr marL="285750">
              <a:spcBef>
                <a:spcPts val="0"/>
              </a:spcBef>
              <a:spcAft>
                <a:spcPts val="600"/>
              </a:spcAft>
            </a:pPr>
            <a:r>
              <a:rPr lang="en-US" sz="1700" spc="80">
                <a:latin typeface="Bookman Old Style" panose="02050604050505020204" pitchFamily="18" charset="0"/>
              </a:rPr>
              <a:t>Write down 3 things every day you are grateful for in the logistics field. When you dispatch you are serving others. The more we serve we become more, and we have more. Contribution expands and gratitude is a multiplier.</a:t>
            </a:r>
          </a:p>
          <a:p>
            <a:pPr marL="285750">
              <a:spcBef>
                <a:spcPts val="0"/>
              </a:spcBef>
              <a:spcAft>
                <a:spcPts val="600"/>
              </a:spcAft>
            </a:pPr>
            <a:endParaRPr lang="en-US" sz="1700" spc="80">
              <a:latin typeface="Bookman Old Style" panose="02050604050505020204" pitchFamily="18" charset="0"/>
            </a:endParaRPr>
          </a:p>
          <a:p>
            <a:pPr>
              <a:spcBef>
                <a:spcPts val="0"/>
              </a:spcBef>
              <a:spcAft>
                <a:spcPts val="600"/>
              </a:spcAft>
            </a:pPr>
            <a:endParaRPr lang="en-US" sz="1700" spc="80">
              <a:latin typeface="Bookman Old Style" panose="02050604050505020204" pitchFamily="18" charset="0"/>
            </a:endParaRPr>
          </a:p>
        </p:txBody>
      </p:sp>
      <p:grpSp>
        <p:nvGrpSpPr>
          <p:cNvPr id="17" name="Group 16">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8" name="Rectangle 17">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Isosceles Triangle 2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3805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5E4A76-0180-4CD0-B081-82F74A336136}">
  <ds:schemaRefs>
    <ds:schemaRef ds:uri="http://schemas.microsoft.com/office/2006/metadata/properties"/>
    <ds:schemaRef ds:uri="http://www.w3.org/2000/xmlns/"/>
    <ds:schemaRef ds:uri="71af3243-3dd4-4a8d-8c0d-dd76da1f02a5"/>
    <ds:schemaRef ds:uri="http://www.w3.org/2001/XMLSchema-instance"/>
  </ds:schemaRefs>
</ds:datastoreItem>
</file>

<file path=customXml/itemProps2.xml><?xml version="1.0" encoding="utf-8"?>
<ds:datastoreItem xmlns:ds="http://schemas.openxmlformats.org/officeDocument/2006/customXml" ds:itemID="{41243E30-12F4-4BE3-B27D-23AB115E9D1F}">
  <ds:schemaRefs>
    <ds:schemaRef ds:uri="http://schemas.microsoft.com/sharepoint/v3/contenttype/forms"/>
  </ds:schemaRefs>
</ds:datastoreItem>
</file>

<file path=customXml/itemProps3.xml><?xml version="1.0" encoding="utf-8"?>
<ds:datastoreItem xmlns:ds="http://schemas.openxmlformats.org/officeDocument/2006/customXml" ds:itemID="{DB96A612-58F4-4E9A-9665-3987CC3AC44A}">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s>
</ds:datastoreItem>
</file>

<file path=docProps/app.xml><?xml version="1.0" encoding="utf-8"?>
<Properties xmlns="http://schemas.openxmlformats.org/officeDocument/2006/extended-properties" xmlns:vt="http://schemas.openxmlformats.org/officeDocument/2006/docPropsVTypes">
  <Template>Teach a course presentation</Template>
  <TotalTime>21</TotalTime>
  <Words>1201</Words>
  <Application>Microsoft Office PowerPoint</Application>
  <PresentationFormat>Widescreen</PresentationFormat>
  <Paragraphs>58</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Building A Dispatching Service Module 4</vt:lpstr>
      <vt:lpstr>Module 4 Finding Carriers</vt:lpstr>
      <vt:lpstr>Module 1  Lesson 4:Cold Calling</vt:lpstr>
      <vt:lpstr>Module 4  Lesson 2: Truck stops</vt:lpstr>
      <vt:lpstr>Module 4   Lesson 3 :Building Relationships with Shippers, Brokers, and Insurance agents. </vt:lpstr>
      <vt:lpstr>Module 4  Lesson 4: Social Media</vt:lpstr>
      <vt:lpstr>Module 4  Lesson 5: Referrals &amp; Reviews</vt:lpstr>
      <vt:lpstr>Homework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Dispatching Service Module 4</dc:title>
  <dc:creator>Kala Alexander</dc:creator>
  <cp:lastModifiedBy>Alyhia Webb</cp:lastModifiedBy>
  <cp:revision>3</cp:revision>
  <dcterms:created xsi:type="dcterms:W3CDTF">2021-11-17T20:30:13Z</dcterms:created>
  <dcterms:modified xsi:type="dcterms:W3CDTF">2022-01-23T03:45:28Z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