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DFDE4A-E084-6A14-005E-88EF3CF3C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BFC1BB-6E53-DA34-DA05-BBC0D1544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1ABD3E-CFE8-21AC-5C46-6D1B6850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DD0314-2311-E35E-3EF9-FBA8FF7C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23F759-1056-84C9-C8BB-4E63B538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66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D95CFF-3561-6F55-B09A-E6104399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9C4906-6F0F-1695-A74E-0814350D3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D20751-B097-31E9-AD69-7A6C90D7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E92AC2-3209-993B-AFB8-8DA93B8E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05F1D0-EEE5-6CC1-17C0-A87C6C19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271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488420D-1964-6382-8C54-B7909051F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F15B1DA-C630-4603-A4BD-D00A97E06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0B069D-4B22-A68A-4FA5-CABEEA4E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7EC4A1-A97E-6666-610B-BEE9DC86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0AAFBD-3403-45A8-32F3-2D9B48E5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07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6AFADE-05A2-3D24-0C6C-398F7F4A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105B60-FA1A-F860-37A8-86BA0FD49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B49B82-BF4C-5EA4-94C0-8762CE5BD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BAE7FF-90D9-1391-BBDF-5FA1FD92A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046C15-A961-7F02-378E-4BF27A67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7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3E3747-85D7-FEFF-2701-702AEE17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B97DD2-D4CA-4164-46E0-52B278A7F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2AFA21-648D-6CE8-E58B-355D7035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E30A58-375C-3479-B6A8-94A5AC78B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B2E6AD-95EF-C6D4-89AF-5E891495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41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6CB842-4299-A564-BF8C-DB4210723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7158EE-663C-482E-5417-A427F170B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2339E9B-5C1A-8DD2-B1F0-C1F06C03E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ADDED3-C550-A64E-4213-C763DEA9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45DA02-FA64-A368-BF3B-E66205CF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43FFC9-C341-8EBE-06F1-ABCB6792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52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BCE9C-E846-E049-0D34-4E401D7A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E1FE65-2576-6A04-342A-45F70214F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336F89-B1A5-FC1E-F592-97D3AFDBF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870E1A3-0E4C-5EA1-1999-3B6B55736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C5ECF1-6829-85B2-A634-A7B61CF78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5ECB389-404D-64B2-6C17-0FE9DA09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D030C0B-7D95-3994-BCA4-9D4DCDBF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CE18B0B-F181-B7D2-46D2-FB0918817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80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5CDE8E-EFA6-9AA0-F92D-C94644CCB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DF8F582-F233-5C20-03E8-01D4C30A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66C4B4-8664-3743-467A-BF4AA778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F1361C-C9E4-5BA7-4B3E-7351CD60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03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BD9155A-124F-83FD-5725-F1A1668AC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BA2DBA-A9B6-76BA-9BAF-C8AC821A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124E37-3F21-798D-901A-1F77034F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1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73D0E-36EC-6C0F-067E-A377EF489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FAFC0D-F071-9B14-3F9C-F434C5F82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4C239F-B397-C2D4-8A08-03E5D9E75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C1FE6F-BE28-B3D5-2CCB-D3699DE4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DB1687-14A7-A58F-27C9-C713A36E9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10F61B-40B9-35E8-01CE-C96466F9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57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89CE38-B429-2078-E3C0-82E1A528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3311F45-4206-0292-DB97-A55A1CF64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5DDC48-A4D9-1DFB-E724-9BC2D0484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2FAA90-5592-B23C-3BBB-3D57F73B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08DE36-90A9-ACB1-DE10-F10DFF0A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BF6108-7FA1-B84B-37C2-1AEF47E2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01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43B1E5C-B00F-A440-CB06-2C2B7868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881CBF-0D96-FEBA-A52A-5A46065B5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18AF3D-48DF-2367-2D00-76D1A1565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87330-2C4A-4177-8EE1-9C3F4F046D21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BCA995-C8C3-D85E-4E19-A8AE8D30D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8AD669-EE29-25C3-95CA-15F24519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7111F-E186-47F9-B291-EF986B022D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14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wooden flat background">
            <a:extLst>
              <a:ext uri="{FF2B5EF4-FFF2-40B4-BE49-F238E27FC236}">
                <a16:creationId xmlns:a16="http://schemas.microsoft.com/office/drawing/2014/main" id="{56DD48E9-A58E-FEEE-39E1-48193A86E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59"/>
          <a:stretch/>
        </p:blipFill>
        <p:spPr bwMode="auto">
          <a:xfrm>
            <a:off x="0" y="-25118"/>
            <a:ext cx="12192000" cy="68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7B35ECF9-B5B6-CC3C-4C8B-EF3B4021ECCE}"/>
              </a:ext>
            </a:extLst>
          </p:cNvPr>
          <p:cNvSpPr/>
          <p:nvPr/>
        </p:nvSpPr>
        <p:spPr>
          <a:xfrm>
            <a:off x="505838" y="223736"/>
            <a:ext cx="3599234" cy="6429983"/>
          </a:xfrm>
          <a:prstGeom prst="roundRect">
            <a:avLst>
              <a:gd name="adj" fmla="val 631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0000">
                <a:schemeClr val="bg1"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299F91-B8AE-5E91-3C2F-4B5A13266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87" y="349811"/>
            <a:ext cx="1396731" cy="1396731"/>
          </a:xfrm>
          <a:prstGeom prst="ellipse">
            <a:avLst/>
          </a:prstGeom>
          <a:ln w="3175" cap="rnd">
            <a:solidFill>
              <a:schemeClr val="bg1">
                <a:lumMod val="9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950CB2-1245-EFD5-FBEF-F0FF1FB5CA1E}"/>
              </a:ext>
            </a:extLst>
          </p:cNvPr>
          <p:cNvSpPr txBox="1"/>
          <p:nvPr/>
        </p:nvSpPr>
        <p:spPr>
          <a:xfrm>
            <a:off x="505836" y="1859358"/>
            <a:ext cx="359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7030A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MARTA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44B5ED-4F8F-94EA-3CA4-2386857E9B58}"/>
              </a:ext>
            </a:extLst>
          </p:cNvPr>
          <p:cNvSpPr txBox="1"/>
          <p:nvPr/>
        </p:nvSpPr>
        <p:spPr>
          <a:xfrm>
            <a:off x="1050587" y="2762634"/>
            <a:ext cx="217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Cassa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DE3D07-E8FC-EB8A-0FEF-8D5317768FC7}"/>
              </a:ext>
            </a:extLst>
          </p:cNvPr>
          <p:cNvSpPr txBox="1"/>
          <p:nvPr/>
        </p:nvSpPr>
        <p:spPr>
          <a:xfrm>
            <a:off x="1050587" y="3180547"/>
            <a:ext cx="217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Benessere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A31F133-A0E1-E5D4-3BB3-CCBBDF429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47" y="3190434"/>
            <a:ext cx="369332" cy="36933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D73E26B-53D4-09E0-FF86-C43B6E947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13" y="2776730"/>
            <a:ext cx="370800" cy="3708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B89D3D5-2FF1-D427-85A8-95F8D27BEB0D}"/>
              </a:ext>
            </a:extLst>
          </p:cNvPr>
          <p:cNvSpPr txBox="1"/>
          <p:nvPr/>
        </p:nvSpPr>
        <p:spPr>
          <a:xfrm>
            <a:off x="1050587" y="3598460"/>
            <a:ext cx="217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Studio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1A93459-EE65-4DD1-7114-4162C9E73226}"/>
              </a:ext>
            </a:extLst>
          </p:cNvPr>
          <p:cNvSpPr txBox="1"/>
          <p:nvPr/>
        </p:nvSpPr>
        <p:spPr>
          <a:xfrm>
            <a:off x="1050587" y="4016373"/>
            <a:ext cx="217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Reputazione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1F29837-3F93-066D-EEA7-9D787F76E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79" y="3602670"/>
            <a:ext cx="370800" cy="3708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9DE9C26-01EF-90F3-F80E-8CE5A48F3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079" y="4016373"/>
            <a:ext cx="370800" cy="370800"/>
          </a:xfrm>
          <a:prstGeom prst="rect">
            <a:avLst/>
          </a:prstGeom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8B7C49ED-C895-B5F3-B29B-F229151A79C4}"/>
              </a:ext>
            </a:extLst>
          </p:cNvPr>
          <p:cNvGrpSpPr/>
          <p:nvPr/>
        </p:nvGrpSpPr>
        <p:grpSpPr>
          <a:xfrm>
            <a:off x="809070" y="4954246"/>
            <a:ext cx="2992770" cy="525294"/>
            <a:chOff x="787940" y="4902740"/>
            <a:chExt cx="2992770" cy="525294"/>
          </a:xfrm>
        </p:grpSpPr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4D0F2B6D-2376-1CBF-C8D7-CA442D92A913}"/>
                </a:ext>
              </a:extLst>
            </p:cNvPr>
            <p:cNvSpPr/>
            <p:nvPr/>
          </p:nvSpPr>
          <p:spPr>
            <a:xfrm>
              <a:off x="787940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0821CCB1-2AD1-105A-6B7D-9E8BBB9FDDE3}"/>
                </a:ext>
              </a:extLst>
            </p:cNvPr>
            <p:cNvSpPr/>
            <p:nvPr/>
          </p:nvSpPr>
          <p:spPr>
            <a:xfrm>
              <a:off x="1399475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FC6AA5C0-9388-D903-0BFC-415DE65E0888}"/>
                </a:ext>
              </a:extLst>
            </p:cNvPr>
            <p:cNvSpPr/>
            <p:nvPr/>
          </p:nvSpPr>
          <p:spPr>
            <a:xfrm>
              <a:off x="2018122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con angoli arrotondati 26">
              <a:extLst>
                <a:ext uri="{FF2B5EF4-FFF2-40B4-BE49-F238E27FC236}">
                  <a16:creationId xmlns:a16="http://schemas.microsoft.com/office/drawing/2014/main" id="{23F27F4F-F1D7-4A12-D406-025E7C2AE232}"/>
                </a:ext>
              </a:extLst>
            </p:cNvPr>
            <p:cNvSpPr/>
            <p:nvPr/>
          </p:nvSpPr>
          <p:spPr>
            <a:xfrm>
              <a:off x="2636769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4E89FC20-A8B7-9B6E-ED07-131E0B823002}"/>
                </a:ext>
              </a:extLst>
            </p:cNvPr>
            <p:cNvSpPr/>
            <p:nvPr/>
          </p:nvSpPr>
          <p:spPr>
            <a:xfrm>
              <a:off x="3255416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E661787-1A1C-2EDF-8AB2-3001E271C8F3}"/>
              </a:ext>
            </a:extLst>
          </p:cNvPr>
          <p:cNvSpPr txBox="1"/>
          <p:nvPr/>
        </p:nvSpPr>
        <p:spPr>
          <a:xfrm>
            <a:off x="1164771" y="4532281"/>
            <a:ext cx="294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Formazione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A9F4BA36-CEF9-DAFD-0D5B-F71DE7556308}"/>
              </a:ext>
            </a:extLst>
          </p:cNvPr>
          <p:cNvGrpSpPr/>
          <p:nvPr/>
        </p:nvGrpSpPr>
        <p:grpSpPr>
          <a:xfrm>
            <a:off x="809070" y="5952735"/>
            <a:ext cx="2992770" cy="525294"/>
            <a:chOff x="787940" y="4902740"/>
            <a:chExt cx="2992770" cy="525294"/>
          </a:xfrm>
        </p:grpSpPr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7BA50B3D-689F-C53E-0924-D8362F338BA9}"/>
                </a:ext>
              </a:extLst>
            </p:cNvPr>
            <p:cNvSpPr/>
            <p:nvPr/>
          </p:nvSpPr>
          <p:spPr>
            <a:xfrm>
              <a:off x="787940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id="{5FCD72E5-EE5C-EDB4-0519-09945A195BE9}"/>
                </a:ext>
              </a:extLst>
            </p:cNvPr>
            <p:cNvSpPr/>
            <p:nvPr/>
          </p:nvSpPr>
          <p:spPr>
            <a:xfrm>
              <a:off x="1399475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con angoli arrotondati 33">
              <a:extLst>
                <a:ext uri="{FF2B5EF4-FFF2-40B4-BE49-F238E27FC236}">
                  <a16:creationId xmlns:a16="http://schemas.microsoft.com/office/drawing/2014/main" id="{52EF658E-C498-6850-5CBB-D393E71F2E9C}"/>
                </a:ext>
              </a:extLst>
            </p:cNvPr>
            <p:cNvSpPr/>
            <p:nvPr/>
          </p:nvSpPr>
          <p:spPr>
            <a:xfrm>
              <a:off x="2018122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con angoli arrotondati 34">
              <a:extLst>
                <a:ext uri="{FF2B5EF4-FFF2-40B4-BE49-F238E27FC236}">
                  <a16:creationId xmlns:a16="http://schemas.microsoft.com/office/drawing/2014/main" id="{FB87F322-D2B1-216F-C236-6D48BC162F03}"/>
                </a:ext>
              </a:extLst>
            </p:cNvPr>
            <p:cNvSpPr/>
            <p:nvPr/>
          </p:nvSpPr>
          <p:spPr>
            <a:xfrm>
              <a:off x="2636769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761D54D0-D4F9-6F14-EEB2-11DCB500FEA6}"/>
                </a:ext>
              </a:extLst>
            </p:cNvPr>
            <p:cNvSpPr/>
            <p:nvPr/>
          </p:nvSpPr>
          <p:spPr>
            <a:xfrm>
              <a:off x="3255416" y="4902740"/>
              <a:ext cx="525294" cy="52529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4E14861-5D42-4A6C-1021-744AA5632FBC}"/>
              </a:ext>
            </a:extLst>
          </p:cNvPr>
          <p:cNvSpPr txBox="1"/>
          <p:nvPr/>
        </p:nvSpPr>
        <p:spPr>
          <a:xfrm>
            <a:off x="1164771" y="5558540"/>
            <a:ext cx="294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Dipendenti</a:t>
            </a:r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8C4B0752-5571-A257-5754-FF7D527743A0}"/>
              </a:ext>
            </a:extLst>
          </p:cNvPr>
          <p:cNvSpPr/>
          <p:nvPr/>
        </p:nvSpPr>
        <p:spPr>
          <a:xfrm>
            <a:off x="1060316" y="2281323"/>
            <a:ext cx="1235412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Bambini</a:t>
            </a:r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72AB6C8B-C898-DB4D-05A7-45266A93783C}"/>
              </a:ext>
            </a:extLst>
          </p:cNvPr>
          <p:cNvSpPr/>
          <p:nvPr/>
        </p:nvSpPr>
        <p:spPr>
          <a:xfrm>
            <a:off x="2324912" y="2281323"/>
            <a:ext cx="1235412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Adulti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8AE63AF7-E822-BCEB-30D7-9FF501EABD4D}"/>
              </a:ext>
            </a:extLst>
          </p:cNvPr>
          <p:cNvSpPr/>
          <p:nvPr/>
        </p:nvSpPr>
        <p:spPr>
          <a:xfrm>
            <a:off x="2561727" y="3249988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EC389E96-4FFC-1B57-FAF2-387BA31AF9B5}"/>
              </a:ext>
            </a:extLst>
          </p:cNvPr>
          <p:cNvSpPr/>
          <p:nvPr/>
        </p:nvSpPr>
        <p:spPr>
          <a:xfrm>
            <a:off x="2690258" y="3249988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AE79C4EA-588B-4C73-5C12-9B75D59279F3}"/>
              </a:ext>
            </a:extLst>
          </p:cNvPr>
          <p:cNvSpPr/>
          <p:nvPr/>
        </p:nvSpPr>
        <p:spPr>
          <a:xfrm>
            <a:off x="2818789" y="3249988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AB340132-17FD-C646-A2E2-C3127095A55C}"/>
              </a:ext>
            </a:extLst>
          </p:cNvPr>
          <p:cNvSpPr/>
          <p:nvPr/>
        </p:nvSpPr>
        <p:spPr>
          <a:xfrm>
            <a:off x="2947320" y="3249988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4B33B786-4401-513C-B115-A1DC2197E228}"/>
              </a:ext>
            </a:extLst>
          </p:cNvPr>
          <p:cNvSpPr/>
          <p:nvPr/>
        </p:nvSpPr>
        <p:spPr>
          <a:xfrm>
            <a:off x="3075851" y="3249988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E4DAE426-62FA-9B53-CAE7-7D9CF43C3282}"/>
              </a:ext>
            </a:extLst>
          </p:cNvPr>
          <p:cNvSpPr/>
          <p:nvPr/>
        </p:nvSpPr>
        <p:spPr>
          <a:xfrm>
            <a:off x="3204382" y="3249988"/>
            <a:ext cx="87680" cy="28012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EE17F84E-E8C7-29D6-BB2F-4D5DC2AAA8E2}"/>
              </a:ext>
            </a:extLst>
          </p:cNvPr>
          <p:cNvSpPr/>
          <p:nvPr/>
        </p:nvSpPr>
        <p:spPr>
          <a:xfrm>
            <a:off x="3332913" y="3249988"/>
            <a:ext cx="87680" cy="28012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82FDAD9D-C502-D9DF-2CCA-D51D09011633}"/>
              </a:ext>
            </a:extLst>
          </p:cNvPr>
          <p:cNvSpPr/>
          <p:nvPr/>
        </p:nvSpPr>
        <p:spPr>
          <a:xfrm>
            <a:off x="3461444" y="3249988"/>
            <a:ext cx="87680" cy="28012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E22C3A80-278A-C342-8E4E-3EDDCC42022F}"/>
              </a:ext>
            </a:extLst>
          </p:cNvPr>
          <p:cNvSpPr/>
          <p:nvPr/>
        </p:nvSpPr>
        <p:spPr>
          <a:xfrm>
            <a:off x="3589975" y="3249988"/>
            <a:ext cx="87680" cy="28012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7647E840-176B-1D75-D03A-6434936E34FC}"/>
              </a:ext>
            </a:extLst>
          </p:cNvPr>
          <p:cNvSpPr/>
          <p:nvPr/>
        </p:nvSpPr>
        <p:spPr>
          <a:xfrm>
            <a:off x="3718506" y="3249988"/>
            <a:ext cx="87680" cy="28012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245B3C6F-2E00-ECB5-8FB3-70F8D505FDE2}"/>
              </a:ext>
            </a:extLst>
          </p:cNvPr>
          <p:cNvSpPr/>
          <p:nvPr/>
        </p:nvSpPr>
        <p:spPr>
          <a:xfrm>
            <a:off x="2561727" y="3662076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95B576E0-436D-F6A9-E70A-A470B85ADEB6}"/>
              </a:ext>
            </a:extLst>
          </p:cNvPr>
          <p:cNvSpPr/>
          <p:nvPr/>
        </p:nvSpPr>
        <p:spPr>
          <a:xfrm>
            <a:off x="2690258" y="3662076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con angoli arrotondati 52">
            <a:extLst>
              <a:ext uri="{FF2B5EF4-FFF2-40B4-BE49-F238E27FC236}">
                <a16:creationId xmlns:a16="http://schemas.microsoft.com/office/drawing/2014/main" id="{871EF054-79B6-BD00-AB10-8BF1756E1770}"/>
              </a:ext>
            </a:extLst>
          </p:cNvPr>
          <p:cNvSpPr/>
          <p:nvPr/>
        </p:nvSpPr>
        <p:spPr>
          <a:xfrm>
            <a:off x="2818789" y="3662076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A58E0A24-050B-ACC9-B212-024E123A276E}"/>
              </a:ext>
            </a:extLst>
          </p:cNvPr>
          <p:cNvSpPr/>
          <p:nvPr/>
        </p:nvSpPr>
        <p:spPr>
          <a:xfrm>
            <a:off x="2947320" y="3662076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89E0967C-1DC1-5B46-4282-7EB9FA169063}"/>
              </a:ext>
            </a:extLst>
          </p:cNvPr>
          <p:cNvSpPr/>
          <p:nvPr/>
        </p:nvSpPr>
        <p:spPr>
          <a:xfrm>
            <a:off x="3075851" y="3662076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C7955790-EC8E-E05B-AB63-A2E3BD163E56}"/>
              </a:ext>
            </a:extLst>
          </p:cNvPr>
          <p:cNvSpPr/>
          <p:nvPr/>
        </p:nvSpPr>
        <p:spPr>
          <a:xfrm>
            <a:off x="3204382" y="3662076"/>
            <a:ext cx="87680" cy="280127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63F2B847-1D32-413E-94BC-83D3144B9070}"/>
              </a:ext>
            </a:extLst>
          </p:cNvPr>
          <p:cNvSpPr/>
          <p:nvPr/>
        </p:nvSpPr>
        <p:spPr>
          <a:xfrm>
            <a:off x="3332913" y="3662076"/>
            <a:ext cx="87680" cy="280127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AD63AC5A-6D2D-E771-E984-61A26E5993B7}"/>
              </a:ext>
            </a:extLst>
          </p:cNvPr>
          <p:cNvSpPr/>
          <p:nvPr/>
        </p:nvSpPr>
        <p:spPr>
          <a:xfrm>
            <a:off x="3461444" y="3662076"/>
            <a:ext cx="87680" cy="280127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1E02AE42-7F21-CDB0-4C04-8EA95B2B8336}"/>
              </a:ext>
            </a:extLst>
          </p:cNvPr>
          <p:cNvSpPr/>
          <p:nvPr/>
        </p:nvSpPr>
        <p:spPr>
          <a:xfrm>
            <a:off x="3589975" y="3662076"/>
            <a:ext cx="87680" cy="280127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B6F55B0F-8FF0-DC6D-6E0B-E88F57258EBB}"/>
              </a:ext>
            </a:extLst>
          </p:cNvPr>
          <p:cNvSpPr/>
          <p:nvPr/>
        </p:nvSpPr>
        <p:spPr>
          <a:xfrm>
            <a:off x="3718506" y="3662076"/>
            <a:ext cx="87680" cy="280127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E15A87BC-4432-2469-6708-023E6A5C70A5}"/>
              </a:ext>
            </a:extLst>
          </p:cNvPr>
          <p:cNvSpPr/>
          <p:nvPr/>
        </p:nvSpPr>
        <p:spPr>
          <a:xfrm>
            <a:off x="2561727" y="4060084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6FF7F852-4F72-F652-F9CD-773FE46B4176}"/>
              </a:ext>
            </a:extLst>
          </p:cNvPr>
          <p:cNvSpPr/>
          <p:nvPr/>
        </p:nvSpPr>
        <p:spPr>
          <a:xfrm>
            <a:off x="2690258" y="4060084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107E6CF5-51E3-0B1F-0581-19B20D37BF19}"/>
              </a:ext>
            </a:extLst>
          </p:cNvPr>
          <p:cNvSpPr/>
          <p:nvPr/>
        </p:nvSpPr>
        <p:spPr>
          <a:xfrm>
            <a:off x="2818789" y="4060084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:a16="http://schemas.microsoft.com/office/drawing/2014/main" id="{991B7F90-5875-84DB-6D4D-BAA60CE042D1}"/>
              </a:ext>
            </a:extLst>
          </p:cNvPr>
          <p:cNvSpPr/>
          <p:nvPr/>
        </p:nvSpPr>
        <p:spPr>
          <a:xfrm>
            <a:off x="2947320" y="4060084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:a16="http://schemas.microsoft.com/office/drawing/2014/main" id="{09F460F5-FA52-3E10-C330-19128EFFE851}"/>
              </a:ext>
            </a:extLst>
          </p:cNvPr>
          <p:cNvSpPr/>
          <p:nvPr/>
        </p:nvSpPr>
        <p:spPr>
          <a:xfrm>
            <a:off x="3075851" y="4060084"/>
            <a:ext cx="87680" cy="280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id="{2FE354A1-6DB0-DF7B-CFC6-1389555FE73D}"/>
              </a:ext>
            </a:extLst>
          </p:cNvPr>
          <p:cNvSpPr/>
          <p:nvPr/>
        </p:nvSpPr>
        <p:spPr>
          <a:xfrm>
            <a:off x="3204382" y="4060084"/>
            <a:ext cx="87680" cy="28012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137D1806-5016-1E45-2062-C51D6A7EE057}"/>
              </a:ext>
            </a:extLst>
          </p:cNvPr>
          <p:cNvSpPr/>
          <p:nvPr/>
        </p:nvSpPr>
        <p:spPr>
          <a:xfrm>
            <a:off x="3332913" y="4060084"/>
            <a:ext cx="87680" cy="28012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ttangolo con angoli arrotondati 67">
            <a:extLst>
              <a:ext uri="{FF2B5EF4-FFF2-40B4-BE49-F238E27FC236}">
                <a16:creationId xmlns:a16="http://schemas.microsoft.com/office/drawing/2014/main" id="{A4CA8DCD-C387-A274-BF71-0BBE76395879}"/>
              </a:ext>
            </a:extLst>
          </p:cNvPr>
          <p:cNvSpPr/>
          <p:nvPr/>
        </p:nvSpPr>
        <p:spPr>
          <a:xfrm>
            <a:off x="3461444" y="4060084"/>
            <a:ext cx="87680" cy="28012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Rettangolo con angoli arrotondati 68">
            <a:extLst>
              <a:ext uri="{FF2B5EF4-FFF2-40B4-BE49-F238E27FC236}">
                <a16:creationId xmlns:a16="http://schemas.microsoft.com/office/drawing/2014/main" id="{55E7307D-F008-3595-2336-CEF36B4E0220}"/>
              </a:ext>
            </a:extLst>
          </p:cNvPr>
          <p:cNvSpPr/>
          <p:nvPr/>
        </p:nvSpPr>
        <p:spPr>
          <a:xfrm>
            <a:off x="3589975" y="4060084"/>
            <a:ext cx="87680" cy="28012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Rettangolo con angoli arrotondati 69">
            <a:extLst>
              <a:ext uri="{FF2B5EF4-FFF2-40B4-BE49-F238E27FC236}">
                <a16:creationId xmlns:a16="http://schemas.microsoft.com/office/drawing/2014/main" id="{340B16C5-C87D-5C95-A04D-89115A29B79F}"/>
              </a:ext>
            </a:extLst>
          </p:cNvPr>
          <p:cNvSpPr/>
          <p:nvPr/>
        </p:nvSpPr>
        <p:spPr>
          <a:xfrm>
            <a:off x="3718506" y="4060084"/>
            <a:ext cx="87680" cy="28012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64343D7D-AFF3-2C20-21BD-BE9FC97E643A}"/>
              </a:ext>
            </a:extLst>
          </p:cNvPr>
          <p:cNvSpPr txBox="1"/>
          <p:nvPr/>
        </p:nvSpPr>
        <p:spPr>
          <a:xfrm>
            <a:off x="2121258" y="2762634"/>
            <a:ext cx="168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B050"/>
                </a:solidFill>
              </a:rPr>
              <a:t>1000€</a:t>
            </a:r>
          </a:p>
        </p:txBody>
      </p:sp>
      <p:pic>
        <p:nvPicPr>
          <p:cNvPr id="83" name="Immagine 82">
            <a:extLst>
              <a:ext uri="{FF2B5EF4-FFF2-40B4-BE49-F238E27FC236}">
                <a16:creationId xmlns:a16="http://schemas.microsoft.com/office/drawing/2014/main" id="{0E9837ED-28D3-7652-9924-C1EA8BF47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42" y="4537290"/>
            <a:ext cx="369333" cy="434975"/>
          </a:xfrm>
          <a:prstGeom prst="rect">
            <a:avLst/>
          </a:prstGeom>
        </p:spPr>
      </p:pic>
      <p:pic>
        <p:nvPicPr>
          <p:cNvPr id="85" name="Immagine 84">
            <a:extLst>
              <a:ext uri="{FF2B5EF4-FFF2-40B4-BE49-F238E27FC236}">
                <a16:creationId xmlns:a16="http://schemas.microsoft.com/office/drawing/2014/main" id="{BE041033-1EA2-A3AE-F30A-FE27BE228E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" y="5559621"/>
            <a:ext cx="300456" cy="344158"/>
          </a:xfrm>
          <a:prstGeom prst="rect">
            <a:avLst/>
          </a:prstGeom>
        </p:spPr>
      </p:pic>
      <p:grpSp>
        <p:nvGrpSpPr>
          <p:cNvPr id="74" name="Gruppo 73">
            <a:extLst>
              <a:ext uri="{FF2B5EF4-FFF2-40B4-BE49-F238E27FC236}">
                <a16:creationId xmlns:a16="http://schemas.microsoft.com/office/drawing/2014/main" id="{A52546A1-CA86-0A82-EEBF-7C84442FF0AF}"/>
              </a:ext>
            </a:extLst>
          </p:cNvPr>
          <p:cNvGrpSpPr/>
          <p:nvPr/>
        </p:nvGrpSpPr>
        <p:grpSpPr>
          <a:xfrm>
            <a:off x="5365884" y="104087"/>
            <a:ext cx="5765800" cy="5848648"/>
            <a:chOff x="4495800" y="-110590"/>
            <a:chExt cx="6887130" cy="6986090"/>
          </a:xfrm>
        </p:grpSpPr>
        <p:sp>
          <p:nvSpPr>
            <p:cNvPr id="108" name="Rettangolo 107">
              <a:extLst>
                <a:ext uri="{FF2B5EF4-FFF2-40B4-BE49-F238E27FC236}">
                  <a16:creationId xmlns:a16="http://schemas.microsoft.com/office/drawing/2014/main" id="{ED3ADCF7-7FF9-FFEC-DCFB-A851FCFCCE63}"/>
                </a:ext>
              </a:extLst>
            </p:cNvPr>
            <p:cNvSpPr/>
            <p:nvPr/>
          </p:nvSpPr>
          <p:spPr>
            <a:xfrm>
              <a:off x="4495800" y="0"/>
              <a:ext cx="6887130" cy="6858000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pic>
          <p:nvPicPr>
            <p:cNvPr id="1042" name="Picture 18" descr="Immagine">
              <a:extLst>
                <a:ext uri="{FF2B5EF4-FFF2-40B4-BE49-F238E27FC236}">
                  <a16:creationId xmlns:a16="http://schemas.microsoft.com/office/drawing/2014/main" id="{91F8622B-8D8B-F980-0150-5EAE06313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812" y="-7618"/>
              <a:ext cx="6883118" cy="6883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18E511F4-00A7-813F-3E2D-7C462299BA1B}"/>
                </a:ext>
              </a:extLst>
            </p:cNvPr>
            <p:cNvSpPr/>
            <p:nvPr/>
          </p:nvSpPr>
          <p:spPr>
            <a:xfrm>
              <a:off x="4620569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id="{9FB8218A-15F3-3847-C44C-9093CB97A3F6}"/>
                </a:ext>
              </a:extLst>
            </p:cNvPr>
            <p:cNvSpPr/>
            <p:nvPr/>
          </p:nvSpPr>
          <p:spPr>
            <a:xfrm>
              <a:off x="4620569" y="1236108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id="{1E6E2EDE-C8FA-CD82-7674-451EA546999E}"/>
                </a:ext>
              </a:extLst>
            </p:cNvPr>
            <p:cNvSpPr/>
            <p:nvPr/>
          </p:nvSpPr>
          <p:spPr>
            <a:xfrm>
              <a:off x="4620569" y="2362317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89" name="Rettangolo 88">
              <a:extLst>
                <a:ext uri="{FF2B5EF4-FFF2-40B4-BE49-F238E27FC236}">
                  <a16:creationId xmlns:a16="http://schemas.microsoft.com/office/drawing/2014/main" id="{B6F340B1-EBBF-D775-D388-EE68CA83878E}"/>
                </a:ext>
              </a:extLst>
            </p:cNvPr>
            <p:cNvSpPr/>
            <p:nvPr/>
          </p:nvSpPr>
          <p:spPr>
            <a:xfrm>
              <a:off x="4620569" y="3451908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0" name="Rettangolo 89">
              <a:extLst>
                <a:ext uri="{FF2B5EF4-FFF2-40B4-BE49-F238E27FC236}">
                  <a16:creationId xmlns:a16="http://schemas.microsoft.com/office/drawing/2014/main" id="{1ACEF3E8-252E-0DB4-390B-199C73B30F10}"/>
                </a:ext>
              </a:extLst>
            </p:cNvPr>
            <p:cNvSpPr/>
            <p:nvPr/>
          </p:nvSpPr>
          <p:spPr>
            <a:xfrm>
              <a:off x="4620569" y="4559062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1" name="Rettangolo 90">
              <a:extLst>
                <a:ext uri="{FF2B5EF4-FFF2-40B4-BE49-F238E27FC236}">
                  <a16:creationId xmlns:a16="http://schemas.microsoft.com/office/drawing/2014/main" id="{CCB70B28-E93C-0DD9-1CD3-E497C5DD101A}"/>
                </a:ext>
              </a:extLst>
            </p:cNvPr>
            <p:cNvSpPr/>
            <p:nvPr/>
          </p:nvSpPr>
          <p:spPr>
            <a:xfrm>
              <a:off x="4620569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2" name="Rettangolo 91">
              <a:extLst>
                <a:ext uri="{FF2B5EF4-FFF2-40B4-BE49-F238E27FC236}">
                  <a16:creationId xmlns:a16="http://schemas.microsoft.com/office/drawing/2014/main" id="{69045E58-8599-A042-B432-83CE70A8FFB2}"/>
                </a:ext>
              </a:extLst>
            </p:cNvPr>
            <p:cNvSpPr/>
            <p:nvPr/>
          </p:nvSpPr>
          <p:spPr>
            <a:xfrm>
              <a:off x="10172284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09AFF887-EC71-D2D0-2E07-95F3B88D7285}"/>
                </a:ext>
              </a:extLst>
            </p:cNvPr>
            <p:cNvSpPr/>
            <p:nvPr/>
          </p:nvSpPr>
          <p:spPr>
            <a:xfrm>
              <a:off x="10172284" y="1236108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4" name="Rettangolo 93">
              <a:extLst>
                <a:ext uri="{FF2B5EF4-FFF2-40B4-BE49-F238E27FC236}">
                  <a16:creationId xmlns:a16="http://schemas.microsoft.com/office/drawing/2014/main" id="{5D330A90-E8A9-B54D-5681-F09CD56591FA}"/>
                </a:ext>
              </a:extLst>
            </p:cNvPr>
            <p:cNvSpPr/>
            <p:nvPr/>
          </p:nvSpPr>
          <p:spPr>
            <a:xfrm>
              <a:off x="10172284" y="2362317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5" name="Rettangolo 94">
              <a:extLst>
                <a:ext uri="{FF2B5EF4-FFF2-40B4-BE49-F238E27FC236}">
                  <a16:creationId xmlns:a16="http://schemas.microsoft.com/office/drawing/2014/main" id="{E925F86C-3FB5-A62D-9B2E-0E3DE2937AB3}"/>
                </a:ext>
              </a:extLst>
            </p:cNvPr>
            <p:cNvSpPr/>
            <p:nvPr/>
          </p:nvSpPr>
          <p:spPr>
            <a:xfrm>
              <a:off x="10172284" y="3451908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6" name="Rettangolo 95">
              <a:extLst>
                <a:ext uri="{FF2B5EF4-FFF2-40B4-BE49-F238E27FC236}">
                  <a16:creationId xmlns:a16="http://schemas.microsoft.com/office/drawing/2014/main" id="{E6AA6A53-0A33-3BA0-BCB6-949611190CD3}"/>
                </a:ext>
              </a:extLst>
            </p:cNvPr>
            <p:cNvSpPr/>
            <p:nvPr/>
          </p:nvSpPr>
          <p:spPr>
            <a:xfrm>
              <a:off x="10172284" y="4559062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7" name="Rettangolo 96">
              <a:extLst>
                <a:ext uri="{FF2B5EF4-FFF2-40B4-BE49-F238E27FC236}">
                  <a16:creationId xmlns:a16="http://schemas.microsoft.com/office/drawing/2014/main" id="{D144E38E-097E-BB03-9CDF-F3685A84B68C}"/>
                </a:ext>
              </a:extLst>
            </p:cNvPr>
            <p:cNvSpPr/>
            <p:nvPr/>
          </p:nvSpPr>
          <p:spPr>
            <a:xfrm>
              <a:off x="10172284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8" name="Rettangolo 97">
              <a:extLst>
                <a:ext uri="{FF2B5EF4-FFF2-40B4-BE49-F238E27FC236}">
                  <a16:creationId xmlns:a16="http://schemas.microsoft.com/office/drawing/2014/main" id="{D387B6B1-128A-2C8E-35DF-265A888661CD}"/>
                </a:ext>
              </a:extLst>
            </p:cNvPr>
            <p:cNvSpPr/>
            <p:nvPr/>
          </p:nvSpPr>
          <p:spPr>
            <a:xfrm>
              <a:off x="5730912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9" name="Rettangolo 98">
              <a:extLst>
                <a:ext uri="{FF2B5EF4-FFF2-40B4-BE49-F238E27FC236}">
                  <a16:creationId xmlns:a16="http://schemas.microsoft.com/office/drawing/2014/main" id="{6F8BE3A4-B580-4883-D313-71A9E68B8598}"/>
                </a:ext>
              </a:extLst>
            </p:cNvPr>
            <p:cNvSpPr/>
            <p:nvPr/>
          </p:nvSpPr>
          <p:spPr>
            <a:xfrm>
              <a:off x="6841255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0" name="Rettangolo 99">
              <a:extLst>
                <a:ext uri="{FF2B5EF4-FFF2-40B4-BE49-F238E27FC236}">
                  <a16:creationId xmlns:a16="http://schemas.microsoft.com/office/drawing/2014/main" id="{A85D34DB-4677-7FEC-4D7F-9FE4B1D2B200}"/>
                </a:ext>
              </a:extLst>
            </p:cNvPr>
            <p:cNvSpPr/>
            <p:nvPr/>
          </p:nvSpPr>
          <p:spPr>
            <a:xfrm>
              <a:off x="7951598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1" name="Rettangolo 100">
              <a:extLst>
                <a:ext uri="{FF2B5EF4-FFF2-40B4-BE49-F238E27FC236}">
                  <a16:creationId xmlns:a16="http://schemas.microsoft.com/office/drawing/2014/main" id="{95CF6258-E455-A42F-B25B-3BE9AE994A90}"/>
                </a:ext>
              </a:extLst>
            </p:cNvPr>
            <p:cNvSpPr/>
            <p:nvPr/>
          </p:nvSpPr>
          <p:spPr>
            <a:xfrm>
              <a:off x="9061941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2" name="Rettangolo 101">
              <a:extLst>
                <a:ext uri="{FF2B5EF4-FFF2-40B4-BE49-F238E27FC236}">
                  <a16:creationId xmlns:a16="http://schemas.microsoft.com/office/drawing/2014/main" id="{36047870-6AD2-B738-21CA-D8D58631E31F}"/>
                </a:ext>
              </a:extLst>
            </p:cNvPr>
            <p:cNvSpPr/>
            <p:nvPr/>
          </p:nvSpPr>
          <p:spPr>
            <a:xfrm>
              <a:off x="5730912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3" name="Rettangolo 102">
              <a:extLst>
                <a:ext uri="{FF2B5EF4-FFF2-40B4-BE49-F238E27FC236}">
                  <a16:creationId xmlns:a16="http://schemas.microsoft.com/office/drawing/2014/main" id="{F1143228-FBA3-8BBC-02F0-CB8B2BD317D5}"/>
                </a:ext>
              </a:extLst>
            </p:cNvPr>
            <p:cNvSpPr/>
            <p:nvPr/>
          </p:nvSpPr>
          <p:spPr>
            <a:xfrm>
              <a:off x="6841255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4" name="Rettangolo 103">
              <a:extLst>
                <a:ext uri="{FF2B5EF4-FFF2-40B4-BE49-F238E27FC236}">
                  <a16:creationId xmlns:a16="http://schemas.microsoft.com/office/drawing/2014/main" id="{A1C3FEA5-3595-0A7F-0E3A-8E86A1AFA3FD}"/>
                </a:ext>
              </a:extLst>
            </p:cNvPr>
            <p:cNvSpPr/>
            <p:nvPr/>
          </p:nvSpPr>
          <p:spPr>
            <a:xfrm>
              <a:off x="7951597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5" name="Rettangolo 104">
              <a:extLst>
                <a:ext uri="{FF2B5EF4-FFF2-40B4-BE49-F238E27FC236}">
                  <a16:creationId xmlns:a16="http://schemas.microsoft.com/office/drawing/2014/main" id="{CB2EECDF-6BE4-48F2-19A7-BB82361C25CB}"/>
                </a:ext>
              </a:extLst>
            </p:cNvPr>
            <p:cNvSpPr/>
            <p:nvPr/>
          </p:nvSpPr>
          <p:spPr>
            <a:xfrm>
              <a:off x="9061941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6" name="Rettangolo con angoli arrotondati 105">
              <a:extLst>
                <a:ext uri="{FF2B5EF4-FFF2-40B4-BE49-F238E27FC236}">
                  <a16:creationId xmlns:a16="http://schemas.microsoft.com/office/drawing/2014/main" id="{2019FCE2-51D7-2071-3600-3D7736C4BC18}"/>
                </a:ext>
              </a:extLst>
            </p:cNvPr>
            <p:cNvSpPr/>
            <p:nvPr/>
          </p:nvSpPr>
          <p:spPr>
            <a:xfrm>
              <a:off x="6096000" y="1791279"/>
              <a:ext cx="1905696" cy="1110343"/>
            </a:xfrm>
            <a:prstGeom prst="roundRect">
              <a:avLst>
                <a:gd name="adj" fmla="val 7843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solidFill>
                    <a:srgbClr val="0070C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IMPREVISTI</a:t>
              </a:r>
            </a:p>
          </p:txBody>
        </p:sp>
        <p:sp>
          <p:nvSpPr>
            <p:cNvPr id="107" name="Rettangolo con angoli arrotondati 106">
              <a:extLst>
                <a:ext uri="{FF2B5EF4-FFF2-40B4-BE49-F238E27FC236}">
                  <a16:creationId xmlns:a16="http://schemas.microsoft.com/office/drawing/2014/main" id="{06DB03EC-F39A-C26A-CAE0-A756604D8B12}"/>
                </a:ext>
              </a:extLst>
            </p:cNvPr>
            <p:cNvSpPr/>
            <p:nvPr/>
          </p:nvSpPr>
          <p:spPr>
            <a:xfrm>
              <a:off x="7951597" y="4017391"/>
              <a:ext cx="1905696" cy="1110343"/>
            </a:xfrm>
            <a:prstGeom prst="roundRect">
              <a:avLst>
                <a:gd name="adj" fmla="val 7843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cap="all" dirty="0">
                  <a:solidFill>
                    <a:srgbClr val="0070C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OPPORTUNITà</a:t>
              </a:r>
            </a:p>
          </p:txBody>
        </p:sp>
        <p:pic>
          <p:nvPicPr>
            <p:cNvPr id="1038" name="Picture 14" descr="Game player piece | Free SVG">
              <a:extLst>
                <a:ext uri="{FF2B5EF4-FFF2-40B4-BE49-F238E27FC236}">
                  <a16:creationId xmlns:a16="http://schemas.microsoft.com/office/drawing/2014/main" id="{866C43A0-B22E-80F4-191B-37283889C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2283" y="-110590"/>
              <a:ext cx="1158766" cy="1158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e 1">
            <a:extLst>
              <a:ext uri="{FF2B5EF4-FFF2-40B4-BE49-F238E27FC236}">
                <a16:creationId xmlns:a16="http://schemas.microsoft.com/office/drawing/2014/main" id="{CB0EEEA1-E166-67A2-E36A-DFC3FA135CE7}"/>
              </a:ext>
            </a:extLst>
          </p:cNvPr>
          <p:cNvSpPr/>
          <p:nvPr/>
        </p:nvSpPr>
        <p:spPr>
          <a:xfrm>
            <a:off x="5048711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79BDCBB0-004A-12AE-8A4E-A97EA22A82E4}"/>
              </a:ext>
            </a:extLst>
          </p:cNvPr>
          <p:cNvSpPr/>
          <p:nvPr/>
        </p:nvSpPr>
        <p:spPr>
          <a:xfrm>
            <a:off x="5710192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F1380CA3-9340-258F-D84E-10C6CE6217AB}"/>
              </a:ext>
            </a:extLst>
          </p:cNvPr>
          <p:cNvSpPr/>
          <p:nvPr/>
        </p:nvSpPr>
        <p:spPr>
          <a:xfrm>
            <a:off x="6371673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D963018-22DB-3EFF-82EE-329584F475FD}"/>
              </a:ext>
            </a:extLst>
          </p:cNvPr>
          <p:cNvSpPr/>
          <p:nvPr/>
        </p:nvSpPr>
        <p:spPr>
          <a:xfrm>
            <a:off x="7019222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1C6A51A6-0AE8-CB00-4B5E-9B66C83E6744}"/>
              </a:ext>
            </a:extLst>
          </p:cNvPr>
          <p:cNvSpPr/>
          <p:nvPr/>
        </p:nvSpPr>
        <p:spPr>
          <a:xfrm>
            <a:off x="7680703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E6B6446-1466-61C1-F62A-EAB96EEFBA3B}"/>
              </a:ext>
            </a:extLst>
          </p:cNvPr>
          <p:cNvSpPr/>
          <p:nvPr/>
        </p:nvSpPr>
        <p:spPr>
          <a:xfrm>
            <a:off x="8342184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CC18511-C1CE-AB81-0C1C-28401CEA10D3}"/>
              </a:ext>
            </a:extLst>
          </p:cNvPr>
          <p:cNvSpPr/>
          <p:nvPr/>
        </p:nvSpPr>
        <p:spPr>
          <a:xfrm>
            <a:off x="9077201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271D0C67-A9E4-0AD2-4847-DFBB4DE9F8E0}"/>
              </a:ext>
            </a:extLst>
          </p:cNvPr>
          <p:cNvSpPr/>
          <p:nvPr/>
        </p:nvSpPr>
        <p:spPr>
          <a:xfrm>
            <a:off x="9738682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222FFDB4-7980-475F-230B-330F10604A03}"/>
              </a:ext>
            </a:extLst>
          </p:cNvPr>
          <p:cNvSpPr/>
          <p:nvPr/>
        </p:nvSpPr>
        <p:spPr>
          <a:xfrm>
            <a:off x="10400163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9D4B31C-C99A-AA32-B348-1E162411C73A}"/>
              </a:ext>
            </a:extLst>
          </p:cNvPr>
          <p:cNvSpPr/>
          <p:nvPr/>
        </p:nvSpPr>
        <p:spPr>
          <a:xfrm>
            <a:off x="11047712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05C5D35E-E14E-C42F-227D-0AD443E9D646}"/>
              </a:ext>
            </a:extLst>
          </p:cNvPr>
          <p:cNvSpPr/>
          <p:nvPr/>
        </p:nvSpPr>
        <p:spPr>
          <a:xfrm>
            <a:off x="5151465" y="6245508"/>
            <a:ext cx="322090" cy="322090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3EB58F21-4A83-FCA2-33B5-30115F2CE867}"/>
              </a:ext>
            </a:extLst>
          </p:cNvPr>
          <p:cNvSpPr/>
          <p:nvPr/>
        </p:nvSpPr>
        <p:spPr>
          <a:xfrm>
            <a:off x="3259130" y="349811"/>
            <a:ext cx="750187" cy="7243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2 pz</a:t>
            </a:r>
          </a:p>
        </p:txBody>
      </p:sp>
    </p:spTree>
    <p:extLst>
      <p:ext uri="{BB962C8B-B14F-4D97-AF65-F5344CB8AC3E}">
        <p14:creationId xmlns:p14="http://schemas.microsoft.com/office/powerpoint/2010/main" val="3910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6" grpId="0"/>
      <p:bldP spid="30" grpId="0"/>
      <p:bldP spid="37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1" grpId="0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53386979-5A72-C9FA-1C41-EBD2BBA41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" y="0"/>
            <a:ext cx="12147826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BE7BBAF-F89F-2856-83D5-E09E0255D19B}"/>
              </a:ext>
            </a:extLst>
          </p:cNvPr>
          <p:cNvSpPr/>
          <p:nvPr/>
        </p:nvSpPr>
        <p:spPr>
          <a:xfrm>
            <a:off x="-279400" y="-114300"/>
            <a:ext cx="12750800" cy="7137400"/>
          </a:xfrm>
          <a:prstGeom prst="rect">
            <a:avLst/>
          </a:prstGeom>
          <a:solidFill>
            <a:srgbClr val="000000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4D86B81-2DD5-1709-24CD-192872643D05}"/>
              </a:ext>
            </a:extLst>
          </p:cNvPr>
          <p:cNvSpPr/>
          <p:nvPr/>
        </p:nvSpPr>
        <p:spPr>
          <a:xfrm>
            <a:off x="5803900" y="387350"/>
            <a:ext cx="5676900" cy="3213100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79591F-1B19-1B7E-43FC-01640729DB21}"/>
              </a:ext>
            </a:extLst>
          </p:cNvPr>
          <p:cNvSpPr txBox="1"/>
          <p:nvPr/>
        </p:nvSpPr>
        <p:spPr>
          <a:xfrm>
            <a:off x="5803900" y="927100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IMPREVISTI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7EE0299-804C-6BC1-EBA5-4F3357E1FEF5}"/>
              </a:ext>
            </a:extLst>
          </p:cNvPr>
          <p:cNvSpPr txBox="1"/>
          <p:nvPr/>
        </p:nvSpPr>
        <p:spPr>
          <a:xfrm>
            <a:off x="5803900" y="1834971"/>
            <a:ext cx="567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oppins" panose="00000500000000000000" pitchFamily="2" charset="0"/>
                <a:cs typeface="Poppins" panose="00000500000000000000" pitchFamily="2" charset="0"/>
              </a:rPr>
              <a:t>Si rompe la stampante</a:t>
            </a:r>
          </a:p>
          <a:p>
            <a:pPr algn="ctr"/>
            <a:endParaRPr lang="it-IT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it-IT" sz="2400" dirty="0">
                <a:latin typeface="Poppins" panose="00000500000000000000" pitchFamily="2" charset="0"/>
                <a:cs typeface="Poppins" panose="00000500000000000000" pitchFamily="2" charset="0"/>
              </a:rPr>
              <a:t>Paga 300€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1D9013F-03AB-7178-0B5E-CF698035EFDA}"/>
              </a:ext>
            </a:extLst>
          </p:cNvPr>
          <p:cNvSpPr/>
          <p:nvPr/>
        </p:nvSpPr>
        <p:spPr>
          <a:xfrm>
            <a:off x="127000" y="3429000"/>
            <a:ext cx="5676900" cy="3213100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3B4586-15BB-E2F1-D3FD-27A63B380A1A}"/>
              </a:ext>
            </a:extLst>
          </p:cNvPr>
          <p:cNvSpPr txBox="1"/>
          <p:nvPr/>
        </p:nvSpPr>
        <p:spPr>
          <a:xfrm>
            <a:off x="127000" y="3968750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00B05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IMPREVISTI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3FCEE3-D2DD-A64F-A461-B11A3FD8D6FC}"/>
              </a:ext>
            </a:extLst>
          </p:cNvPr>
          <p:cNvSpPr txBox="1"/>
          <p:nvPr/>
        </p:nvSpPr>
        <p:spPr>
          <a:xfrm>
            <a:off x="127000" y="4876621"/>
            <a:ext cx="567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oppins" panose="00000500000000000000" pitchFamily="2" charset="0"/>
                <a:cs typeface="Poppins" panose="00000500000000000000" pitchFamily="2" charset="0"/>
              </a:rPr>
              <a:t>Regalo di Natale: bonus Amazon</a:t>
            </a:r>
          </a:p>
          <a:p>
            <a:pPr algn="ctr"/>
            <a:endParaRPr lang="it-IT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it-IT" sz="2400" dirty="0">
                <a:latin typeface="Poppins" panose="00000500000000000000" pitchFamily="2" charset="0"/>
                <a:cs typeface="Poppins" panose="00000500000000000000" pitchFamily="2" charset="0"/>
              </a:rPr>
              <a:t>Aggiungi +1 allo Studio</a:t>
            </a:r>
          </a:p>
        </p:txBody>
      </p:sp>
    </p:spTree>
    <p:extLst>
      <p:ext uri="{BB962C8B-B14F-4D97-AF65-F5344CB8AC3E}">
        <p14:creationId xmlns:p14="http://schemas.microsoft.com/office/powerpoint/2010/main" val="367507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53386979-5A72-C9FA-1C41-EBD2BBA41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" y="0"/>
            <a:ext cx="12147826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BE7BBAF-F89F-2856-83D5-E09E0255D19B}"/>
              </a:ext>
            </a:extLst>
          </p:cNvPr>
          <p:cNvSpPr/>
          <p:nvPr/>
        </p:nvSpPr>
        <p:spPr>
          <a:xfrm>
            <a:off x="-279400" y="-114300"/>
            <a:ext cx="12750800" cy="7137400"/>
          </a:xfrm>
          <a:prstGeom prst="rect">
            <a:avLst/>
          </a:prstGeom>
          <a:solidFill>
            <a:srgbClr val="000000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4D86B81-2DD5-1709-24CD-192872643D05}"/>
              </a:ext>
            </a:extLst>
          </p:cNvPr>
          <p:cNvSpPr/>
          <p:nvPr/>
        </p:nvSpPr>
        <p:spPr>
          <a:xfrm>
            <a:off x="5803900" y="387350"/>
            <a:ext cx="5676900" cy="3213100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79591F-1B19-1B7E-43FC-01640729DB21}"/>
              </a:ext>
            </a:extLst>
          </p:cNvPr>
          <p:cNvSpPr txBox="1"/>
          <p:nvPr/>
        </p:nvSpPr>
        <p:spPr>
          <a:xfrm>
            <a:off x="5803900" y="753556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cap="all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OPPORTUNITà</a:t>
            </a:r>
            <a:endParaRPr lang="it-IT" sz="3600" cap="all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7EE0299-804C-6BC1-EBA5-4F3357E1FEF5}"/>
              </a:ext>
            </a:extLst>
          </p:cNvPr>
          <p:cNvSpPr txBox="1"/>
          <p:nvPr/>
        </p:nvSpPr>
        <p:spPr>
          <a:xfrm>
            <a:off x="5803900" y="1304885"/>
            <a:ext cx="56769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Poppins" panose="00000500000000000000" pitchFamily="2" charset="0"/>
                <a:cs typeface="Poppins" panose="00000500000000000000" pitchFamily="2" charset="0"/>
              </a:rPr>
              <a:t>Arriva un paziente che ha bisogno della tecnica </a:t>
            </a:r>
            <a:r>
              <a:rPr lang="it-IT" sz="1400" dirty="0" err="1">
                <a:latin typeface="Poppins" panose="00000500000000000000" pitchFamily="2" charset="0"/>
                <a:cs typeface="Poppins" panose="00000500000000000000" pitchFamily="2" charset="0"/>
              </a:rPr>
              <a:t>Cronct</a:t>
            </a:r>
            <a:r>
              <a:rPr lang="it-IT" sz="14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algn="ctr"/>
            <a:endParaRPr lang="it-IT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it-IT" sz="1600" dirty="0">
                <a:latin typeface="Poppins" panose="00000500000000000000" pitchFamily="2" charset="0"/>
                <a:cs typeface="Poppins" panose="00000500000000000000" pitchFamily="2" charset="0"/>
              </a:rPr>
              <a:t>Se hai l’attestato </a:t>
            </a:r>
            <a:r>
              <a:rPr lang="it-IT" sz="1600" dirty="0" err="1">
                <a:latin typeface="Poppins" panose="00000500000000000000" pitchFamily="2" charset="0"/>
                <a:cs typeface="Poppins" panose="00000500000000000000" pitchFamily="2" charset="0"/>
              </a:rPr>
              <a:t>Cronct</a:t>
            </a:r>
            <a:r>
              <a:rPr lang="it-IT" sz="1600" dirty="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endParaRPr lang="it-IT" sz="1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1000" dirty="0">
                <a:latin typeface="Poppins" panose="00000500000000000000" pitchFamily="2" charset="0"/>
                <a:cs typeface="Poppins" panose="00000500000000000000" pitchFamily="2" charset="0"/>
              </a:rPr>
              <a:t>Prendi in carico il paziente: +1000€/anno</a:t>
            </a:r>
          </a:p>
          <a:p>
            <a:pPr algn="ctr"/>
            <a:endParaRPr lang="it-IT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it-IT" sz="1600" dirty="0">
                <a:latin typeface="Poppins" panose="00000500000000000000" pitchFamily="2" charset="0"/>
                <a:cs typeface="Poppins" panose="00000500000000000000" pitchFamily="2" charset="0"/>
              </a:rPr>
              <a:t>Se non hai l’attestato </a:t>
            </a:r>
            <a:r>
              <a:rPr lang="it-IT" sz="1600" dirty="0" err="1">
                <a:latin typeface="Poppins" panose="00000500000000000000" pitchFamily="2" charset="0"/>
                <a:cs typeface="Poppins" panose="00000500000000000000" pitchFamily="2" charset="0"/>
              </a:rPr>
              <a:t>Cronct</a:t>
            </a:r>
            <a:r>
              <a:rPr lang="it-IT" sz="1600" dirty="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endParaRPr lang="it-IT" sz="1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1000" dirty="0">
                <a:latin typeface="Poppins" panose="00000500000000000000" pitchFamily="2" charset="0"/>
                <a:cs typeface="Poppins" panose="00000500000000000000" pitchFamily="2" charset="0"/>
              </a:rPr>
              <a:t>Prendi in carico il paziente, con supervisione: +500€/anno</a:t>
            </a:r>
          </a:p>
          <a:p>
            <a:pPr algn="ctr"/>
            <a:r>
              <a:rPr lang="it-IT" sz="1000" dirty="0"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1000" dirty="0">
                <a:latin typeface="Poppins" panose="00000500000000000000" pitchFamily="2" charset="0"/>
                <a:cs typeface="Poppins" panose="00000500000000000000" pitchFamily="2" charset="0"/>
              </a:rPr>
              <a:t>Non prendi in carico il paziente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1D9013F-03AB-7178-0B5E-CF698035EFDA}"/>
              </a:ext>
            </a:extLst>
          </p:cNvPr>
          <p:cNvSpPr/>
          <p:nvPr/>
        </p:nvSpPr>
        <p:spPr>
          <a:xfrm>
            <a:off x="127000" y="3429000"/>
            <a:ext cx="5676900" cy="3213100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3B4586-15BB-E2F1-D3FD-27A63B380A1A}"/>
              </a:ext>
            </a:extLst>
          </p:cNvPr>
          <p:cNvSpPr txBox="1"/>
          <p:nvPr/>
        </p:nvSpPr>
        <p:spPr>
          <a:xfrm>
            <a:off x="127000" y="3681418"/>
            <a:ext cx="567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cap="all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OPPORTUNITà</a:t>
            </a:r>
            <a:endParaRPr lang="it-IT" sz="3600" cap="all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3FCEE3-D2DD-A64F-A461-B11A3FD8D6FC}"/>
              </a:ext>
            </a:extLst>
          </p:cNvPr>
          <p:cNvSpPr txBox="1"/>
          <p:nvPr/>
        </p:nvSpPr>
        <p:spPr>
          <a:xfrm>
            <a:off x="127000" y="4164499"/>
            <a:ext cx="56769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Poppins" panose="00000500000000000000" pitchFamily="2" charset="0"/>
                <a:cs typeface="Poppins" panose="00000500000000000000" pitchFamily="2" charset="0"/>
              </a:rPr>
              <a:t>Scelta dello studio</a:t>
            </a:r>
          </a:p>
          <a:p>
            <a:pPr algn="ctr"/>
            <a:endParaRPr lang="it-IT" sz="105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it-IT" sz="2400" dirty="0">
                <a:latin typeface="Poppins" panose="00000500000000000000" pitchFamily="2" charset="0"/>
                <a:cs typeface="Poppins" panose="00000500000000000000" pitchFamily="2" charset="0"/>
              </a:rPr>
              <a:t>Vicino casa, ma isolato</a:t>
            </a:r>
            <a:endParaRPr lang="it-IT" sz="1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it-IT" sz="1100" dirty="0">
                <a:latin typeface="Poppins" panose="00000500000000000000" pitchFamily="2" charset="0"/>
                <a:cs typeface="Poppins" panose="00000500000000000000" pitchFamily="2" charset="0"/>
              </a:rPr>
              <a:t>+1 benessere, -1 reputazione</a:t>
            </a:r>
          </a:p>
          <a:p>
            <a:pPr algn="ctr"/>
            <a:endParaRPr lang="it-IT" sz="105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it-IT" sz="2400" dirty="0">
                <a:latin typeface="Poppins" panose="00000500000000000000" pitchFamily="2" charset="0"/>
                <a:cs typeface="Poppins" panose="00000500000000000000" pitchFamily="2" charset="0"/>
              </a:rPr>
              <a:t>Lontano da casa, ma in zona frequentata</a:t>
            </a:r>
          </a:p>
          <a:p>
            <a:pPr algn="ctr"/>
            <a:r>
              <a:rPr lang="it-IT" sz="1100" dirty="0">
                <a:latin typeface="Poppins" panose="00000500000000000000" pitchFamily="2" charset="0"/>
                <a:cs typeface="Poppins" panose="00000500000000000000" pitchFamily="2" charset="0"/>
              </a:rPr>
              <a:t>+1 reputazione, -1 benessere</a:t>
            </a:r>
            <a:endParaRPr lang="it-IT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it-IT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44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53386979-5A72-C9FA-1C41-EBD2BBA41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" y="0"/>
            <a:ext cx="12147826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BE7BBAF-F89F-2856-83D5-E09E0255D19B}"/>
              </a:ext>
            </a:extLst>
          </p:cNvPr>
          <p:cNvSpPr/>
          <p:nvPr/>
        </p:nvSpPr>
        <p:spPr>
          <a:xfrm>
            <a:off x="-279400" y="-114300"/>
            <a:ext cx="12750800" cy="7137400"/>
          </a:xfrm>
          <a:prstGeom prst="rect">
            <a:avLst/>
          </a:prstGeom>
          <a:solidFill>
            <a:srgbClr val="000000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1D9013F-03AB-7178-0B5E-CF698035EFDA}"/>
              </a:ext>
            </a:extLst>
          </p:cNvPr>
          <p:cNvSpPr/>
          <p:nvPr/>
        </p:nvSpPr>
        <p:spPr>
          <a:xfrm>
            <a:off x="127000" y="139700"/>
            <a:ext cx="11899900" cy="6502400"/>
          </a:xfrm>
          <a:prstGeom prst="roundRect">
            <a:avLst>
              <a:gd name="adj" fmla="val 3228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3B4586-15BB-E2F1-D3FD-27A63B380A1A}"/>
              </a:ext>
            </a:extLst>
          </p:cNvPr>
          <p:cNvSpPr txBox="1"/>
          <p:nvPr/>
        </p:nvSpPr>
        <p:spPr>
          <a:xfrm>
            <a:off x="127000" y="390860"/>
            <a:ext cx="1189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cap="all" dirty="0">
                <a:latin typeface="Poppins SemiBold" panose="00000700000000000000" pitchFamily="2" charset="0"/>
                <a:cs typeface="Poppins SemiBold" panose="00000700000000000000" pitchFamily="2" charset="0"/>
              </a:rPr>
              <a:t>Logica del gioco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3FCEE3-D2DD-A64F-A461-B11A3FD8D6FC}"/>
              </a:ext>
            </a:extLst>
          </p:cNvPr>
          <p:cNvSpPr txBox="1"/>
          <p:nvPr/>
        </p:nvSpPr>
        <p:spPr>
          <a:xfrm>
            <a:off x="165099" y="1422331"/>
            <a:ext cx="1171878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oppins" panose="00000500000000000000" pitchFamily="2" charset="0"/>
                <a:cs typeface="Poppins" panose="00000500000000000000" pitchFamily="2" charset="0"/>
              </a:rPr>
              <a:t>Non c’è una risposta giusta o una sbagliata. Non c’è (come in Super Mario) il modo giusto di giocare per «vincere», anche perché non c’è una vittoria in senso stretto.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>
                <a:latin typeface="Poppins" panose="00000500000000000000" pitchFamily="2" charset="0"/>
                <a:cs typeface="Poppins" panose="00000500000000000000" pitchFamily="2" charset="0"/>
              </a:rPr>
              <a:t>Ogni carta opportunità presenta delle scelte. Le scelte hanno un aspetto positivo e uno negativo. Ad esempio: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it-IT" dirty="0">
                <a:latin typeface="Poppins" panose="00000500000000000000" pitchFamily="2" charset="0"/>
                <a:cs typeface="Poppins" panose="00000500000000000000" pitchFamily="2" charset="0"/>
              </a:rPr>
              <a:t>Arrivano 500€. Puoi spenderli in materiali per lo studio o una formazione, oppure prenderti una vacanza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it-IT" dirty="0">
                <a:latin typeface="Poppins" panose="00000500000000000000" pitchFamily="2" charset="0"/>
                <a:cs typeface="Poppins" panose="00000500000000000000" pitchFamily="2" charset="0"/>
              </a:rPr>
              <a:t>Proposta di lavoro in studio multidisciplinare: maggior possibilità di arrivo dei pazienti, ma minor autonomia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it-IT" dirty="0">
                <a:latin typeface="Poppins" panose="00000500000000000000" pitchFamily="2" charset="0"/>
                <a:cs typeface="Poppins" panose="00000500000000000000" pitchFamily="2" charset="0"/>
              </a:rPr>
              <a:t>Collaborazione a titolo gratuito per realizzare un test per una nota casa editrice: -1 punti benessere, +1 punto prestigio</a:t>
            </a:r>
            <a:endParaRPr lang="it-IT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>
                <a:latin typeface="Poppins" panose="00000500000000000000" pitchFamily="2" charset="0"/>
                <a:cs typeface="Poppins" panose="00000500000000000000" pitchFamily="2" charset="0"/>
              </a:rPr>
              <a:t>La «soluzione» deriva dallo stile di gioco.</a:t>
            </a:r>
          </a:p>
          <a:p>
            <a:pPr algn="just"/>
            <a:endParaRPr lang="it-IT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it-IT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wooden flat background">
            <a:extLst>
              <a:ext uri="{FF2B5EF4-FFF2-40B4-BE49-F238E27FC236}">
                <a16:creationId xmlns:a16="http://schemas.microsoft.com/office/drawing/2014/main" id="{56DD48E9-A58E-FEEE-39E1-48193A86E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59"/>
          <a:stretch/>
        </p:blipFill>
        <p:spPr bwMode="auto">
          <a:xfrm>
            <a:off x="0" y="-25118"/>
            <a:ext cx="12192000" cy="68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950CB2-1245-EFD5-FBEF-F0FF1FB5CA1E}"/>
              </a:ext>
            </a:extLst>
          </p:cNvPr>
          <p:cNvSpPr txBox="1"/>
          <p:nvPr/>
        </p:nvSpPr>
        <p:spPr>
          <a:xfrm>
            <a:off x="505836" y="1859358"/>
            <a:ext cx="359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7030A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LAURA</a:t>
            </a:r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A52546A1-CA86-0A82-EEBF-7C84442FF0AF}"/>
              </a:ext>
            </a:extLst>
          </p:cNvPr>
          <p:cNvGrpSpPr/>
          <p:nvPr/>
        </p:nvGrpSpPr>
        <p:grpSpPr>
          <a:xfrm>
            <a:off x="5365884" y="104087"/>
            <a:ext cx="5765800" cy="5848648"/>
            <a:chOff x="4495800" y="-110590"/>
            <a:chExt cx="6887130" cy="6986090"/>
          </a:xfrm>
        </p:grpSpPr>
        <p:sp>
          <p:nvSpPr>
            <p:cNvPr id="108" name="Rettangolo 107">
              <a:extLst>
                <a:ext uri="{FF2B5EF4-FFF2-40B4-BE49-F238E27FC236}">
                  <a16:creationId xmlns:a16="http://schemas.microsoft.com/office/drawing/2014/main" id="{ED3ADCF7-7FF9-FFEC-DCFB-A851FCFCCE63}"/>
                </a:ext>
              </a:extLst>
            </p:cNvPr>
            <p:cNvSpPr/>
            <p:nvPr/>
          </p:nvSpPr>
          <p:spPr>
            <a:xfrm>
              <a:off x="4495800" y="0"/>
              <a:ext cx="6887130" cy="6858000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pic>
          <p:nvPicPr>
            <p:cNvPr id="1042" name="Picture 18" descr="Immagine">
              <a:extLst>
                <a:ext uri="{FF2B5EF4-FFF2-40B4-BE49-F238E27FC236}">
                  <a16:creationId xmlns:a16="http://schemas.microsoft.com/office/drawing/2014/main" id="{91F8622B-8D8B-F980-0150-5EAE06313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812" y="-7618"/>
              <a:ext cx="6883118" cy="6883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18E511F4-00A7-813F-3E2D-7C462299BA1B}"/>
                </a:ext>
              </a:extLst>
            </p:cNvPr>
            <p:cNvSpPr/>
            <p:nvPr/>
          </p:nvSpPr>
          <p:spPr>
            <a:xfrm>
              <a:off x="4620569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id="{9FB8218A-15F3-3847-C44C-9093CB97A3F6}"/>
                </a:ext>
              </a:extLst>
            </p:cNvPr>
            <p:cNvSpPr/>
            <p:nvPr/>
          </p:nvSpPr>
          <p:spPr>
            <a:xfrm>
              <a:off x="4620569" y="1236108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id="{1E6E2EDE-C8FA-CD82-7674-451EA546999E}"/>
                </a:ext>
              </a:extLst>
            </p:cNvPr>
            <p:cNvSpPr/>
            <p:nvPr/>
          </p:nvSpPr>
          <p:spPr>
            <a:xfrm>
              <a:off x="4620569" y="2362317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89" name="Rettangolo 88">
              <a:extLst>
                <a:ext uri="{FF2B5EF4-FFF2-40B4-BE49-F238E27FC236}">
                  <a16:creationId xmlns:a16="http://schemas.microsoft.com/office/drawing/2014/main" id="{B6F340B1-EBBF-D775-D388-EE68CA83878E}"/>
                </a:ext>
              </a:extLst>
            </p:cNvPr>
            <p:cNvSpPr/>
            <p:nvPr/>
          </p:nvSpPr>
          <p:spPr>
            <a:xfrm>
              <a:off x="4620569" y="3451908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0" name="Rettangolo 89">
              <a:extLst>
                <a:ext uri="{FF2B5EF4-FFF2-40B4-BE49-F238E27FC236}">
                  <a16:creationId xmlns:a16="http://schemas.microsoft.com/office/drawing/2014/main" id="{1ACEF3E8-252E-0DB4-390B-199C73B30F10}"/>
                </a:ext>
              </a:extLst>
            </p:cNvPr>
            <p:cNvSpPr/>
            <p:nvPr/>
          </p:nvSpPr>
          <p:spPr>
            <a:xfrm>
              <a:off x="4620569" y="4559062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1" name="Rettangolo 90">
              <a:extLst>
                <a:ext uri="{FF2B5EF4-FFF2-40B4-BE49-F238E27FC236}">
                  <a16:creationId xmlns:a16="http://schemas.microsoft.com/office/drawing/2014/main" id="{CCB70B28-E93C-0DD9-1CD3-E497C5DD101A}"/>
                </a:ext>
              </a:extLst>
            </p:cNvPr>
            <p:cNvSpPr/>
            <p:nvPr/>
          </p:nvSpPr>
          <p:spPr>
            <a:xfrm>
              <a:off x="4620569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2" name="Rettangolo 91">
              <a:extLst>
                <a:ext uri="{FF2B5EF4-FFF2-40B4-BE49-F238E27FC236}">
                  <a16:creationId xmlns:a16="http://schemas.microsoft.com/office/drawing/2014/main" id="{69045E58-8599-A042-B432-83CE70A8FFB2}"/>
                </a:ext>
              </a:extLst>
            </p:cNvPr>
            <p:cNvSpPr/>
            <p:nvPr/>
          </p:nvSpPr>
          <p:spPr>
            <a:xfrm>
              <a:off x="10172284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09AFF887-EC71-D2D0-2E07-95F3B88D7285}"/>
                </a:ext>
              </a:extLst>
            </p:cNvPr>
            <p:cNvSpPr/>
            <p:nvPr/>
          </p:nvSpPr>
          <p:spPr>
            <a:xfrm>
              <a:off x="10172284" y="1236108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4" name="Rettangolo 93">
              <a:extLst>
                <a:ext uri="{FF2B5EF4-FFF2-40B4-BE49-F238E27FC236}">
                  <a16:creationId xmlns:a16="http://schemas.microsoft.com/office/drawing/2014/main" id="{5D330A90-E8A9-B54D-5681-F09CD56591FA}"/>
                </a:ext>
              </a:extLst>
            </p:cNvPr>
            <p:cNvSpPr/>
            <p:nvPr/>
          </p:nvSpPr>
          <p:spPr>
            <a:xfrm>
              <a:off x="10172284" y="2362317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5" name="Rettangolo 94">
              <a:extLst>
                <a:ext uri="{FF2B5EF4-FFF2-40B4-BE49-F238E27FC236}">
                  <a16:creationId xmlns:a16="http://schemas.microsoft.com/office/drawing/2014/main" id="{E925F86C-3FB5-A62D-9B2E-0E3DE2937AB3}"/>
                </a:ext>
              </a:extLst>
            </p:cNvPr>
            <p:cNvSpPr/>
            <p:nvPr/>
          </p:nvSpPr>
          <p:spPr>
            <a:xfrm>
              <a:off x="10172284" y="3451908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6" name="Rettangolo 95">
              <a:extLst>
                <a:ext uri="{FF2B5EF4-FFF2-40B4-BE49-F238E27FC236}">
                  <a16:creationId xmlns:a16="http://schemas.microsoft.com/office/drawing/2014/main" id="{E6AA6A53-0A33-3BA0-BCB6-949611190CD3}"/>
                </a:ext>
              </a:extLst>
            </p:cNvPr>
            <p:cNvSpPr/>
            <p:nvPr/>
          </p:nvSpPr>
          <p:spPr>
            <a:xfrm>
              <a:off x="10172284" y="4559062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7" name="Rettangolo 96">
              <a:extLst>
                <a:ext uri="{FF2B5EF4-FFF2-40B4-BE49-F238E27FC236}">
                  <a16:creationId xmlns:a16="http://schemas.microsoft.com/office/drawing/2014/main" id="{D144E38E-097E-BB03-9CDF-F3685A84B68C}"/>
                </a:ext>
              </a:extLst>
            </p:cNvPr>
            <p:cNvSpPr/>
            <p:nvPr/>
          </p:nvSpPr>
          <p:spPr>
            <a:xfrm>
              <a:off x="10172284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8" name="Rettangolo 97">
              <a:extLst>
                <a:ext uri="{FF2B5EF4-FFF2-40B4-BE49-F238E27FC236}">
                  <a16:creationId xmlns:a16="http://schemas.microsoft.com/office/drawing/2014/main" id="{D387B6B1-128A-2C8E-35DF-265A888661CD}"/>
                </a:ext>
              </a:extLst>
            </p:cNvPr>
            <p:cNvSpPr/>
            <p:nvPr/>
          </p:nvSpPr>
          <p:spPr>
            <a:xfrm>
              <a:off x="5730912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9" name="Rettangolo 98">
              <a:extLst>
                <a:ext uri="{FF2B5EF4-FFF2-40B4-BE49-F238E27FC236}">
                  <a16:creationId xmlns:a16="http://schemas.microsoft.com/office/drawing/2014/main" id="{6F8BE3A4-B580-4883-D313-71A9E68B8598}"/>
                </a:ext>
              </a:extLst>
            </p:cNvPr>
            <p:cNvSpPr/>
            <p:nvPr/>
          </p:nvSpPr>
          <p:spPr>
            <a:xfrm>
              <a:off x="6841255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0" name="Rettangolo 99">
              <a:extLst>
                <a:ext uri="{FF2B5EF4-FFF2-40B4-BE49-F238E27FC236}">
                  <a16:creationId xmlns:a16="http://schemas.microsoft.com/office/drawing/2014/main" id="{A85D34DB-4677-7FEC-4D7F-9FE4B1D2B200}"/>
                </a:ext>
              </a:extLst>
            </p:cNvPr>
            <p:cNvSpPr/>
            <p:nvPr/>
          </p:nvSpPr>
          <p:spPr>
            <a:xfrm>
              <a:off x="7951598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1" name="Rettangolo 100">
              <a:extLst>
                <a:ext uri="{FF2B5EF4-FFF2-40B4-BE49-F238E27FC236}">
                  <a16:creationId xmlns:a16="http://schemas.microsoft.com/office/drawing/2014/main" id="{95CF6258-E455-A42F-B25B-3BE9AE994A90}"/>
                </a:ext>
              </a:extLst>
            </p:cNvPr>
            <p:cNvSpPr/>
            <p:nvPr/>
          </p:nvSpPr>
          <p:spPr>
            <a:xfrm>
              <a:off x="9061941" y="566940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2" name="Rettangolo 101">
              <a:extLst>
                <a:ext uri="{FF2B5EF4-FFF2-40B4-BE49-F238E27FC236}">
                  <a16:creationId xmlns:a16="http://schemas.microsoft.com/office/drawing/2014/main" id="{36047870-6AD2-B738-21CA-D8D58631E31F}"/>
                </a:ext>
              </a:extLst>
            </p:cNvPr>
            <p:cNvSpPr/>
            <p:nvPr/>
          </p:nvSpPr>
          <p:spPr>
            <a:xfrm>
              <a:off x="5730912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3" name="Rettangolo 102">
              <a:extLst>
                <a:ext uri="{FF2B5EF4-FFF2-40B4-BE49-F238E27FC236}">
                  <a16:creationId xmlns:a16="http://schemas.microsoft.com/office/drawing/2014/main" id="{F1143228-FBA3-8BBC-02F0-CB8B2BD317D5}"/>
                </a:ext>
              </a:extLst>
            </p:cNvPr>
            <p:cNvSpPr/>
            <p:nvPr/>
          </p:nvSpPr>
          <p:spPr>
            <a:xfrm>
              <a:off x="6841255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4" name="Rettangolo 103">
              <a:extLst>
                <a:ext uri="{FF2B5EF4-FFF2-40B4-BE49-F238E27FC236}">
                  <a16:creationId xmlns:a16="http://schemas.microsoft.com/office/drawing/2014/main" id="{A1C3FEA5-3595-0A7F-0E3A-8E86A1AFA3FD}"/>
                </a:ext>
              </a:extLst>
            </p:cNvPr>
            <p:cNvSpPr/>
            <p:nvPr/>
          </p:nvSpPr>
          <p:spPr>
            <a:xfrm>
              <a:off x="7951597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5" name="Rettangolo 104">
              <a:extLst>
                <a:ext uri="{FF2B5EF4-FFF2-40B4-BE49-F238E27FC236}">
                  <a16:creationId xmlns:a16="http://schemas.microsoft.com/office/drawing/2014/main" id="{CB2EECDF-6BE4-48F2-19A7-BB82361C25CB}"/>
                </a:ext>
              </a:extLst>
            </p:cNvPr>
            <p:cNvSpPr/>
            <p:nvPr/>
          </p:nvSpPr>
          <p:spPr>
            <a:xfrm>
              <a:off x="9061941" y="125765"/>
              <a:ext cx="1110343" cy="11103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06" name="Rettangolo con angoli arrotondati 105">
              <a:extLst>
                <a:ext uri="{FF2B5EF4-FFF2-40B4-BE49-F238E27FC236}">
                  <a16:creationId xmlns:a16="http://schemas.microsoft.com/office/drawing/2014/main" id="{2019FCE2-51D7-2071-3600-3D7736C4BC18}"/>
                </a:ext>
              </a:extLst>
            </p:cNvPr>
            <p:cNvSpPr/>
            <p:nvPr/>
          </p:nvSpPr>
          <p:spPr>
            <a:xfrm>
              <a:off x="6096000" y="1791279"/>
              <a:ext cx="1905696" cy="1110343"/>
            </a:xfrm>
            <a:prstGeom prst="roundRect">
              <a:avLst>
                <a:gd name="adj" fmla="val 7843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solidFill>
                    <a:srgbClr val="0070C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IMPREVISTI</a:t>
              </a:r>
            </a:p>
          </p:txBody>
        </p:sp>
        <p:sp>
          <p:nvSpPr>
            <p:cNvPr id="107" name="Rettangolo con angoli arrotondati 106">
              <a:extLst>
                <a:ext uri="{FF2B5EF4-FFF2-40B4-BE49-F238E27FC236}">
                  <a16:creationId xmlns:a16="http://schemas.microsoft.com/office/drawing/2014/main" id="{06DB03EC-F39A-C26A-CAE0-A756604D8B12}"/>
                </a:ext>
              </a:extLst>
            </p:cNvPr>
            <p:cNvSpPr/>
            <p:nvPr/>
          </p:nvSpPr>
          <p:spPr>
            <a:xfrm>
              <a:off x="7198869" y="3483089"/>
              <a:ext cx="1905697" cy="1110343"/>
            </a:xfrm>
            <a:prstGeom prst="roundRect">
              <a:avLst>
                <a:gd name="adj" fmla="val 7843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cap="all" dirty="0">
                  <a:solidFill>
                    <a:srgbClr val="0070C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OPPORTUNITà</a:t>
              </a:r>
            </a:p>
          </p:txBody>
        </p:sp>
        <p:pic>
          <p:nvPicPr>
            <p:cNvPr id="1038" name="Picture 14" descr="Game player piece | Free SVG">
              <a:extLst>
                <a:ext uri="{FF2B5EF4-FFF2-40B4-BE49-F238E27FC236}">
                  <a16:creationId xmlns:a16="http://schemas.microsoft.com/office/drawing/2014/main" id="{866C43A0-B22E-80F4-191B-37283889C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2283" y="-110590"/>
              <a:ext cx="1158766" cy="1158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9" name="Rettangolo con angoli arrotondati 1118">
              <a:extLst>
                <a:ext uri="{FF2B5EF4-FFF2-40B4-BE49-F238E27FC236}">
                  <a16:creationId xmlns:a16="http://schemas.microsoft.com/office/drawing/2014/main" id="{EF8E70A9-734B-4617-092A-2CED3B20D1C5}"/>
                </a:ext>
              </a:extLst>
            </p:cNvPr>
            <p:cNvSpPr/>
            <p:nvPr/>
          </p:nvSpPr>
          <p:spPr>
            <a:xfrm>
              <a:off x="8135207" y="1791279"/>
              <a:ext cx="1905697" cy="1110343"/>
            </a:xfrm>
            <a:prstGeom prst="roundRect">
              <a:avLst>
                <a:gd name="adj" fmla="val 7843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solidFill>
                    <a:srgbClr val="0070C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PAZIENTI</a:t>
              </a:r>
            </a:p>
          </p:txBody>
        </p:sp>
      </p:grpSp>
      <p:sp>
        <p:nvSpPr>
          <p:cNvPr id="2" name="Ovale 1">
            <a:extLst>
              <a:ext uri="{FF2B5EF4-FFF2-40B4-BE49-F238E27FC236}">
                <a16:creationId xmlns:a16="http://schemas.microsoft.com/office/drawing/2014/main" id="{CB0EEEA1-E166-67A2-E36A-DFC3FA135CE7}"/>
              </a:ext>
            </a:extLst>
          </p:cNvPr>
          <p:cNvSpPr/>
          <p:nvPr/>
        </p:nvSpPr>
        <p:spPr>
          <a:xfrm>
            <a:off x="5048711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79BDCBB0-004A-12AE-8A4E-A97EA22A82E4}"/>
              </a:ext>
            </a:extLst>
          </p:cNvPr>
          <p:cNvSpPr/>
          <p:nvPr/>
        </p:nvSpPr>
        <p:spPr>
          <a:xfrm>
            <a:off x="5710192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F1380CA3-9340-258F-D84E-10C6CE6217AB}"/>
              </a:ext>
            </a:extLst>
          </p:cNvPr>
          <p:cNvSpPr/>
          <p:nvPr/>
        </p:nvSpPr>
        <p:spPr>
          <a:xfrm>
            <a:off x="6371673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D963018-22DB-3EFF-82EE-329584F475FD}"/>
              </a:ext>
            </a:extLst>
          </p:cNvPr>
          <p:cNvSpPr/>
          <p:nvPr/>
        </p:nvSpPr>
        <p:spPr>
          <a:xfrm>
            <a:off x="7019222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1C6A51A6-0AE8-CB00-4B5E-9B66C83E6744}"/>
              </a:ext>
            </a:extLst>
          </p:cNvPr>
          <p:cNvSpPr/>
          <p:nvPr/>
        </p:nvSpPr>
        <p:spPr>
          <a:xfrm>
            <a:off x="7680703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E6B6446-1466-61C1-F62A-EAB96EEFBA3B}"/>
              </a:ext>
            </a:extLst>
          </p:cNvPr>
          <p:cNvSpPr/>
          <p:nvPr/>
        </p:nvSpPr>
        <p:spPr>
          <a:xfrm>
            <a:off x="8342184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CC18511-C1CE-AB81-0C1C-28401CEA10D3}"/>
              </a:ext>
            </a:extLst>
          </p:cNvPr>
          <p:cNvSpPr/>
          <p:nvPr/>
        </p:nvSpPr>
        <p:spPr>
          <a:xfrm>
            <a:off x="9077201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271D0C67-A9E4-0AD2-4847-DFBB4DE9F8E0}"/>
              </a:ext>
            </a:extLst>
          </p:cNvPr>
          <p:cNvSpPr/>
          <p:nvPr/>
        </p:nvSpPr>
        <p:spPr>
          <a:xfrm>
            <a:off x="9738682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222FFDB4-7980-475F-230B-330F10604A03}"/>
              </a:ext>
            </a:extLst>
          </p:cNvPr>
          <p:cNvSpPr/>
          <p:nvPr/>
        </p:nvSpPr>
        <p:spPr>
          <a:xfrm>
            <a:off x="10400163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9D4B31C-C99A-AA32-B348-1E162411C73A}"/>
              </a:ext>
            </a:extLst>
          </p:cNvPr>
          <p:cNvSpPr/>
          <p:nvPr/>
        </p:nvSpPr>
        <p:spPr>
          <a:xfrm>
            <a:off x="11047712" y="6148037"/>
            <a:ext cx="538957" cy="53895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05C5D35E-E14E-C42F-227D-0AD443E9D646}"/>
              </a:ext>
            </a:extLst>
          </p:cNvPr>
          <p:cNvSpPr/>
          <p:nvPr/>
        </p:nvSpPr>
        <p:spPr>
          <a:xfrm>
            <a:off x="5151465" y="6245508"/>
            <a:ext cx="322090" cy="322090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22" name="Gruppo 1121">
            <a:extLst>
              <a:ext uri="{FF2B5EF4-FFF2-40B4-BE49-F238E27FC236}">
                <a16:creationId xmlns:a16="http://schemas.microsoft.com/office/drawing/2014/main" id="{CAD10D12-77E5-B61A-992B-1CDCC573639C}"/>
              </a:ext>
            </a:extLst>
          </p:cNvPr>
          <p:cNvGrpSpPr/>
          <p:nvPr/>
        </p:nvGrpSpPr>
        <p:grpSpPr>
          <a:xfrm>
            <a:off x="505839" y="223737"/>
            <a:ext cx="1929596" cy="3447197"/>
            <a:chOff x="505838" y="223736"/>
            <a:chExt cx="3599234" cy="6429983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7B35ECF9-B5B6-CC3C-4C8B-EF3B4021ECCE}"/>
                </a:ext>
              </a:extLst>
            </p:cNvPr>
            <p:cNvSpPr/>
            <p:nvPr/>
          </p:nvSpPr>
          <p:spPr>
            <a:xfrm>
              <a:off x="505838" y="223736"/>
              <a:ext cx="3599234" cy="6429983"/>
            </a:xfrm>
            <a:prstGeom prst="roundRect">
              <a:avLst>
                <a:gd name="adj" fmla="val 631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40000">
                  <a:schemeClr val="bg1">
                    <a:shade val="100000"/>
                    <a:satMod val="115000"/>
                  </a:schemeClr>
                </a:gs>
              </a:gsLst>
              <a:lin ang="16200000" scaled="0"/>
              <a:tileRect/>
            </a:gra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2299F91-B8AE-5E91-3C2F-4B5A13266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7087" y="349811"/>
              <a:ext cx="1396731" cy="1396731"/>
            </a:xfrm>
            <a:prstGeom prst="ellipse">
              <a:avLst/>
            </a:prstGeom>
            <a:ln w="3175" cap="rnd">
              <a:solidFill>
                <a:schemeClr val="bg1">
                  <a:lumMod val="95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844B5ED-4F8F-94EA-3CA4-2386857E9B58}"/>
                </a:ext>
              </a:extLst>
            </p:cNvPr>
            <p:cNvSpPr txBox="1"/>
            <p:nvPr/>
          </p:nvSpPr>
          <p:spPr>
            <a:xfrm>
              <a:off x="1050587" y="2762632"/>
              <a:ext cx="2178994" cy="47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00B050"/>
                  </a:solidFill>
                </a:rPr>
                <a:t>Cassa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1DE3D07-E8FC-EB8A-0FEF-8D5317768FC7}"/>
                </a:ext>
              </a:extLst>
            </p:cNvPr>
            <p:cNvSpPr txBox="1"/>
            <p:nvPr/>
          </p:nvSpPr>
          <p:spPr>
            <a:xfrm>
              <a:off x="1050587" y="3180548"/>
              <a:ext cx="2178994" cy="47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Benessere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A31F133-A0E1-E5D4-3BB3-CCBBDF429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547" y="3190434"/>
              <a:ext cx="369332" cy="36933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D73E26B-53D4-09E0-FF86-C43B6E94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813" y="2776730"/>
              <a:ext cx="370800" cy="370800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B89D3D5-2FF1-D427-85A8-95F8D27BEB0D}"/>
                </a:ext>
              </a:extLst>
            </p:cNvPr>
            <p:cNvSpPr txBox="1"/>
            <p:nvPr/>
          </p:nvSpPr>
          <p:spPr>
            <a:xfrm>
              <a:off x="1050587" y="3598462"/>
              <a:ext cx="2178994" cy="47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bg1">
                      <a:lumMod val="50000"/>
                    </a:schemeClr>
                  </a:solidFill>
                </a:rPr>
                <a:t>Studio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1A93459-EE65-4DD1-7114-4162C9E73226}"/>
                </a:ext>
              </a:extLst>
            </p:cNvPr>
            <p:cNvSpPr txBox="1"/>
            <p:nvPr/>
          </p:nvSpPr>
          <p:spPr>
            <a:xfrm>
              <a:off x="1050587" y="4016374"/>
              <a:ext cx="2178994" cy="47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0070C0"/>
                  </a:solidFill>
                </a:rPr>
                <a:t>Reputazione</a:t>
              </a: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61F29837-3F93-066D-EEA7-9D787F76E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079" y="3602670"/>
              <a:ext cx="370800" cy="370800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E9DE9C26-01EF-90F3-F80E-8CE5A48F3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2079" y="4016373"/>
              <a:ext cx="370800" cy="370800"/>
            </a:xfrm>
            <a:prstGeom prst="rect">
              <a:avLst/>
            </a:prstGeom>
          </p:spPr>
        </p:pic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8B7C49ED-C895-B5F3-B29B-F229151A79C4}"/>
                </a:ext>
              </a:extLst>
            </p:cNvPr>
            <p:cNvGrpSpPr/>
            <p:nvPr/>
          </p:nvGrpSpPr>
          <p:grpSpPr>
            <a:xfrm>
              <a:off x="809070" y="4954246"/>
              <a:ext cx="2992770" cy="525294"/>
              <a:chOff x="787940" y="4902740"/>
              <a:chExt cx="2992770" cy="525294"/>
            </a:xfrm>
          </p:grpSpPr>
          <p:sp>
            <p:nvSpPr>
              <p:cNvPr id="22" name="Rettangolo con angoli arrotondati 21">
                <a:extLst>
                  <a:ext uri="{FF2B5EF4-FFF2-40B4-BE49-F238E27FC236}">
                    <a16:creationId xmlns:a16="http://schemas.microsoft.com/office/drawing/2014/main" id="{4D0F2B6D-2376-1CBF-C8D7-CA442D92A913}"/>
                  </a:ext>
                </a:extLst>
              </p:cNvPr>
              <p:cNvSpPr/>
              <p:nvPr/>
            </p:nvSpPr>
            <p:spPr>
              <a:xfrm>
                <a:off x="787940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25" name="Rettangolo con angoli arrotondati 24">
                <a:extLst>
                  <a:ext uri="{FF2B5EF4-FFF2-40B4-BE49-F238E27FC236}">
                    <a16:creationId xmlns:a16="http://schemas.microsoft.com/office/drawing/2014/main" id="{0821CCB1-2AD1-105A-6B7D-9E8BBB9FDDE3}"/>
                  </a:ext>
                </a:extLst>
              </p:cNvPr>
              <p:cNvSpPr/>
              <p:nvPr/>
            </p:nvSpPr>
            <p:spPr>
              <a:xfrm>
                <a:off x="1399475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26" name="Rettangolo con angoli arrotondati 25">
                <a:extLst>
                  <a:ext uri="{FF2B5EF4-FFF2-40B4-BE49-F238E27FC236}">
                    <a16:creationId xmlns:a16="http://schemas.microsoft.com/office/drawing/2014/main" id="{FC6AA5C0-9388-D903-0BFC-415DE65E0888}"/>
                  </a:ext>
                </a:extLst>
              </p:cNvPr>
              <p:cNvSpPr/>
              <p:nvPr/>
            </p:nvSpPr>
            <p:spPr>
              <a:xfrm>
                <a:off x="2018122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27" name="Rettangolo con angoli arrotondati 26">
                <a:extLst>
                  <a:ext uri="{FF2B5EF4-FFF2-40B4-BE49-F238E27FC236}">
                    <a16:creationId xmlns:a16="http://schemas.microsoft.com/office/drawing/2014/main" id="{23F27F4F-F1D7-4A12-D406-025E7C2AE232}"/>
                  </a:ext>
                </a:extLst>
              </p:cNvPr>
              <p:cNvSpPr/>
              <p:nvPr/>
            </p:nvSpPr>
            <p:spPr>
              <a:xfrm>
                <a:off x="2636769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28" name="Rettangolo con angoli arrotondati 27">
                <a:extLst>
                  <a:ext uri="{FF2B5EF4-FFF2-40B4-BE49-F238E27FC236}">
                    <a16:creationId xmlns:a16="http://schemas.microsoft.com/office/drawing/2014/main" id="{4E89FC20-A8B7-9B6E-ED07-131E0B823002}"/>
                  </a:ext>
                </a:extLst>
              </p:cNvPr>
              <p:cNvSpPr/>
              <p:nvPr/>
            </p:nvSpPr>
            <p:spPr>
              <a:xfrm>
                <a:off x="3255416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</p:grp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9E661787-1A1C-2EDF-8AB2-3001E271C8F3}"/>
                </a:ext>
              </a:extLst>
            </p:cNvPr>
            <p:cNvSpPr txBox="1"/>
            <p:nvPr/>
          </p:nvSpPr>
          <p:spPr>
            <a:xfrm>
              <a:off x="1164772" y="4532280"/>
              <a:ext cx="2940298" cy="47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00B0F0"/>
                  </a:solidFill>
                </a:rPr>
                <a:t>Formazione</a:t>
              </a:r>
            </a:p>
          </p:txBody>
        </p: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A9F4BA36-CEF9-DAFD-0D5B-F71DE7556308}"/>
                </a:ext>
              </a:extLst>
            </p:cNvPr>
            <p:cNvGrpSpPr/>
            <p:nvPr/>
          </p:nvGrpSpPr>
          <p:grpSpPr>
            <a:xfrm>
              <a:off x="809070" y="5952735"/>
              <a:ext cx="2992770" cy="525294"/>
              <a:chOff x="787940" y="4902740"/>
              <a:chExt cx="2992770" cy="525294"/>
            </a:xfrm>
          </p:grpSpPr>
          <p:sp>
            <p:nvSpPr>
              <p:cNvPr id="32" name="Rettangolo con angoli arrotondati 31">
                <a:extLst>
                  <a:ext uri="{FF2B5EF4-FFF2-40B4-BE49-F238E27FC236}">
                    <a16:creationId xmlns:a16="http://schemas.microsoft.com/office/drawing/2014/main" id="{7BA50B3D-689F-C53E-0924-D8362F338BA9}"/>
                  </a:ext>
                </a:extLst>
              </p:cNvPr>
              <p:cNvSpPr/>
              <p:nvPr/>
            </p:nvSpPr>
            <p:spPr>
              <a:xfrm>
                <a:off x="787940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33" name="Rettangolo con angoli arrotondati 32">
                <a:extLst>
                  <a:ext uri="{FF2B5EF4-FFF2-40B4-BE49-F238E27FC236}">
                    <a16:creationId xmlns:a16="http://schemas.microsoft.com/office/drawing/2014/main" id="{5FCD72E5-EE5C-EDB4-0519-09945A195BE9}"/>
                  </a:ext>
                </a:extLst>
              </p:cNvPr>
              <p:cNvSpPr/>
              <p:nvPr/>
            </p:nvSpPr>
            <p:spPr>
              <a:xfrm>
                <a:off x="1399475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34" name="Rettangolo con angoli arrotondati 33">
                <a:extLst>
                  <a:ext uri="{FF2B5EF4-FFF2-40B4-BE49-F238E27FC236}">
                    <a16:creationId xmlns:a16="http://schemas.microsoft.com/office/drawing/2014/main" id="{52EF658E-C498-6850-5CBB-D393E71F2E9C}"/>
                  </a:ext>
                </a:extLst>
              </p:cNvPr>
              <p:cNvSpPr/>
              <p:nvPr/>
            </p:nvSpPr>
            <p:spPr>
              <a:xfrm>
                <a:off x="2018122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35" name="Rettangolo con angoli arrotondati 34">
                <a:extLst>
                  <a:ext uri="{FF2B5EF4-FFF2-40B4-BE49-F238E27FC236}">
                    <a16:creationId xmlns:a16="http://schemas.microsoft.com/office/drawing/2014/main" id="{FB87F322-D2B1-216F-C236-6D48BC162F03}"/>
                  </a:ext>
                </a:extLst>
              </p:cNvPr>
              <p:cNvSpPr/>
              <p:nvPr/>
            </p:nvSpPr>
            <p:spPr>
              <a:xfrm>
                <a:off x="2636769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36" name="Rettangolo con angoli arrotondati 35">
                <a:extLst>
                  <a:ext uri="{FF2B5EF4-FFF2-40B4-BE49-F238E27FC236}">
                    <a16:creationId xmlns:a16="http://schemas.microsoft.com/office/drawing/2014/main" id="{761D54D0-D4F9-6F14-EEB2-11DCB500FEA6}"/>
                  </a:ext>
                </a:extLst>
              </p:cNvPr>
              <p:cNvSpPr/>
              <p:nvPr/>
            </p:nvSpPr>
            <p:spPr>
              <a:xfrm>
                <a:off x="3255416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</p:grp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C4E14861-5D42-4A6C-1021-744AA5632FBC}"/>
                </a:ext>
              </a:extLst>
            </p:cNvPr>
            <p:cNvSpPr txBox="1"/>
            <p:nvPr/>
          </p:nvSpPr>
          <p:spPr>
            <a:xfrm>
              <a:off x="1164772" y="5558539"/>
              <a:ext cx="2940298" cy="47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accent4">
                      <a:lumMod val="75000"/>
                    </a:schemeClr>
                  </a:solidFill>
                </a:rPr>
                <a:t>Dipendenti</a:t>
              </a:r>
            </a:p>
          </p:txBody>
        </p:sp>
        <p:sp>
          <p:nvSpPr>
            <p:cNvPr id="39" name="Rettangolo con angoli arrotondati 38">
              <a:extLst>
                <a:ext uri="{FF2B5EF4-FFF2-40B4-BE49-F238E27FC236}">
                  <a16:creationId xmlns:a16="http://schemas.microsoft.com/office/drawing/2014/main" id="{8C4B0752-5571-A257-5754-FF7D527743A0}"/>
                </a:ext>
              </a:extLst>
            </p:cNvPr>
            <p:cNvSpPr/>
            <p:nvPr/>
          </p:nvSpPr>
          <p:spPr>
            <a:xfrm>
              <a:off x="1060316" y="2281323"/>
              <a:ext cx="1235412" cy="369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>
                  <a:solidFill>
                    <a:schemeClr val="accent4">
                      <a:lumMod val="75000"/>
                    </a:schemeClr>
                  </a:solidFill>
                </a:rPr>
                <a:t>Bambini</a:t>
              </a:r>
            </a:p>
          </p:txBody>
        </p:sp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id="{72AB6C8B-C898-DB4D-05A7-45266A93783C}"/>
                </a:ext>
              </a:extLst>
            </p:cNvPr>
            <p:cNvSpPr/>
            <p:nvPr/>
          </p:nvSpPr>
          <p:spPr>
            <a:xfrm>
              <a:off x="2324912" y="2281323"/>
              <a:ext cx="1235412" cy="369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>
                  <a:solidFill>
                    <a:schemeClr val="accent4">
                      <a:lumMod val="75000"/>
                    </a:schemeClr>
                  </a:solidFill>
                </a:rPr>
                <a:t>Adulti</a:t>
              </a:r>
            </a:p>
          </p:txBody>
        </p:sp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id="{8AE63AF7-E822-BCEB-30D7-9FF501EABD4D}"/>
                </a:ext>
              </a:extLst>
            </p:cNvPr>
            <p:cNvSpPr/>
            <p:nvPr/>
          </p:nvSpPr>
          <p:spPr>
            <a:xfrm>
              <a:off x="2561727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42" name="Rettangolo con angoli arrotondati 41">
              <a:extLst>
                <a:ext uri="{FF2B5EF4-FFF2-40B4-BE49-F238E27FC236}">
                  <a16:creationId xmlns:a16="http://schemas.microsoft.com/office/drawing/2014/main" id="{EC389E96-4FFC-1B57-FAF2-387BA31AF9B5}"/>
                </a:ext>
              </a:extLst>
            </p:cNvPr>
            <p:cNvSpPr/>
            <p:nvPr/>
          </p:nvSpPr>
          <p:spPr>
            <a:xfrm>
              <a:off x="2690258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id="{AE79C4EA-588B-4C73-5C12-9B75D59279F3}"/>
                </a:ext>
              </a:extLst>
            </p:cNvPr>
            <p:cNvSpPr/>
            <p:nvPr/>
          </p:nvSpPr>
          <p:spPr>
            <a:xfrm>
              <a:off x="2818789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id="{AB340132-17FD-C646-A2E2-C3127095A55C}"/>
                </a:ext>
              </a:extLst>
            </p:cNvPr>
            <p:cNvSpPr/>
            <p:nvPr/>
          </p:nvSpPr>
          <p:spPr>
            <a:xfrm>
              <a:off x="2947320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45" name="Rettangolo con angoli arrotondati 44">
              <a:extLst>
                <a:ext uri="{FF2B5EF4-FFF2-40B4-BE49-F238E27FC236}">
                  <a16:creationId xmlns:a16="http://schemas.microsoft.com/office/drawing/2014/main" id="{4B33B786-4401-513C-B115-A1DC2197E228}"/>
                </a:ext>
              </a:extLst>
            </p:cNvPr>
            <p:cNvSpPr/>
            <p:nvPr/>
          </p:nvSpPr>
          <p:spPr>
            <a:xfrm>
              <a:off x="3075851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id="{E4DAE426-62FA-9B53-CAE7-7D9CF43C3282}"/>
                </a:ext>
              </a:extLst>
            </p:cNvPr>
            <p:cNvSpPr/>
            <p:nvPr/>
          </p:nvSpPr>
          <p:spPr>
            <a:xfrm>
              <a:off x="3204382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EE17F84E-E8C7-29D6-BB2F-4D5DC2AAA8E2}"/>
                </a:ext>
              </a:extLst>
            </p:cNvPr>
            <p:cNvSpPr/>
            <p:nvPr/>
          </p:nvSpPr>
          <p:spPr>
            <a:xfrm>
              <a:off x="3332913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id="{82FDAD9D-C502-D9DF-2CCA-D51D09011633}"/>
                </a:ext>
              </a:extLst>
            </p:cNvPr>
            <p:cNvSpPr/>
            <p:nvPr/>
          </p:nvSpPr>
          <p:spPr>
            <a:xfrm>
              <a:off x="3461444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49" name="Rettangolo con angoli arrotondati 48">
              <a:extLst>
                <a:ext uri="{FF2B5EF4-FFF2-40B4-BE49-F238E27FC236}">
                  <a16:creationId xmlns:a16="http://schemas.microsoft.com/office/drawing/2014/main" id="{E22C3A80-278A-C342-8E4E-3EDDCC42022F}"/>
                </a:ext>
              </a:extLst>
            </p:cNvPr>
            <p:cNvSpPr/>
            <p:nvPr/>
          </p:nvSpPr>
          <p:spPr>
            <a:xfrm>
              <a:off x="3589975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0" name="Rettangolo con angoli arrotondati 49">
              <a:extLst>
                <a:ext uri="{FF2B5EF4-FFF2-40B4-BE49-F238E27FC236}">
                  <a16:creationId xmlns:a16="http://schemas.microsoft.com/office/drawing/2014/main" id="{7647E840-176B-1D75-D03A-6434936E34FC}"/>
                </a:ext>
              </a:extLst>
            </p:cNvPr>
            <p:cNvSpPr/>
            <p:nvPr/>
          </p:nvSpPr>
          <p:spPr>
            <a:xfrm>
              <a:off x="3718506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1" name="Rettangolo con angoli arrotondati 50">
              <a:extLst>
                <a:ext uri="{FF2B5EF4-FFF2-40B4-BE49-F238E27FC236}">
                  <a16:creationId xmlns:a16="http://schemas.microsoft.com/office/drawing/2014/main" id="{245B3C6F-2E00-ECB5-8FB3-70F8D505FDE2}"/>
                </a:ext>
              </a:extLst>
            </p:cNvPr>
            <p:cNvSpPr/>
            <p:nvPr/>
          </p:nvSpPr>
          <p:spPr>
            <a:xfrm>
              <a:off x="2561727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2" name="Rettangolo con angoli arrotondati 51">
              <a:extLst>
                <a:ext uri="{FF2B5EF4-FFF2-40B4-BE49-F238E27FC236}">
                  <a16:creationId xmlns:a16="http://schemas.microsoft.com/office/drawing/2014/main" id="{95B576E0-436D-F6A9-E70A-A470B85ADEB6}"/>
                </a:ext>
              </a:extLst>
            </p:cNvPr>
            <p:cNvSpPr/>
            <p:nvPr/>
          </p:nvSpPr>
          <p:spPr>
            <a:xfrm>
              <a:off x="2690258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3" name="Rettangolo con angoli arrotondati 52">
              <a:extLst>
                <a:ext uri="{FF2B5EF4-FFF2-40B4-BE49-F238E27FC236}">
                  <a16:creationId xmlns:a16="http://schemas.microsoft.com/office/drawing/2014/main" id="{871EF054-79B6-BD00-AB10-8BF1756E1770}"/>
                </a:ext>
              </a:extLst>
            </p:cNvPr>
            <p:cNvSpPr/>
            <p:nvPr/>
          </p:nvSpPr>
          <p:spPr>
            <a:xfrm>
              <a:off x="2818789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4" name="Rettangolo con angoli arrotondati 53">
              <a:extLst>
                <a:ext uri="{FF2B5EF4-FFF2-40B4-BE49-F238E27FC236}">
                  <a16:creationId xmlns:a16="http://schemas.microsoft.com/office/drawing/2014/main" id="{A58E0A24-050B-ACC9-B212-024E123A276E}"/>
                </a:ext>
              </a:extLst>
            </p:cNvPr>
            <p:cNvSpPr/>
            <p:nvPr/>
          </p:nvSpPr>
          <p:spPr>
            <a:xfrm>
              <a:off x="2947320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5" name="Rettangolo con angoli arrotondati 54">
              <a:extLst>
                <a:ext uri="{FF2B5EF4-FFF2-40B4-BE49-F238E27FC236}">
                  <a16:creationId xmlns:a16="http://schemas.microsoft.com/office/drawing/2014/main" id="{89E0967C-1DC1-5B46-4282-7EB9FA169063}"/>
                </a:ext>
              </a:extLst>
            </p:cNvPr>
            <p:cNvSpPr/>
            <p:nvPr/>
          </p:nvSpPr>
          <p:spPr>
            <a:xfrm>
              <a:off x="3075851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6" name="Rettangolo con angoli arrotondati 55">
              <a:extLst>
                <a:ext uri="{FF2B5EF4-FFF2-40B4-BE49-F238E27FC236}">
                  <a16:creationId xmlns:a16="http://schemas.microsoft.com/office/drawing/2014/main" id="{C7955790-EC8E-E05B-AB63-A2E3BD163E56}"/>
                </a:ext>
              </a:extLst>
            </p:cNvPr>
            <p:cNvSpPr/>
            <p:nvPr/>
          </p:nvSpPr>
          <p:spPr>
            <a:xfrm>
              <a:off x="3204382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id="{63F2B847-1D32-413E-94BC-83D3144B9070}"/>
                </a:ext>
              </a:extLst>
            </p:cNvPr>
            <p:cNvSpPr/>
            <p:nvPr/>
          </p:nvSpPr>
          <p:spPr>
            <a:xfrm>
              <a:off x="3332913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AD63AC5A-6D2D-E771-E984-61A26E5993B7}"/>
                </a:ext>
              </a:extLst>
            </p:cNvPr>
            <p:cNvSpPr/>
            <p:nvPr/>
          </p:nvSpPr>
          <p:spPr>
            <a:xfrm>
              <a:off x="3461444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id="{1E02AE42-7F21-CDB0-4C04-8EA95B2B8336}"/>
                </a:ext>
              </a:extLst>
            </p:cNvPr>
            <p:cNvSpPr/>
            <p:nvPr/>
          </p:nvSpPr>
          <p:spPr>
            <a:xfrm>
              <a:off x="3589975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0" name="Rettangolo con angoli arrotondati 59">
              <a:extLst>
                <a:ext uri="{FF2B5EF4-FFF2-40B4-BE49-F238E27FC236}">
                  <a16:creationId xmlns:a16="http://schemas.microsoft.com/office/drawing/2014/main" id="{B6F55B0F-8FF0-DC6D-6E0B-E88F57258EBB}"/>
                </a:ext>
              </a:extLst>
            </p:cNvPr>
            <p:cNvSpPr/>
            <p:nvPr/>
          </p:nvSpPr>
          <p:spPr>
            <a:xfrm>
              <a:off x="3718506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id="{E15A87BC-4432-2469-6708-023E6A5C70A5}"/>
                </a:ext>
              </a:extLst>
            </p:cNvPr>
            <p:cNvSpPr/>
            <p:nvPr/>
          </p:nvSpPr>
          <p:spPr>
            <a:xfrm>
              <a:off x="2561727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id="{6FF7F852-4F72-F652-F9CD-773FE46B4176}"/>
                </a:ext>
              </a:extLst>
            </p:cNvPr>
            <p:cNvSpPr/>
            <p:nvPr/>
          </p:nvSpPr>
          <p:spPr>
            <a:xfrm>
              <a:off x="2690258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id="{107E6CF5-51E3-0B1F-0581-19B20D37BF19}"/>
                </a:ext>
              </a:extLst>
            </p:cNvPr>
            <p:cNvSpPr/>
            <p:nvPr/>
          </p:nvSpPr>
          <p:spPr>
            <a:xfrm>
              <a:off x="2818789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4" name="Rettangolo con angoli arrotondati 63">
              <a:extLst>
                <a:ext uri="{FF2B5EF4-FFF2-40B4-BE49-F238E27FC236}">
                  <a16:creationId xmlns:a16="http://schemas.microsoft.com/office/drawing/2014/main" id="{991B7F90-5875-84DB-6D4D-BAA60CE042D1}"/>
                </a:ext>
              </a:extLst>
            </p:cNvPr>
            <p:cNvSpPr/>
            <p:nvPr/>
          </p:nvSpPr>
          <p:spPr>
            <a:xfrm>
              <a:off x="2947320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5" name="Rettangolo con angoli arrotondati 64">
              <a:extLst>
                <a:ext uri="{FF2B5EF4-FFF2-40B4-BE49-F238E27FC236}">
                  <a16:creationId xmlns:a16="http://schemas.microsoft.com/office/drawing/2014/main" id="{09F460F5-FA52-3E10-C330-19128EFFE851}"/>
                </a:ext>
              </a:extLst>
            </p:cNvPr>
            <p:cNvSpPr/>
            <p:nvPr/>
          </p:nvSpPr>
          <p:spPr>
            <a:xfrm>
              <a:off x="3075851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6" name="Rettangolo con angoli arrotondati 65">
              <a:extLst>
                <a:ext uri="{FF2B5EF4-FFF2-40B4-BE49-F238E27FC236}">
                  <a16:creationId xmlns:a16="http://schemas.microsoft.com/office/drawing/2014/main" id="{2FE354A1-6DB0-DF7B-CFC6-1389555FE73D}"/>
                </a:ext>
              </a:extLst>
            </p:cNvPr>
            <p:cNvSpPr/>
            <p:nvPr/>
          </p:nvSpPr>
          <p:spPr>
            <a:xfrm>
              <a:off x="3204382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7" name="Rettangolo con angoli arrotondati 66">
              <a:extLst>
                <a:ext uri="{FF2B5EF4-FFF2-40B4-BE49-F238E27FC236}">
                  <a16:creationId xmlns:a16="http://schemas.microsoft.com/office/drawing/2014/main" id="{137D1806-5016-1E45-2062-C51D6A7EE057}"/>
                </a:ext>
              </a:extLst>
            </p:cNvPr>
            <p:cNvSpPr/>
            <p:nvPr/>
          </p:nvSpPr>
          <p:spPr>
            <a:xfrm>
              <a:off x="3332913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8" name="Rettangolo con angoli arrotondati 67">
              <a:extLst>
                <a:ext uri="{FF2B5EF4-FFF2-40B4-BE49-F238E27FC236}">
                  <a16:creationId xmlns:a16="http://schemas.microsoft.com/office/drawing/2014/main" id="{A4CA8DCD-C387-A274-BF71-0BBE76395879}"/>
                </a:ext>
              </a:extLst>
            </p:cNvPr>
            <p:cNvSpPr/>
            <p:nvPr/>
          </p:nvSpPr>
          <p:spPr>
            <a:xfrm>
              <a:off x="3461444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69" name="Rettangolo con angoli arrotondati 68">
              <a:extLst>
                <a:ext uri="{FF2B5EF4-FFF2-40B4-BE49-F238E27FC236}">
                  <a16:creationId xmlns:a16="http://schemas.microsoft.com/office/drawing/2014/main" id="{55E7307D-F008-3595-2336-CEF36B4E0220}"/>
                </a:ext>
              </a:extLst>
            </p:cNvPr>
            <p:cNvSpPr/>
            <p:nvPr/>
          </p:nvSpPr>
          <p:spPr>
            <a:xfrm>
              <a:off x="3589975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70" name="Rettangolo con angoli arrotondati 69">
              <a:extLst>
                <a:ext uri="{FF2B5EF4-FFF2-40B4-BE49-F238E27FC236}">
                  <a16:creationId xmlns:a16="http://schemas.microsoft.com/office/drawing/2014/main" id="{340B16C5-C87D-5C95-A04D-89115A29B79F}"/>
                </a:ext>
              </a:extLst>
            </p:cNvPr>
            <p:cNvSpPr/>
            <p:nvPr/>
          </p:nvSpPr>
          <p:spPr>
            <a:xfrm>
              <a:off x="3718506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64343D7D-AFF3-2C20-21BD-BE9FC97E643A}"/>
                </a:ext>
              </a:extLst>
            </p:cNvPr>
            <p:cNvSpPr txBox="1"/>
            <p:nvPr/>
          </p:nvSpPr>
          <p:spPr>
            <a:xfrm>
              <a:off x="2121259" y="2762632"/>
              <a:ext cx="1680581" cy="47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00" dirty="0">
                  <a:solidFill>
                    <a:srgbClr val="00B050"/>
                  </a:solidFill>
                </a:rPr>
                <a:t>1000€</a:t>
              </a:r>
            </a:p>
          </p:txBody>
        </p:sp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0E9837ED-28D3-7652-9924-C1EA8BF47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6142" y="4537290"/>
              <a:ext cx="369333" cy="434975"/>
            </a:xfrm>
            <a:prstGeom prst="rect">
              <a:avLst/>
            </a:prstGeom>
          </p:spPr>
        </p:pic>
        <p:pic>
          <p:nvPicPr>
            <p:cNvPr id="85" name="Immagine 84">
              <a:extLst>
                <a:ext uri="{FF2B5EF4-FFF2-40B4-BE49-F238E27FC236}">
                  <a16:creationId xmlns:a16="http://schemas.microsoft.com/office/drawing/2014/main" id="{BE041033-1EA2-A3AE-F30A-FE27BE22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0580" y="5559621"/>
              <a:ext cx="300456" cy="344158"/>
            </a:xfrm>
            <a:prstGeom prst="rect">
              <a:avLst/>
            </a:prstGeom>
          </p:spPr>
        </p:pic>
        <p:sp>
          <p:nvSpPr>
            <p:cNvPr id="75" name="Ovale 74">
              <a:extLst>
                <a:ext uri="{FF2B5EF4-FFF2-40B4-BE49-F238E27FC236}">
                  <a16:creationId xmlns:a16="http://schemas.microsoft.com/office/drawing/2014/main" id="{3EB58F21-4A83-FCA2-33B5-30115F2CE867}"/>
                </a:ext>
              </a:extLst>
            </p:cNvPr>
            <p:cNvSpPr/>
            <p:nvPr/>
          </p:nvSpPr>
          <p:spPr>
            <a:xfrm>
              <a:off x="3259130" y="349811"/>
              <a:ext cx="750187" cy="72437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>
                  <a:solidFill>
                    <a:schemeClr val="tx1"/>
                  </a:solidFill>
                </a:rPr>
                <a:t>2 pz</a:t>
              </a:r>
            </a:p>
          </p:txBody>
        </p:sp>
      </p:grpSp>
      <p:grpSp>
        <p:nvGrpSpPr>
          <p:cNvPr id="1121" name="Gruppo 1120">
            <a:extLst>
              <a:ext uri="{FF2B5EF4-FFF2-40B4-BE49-F238E27FC236}">
                <a16:creationId xmlns:a16="http://schemas.microsoft.com/office/drawing/2014/main" id="{4C555316-F7C8-EC4A-147C-E53F87AA4A5C}"/>
              </a:ext>
            </a:extLst>
          </p:cNvPr>
          <p:cNvGrpSpPr/>
          <p:nvPr/>
        </p:nvGrpSpPr>
        <p:grpSpPr>
          <a:xfrm>
            <a:off x="2729036" y="200974"/>
            <a:ext cx="1939236" cy="3464416"/>
            <a:chOff x="-3649256" y="223736"/>
            <a:chExt cx="3599236" cy="6429983"/>
          </a:xfrm>
        </p:grpSpPr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F6E241E0-D428-5857-87A1-82C55AAD86F3}"/>
                </a:ext>
              </a:extLst>
            </p:cNvPr>
            <p:cNvSpPr/>
            <p:nvPr/>
          </p:nvSpPr>
          <p:spPr>
            <a:xfrm>
              <a:off x="-3649254" y="223736"/>
              <a:ext cx="3599234" cy="6429983"/>
            </a:xfrm>
            <a:prstGeom prst="roundRect">
              <a:avLst>
                <a:gd name="adj" fmla="val 631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40000">
                  <a:schemeClr val="bg1">
                    <a:shade val="100000"/>
                    <a:satMod val="115000"/>
                  </a:schemeClr>
                </a:gs>
              </a:gsLst>
              <a:lin ang="16200000" scaled="0"/>
              <a:tileRect/>
            </a:gra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 dirty="0"/>
            </a:p>
          </p:txBody>
        </p:sp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5AA37C55-406F-E8E2-ADE4-ECD763F7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48005" y="349811"/>
              <a:ext cx="1396731" cy="1396731"/>
            </a:xfrm>
            <a:prstGeom prst="ellipse">
              <a:avLst/>
            </a:prstGeom>
            <a:ln w="3175" cap="rnd">
              <a:solidFill>
                <a:schemeClr val="bg1">
                  <a:lumMod val="95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DBBF8C0D-4A71-4FFF-36C2-2F376EA3A61C}"/>
                </a:ext>
              </a:extLst>
            </p:cNvPr>
            <p:cNvSpPr txBox="1"/>
            <p:nvPr/>
          </p:nvSpPr>
          <p:spPr>
            <a:xfrm>
              <a:off x="-3649256" y="1859358"/>
              <a:ext cx="35992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MARTA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7A8F641F-A7B0-065E-862C-91C1045EBDF4}"/>
                </a:ext>
              </a:extLst>
            </p:cNvPr>
            <p:cNvSpPr txBox="1"/>
            <p:nvPr/>
          </p:nvSpPr>
          <p:spPr>
            <a:xfrm>
              <a:off x="-3104505" y="2762634"/>
              <a:ext cx="217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rgbClr val="00B050"/>
                  </a:solidFill>
                </a:rPr>
                <a:t>Cassa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F606433D-6546-DDA1-1791-5853715879CD}"/>
                </a:ext>
              </a:extLst>
            </p:cNvPr>
            <p:cNvSpPr txBox="1"/>
            <p:nvPr/>
          </p:nvSpPr>
          <p:spPr>
            <a:xfrm>
              <a:off x="-3104505" y="3180547"/>
              <a:ext cx="217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rgbClr val="FF0000"/>
                  </a:solidFill>
                </a:rPr>
                <a:t>Benessere</a:t>
              </a:r>
            </a:p>
          </p:txBody>
        </p:sp>
        <p:pic>
          <p:nvPicPr>
            <p:cNvPr id="77" name="Immagine 76">
              <a:extLst>
                <a:ext uri="{FF2B5EF4-FFF2-40B4-BE49-F238E27FC236}">
                  <a16:creationId xmlns:a16="http://schemas.microsoft.com/office/drawing/2014/main" id="{84081E03-D136-7198-7CB1-CBAF177FB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561545" y="3190434"/>
              <a:ext cx="369332" cy="369332"/>
            </a:xfrm>
            <a:prstGeom prst="rect">
              <a:avLst/>
            </a:prstGeom>
          </p:spPr>
        </p:pic>
        <p:pic>
          <p:nvPicPr>
            <p:cNvPr id="78" name="Immagine 77">
              <a:extLst>
                <a:ext uri="{FF2B5EF4-FFF2-40B4-BE49-F238E27FC236}">
                  <a16:creationId xmlns:a16="http://schemas.microsoft.com/office/drawing/2014/main" id="{288B6202-0565-2905-A94D-E55B293F3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562279" y="2776730"/>
              <a:ext cx="370800" cy="370800"/>
            </a:xfrm>
            <a:prstGeom prst="rect">
              <a:avLst/>
            </a:prstGeom>
          </p:spPr>
        </p:pic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4C3D07FF-18EA-BFAB-7195-E9D579E8E78F}"/>
                </a:ext>
              </a:extLst>
            </p:cNvPr>
            <p:cNvSpPr txBox="1"/>
            <p:nvPr/>
          </p:nvSpPr>
          <p:spPr>
            <a:xfrm>
              <a:off x="-3104505" y="3598460"/>
              <a:ext cx="217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chemeClr val="bg1">
                      <a:lumMod val="50000"/>
                    </a:schemeClr>
                  </a:solidFill>
                </a:rPr>
                <a:t>Studio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BA8F184B-DBBF-E288-318F-8A70174AF7D2}"/>
                </a:ext>
              </a:extLst>
            </p:cNvPr>
            <p:cNvSpPr txBox="1"/>
            <p:nvPr/>
          </p:nvSpPr>
          <p:spPr>
            <a:xfrm>
              <a:off x="-3104505" y="4016373"/>
              <a:ext cx="217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rgbClr val="0070C0"/>
                  </a:solidFill>
                </a:rPr>
                <a:t>Reputazione</a:t>
              </a:r>
            </a:p>
          </p:txBody>
        </p:sp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D31354E6-F034-4151-3D03-F7850188E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563013" y="3602670"/>
              <a:ext cx="370800" cy="370800"/>
            </a:xfrm>
            <a:prstGeom prst="rect">
              <a:avLst/>
            </a:prstGeom>
          </p:spPr>
        </p:pic>
        <p:pic>
          <p:nvPicPr>
            <p:cNvPr id="84" name="Immagine 83">
              <a:extLst>
                <a:ext uri="{FF2B5EF4-FFF2-40B4-BE49-F238E27FC236}">
                  <a16:creationId xmlns:a16="http://schemas.microsoft.com/office/drawing/2014/main" id="{DF3A1827-6A36-3853-689D-EECCBF37C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563013" y="4016373"/>
              <a:ext cx="370800" cy="370800"/>
            </a:xfrm>
            <a:prstGeom prst="rect">
              <a:avLst/>
            </a:prstGeom>
          </p:spPr>
        </p:pic>
        <p:grpSp>
          <p:nvGrpSpPr>
            <p:cNvPr id="109" name="Gruppo 108">
              <a:extLst>
                <a:ext uri="{FF2B5EF4-FFF2-40B4-BE49-F238E27FC236}">
                  <a16:creationId xmlns:a16="http://schemas.microsoft.com/office/drawing/2014/main" id="{362B899F-29C7-C9B8-7908-61F3CC40A0D7}"/>
                </a:ext>
              </a:extLst>
            </p:cNvPr>
            <p:cNvGrpSpPr/>
            <p:nvPr/>
          </p:nvGrpSpPr>
          <p:grpSpPr>
            <a:xfrm>
              <a:off x="-3346022" y="4954246"/>
              <a:ext cx="2992770" cy="525294"/>
              <a:chOff x="787940" y="4902740"/>
              <a:chExt cx="2992770" cy="525294"/>
            </a:xfrm>
          </p:grpSpPr>
          <p:sp>
            <p:nvSpPr>
              <p:cNvPr id="110" name="Rettangolo con angoli arrotondati 109">
                <a:extLst>
                  <a:ext uri="{FF2B5EF4-FFF2-40B4-BE49-F238E27FC236}">
                    <a16:creationId xmlns:a16="http://schemas.microsoft.com/office/drawing/2014/main" id="{19F322D5-BE79-4069-319E-3998A875B275}"/>
                  </a:ext>
                </a:extLst>
              </p:cNvPr>
              <p:cNvSpPr/>
              <p:nvPr/>
            </p:nvSpPr>
            <p:spPr>
              <a:xfrm>
                <a:off x="787940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  <p:sp>
            <p:nvSpPr>
              <p:cNvPr id="111" name="Rettangolo con angoli arrotondati 110">
                <a:extLst>
                  <a:ext uri="{FF2B5EF4-FFF2-40B4-BE49-F238E27FC236}">
                    <a16:creationId xmlns:a16="http://schemas.microsoft.com/office/drawing/2014/main" id="{786313C9-8841-E97F-A269-94C04205F317}"/>
                  </a:ext>
                </a:extLst>
              </p:cNvPr>
              <p:cNvSpPr/>
              <p:nvPr/>
            </p:nvSpPr>
            <p:spPr>
              <a:xfrm>
                <a:off x="1399475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  <p:sp>
            <p:nvSpPr>
              <p:cNvPr id="112" name="Rettangolo con angoli arrotondati 111">
                <a:extLst>
                  <a:ext uri="{FF2B5EF4-FFF2-40B4-BE49-F238E27FC236}">
                    <a16:creationId xmlns:a16="http://schemas.microsoft.com/office/drawing/2014/main" id="{79410843-DB36-7D21-A63D-455E3592819D}"/>
                  </a:ext>
                </a:extLst>
              </p:cNvPr>
              <p:cNvSpPr/>
              <p:nvPr/>
            </p:nvSpPr>
            <p:spPr>
              <a:xfrm>
                <a:off x="2018122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  <p:sp>
            <p:nvSpPr>
              <p:cNvPr id="113" name="Rettangolo con angoli arrotondati 112">
                <a:extLst>
                  <a:ext uri="{FF2B5EF4-FFF2-40B4-BE49-F238E27FC236}">
                    <a16:creationId xmlns:a16="http://schemas.microsoft.com/office/drawing/2014/main" id="{F051CFFF-E605-085E-4FFD-136A6A22E2E6}"/>
                  </a:ext>
                </a:extLst>
              </p:cNvPr>
              <p:cNvSpPr/>
              <p:nvPr/>
            </p:nvSpPr>
            <p:spPr>
              <a:xfrm>
                <a:off x="2636769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  <p:sp>
            <p:nvSpPr>
              <p:cNvPr id="114" name="Rettangolo con angoli arrotondati 113">
                <a:extLst>
                  <a:ext uri="{FF2B5EF4-FFF2-40B4-BE49-F238E27FC236}">
                    <a16:creationId xmlns:a16="http://schemas.microsoft.com/office/drawing/2014/main" id="{830BC0A2-5F51-2F34-C392-3DD86F36D1D4}"/>
                  </a:ext>
                </a:extLst>
              </p:cNvPr>
              <p:cNvSpPr/>
              <p:nvPr/>
            </p:nvSpPr>
            <p:spPr>
              <a:xfrm>
                <a:off x="3255416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</p:grpSp>
        <p:sp>
          <p:nvSpPr>
            <p:cNvPr id="115" name="CasellaDiTesto 114">
              <a:extLst>
                <a:ext uri="{FF2B5EF4-FFF2-40B4-BE49-F238E27FC236}">
                  <a16:creationId xmlns:a16="http://schemas.microsoft.com/office/drawing/2014/main" id="{1515C62B-7752-8987-8FA1-4C76DCF34AD1}"/>
                </a:ext>
              </a:extLst>
            </p:cNvPr>
            <p:cNvSpPr txBox="1"/>
            <p:nvPr/>
          </p:nvSpPr>
          <p:spPr>
            <a:xfrm>
              <a:off x="-2990321" y="4532281"/>
              <a:ext cx="29402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rgbClr val="00B0F0"/>
                  </a:solidFill>
                </a:rPr>
                <a:t>Formazione</a:t>
              </a:r>
            </a:p>
          </p:txBody>
        </p:sp>
        <p:grpSp>
          <p:nvGrpSpPr>
            <p:cNvPr id="116" name="Gruppo 115">
              <a:extLst>
                <a:ext uri="{FF2B5EF4-FFF2-40B4-BE49-F238E27FC236}">
                  <a16:creationId xmlns:a16="http://schemas.microsoft.com/office/drawing/2014/main" id="{1BD3A434-68AA-FF46-D213-1AB9250AC68C}"/>
                </a:ext>
              </a:extLst>
            </p:cNvPr>
            <p:cNvGrpSpPr/>
            <p:nvPr/>
          </p:nvGrpSpPr>
          <p:grpSpPr>
            <a:xfrm>
              <a:off x="-3346022" y="5952735"/>
              <a:ext cx="2992770" cy="525294"/>
              <a:chOff x="787940" y="4902740"/>
              <a:chExt cx="2992770" cy="525294"/>
            </a:xfrm>
          </p:grpSpPr>
          <p:sp>
            <p:nvSpPr>
              <p:cNvPr id="117" name="Rettangolo con angoli arrotondati 116">
                <a:extLst>
                  <a:ext uri="{FF2B5EF4-FFF2-40B4-BE49-F238E27FC236}">
                    <a16:creationId xmlns:a16="http://schemas.microsoft.com/office/drawing/2014/main" id="{E4A867FB-9E9E-017A-461C-23E4A30A01AF}"/>
                  </a:ext>
                </a:extLst>
              </p:cNvPr>
              <p:cNvSpPr/>
              <p:nvPr/>
            </p:nvSpPr>
            <p:spPr>
              <a:xfrm>
                <a:off x="787940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  <p:sp>
            <p:nvSpPr>
              <p:cNvPr id="118" name="Rettangolo con angoli arrotondati 117">
                <a:extLst>
                  <a:ext uri="{FF2B5EF4-FFF2-40B4-BE49-F238E27FC236}">
                    <a16:creationId xmlns:a16="http://schemas.microsoft.com/office/drawing/2014/main" id="{BB916A26-A026-2209-4437-23244B9BC757}"/>
                  </a:ext>
                </a:extLst>
              </p:cNvPr>
              <p:cNvSpPr/>
              <p:nvPr/>
            </p:nvSpPr>
            <p:spPr>
              <a:xfrm>
                <a:off x="1399475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  <p:sp>
            <p:nvSpPr>
              <p:cNvPr id="119" name="Rettangolo con angoli arrotondati 118">
                <a:extLst>
                  <a:ext uri="{FF2B5EF4-FFF2-40B4-BE49-F238E27FC236}">
                    <a16:creationId xmlns:a16="http://schemas.microsoft.com/office/drawing/2014/main" id="{730C54EB-1E5E-B157-4ADC-75AF4ED28D6A}"/>
                  </a:ext>
                </a:extLst>
              </p:cNvPr>
              <p:cNvSpPr/>
              <p:nvPr/>
            </p:nvSpPr>
            <p:spPr>
              <a:xfrm>
                <a:off x="2018122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  <p:sp>
            <p:nvSpPr>
              <p:cNvPr id="120" name="Rettangolo con angoli arrotondati 119">
                <a:extLst>
                  <a:ext uri="{FF2B5EF4-FFF2-40B4-BE49-F238E27FC236}">
                    <a16:creationId xmlns:a16="http://schemas.microsoft.com/office/drawing/2014/main" id="{08D0ED6E-69BF-06C1-287D-835E0FDDD825}"/>
                  </a:ext>
                </a:extLst>
              </p:cNvPr>
              <p:cNvSpPr/>
              <p:nvPr/>
            </p:nvSpPr>
            <p:spPr>
              <a:xfrm>
                <a:off x="2636769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  <p:sp>
            <p:nvSpPr>
              <p:cNvPr id="121" name="Rettangolo con angoli arrotondati 120">
                <a:extLst>
                  <a:ext uri="{FF2B5EF4-FFF2-40B4-BE49-F238E27FC236}">
                    <a16:creationId xmlns:a16="http://schemas.microsoft.com/office/drawing/2014/main" id="{9DE7C491-0F8E-BE58-73BE-AC2BE7ECAB72}"/>
                  </a:ext>
                </a:extLst>
              </p:cNvPr>
              <p:cNvSpPr/>
              <p:nvPr/>
            </p:nvSpPr>
            <p:spPr>
              <a:xfrm>
                <a:off x="3255416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</p:grp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7FD402A0-BA63-A517-D2A4-6D4DBF8072D0}"/>
                </a:ext>
              </a:extLst>
            </p:cNvPr>
            <p:cNvSpPr txBox="1"/>
            <p:nvPr/>
          </p:nvSpPr>
          <p:spPr>
            <a:xfrm>
              <a:off x="-2990321" y="5558540"/>
              <a:ext cx="29402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chemeClr val="accent4">
                      <a:lumMod val="75000"/>
                    </a:schemeClr>
                  </a:solidFill>
                </a:rPr>
                <a:t>Dipendenti</a:t>
              </a:r>
            </a:p>
          </p:txBody>
        </p:sp>
        <p:sp>
          <p:nvSpPr>
            <p:cNvPr id="123" name="Rettangolo con angoli arrotondati 122">
              <a:extLst>
                <a:ext uri="{FF2B5EF4-FFF2-40B4-BE49-F238E27FC236}">
                  <a16:creationId xmlns:a16="http://schemas.microsoft.com/office/drawing/2014/main" id="{CC03ECAB-BD1E-FDC2-8946-D780E8BDEE6B}"/>
                </a:ext>
              </a:extLst>
            </p:cNvPr>
            <p:cNvSpPr/>
            <p:nvPr/>
          </p:nvSpPr>
          <p:spPr>
            <a:xfrm>
              <a:off x="-3094776" y="2281323"/>
              <a:ext cx="1235412" cy="369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accent4">
                      <a:lumMod val="75000"/>
                    </a:schemeClr>
                  </a:solidFill>
                </a:rPr>
                <a:t>Bambini</a:t>
              </a:r>
            </a:p>
          </p:txBody>
        </p:sp>
        <p:sp>
          <p:nvSpPr>
            <p:cNvPr id="124" name="Rettangolo con angoli arrotondati 123">
              <a:extLst>
                <a:ext uri="{FF2B5EF4-FFF2-40B4-BE49-F238E27FC236}">
                  <a16:creationId xmlns:a16="http://schemas.microsoft.com/office/drawing/2014/main" id="{4B7CC915-0973-EF52-F381-D2E17439B481}"/>
                </a:ext>
              </a:extLst>
            </p:cNvPr>
            <p:cNvSpPr/>
            <p:nvPr/>
          </p:nvSpPr>
          <p:spPr>
            <a:xfrm>
              <a:off x="-1830180" y="2281323"/>
              <a:ext cx="1235412" cy="369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accent4">
                      <a:lumMod val="75000"/>
                    </a:schemeClr>
                  </a:solidFill>
                </a:rPr>
                <a:t>Adulti</a:t>
              </a:r>
            </a:p>
          </p:txBody>
        </p:sp>
        <p:sp>
          <p:nvSpPr>
            <p:cNvPr id="125" name="Rettangolo con angoli arrotondati 124">
              <a:extLst>
                <a:ext uri="{FF2B5EF4-FFF2-40B4-BE49-F238E27FC236}">
                  <a16:creationId xmlns:a16="http://schemas.microsoft.com/office/drawing/2014/main" id="{EC8EE52E-64E7-EFA5-AB76-729BB79BCE09}"/>
                </a:ext>
              </a:extLst>
            </p:cNvPr>
            <p:cNvSpPr/>
            <p:nvPr/>
          </p:nvSpPr>
          <p:spPr>
            <a:xfrm>
              <a:off x="-1593365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26" name="Rettangolo con angoli arrotondati 125">
              <a:extLst>
                <a:ext uri="{FF2B5EF4-FFF2-40B4-BE49-F238E27FC236}">
                  <a16:creationId xmlns:a16="http://schemas.microsoft.com/office/drawing/2014/main" id="{291D5CDB-A7D5-FBD1-B2AC-6A77AC1F1D57}"/>
                </a:ext>
              </a:extLst>
            </p:cNvPr>
            <p:cNvSpPr/>
            <p:nvPr/>
          </p:nvSpPr>
          <p:spPr>
            <a:xfrm>
              <a:off x="-1464834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27" name="Rettangolo con angoli arrotondati 126">
              <a:extLst>
                <a:ext uri="{FF2B5EF4-FFF2-40B4-BE49-F238E27FC236}">
                  <a16:creationId xmlns:a16="http://schemas.microsoft.com/office/drawing/2014/main" id="{817AAF4B-F32D-195F-934A-FA022ADD22ED}"/>
                </a:ext>
              </a:extLst>
            </p:cNvPr>
            <p:cNvSpPr/>
            <p:nvPr/>
          </p:nvSpPr>
          <p:spPr>
            <a:xfrm>
              <a:off x="-1336303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24" name="Rettangolo con angoli arrotondati 1023">
              <a:extLst>
                <a:ext uri="{FF2B5EF4-FFF2-40B4-BE49-F238E27FC236}">
                  <a16:creationId xmlns:a16="http://schemas.microsoft.com/office/drawing/2014/main" id="{7ABE0AB5-3696-304E-FAA3-387FA79AF818}"/>
                </a:ext>
              </a:extLst>
            </p:cNvPr>
            <p:cNvSpPr/>
            <p:nvPr/>
          </p:nvSpPr>
          <p:spPr>
            <a:xfrm>
              <a:off x="-1207772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25" name="Rettangolo con angoli arrotondati 1024">
              <a:extLst>
                <a:ext uri="{FF2B5EF4-FFF2-40B4-BE49-F238E27FC236}">
                  <a16:creationId xmlns:a16="http://schemas.microsoft.com/office/drawing/2014/main" id="{57D24FCB-9398-0797-546D-8A4D086DAA05}"/>
                </a:ext>
              </a:extLst>
            </p:cNvPr>
            <p:cNvSpPr/>
            <p:nvPr/>
          </p:nvSpPr>
          <p:spPr>
            <a:xfrm>
              <a:off x="-1079241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26" name="Rettangolo con angoli arrotondati 1025">
              <a:extLst>
                <a:ext uri="{FF2B5EF4-FFF2-40B4-BE49-F238E27FC236}">
                  <a16:creationId xmlns:a16="http://schemas.microsoft.com/office/drawing/2014/main" id="{C42C272B-95D9-E585-4F2D-AAC110DBD4DF}"/>
                </a:ext>
              </a:extLst>
            </p:cNvPr>
            <p:cNvSpPr/>
            <p:nvPr/>
          </p:nvSpPr>
          <p:spPr>
            <a:xfrm>
              <a:off x="-950710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27" name="Rettangolo con angoli arrotondati 1026">
              <a:extLst>
                <a:ext uri="{FF2B5EF4-FFF2-40B4-BE49-F238E27FC236}">
                  <a16:creationId xmlns:a16="http://schemas.microsoft.com/office/drawing/2014/main" id="{312BA860-D23E-F5DE-8322-71F0E13F37D3}"/>
                </a:ext>
              </a:extLst>
            </p:cNvPr>
            <p:cNvSpPr/>
            <p:nvPr/>
          </p:nvSpPr>
          <p:spPr>
            <a:xfrm>
              <a:off x="-822179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28" name="Rettangolo con angoli arrotondati 1027">
              <a:extLst>
                <a:ext uri="{FF2B5EF4-FFF2-40B4-BE49-F238E27FC236}">
                  <a16:creationId xmlns:a16="http://schemas.microsoft.com/office/drawing/2014/main" id="{0C840F94-9DA5-1924-7CA4-AE949094B200}"/>
                </a:ext>
              </a:extLst>
            </p:cNvPr>
            <p:cNvSpPr/>
            <p:nvPr/>
          </p:nvSpPr>
          <p:spPr>
            <a:xfrm>
              <a:off x="-693648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29" name="Rettangolo con angoli arrotondati 1028">
              <a:extLst>
                <a:ext uri="{FF2B5EF4-FFF2-40B4-BE49-F238E27FC236}">
                  <a16:creationId xmlns:a16="http://schemas.microsoft.com/office/drawing/2014/main" id="{BCD5E9E6-47B8-603D-25D2-6BFF9EE7A6AF}"/>
                </a:ext>
              </a:extLst>
            </p:cNvPr>
            <p:cNvSpPr/>
            <p:nvPr/>
          </p:nvSpPr>
          <p:spPr>
            <a:xfrm>
              <a:off x="-565117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30" name="Rettangolo con angoli arrotondati 1029">
              <a:extLst>
                <a:ext uri="{FF2B5EF4-FFF2-40B4-BE49-F238E27FC236}">
                  <a16:creationId xmlns:a16="http://schemas.microsoft.com/office/drawing/2014/main" id="{7583A723-F6EB-CB36-B50F-87EAA1EEBA9F}"/>
                </a:ext>
              </a:extLst>
            </p:cNvPr>
            <p:cNvSpPr/>
            <p:nvPr/>
          </p:nvSpPr>
          <p:spPr>
            <a:xfrm>
              <a:off x="-436586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31" name="Rettangolo con angoli arrotondati 1030">
              <a:extLst>
                <a:ext uri="{FF2B5EF4-FFF2-40B4-BE49-F238E27FC236}">
                  <a16:creationId xmlns:a16="http://schemas.microsoft.com/office/drawing/2014/main" id="{52C9BB94-F8DB-AFFF-361E-9364161EF593}"/>
                </a:ext>
              </a:extLst>
            </p:cNvPr>
            <p:cNvSpPr/>
            <p:nvPr/>
          </p:nvSpPr>
          <p:spPr>
            <a:xfrm>
              <a:off x="-1593365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32" name="Rettangolo con angoli arrotondati 1031">
              <a:extLst>
                <a:ext uri="{FF2B5EF4-FFF2-40B4-BE49-F238E27FC236}">
                  <a16:creationId xmlns:a16="http://schemas.microsoft.com/office/drawing/2014/main" id="{51EF3D6C-4F4B-37A8-B6D6-889CBBF24F44}"/>
                </a:ext>
              </a:extLst>
            </p:cNvPr>
            <p:cNvSpPr/>
            <p:nvPr/>
          </p:nvSpPr>
          <p:spPr>
            <a:xfrm>
              <a:off x="-1464834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33" name="Rettangolo con angoli arrotondati 1032">
              <a:extLst>
                <a:ext uri="{FF2B5EF4-FFF2-40B4-BE49-F238E27FC236}">
                  <a16:creationId xmlns:a16="http://schemas.microsoft.com/office/drawing/2014/main" id="{238EA07A-A604-09D1-555A-1883515B8831}"/>
                </a:ext>
              </a:extLst>
            </p:cNvPr>
            <p:cNvSpPr/>
            <p:nvPr/>
          </p:nvSpPr>
          <p:spPr>
            <a:xfrm>
              <a:off x="-1336303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34" name="Rettangolo con angoli arrotondati 1033">
              <a:extLst>
                <a:ext uri="{FF2B5EF4-FFF2-40B4-BE49-F238E27FC236}">
                  <a16:creationId xmlns:a16="http://schemas.microsoft.com/office/drawing/2014/main" id="{A8AAE248-69C3-A879-D4FD-CCF18389159B}"/>
                </a:ext>
              </a:extLst>
            </p:cNvPr>
            <p:cNvSpPr/>
            <p:nvPr/>
          </p:nvSpPr>
          <p:spPr>
            <a:xfrm>
              <a:off x="-1207772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35" name="Rettangolo con angoli arrotondati 1034">
              <a:extLst>
                <a:ext uri="{FF2B5EF4-FFF2-40B4-BE49-F238E27FC236}">
                  <a16:creationId xmlns:a16="http://schemas.microsoft.com/office/drawing/2014/main" id="{1C83D5CF-8C27-FAAB-9F54-77C102EB3352}"/>
                </a:ext>
              </a:extLst>
            </p:cNvPr>
            <p:cNvSpPr/>
            <p:nvPr/>
          </p:nvSpPr>
          <p:spPr>
            <a:xfrm>
              <a:off x="-1079241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36" name="Rettangolo con angoli arrotondati 1035">
              <a:extLst>
                <a:ext uri="{FF2B5EF4-FFF2-40B4-BE49-F238E27FC236}">
                  <a16:creationId xmlns:a16="http://schemas.microsoft.com/office/drawing/2014/main" id="{F12D6FA5-0332-C81C-428A-61DD0FA88892}"/>
                </a:ext>
              </a:extLst>
            </p:cNvPr>
            <p:cNvSpPr/>
            <p:nvPr/>
          </p:nvSpPr>
          <p:spPr>
            <a:xfrm>
              <a:off x="-950710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37" name="Rettangolo con angoli arrotondati 1036">
              <a:extLst>
                <a:ext uri="{FF2B5EF4-FFF2-40B4-BE49-F238E27FC236}">
                  <a16:creationId xmlns:a16="http://schemas.microsoft.com/office/drawing/2014/main" id="{32F18CC1-F391-6FB2-0E86-02FA165677AA}"/>
                </a:ext>
              </a:extLst>
            </p:cNvPr>
            <p:cNvSpPr/>
            <p:nvPr/>
          </p:nvSpPr>
          <p:spPr>
            <a:xfrm>
              <a:off x="-822179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39" name="Rettangolo con angoli arrotondati 1038">
              <a:extLst>
                <a:ext uri="{FF2B5EF4-FFF2-40B4-BE49-F238E27FC236}">
                  <a16:creationId xmlns:a16="http://schemas.microsoft.com/office/drawing/2014/main" id="{5D04C651-0158-C016-0C9D-8E0F34705D3F}"/>
                </a:ext>
              </a:extLst>
            </p:cNvPr>
            <p:cNvSpPr/>
            <p:nvPr/>
          </p:nvSpPr>
          <p:spPr>
            <a:xfrm>
              <a:off x="-693648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41" name="Rettangolo con angoli arrotondati 1040">
              <a:extLst>
                <a:ext uri="{FF2B5EF4-FFF2-40B4-BE49-F238E27FC236}">
                  <a16:creationId xmlns:a16="http://schemas.microsoft.com/office/drawing/2014/main" id="{A6C536C4-F2F9-4A90-CA97-14D40C1E14D8}"/>
                </a:ext>
              </a:extLst>
            </p:cNvPr>
            <p:cNvSpPr/>
            <p:nvPr/>
          </p:nvSpPr>
          <p:spPr>
            <a:xfrm>
              <a:off x="-565117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43" name="Rettangolo con angoli arrotondati 1042">
              <a:extLst>
                <a:ext uri="{FF2B5EF4-FFF2-40B4-BE49-F238E27FC236}">
                  <a16:creationId xmlns:a16="http://schemas.microsoft.com/office/drawing/2014/main" id="{CD83F62A-556E-2B98-A710-7EB1F6442F7A}"/>
                </a:ext>
              </a:extLst>
            </p:cNvPr>
            <p:cNvSpPr/>
            <p:nvPr/>
          </p:nvSpPr>
          <p:spPr>
            <a:xfrm>
              <a:off x="-436586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44" name="Rettangolo con angoli arrotondati 1043">
              <a:extLst>
                <a:ext uri="{FF2B5EF4-FFF2-40B4-BE49-F238E27FC236}">
                  <a16:creationId xmlns:a16="http://schemas.microsoft.com/office/drawing/2014/main" id="{D778D16F-37E0-D1F1-13CC-5F3A5620870A}"/>
                </a:ext>
              </a:extLst>
            </p:cNvPr>
            <p:cNvSpPr/>
            <p:nvPr/>
          </p:nvSpPr>
          <p:spPr>
            <a:xfrm>
              <a:off x="-1593365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45" name="Rettangolo con angoli arrotondati 1044">
              <a:extLst>
                <a:ext uri="{FF2B5EF4-FFF2-40B4-BE49-F238E27FC236}">
                  <a16:creationId xmlns:a16="http://schemas.microsoft.com/office/drawing/2014/main" id="{0C82C61E-E3B5-FBB2-31BD-B55659B13F58}"/>
                </a:ext>
              </a:extLst>
            </p:cNvPr>
            <p:cNvSpPr/>
            <p:nvPr/>
          </p:nvSpPr>
          <p:spPr>
            <a:xfrm>
              <a:off x="-1464834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46" name="Rettangolo con angoli arrotondati 1045">
              <a:extLst>
                <a:ext uri="{FF2B5EF4-FFF2-40B4-BE49-F238E27FC236}">
                  <a16:creationId xmlns:a16="http://schemas.microsoft.com/office/drawing/2014/main" id="{7FC855F5-427B-20B3-24CF-FDD731947C86}"/>
                </a:ext>
              </a:extLst>
            </p:cNvPr>
            <p:cNvSpPr/>
            <p:nvPr/>
          </p:nvSpPr>
          <p:spPr>
            <a:xfrm>
              <a:off x="-1336303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47" name="Rettangolo con angoli arrotondati 1046">
              <a:extLst>
                <a:ext uri="{FF2B5EF4-FFF2-40B4-BE49-F238E27FC236}">
                  <a16:creationId xmlns:a16="http://schemas.microsoft.com/office/drawing/2014/main" id="{C363D31C-B8A8-EDAF-88B5-654BD20732E8}"/>
                </a:ext>
              </a:extLst>
            </p:cNvPr>
            <p:cNvSpPr/>
            <p:nvPr/>
          </p:nvSpPr>
          <p:spPr>
            <a:xfrm>
              <a:off x="-1207772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48" name="Rettangolo con angoli arrotondati 1047">
              <a:extLst>
                <a:ext uri="{FF2B5EF4-FFF2-40B4-BE49-F238E27FC236}">
                  <a16:creationId xmlns:a16="http://schemas.microsoft.com/office/drawing/2014/main" id="{E97C01AC-CB44-390B-7EF8-7D8427F8A500}"/>
                </a:ext>
              </a:extLst>
            </p:cNvPr>
            <p:cNvSpPr/>
            <p:nvPr/>
          </p:nvSpPr>
          <p:spPr>
            <a:xfrm>
              <a:off x="-1079241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49" name="Rettangolo con angoli arrotondati 1048">
              <a:extLst>
                <a:ext uri="{FF2B5EF4-FFF2-40B4-BE49-F238E27FC236}">
                  <a16:creationId xmlns:a16="http://schemas.microsoft.com/office/drawing/2014/main" id="{7EBFF153-9DED-C01C-27B9-C5FB78F981C9}"/>
                </a:ext>
              </a:extLst>
            </p:cNvPr>
            <p:cNvSpPr/>
            <p:nvPr/>
          </p:nvSpPr>
          <p:spPr>
            <a:xfrm>
              <a:off x="-950710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50" name="Rettangolo con angoli arrotondati 1049">
              <a:extLst>
                <a:ext uri="{FF2B5EF4-FFF2-40B4-BE49-F238E27FC236}">
                  <a16:creationId xmlns:a16="http://schemas.microsoft.com/office/drawing/2014/main" id="{E3693A04-13A4-C9B2-7A2A-184E6919DAF2}"/>
                </a:ext>
              </a:extLst>
            </p:cNvPr>
            <p:cNvSpPr/>
            <p:nvPr/>
          </p:nvSpPr>
          <p:spPr>
            <a:xfrm>
              <a:off x="-822179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51" name="Rettangolo con angoli arrotondati 1050">
              <a:extLst>
                <a:ext uri="{FF2B5EF4-FFF2-40B4-BE49-F238E27FC236}">
                  <a16:creationId xmlns:a16="http://schemas.microsoft.com/office/drawing/2014/main" id="{9E2726EB-05B7-8A0B-902A-5EB55CB52788}"/>
                </a:ext>
              </a:extLst>
            </p:cNvPr>
            <p:cNvSpPr/>
            <p:nvPr/>
          </p:nvSpPr>
          <p:spPr>
            <a:xfrm>
              <a:off x="-693648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52" name="Rettangolo con angoli arrotondati 1051">
              <a:extLst>
                <a:ext uri="{FF2B5EF4-FFF2-40B4-BE49-F238E27FC236}">
                  <a16:creationId xmlns:a16="http://schemas.microsoft.com/office/drawing/2014/main" id="{F4CEFB73-51D3-2759-0AF6-6AC16655DF28}"/>
                </a:ext>
              </a:extLst>
            </p:cNvPr>
            <p:cNvSpPr/>
            <p:nvPr/>
          </p:nvSpPr>
          <p:spPr>
            <a:xfrm>
              <a:off x="-565117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53" name="Rettangolo con angoli arrotondati 1052">
              <a:extLst>
                <a:ext uri="{FF2B5EF4-FFF2-40B4-BE49-F238E27FC236}">
                  <a16:creationId xmlns:a16="http://schemas.microsoft.com/office/drawing/2014/main" id="{C7AEC613-5D8D-9F40-70A0-7CD5B6D744DA}"/>
                </a:ext>
              </a:extLst>
            </p:cNvPr>
            <p:cNvSpPr/>
            <p:nvPr/>
          </p:nvSpPr>
          <p:spPr>
            <a:xfrm>
              <a:off x="-436586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1054" name="CasellaDiTesto 1053">
              <a:extLst>
                <a:ext uri="{FF2B5EF4-FFF2-40B4-BE49-F238E27FC236}">
                  <a16:creationId xmlns:a16="http://schemas.microsoft.com/office/drawing/2014/main" id="{02176B39-3390-0E0A-236D-AB58660ABE21}"/>
                </a:ext>
              </a:extLst>
            </p:cNvPr>
            <p:cNvSpPr txBox="1"/>
            <p:nvPr/>
          </p:nvSpPr>
          <p:spPr>
            <a:xfrm>
              <a:off x="-2033834" y="2762634"/>
              <a:ext cx="16805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50" dirty="0">
                  <a:solidFill>
                    <a:srgbClr val="00B050"/>
                  </a:solidFill>
                </a:rPr>
                <a:t>1000€</a:t>
              </a:r>
            </a:p>
          </p:txBody>
        </p:sp>
        <p:pic>
          <p:nvPicPr>
            <p:cNvPr id="1055" name="Immagine 1054">
              <a:extLst>
                <a:ext uri="{FF2B5EF4-FFF2-40B4-BE49-F238E27FC236}">
                  <a16:creationId xmlns:a16="http://schemas.microsoft.com/office/drawing/2014/main" id="{706D24B5-753F-AA14-2760-D55E557BC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358950" y="4537290"/>
              <a:ext cx="369333" cy="434975"/>
            </a:xfrm>
            <a:prstGeom prst="rect">
              <a:avLst/>
            </a:prstGeom>
          </p:spPr>
        </p:pic>
        <p:pic>
          <p:nvPicPr>
            <p:cNvPr id="1056" name="Immagine 1055">
              <a:extLst>
                <a:ext uri="{FF2B5EF4-FFF2-40B4-BE49-F238E27FC236}">
                  <a16:creationId xmlns:a16="http://schemas.microsoft.com/office/drawing/2014/main" id="{AAFC3059-7707-DB1A-042A-27FFEB1DE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3324512" y="5559621"/>
              <a:ext cx="300456" cy="344158"/>
            </a:xfrm>
            <a:prstGeom prst="rect">
              <a:avLst/>
            </a:prstGeom>
          </p:spPr>
        </p:pic>
        <p:sp>
          <p:nvSpPr>
            <p:cNvPr id="1057" name="Ovale 1056">
              <a:extLst>
                <a:ext uri="{FF2B5EF4-FFF2-40B4-BE49-F238E27FC236}">
                  <a16:creationId xmlns:a16="http://schemas.microsoft.com/office/drawing/2014/main" id="{8F1AA7A0-D25D-B168-4D3F-8CBB1A669581}"/>
                </a:ext>
              </a:extLst>
            </p:cNvPr>
            <p:cNvSpPr/>
            <p:nvPr/>
          </p:nvSpPr>
          <p:spPr>
            <a:xfrm>
              <a:off x="-895962" y="349811"/>
              <a:ext cx="750187" cy="72437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2 pz</a:t>
              </a:r>
            </a:p>
          </p:txBody>
        </p:sp>
      </p:grpSp>
      <p:grpSp>
        <p:nvGrpSpPr>
          <p:cNvPr id="1120" name="Gruppo 1119">
            <a:extLst>
              <a:ext uri="{FF2B5EF4-FFF2-40B4-BE49-F238E27FC236}">
                <a16:creationId xmlns:a16="http://schemas.microsoft.com/office/drawing/2014/main" id="{D27C2D40-1888-4E06-8812-9E5A62BAB952}"/>
              </a:ext>
            </a:extLst>
          </p:cNvPr>
          <p:cNvGrpSpPr/>
          <p:nvPr/>
        </p:nvGrpSpPr>
        <p:grpSpPr>
          <a:xfrm>
            <a:off x="1750501" y="3020673"/>
            <a:ext cx="1908339" cy="3409220"/>
            <a:chOff x="-7682923" y="223736"/>
            <a:chExt cx="3599236" cy="6429983"/>
          </a:xfrm>
        </p:grpSpPr>
        <p:sp>
          <p:nvSpPr>
            <p:cNvPr id="1058" name="Rettangolo con angoli arrotondati 1057">
              <a:extLst>
                <a:ext uri="{FF2B5EF4-FFF2-40B4-BE49-F238E27FC236}">
                  <a16:creationId xmlns:a16="http://schemas.microsoft.com/office/drawing/2014/main" id="{2B41CD48-1DA5-7B72-5BD0-8DE1A0DAD34F}"/>
                </a:ext>
              </a:extLst>
            </p:cNvPr>
            <p:cNvSpPr/>
            <p:nvPr/>
          </p:nvSpPr>
          <p:spPr>
            <a:xfrm>
              <a:off x="-7682921" y="223736"/>
              <a:ext cx="3599234" cy="6429983"/>
            </a:xfrm>
            <a:prstGeom prst="roundRect">
              <a:avLst>
                <a:gd name="adj" fmla="val 631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40000">
                  <a:schemeClr val="bg1">
                    <a:shade val="100000"/>
                    <a:satMod val="115000"/>
                  </a:schemeClr>
                </a:gs>
              </a:gsLst>
              <a:lin ang="16200000" scaled="0"/>
              <a:tileRect/>
            </a:gra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 dirty="0"/>
            </a:p>
          </p:txBody>
        </p:sp>
        <p:pic>
          <p:nvPicPr>
            <p:cNvPr id="1059" name="Immagine 1058">
              <a:extLst>
                <a:ext uri="{FF2B5EF4-FFF2-40B4-BE49-F238E27FC236}">
                  <a16:creationId xmlns:a16="http://schemas.microsoft.com/office/drawing/2014/main" id="{B2EF16D9-50A4-98AE-1DB8-D749C4B09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581672" y="349811"/>
              <a:ext cx="1396731" cy="1396731"/>
            </a:xfrm>
            <a:prstGeom prst="ellipse">
              <a:avLst/>
            </a:prstGeom>
            <a:ln w="3175" cap="rnd">
              <a:solidFill>
                <a:schemeClr val="bg1">
                  <a:lumMod val="95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60" name="CasellaDiTesto 1059">
              <a:extLst>
                <a:ext uri="{FF2B5EF4-FFF2-40B4-BE49-F238E27FC236}">
                  <a16:creationId xmlns:a16="http://schemas.microsoft.com/office/drawing/2014/main" id="{684A6857-309A-A9DE-05AC-7049376299A8}"/>
                </a:ext>
              </a:extLst>
            </p:cNvPr>
            <p:cNvSpPr txBox="1"/>
            <p:nvPr/>
          </p:nvSpPr>
          <p:spPr>
            <a:xfrm>
              <a:off x="-7682923" y="1859358"/>
              <a:ext cx="3599234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ALBERTO</a:t>
              </a:r>
            </a:p>
          </p:txBody>
        </p:sp>
        <p:sp>
          <p:nvSpPr>
            <p:cNvPr id="1061" name="CasellaDiTesto 1060">
              <a:extLst>
                <a:ext uri="{FF2B5EF4-FFF2-40B4-BE49-F238E27FC236}">
                  <a16:creationId xmlns:a16="http://schemas.microsoft.com/office/drawing/2014/main" id="{B20865BD-4702-DFC3-6560-38B9F244BE5E}"/>
                </a:ext>
              </a:extLst>
            </p:cNvPr>
            <p:cNvSpPr txBox="1"/>
            <p:nvPr/>
          </p:nvSpPr>
          <p:spPr>
            <a:xfrm>
              <a:off x="-7138172" y="2762634"/>
              <a:ext cx="2178994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00B050"/>
                  </a:solidFill>
                </a:rPr>
                <a:t>Cassa</a:t>
              </a:r>
            </a:p>
          </p:txBody>
        </p:sp>
        <p:sp>
          <p:nvSpPr>
            <p:cNvPr id="1062" name="CasellaDiTesto 1061">
              <a:extLst>
                <a:ext uri="{FF2B5EF4-FFF2-40B4-BE49-F238E27FC236}">
                  <a16:creationId xmlns:a16="http://schemas.microsoft.com/office/drawing/2014/main" id="{589ED60E-4D6D-1E54-DA45-1BA4363BF866}"/>
                </a:ext>
              </a:extLst>
            </p:cNvPr>
            <p:cNvSpPr txBox="1"/>
            <p:nvPr/>
          </p:nvSpPr>
          <p:spPr>
            <a:xfrm>
              <a:off x="-7138172" y="3180547"/>
              <a:ext cx="2178994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Benessere</a:t>
              </a:r>
            </a:p>
          </p:txBody>
        </p:sp>
        <p:pic>
          <p:nvPicPr>
            <p:cNvPr id="1063" name="Immagine 1062">
              <a:extLst>
                <a:ext uri="{FF2B5EF4-FFF2-40B4-BE49-F238E27FC236}">
                  <a16:creationId xmlns:a16="http://schemas.microsoft.com/office/drawing/2014/main" id="{3DCFA08E-A1ED-83D9-604E-94C2E727B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595212" y="3190434"/>
              <a:ext cx="369332" cy="369332"/>
            </a:xfrm>
            <a:prstGeom prst="rect">
              <a:avLst/>
            </a:prstGeom>
          </p:spPr>
        </p:pic>
        <p:pic>
          <p:nvPicPr>
            <p:cNvPr id="1064" name="Immagine 1063">
              <a:extLst>
                <a:ext uri="{FF2B5EF4-FFF2-40B4-BE49-F238E27FC236}">
                  <a16:creationId xmlns:a16="http://schemas.microsoft.com/office/drawing/2014/main" id="{5EEAA67D-51D4-2888-2214-19DD419E9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595946" y="2776730"/>
              <a:ext cx="370800" cy="370800"/>
            </a:xfrm>
            <a:prstGeom prst="rect">
              <a:avLst/>
            </a:prstGeom>
          </p:spPr>
        </p:pic>
        <p:sp>
          <p:nvSpPr>
            <p:cNvPr id="1065" name="CasellaDiTesto 1064">
              <a:extLst>
                <a:ext uri="{FF2B5EF4-FFF2-40B4-BE49-F238E27FC236}">
                  <a16:creationId xmlns:a16="http://schemas.microsoft.com/office/drawing/2014/main" id="{35214402-FAB4-A760-43C4-1CB03DC7FB7B}"/>
                </a:ext>
              </a:extLst>
            </p:cNvPr>
            <p:cNvSpPr txBox="1"/>
            <p:nvPr/>
          </p:nvSpPr>
          <p:spPr>
            <a:xfrm>
              <a:off x="-7138172" y="3598461"/>
              <a:ext cx="2178994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bg1">
                      <a:lumMod val="50000"/>
                    </a:schemeClr>
                  </a:solidFill>
                </a:rPr>
                <a:t>Studio</a:t>
              </a:r>
            </a:p>
          </p:txBody>
        </p:sp>
        <p:sp>
          <p:nvSpPr>
            <p:cNvPr id="1066" name="CasellaDiTesto 1065">
              <a:extLst>
                <a:ext uri="{FF2B5EF4-FFF2-40B4-BE49-F238E27FC236}">
                  <a16:creationId xmlns:a16="http://schemas.microsoft.com/office/drawing/2014/main" id="{057F8C9A-F4E4-C536-D795-B3255EE23B34}"/>
                </a:ext>
              </a:extLst>
            </p:cNvPr>
            <p:cNvSpPr txBox="1"/>
            <p:nvPr/>
          </p:nvSpPr>
          <p:spPr>
            <a:xfrm>
              <a:off x="-7138172" y="4016372"/>
              <a:ext cx="2178994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0070C0"/>
                  </a:solidFill>
                </a:rPr>
                <a:t>Reputazione</a:t>
              </a:r>
            </a:p>
          </p:txBody>
        </p:sp>
        <p:pic>
          <p:nvPicPr>
            <p:cNvPr id="1067" name="Immagine 1066">
              <a:extLst>
                <a:ext uri="{FF2B5EF4-FFF2-40B4-BE49-F238E27FC236}">
                  <a16:creationId xmlns:a16="http://schemas.microsoft.com/office/drawing/2014/main" id="{DE1862E7-554E-3E28-6D95-7D0973DE3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596680" y="3602670"/>
              <a:ext cx="370800" cy="370800"/>
            </a:xfrm>
            <a:prstGeom prst="rect">
              <a:avLst/>
            </a:prstGeom>
          </p:spPr>
        </p:pic>
        <p:pic>
          <p:nvPicPr>
            <p:cNvPr id="1068" name="Immagine 1067">
              <a:extLst>
                <a:ext uri="{FF2B5EF4-FFF2-40B4-BE49-F238E27FC236}">
                  <a16:creationId xmlns:a16="http://schemas.microsoft.com/office/drawing/2014/main" id="{A0FA2C07-1B38-710D-D247-280770F9F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7596680" y="4016373"/>
              <a:ext cx="370800" cy="370800"/>
            </a:xfrm>
            <a:prstGeom prst="rect">
              <a:avLst/>
            </a:prstGeom>
          </p:spPr>
        </p:pic>
        <p:grpSp>
          <p:nvGrpSpPr>
            <p:cNvPr id="1069" name="Gruppo 1068">
              <a:extLst>
                <a:ext uri="{FF2B5EF4-FFF2-40B4-BE49-F238E27FC236}">
                  <a16:creationId xmlns:a16="http://schemas.microsoft.com/office/drawing/2014/main" id="{FB285B27-7C2A-69CA-C93D-8596E0718632}"/>
                </a:ext>
              </a:extLst>
            </p:cNvPr>
            <p:cNvGrpSpPr/>
            <p:nvPr/>
          </p:nvGrpSpPr>
          <p:grpSpPr>
            <a:xfrm>
              <a:off x="-7379689" y="4954246"/>
              <a:ext cx="2992770" cy="525294"/>
              <a:chOff x="787940" y="4902740"/>
              <a:chExt cx="2992770" cy="525294"/>
            </a:xfrm>
          </p:grpSpPr>
          <p:sp>
            <p:nvSpPr>
              <p:cNvPr id="1070" name="Rettangolo con angoli arrotondati 1069">
                <a:extLst>
                  <a:ext uri="{FF2B5EF4-FFF2-40B4-BE49-F238E27FC236}">
                    <a16:creationId xmlns:a16="http://schemas.microsoft.com/office/drawing/2014/main" id="{F95C27B4-57E4-3812-A6F2-FFF1E849AF48}"/>
                  </a:ext>
                </a:extLst>
              </p:cNvPr>
              <p:cNvSpPr/>
              <p:nvPr/>
            </p:nvSpPr>
            <p:spPr>
              <a:xfrm>
                <a:off x="787940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1071" name="Rettangolo con angoli arrotondati 1070">
                <a:extLst>
                  <a:ext uri="{FF2B5EF4-FFF2-40B4-BE49-F238E27FC236}">
                    <a16:creationId xmlns:a16="http://schemas.microsoft.com/office/drawing/2014/main" id="{B8540628-C0EC-D5A3-BCAA-0CAE8FB702FE}"/>
                  </a:ext>
                </a:extLst>
              </p:cNvPr>
              <p:cNvSpPr/>
              <p:nvPr/>
            </p:nvSpPr>
            <p:spPr>
              <a:xfrm>
                <a:off x="1399475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1072" name="Rettangolo con angoli arrotondati 1071">
                <a:extLst>
                  <a:ext uri="{FF2B5EF4-FFF2-40B4-BE49-F238E27FC236}">
                    <a16:creationId xmlns:a16="http://schemas.microsoft.com/office/drawing/2014/main" id="{A0573FFB-33CA-E1B2-EE5A-F8311A418C44}"/>
                  </a:ext>
                </a:extLst>
              </p:cNvPr>
              <p:cNvSpPr/>
              <p:nvPr/>
            </p:nvSpPr>
            <p:spPr>
              <a:xfrm>
                <a:off x="2018122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1073" name="Rettangolo con angoli arrotondati 1072">
                <a:extLst>
                  <a:ext uri="{FF2B5EF4-FFF2-40B4-BE49-F238E27FC236}">
                    <a16:creationId xmlns:a16="http://schemas.microsoft.com/office/drawing/2014/main" id="{42571133-E5AF-1EBE-9780-F180D924D457}"/>
                  </a:ext>
                </a:extLst>
              </p:cNvPr>
              <p:cNvSpPr/>
              <p:nvPr/>
            </p:nvSpPr>
            <p:spPr>
              <a:xfrm>
                <a:off x="2636769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1074" name="Rettangolo con angoli arrotondati 1073">
                <a:extLst>
                  <a:ext uri="{FF2B5EF4-FFF2-40B4-BE49-F238E27FC236}">
                    <a16:creationId xmlns:a16="http://schemas.microsoft.com/office/drawing/2014/main" id="{D0973D61-B379-1112-DD7A-99A7D9B806B7}"/>
                  </a:ext>
                </a:extLst>
              </p:cNvPr>
              <p:cNvSpPr/>
              <p:nvPr/>
            </p:nvSpPr>
            <p:spPr>
              <a:xfrm>
                <a:off x="3255416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</p:grpSp>
        <p:sp>
          <p:nvSpPr>
            <p:cNvPr id="1075" name="CasellaDiTesto 1074">
              <a:extLst>
                <a:ext uri="{FF2B5EF4-FFF2-40B4-BE49-F238E27FC236}">
                  <a16:creationId xmlns:a16="http://schemas.microsoft.com/office/drawing/2014/main" id="{ECAFCF0D-F10E-6BB2-1BB3-6892108F58A2}"/>
                </a:ext>
              </a:extLst>
            </p:cNvPr>
            <p:cNvSpPr txBox="1"/>
            <p:nvPr/>
          </p:nvSpPr>
          <p:spPr>
            <a:xfrm>
              <a:off x="-7023988" y="4532281"/>
              <a:ext cx="2940298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00B0F0"/>
                  </a:solidFill>
                </a:rPr>
                <a:t>Formazione</a:t>
              </a:r>
            </a:p>
          </p:txBody>
        </p:sp>
        <p:grpSp>
          <p:nvGrpSpPr>
            <p:cNvPr id="1076" name="Gruppo 1075">
              <a:extLst>
                <a:ext uri="{FF2B5EF4-FFF2-40B4-BE49-F238E27FC236}">
                  <a16:creationId xmlns:a16="http://schemas.microsoft.com/office/drawing/2014/main" id="{F55965C2-0522-2DE7-C59E-EEF3CE0B1A33}"/>
                </a:ext>
              </a:extLst>
            </p:cNvPr>
            <p:cNvGrpSpPr/>
            <p:nvPr/>
          </p:nvGrpSpPr>
          <p:grpSpPr>
            <a:xfrm>
              <a:off x="-7379689" y="5952735"/>
              <a:ext cx="2992770" cy="525294"/>
              <a:chOff x="787940" y="4902740"/>
              <a:chExt cx="2992770" cy="525294"/>
            </a:xfrm>
          </p:grpSpPr>
          <p:sp>
            <p:nvSpPr>
              <p:cNvPr id="1077" name="Rettangolo con angoli arrotondati 1076">
                <a:extLst>
                  <a:ext uri="{FF2B5EF4-FFF2-40B4-BE49-F238E27FC236}">
                    <a16:creationId xmlns:a16="http://schemas.microsoft.com/office/drawing/2014/main" id="{62DE7B4A-75B6-E9E7-C829-9E088AD04307}"/>
                  </a:ext>
                </a:extLst>
              </p:cNvPr>
              <p:cNvSpPr/>
              <p:nvPr/>
            </p:nvSpPr>
            <p:spPr>
              <a:xfrm>
                <a:off x="787940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1078" name="Rettangolo con angoli arrotondati 1077">
                <a:extLst>
                  <a:ext uri="{FF2B5EF4-FFF2-40B4-BE49-F238E27FC236}">
                    <a16:creationId xmlns:a16="http://schemas.microsoft.com/office/drawing/2014/main" id="{D24B09E0-F18A-3C2A-D075-928F19A96EEE}"/>
                  </a:ext>
                </a:extLst>
              </p:cNvPr>
              <p:cNvSpPr/>
              <p:nvPr/>
            </p:nvSpPr>
            <p:spPr>
              <a:xfrm>
                <a:off x="1399475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1079" name="Rettangolo con angoli arrotondati 1078">
                <a:extLst>
                  <a:ext uri="{FF2B5EF4-FFF2-40B4-BE49-F238E27FC236}">
                    <a16:creationId xmlns:a16="http://schemas.microsoft.com/office/drawing/2014/main" id="{A453F655-FE64-8DEB-DC84-F32B7FEB81DF}"/>
                  </a:ext>
                </a:extLst>
              </p:cNvPr>
              <p:cNvSpPr/>
              <p:nvPr/>
            </p:nvSpPr>
            <p:spPr>
              <a:xfrm>
                <a:off x="2018122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1080" name="Rettangolo con angoli arrotondati 1079">
                <a:extLst>
                  <a:ext uri="{FF2B5EF4-FFF2-40B4-BE49-F238E27FC236}">
                    <a16:creationId xmlns:a16="http://schemas.microsoft.com/office/drawing/2014/main" id="{283040F8-FC05-58B3-7C3A-D872F88E1233}"/>
                  </a:ext>
                </a:extLst>
              </p:cNvPr>
              <p:cNvSpPr/>
              <p:nvPr/>
            </p:nvSpPr>
            <p:spPr>
              <a:xfrm>
                <a:off x="2636769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  <p:sp>
            <p:nvSpPr>
              <p:cNvPr id="1081" name="Rettangolo con angoli arrotondati 1080">
                <a:extLst>
                  <a:ext uri="{FF2B5EF4-FFF2-40B4-BE49-F238E27FC236}">
                    <a16:creationId xmlns:a16="http://schemas.microsoft.com/office/drawing/2014/main" id="{A6887F3E-5106-434E-D2A9-F030C0FD5B9D}"/>
                  </a:ext>
                </a:extLst>
              </p:cNvPr>
              <p:cNvSpPr/>
              <p:nvPr/>
            </p:nvSpPr>
            <p:spPr>
              <a:xfrm>
                <a:off x="3255416" y="4902740"/>
                <a:ext cx="525294" cy="52529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00"/>
              </a:p>
            </p:txBody>
          </p:sp>
        </p:grpSp>
        <p:sp>
          <p:nvSpPr>
            <p:cNvPr id="1082" name="CasellaDiTesto 1081">
              <a:extLst>
                <a:ext uri="{FF2B5EF4-FFF2-40B4-BE49-F238E27FC236}">
                  <a16:creationId xmlns:a16="http://schemas.microsoft.com/office/drawing/2014/main" id="{EFBB4C87-9F43-3CCB-B7E9-C133FD1E7343}"/>
                </a:ext>
              </a:extLst>
            </p:cNvPr>
            <p:cNvSpPr txBox="1"/>
            <p:nvPr/>
          </p:nvSpPr>
          <p:spPr>
            <a:xfrm>
              <a:off x="-7023988" y="5558539"/>
              <a:ext cx="2940298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accent4">
                      <a:lumMod val="75000"/>
                    </a:schemeClr>
                  </a:solidFill>
                </a:rPr>
                <a:t>Dipendenti</a:t>
              </a:r>
            </a:p>
          </p:txBody>
        </p:sp>
        <p:sp>
          <p:nvSpPr>
            <p:cNvPr id="1083" name="Rettangolo con angoli arrotondati 1082">
              <a:extLst>
                <a:ext uri="{FF2B5EF4-FFF2-40B4-BE49-F238E27FC236}">
                  <a16:creationId xmlns:a16="http://schemas.microsoft.com/office/drawing/2014/main" id="{98D4507E-B55F-3229-C967-02FE6B76A516}"/>
                </a:ext>
              </a:extLst>
            </p:cNvPr>
            <p:cNvSpPr/>
            <p:nvPr/>
          </p:nvSpPr>
          <p:spPr>
            <a:xfrm>
              <a:off x="-7128443" y="2281323"/>
              <a:ext cx="1235412" cy="369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>
                  <a:solidFill>
                    <a:schemeClr val="accent4">
                      <a:lumMod val="75000"/>
                    </a:schemeClr>
                  </a:solidFill>
                </a:rPr>
                <a:t>Bambini</a:t>
              </a:r>
            </a:p>
          </p:txBody>
        </p:sp>
        <p:sp>
          <p:nvSpPr>
            <p:cNvPr id="1084" name="Rettangolo con angoli arrotondati 1083">
              <a:extLst>
                <a:ext uri="{FF2B5EF4-FFF2-40B4-BE49-F238E27FC236}">
                  <a16:creationId xmlns:a16="http://schemas.microsoft.com/office/drawing/2014/main" id="{75E42477-1991-C102-54CF-A5697E7F24F0}"/>
                </a:ext>
              </a:extLst>
            </p:cNvPr>
            <p:cNvSpPr/>
            <p:nvPr/>
          </p:nvSpPr>
          <p:spPr>
            <a:xfrm>
              <a:off x="-5863847" y="2281323"/>
              <a:ext cx="1235412" cy="369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>
                  <a:solidFill>
                    <a:schemeClr val="accent4">
                      <a:lumMod val="75000"/>
                    </a:schemeClr>
                  </a:solidFill>
                </a:rPr>
                <a:t>Adulti</a:t>
              </a:r>
            </a:p>
          </p:txBody>
        </p:sp>
        <p:sp>
          <p:nvSpPr>
            <p:cNvPr id="1085" name="Rettangolo con angoli arrotondati 1084">
              <a:extLst>
                <a:ext uri="{FF2B5EF4-FFF2-40B4-BE49-F238E27FC236}">
                  <a16:creationId xmlns:a16="http://schemas.microsoft.com/office/drawing/2014/main" id="{417ABCE0-2D72-2AAE-E099-5133AEE9A9F6}"/>
                </a:ext>
              </a:extLst>
            </p:cNvPr>
            <p:cNvSpPr/>
            <p:nvPr/>
          </p:nvSpPr>
          <p:spPr>
            <a:xfrm>
              <a:off x="-5627032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86" name="Rettangolo con angoli arrotondati 1085">
              <a:extLst>
                <a:ext uri="{FF2B5EF4-FFF2-40B4-BE49-F238E27FC236}">
                  <a16:creationId xmlns:a16="http://schemas.microsoft.com/office/drawing/2014/main" id="{00798EB4-6049-2EA7-7B08-952CC80BE2BD}"/>
                </a:ext>
              </a:extLst>
            </p:cNvPr>
            <p:cNvSpPr/>
            <p:nvPr/>
          </p:nvSpPr>
          <p:spPr>
            <a:xfrm>
              <a:off x="-5498501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87" name="Rettangolo con angoli arrotondati 1086">
              <a:extLst>
                <a:ext uri="{FF2B5EF4-FFF2-40B4-BE49-F238E27FC236}">
                  <a16:creationId xmlns:a16="http://schemas.microsoft.com/office/drawing/2014/main" id="{900C7FF6-A4C4-C943-1DB9-83A3D1DB8335}"/>
                </a:ext>
              </a:extLst>
            </p:cNvPr>
            <p:cNvSpPr/>
            <p:nvPr/>
          </p:nvSpPr>
          <p:spPr>
            <a:xfrm>
              <a:off x="-5369970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88" name="Rettangolo con angoli arrotondati 1087">
              <a:extLst>
                <a:ext uri="{FF2B5EF4-FFF2-40B4-BE49-F238E27FC236}">
                  <a16:creationId xmlns:a16="http://schemas.microsoft.com/office/drawing/2014/main" id="{3098138B-72EA-8114-9F04-1C0BFF461013}"/>
                </a:ext>
              </a:extLst>
            </p:cNvPr>
            <p:cNvSpPr/>
            <p:nvPr/>
          </p:nvSpPr>
          <p:spPr>
            <a:xfrm>
              <a:off x="-5241439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89" name="Rettangolo con angoli arrotondati 1088">
              <a:extLst>
                <a:ext uri="{FF2B5EF4-FFF2-40B4-BE49-F238E27FC236}">
                  <a16:creationId xmlns:a16="http://schemas.microsoft.com/office/drawing/2014/main" id="{76A2A0C9-BCB6-0BCE-08DF-334CA97D21EC}"/>
                </a:ext>
              </a:extLst>
            </p:cNvPr>
            <p:cNvSpPr/>
            <p:nvPr/>
          </p:nvSpPr>
          <p:spPr>
            <a:xfrm>
              <a:off x="-5112908" y="3249988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0" name="Rettangolo con angoli arrotondati 1089">
              <a:extLst>
                <a:ext uri="{FF2B5EF4-FFF2-40B4-BE49-F238E27FC236}">
                  <a16:creationId xmlns:a16="http://schemas.microsoft.com/office/drawing/2014/main" id="{E4A3B9C4-99C6-4FEE-5416-3DEE3DD8CC3F}"/>
                </a:ext>
              </a:extLst>
            </p:cNvPr>
            <p:cNvSpPr/>
            <p:nvPr/>
          </p:nvSpPr>
          <p:spPr>
            <a:xfrm>
              <a:off x="-4984377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1" name="Rettangolo con angoli arrotondati 1090">
              <a:extLst>
                <a:ext uri="{FF2B5EF4-FFF2-40B4-BE49-F238E27FC236}">
                  <a16:creationId xmlns:a16="http://schemas.microsoft.com/office/drawing/2014/main" id="{67F18A81-3C73-92A9-E71F-C6B88771FAA5}"/>
                </a:ext>
              </a:extLst>
            </p:cNvPr>
            <p:cNvSpPr/>
            <p:nvPr/>
          </p:nvSpPr>
          <p:spPr>
            <a:xfrm>
              <a:off x="-4855846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2" name="Rettangolo con angoli arrotondati 1091">
              <a:extLst>
                <a:ext uri="{FF2B5EF4-FFF2-40B4-BE49-F238E27FC236}">
                  <a16:creationId xmlns:a16="http://schemas.microsoft.com/office/drawing/2014/main" id="{C963B20B-F082-D911-50D1-6A680E434D13}"/>
                </a:ext>
              </a:extLst>
            </p:cNvPr>
            <p:cNvSpPr/>
            <p:nvPr/>
          </p:nvSpPr>
          <p:spPr>
            <a:xfrm>
              <a:off x="-4727315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3" name="Rettangolo con angoli arrotondati 1092">
              <a:extLst>
                <a:ext uri="{FF2B5EF4-FFF2-40B4-BE49-F238E27FC236}">
                  <a16:creationId xmlns:a16="http://schemas.microsoft.com/office/drawing/2014/main" id="{85701745-8B64-67EF-8E63-9CD6819D542E}"/>
                </a:ext>
              </a:extLst>
            </p:cNvPr>
            <p:cNvSpPr/>
            <p:nvPr/>
          </p:nvSpPr>
          <p:spPr>
            <a:xfrm>
              <a:off x="-4598784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4" name="Rettangolo con angoli arrotondati 1093">
              <a:extLst>
                <a:ext uri="{FF2B5EF4-FFF2-40B4-BE49-F238E27FC236}">
                  <a16:creationId xmlns:a16="http://schemas.microsoft.com/office/drawing/2014/main" id="{F84E97C0-DED8-9273-7723-7B232BC1717D}"/>
                </a:ext>
              </a:extLst>
            </p:cNvPr>
            <p:cNvSpPr/>
            <p:nvPr/>
          </p:nvSpPr>
          <p:spPr>
            <a:xfrm>
              <a:off x="-4470253" y="3249988"/>
              <a:ext cx="87680" cy="2801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5" name="Rettangolo con angoli arrotondati 1094">
              <a:extLst>
                <a:ext uri="{FF2B5EF4-FFF2-40B4-BE49-F238E27FC236}">
                  <a16:creationId xmlns:a16="http://schemas.microsoft.com/office/drawing/2014/main" id="{4A5F0204-36D8-477F-D88D-9DF2B6ED178A}"/>
                </a:ext>
              </a:extLst>
            </p:cNvPr>
            <p:cNvSpPr/>
            <p:nvPr/>
          </p:nvSpPr>
          <p:spPr>
            <a:xfrm>
              <a:off x="-5627032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6" name="Rettangolo con angoli arrotondati 1095">
              <a:extLst>
                <a:ext uri="{FF2B5EF4-FFF2-40B4-BE49-F238E27FC236}">
                  <a16:creationId xmlns:a16="http://schemas.microsoft.com/office/drawing/2014/main" id="{FD412174-D8BE-E712-CFEC-987B3EF1A1D9}"/>
                </a:ext>
              </a:extLst>
            </p:cNvPr>
            <p:cNvSpPr/>
            <p:nvPr/>
          </p:nvSpPr>
          <p:spPr>
            <a:xfrm>
              <a:off x="-5498501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7" name="Rettangolo con angoli arrotondati 1096">
              <a:extLst>
                <a:ext uri="{FF2B5EF4-FFF2-40B4-BE49-F238E27FC236}">
                  <a16:creationId xmlns:a16="http://schemas.microsoft.com/office/drawing/2014/main" id="{11CD10E6-7249-600B-9B14-1A4944359D71}"/>
                </a:ext>
              </a:extLst>
            </p:cNvPr>
            <p:cNvSpPr/>
            <p:nvPr/>
          </p:nvSpPr>
          <p:spPr>
            <a:xfrm>
              <a:off x="-5369970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8" name="Rettangolo con angoli arrotondati 1097">
              <a:extLst>
                <a:ext uri="{FF2B5EF4-FFF2-40B4-BE49-F238E27FC236}">
                  <a16:creationId xmlns:a16="http://schemas.microsoft.com/office/drawing/2014/main" id="{111C117E-744A-E9CA-1E93-CFC94FB2781A}"/>
                </a:ext>
              </a:extLst>
            </p:cNvPr>
            <p:cNvSpPr/>
            <p:nvPr/>
          </p:nvSpPr>
          <p:spPr>
            <a:xfrm>
              <a:off x="-5241439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099" name="Rettangolo con angoli arrotondati 1098">
              <a:extLst>
                <a:ext uri="{FF2B5EF4-FFF2-40B4-BE49-F238E27FC236}">
                  <a16:creationId xmlns:a16="http://schemas.microsoft.com/office/drawing/2014/main" id="{931F0D32-5DD4-2843-6C79-C545986E15DB}"/>
                </a:ext>
              </a:extLst>
            </p:cNvPr>
            <p:cNvSpPr/>
            <p:nvPr/>
          </p:nvSpPr>
          <p:spPr>
            <a:xfrm>
              <a:off x="-5112908" y="3662076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0" name="Rettangolo con angoli arrotondati 1099">
              <a:extLst>
                <a:ext uri="{FF2B5EF4-FFF2-40B4-BE49-F238E27FC236}">
                  <a16:creationId xmlns:a16="http://schemas.microsoft.com/office/drawing/2014/main" id="{8296C2B1-AE8A-A4DC-7384-F9E6D6CF17C7}"/>
                </a:ext>
              </a:extLst>
            </p:cNvPr>
            <p:cNvSpPr/>
            <p:nvPr/>
          </p:nvSpPr>
          <p:spPr>
            <a:xfrm>
              <a:off x="-4984377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1" name="Rettangolo con angoli arrotondati 1100">
              <a:extLst>
                <a:ext uri="{FF2B5EF4-FFF2-40B4-BE49-F238E27FC236}">
                  <a16:creationId xmlns:a16="http://schemas.microsoft.com/office/drawing/2014/main" id="{D41B6F64-4EB3-3521-DB3D-08913A878236}"/>
                </a:ext>
              </a:extLst>
            </p:cNvPr>
            <p:cNvSpPr/>
            <p:nvPr/>
          </p:nvSpPr>
          <p:spPr>
            <a:xfrm>
              <a:off x="-4855846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2" name="Rettangolo con angoli arrotondati 1101">
              <a:extLst>
                <a:ext uri="{FF2B5EF4-FFF2-40B4-BE49-F238E27FC236}">
                  <a16:creationId xmlns:a16="http://schemas.microsoft.com/office/drawing/2014/main" id="{BEF5298F-188D-8A51-992A-54CCF3DA773C}"/>
                </a:ext>
              </a:extLst>
            </p:cNvPr>
            <p:cNvSpPr/>
            <p:nvPr/>
          </p:nvSpPr>
          <p:spPr>
            <a:xfrm>
              <a:off x="-4727315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3" name="Rettangolo con angoli arrotondati 1102">
              <a:extLst>
                <a:ext uri="{FF2B5EF4-FFF2-40B4-BE49-F238E27FC236}">
                  <a16:creationId xmlns:a16="http://schemas.microsoft.com/office/drawing/2014/main" id="{C9F1D900-5390-E6D1-CEAC-7C337AC1BCAB}"/>
                </a:ext>
              </a:extLst>
            </p:cNvPr>
            <p:cNvSpPr/>
            <p:nvPr/>
          </p:nvSpPr>
          <p:spPr>
            <a:xfrm>
              <a:off x="-4598784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4" name="Rettangolo con angoli arrotondati 1103">
              <a:extLst>
                <a:ext uri="{FF2B5EF4-FFF2-40B4-BE49-F238E27FC236}">
                  <a16:creationId xmlns:a16="http://schemas.microsoft.com/office/drawing/2014/main" id="{40EE9B2C-35F1-3592-6261-09011D5D862C}"/>
                </a:ext>
              </a:extLst>
            </p:cNvPr>
            <p:cNvSpPr/>
            <p:nvPr/>
          </p:nvSpPr>
          <p:spPr>
            <a:xfrm>
              <a:off x="-4470253" y="3662076"/>
              <a:ext cx="87680" cy="28012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5" name="Rettangolo con angoli arrotondati 1104">
              <a:extLst>
                <a:ext uri="{FF2B5EF4-FFF2-40B4-BE49-F238E27FC236}">
                  <a16:creationId xmlns:a16="http://schemas.microsoft.com/office/drawing/2014/main" id="{7F77E57A-A64F-AF1D-48CA-3003A556432B}"/>
                </a:ext>
              </a:extLst>
            </p:cNvPr>
            <p:cNvSpPr/>
            <p:nvPr/>
          </p:nvSpPr>
          <p:spPr>
            <a:xfrm>
              <a:off x="-5627032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6" name="Rettangolo con angoli arrotondati 1105">
              <a:extLst>
                <a:ext uri="{FF2B5EF4-FFF2-40B4-BE49-F238E27FC236}">
                  <a16:creationId xmlns:a16="http://schemas.microsoft.com/office/drawing/2014/main" id="{CCF6C8A4-849A-D8EB-1B4A-7EF1CA46DBF3}"/>
                </a:ext>
              </a:extLst>
            </p:cNvPr>
            <p:cNvSpPr/>
            <p:nvPr/>
          </p:nvSpPr>
          <p:spPr>
            <a:xfrm>
              <a:off x="-5498501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7" name="Rettangolo con angoli arrotondati 1106">
              <a:extLst>
                <a:ext uri="{FF2B5EF4-FFF2-40B4-BE49-F238E27FC236}">
                  <a16:creationId xmlns:a16="http://schemas.microsoft.com/office/drawing/2014/main" id="{2E8FF027-E2BB-ED2B-F674-6B02018C3B86}"/>
                </a:ext>
              </a:extLst>
            </p:cNvPr>
            <p:cNvSpPr/>
            <p:nvPr/>
          </p:nvSpPr>
          <p:spPr>
            <a:xfrm>
              <a:off x="-5369970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8" name="Rettangolo con angoli arrotondati 1107">
              <a:extLst>
                <a:ext uri="{FF2B5EF4-FFF2-40B4-BE49-F238E27FC236}">
                  <a16:creationId xmlns:a16="http://schemas.microsoft.com/office/drawing/2014/main" id="{FC371430-D9A9-FEE4-6057-A0D8AA78CD63}"/>
                </a:ext>
              </a:extLst>
            </p:cNvPr>
            <p:cNvSpPr/>
            <p:nvPr/>
          </p:nvSpPr>
          <p:spPr>
            <a:xfrm>
              <a:off x="-5241439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09" name="Rettangolo con angoli arrotondati 1108">
              <a:extLst>
                <a:ext uri="{FF2B5EF4-FFF2-40B4-BE49-F238E27FC236}">
                  <a16:creationId xmlns:a16="http://schemas.microsoft.com/office/drawing/2014/main" id="{B3A517ED-EB54-4E7F-4AEC-B91C0736768D}"/>
                </a:ext>
              </a:extLst>
            </p:cNvPr>
            <p:cNvSpPr/>
            <p:nvPr/>
          </p:nvSpPr>
          <p:spPr>
            <a:xfrm>
              <a:off x="-5112908" y="4060084"/>
              <a:ext cx="87680" cy="2801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10" name="Rettangolo con angoli arrotondati 1109">
              <a:extLst>
                <a:ext uri="{FF2B5EF4-FFF2-40B4-BE49-F238E27FC236}">
                  <a16:creationId xmlns:a16="http://schemas.microsoft.com/office/drawing/2014/main" id="{E51BA33B-FF91-AF23-386C-11A8772955AA}"/>
                </a:ext>
              </a:extLst>
            </p:cNvPr>
            <p:cNvSpPr/>
            <p:nvPr/>
          </p:nvSpPr>
          <p:spPr>
            <a:xfrm>
              <a:off x="-4984377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11" name="Rettangolo con angoli arrotondati 1110">
              <a:extLst>
                <a:ext uri="{FF2B5EF4-FFF2-40B4-BE49-F238E27FC236}">
                  <a16:creationId xmlns:a16="http://schemas.microsoft.com/office/drawing/2014/main" id="{1B1BAC7B-10AC-93C2-DF59-A8D860E17FF6}"/>
                </a:ext>
              </a:extLst>
            </p:cNvPr>
            <p:cNvSpPr/>
            <p:nvPr/>
          </p:nvSpPr>
          <p:spPr>
            <a:xfrm>
              <a:off x="-4855846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12" name="Rettangolo con angoli arrotondati 1111">
              <a:extLst>
                <a:ext uri="{FF2B5EF4-FFF2-40B4-BE49-F238E27FC236}">
                  <a16:creationId xmlns:a16="http://schemas.microsoft.com/office/drawing/2014/main" id="{D636F93E-9F73-C45A-46EB-DA1E57990086}"/>
                </a:ext>
              </a:extLst>
            </p:cNvPr>
            <p:cNvSpPr/>
            <p:nvPr/>
          </p:nvSpPr>
          <p:spPr>
            <a:xfrm>
              <a:off x="-4727315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13" name="Rettangolo con angoli arrotondati 1112">
              <a:extLst>
                <a:ext uri="{FF2B5EF4-FFF2-40B4-BE49-F238E27FC236}">
                  <a16:creationId xmlns:a16="http://schemas.microsoft.com/office/drawing/2014/main" id="{B511A877-A295-CB6E-20A2-8E6CFDACB9CE}"/>
                </a:ext>
              </a:extLst>
            </p:cNvPr>
            <p:cNvSpPr/>
            <p:nvPr/>
          </p:nvSpPr>
          <p:spPr>
            <a:xfrm>
              <a:off x="-4598784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14" name="Rettangolo con angoli arrotondati 1113">
              <a:extLst>
                <a:ext uri="{FF2B5EF4-FFF2-40B4-BE49-F238E27FC236}">
                  <a16:creationId xmlns:a16="http://schemas.microsoft.com/office/drawing/2014/main" id="{E7C5407D-AD46-4B18-89B6-4671466B097C}"/>
                </a:ext>
              </a:extLst>
            </p:cNvPr>
            <p:cNvSpPr/>
            <p:nvPr/>
          </p:nvSpPr>
          <p:spPr>
            <a:xfrm>
              <a:off x="-4470253" y="4060084"/>
              <a:ext cx="87680" cy="28012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115" name="CasellaDiTesto 1114">
              <a:extLst>
                <a:ext uri="{FF2B5EF4-FFF2-40B4-BE49-F238E27FC236}">
                  <a16:creationId xmlns:a16="http://schemas.microsoft.com/office/drawing/2014/main" id="{01E3B9C2-DEFC-778B-C050-D67811DB4A03}"/>
                </a:ext>
              </a:extLst>
            </p:cNvPr>
            <p:cNvSpPr txBox="1"/>
            <p:nvPr/>
          </p:nvSpPr>
          <p:spPr>
            <a:xfrm>
              <a:off x="-6067501" y="2762634"/>
              <a:ext cx="1680582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00" dirty="0">
                  <a:solidFill>
                    <a:srgbClr val="00B050"/>
                  </a:solidFill>
                </a:rPr>
                <a:t>1000€</a:t>
              </a:r>
            </a:p>
          </p:txBody>
        </p:sp>
        <p:pic>
          <p:nvPicPr>
            <p:cNvPr id="1116" name="Immagine 1115">
              <a:extLst>
                <a:ext uri="{FF2B5EF4-FFF2-40B4-BE49-F238E27FC236}">
                  <a16:creationId xmlns:a16="http://schemas.microsoft.com/office/drawing/2014/main" id="{6C76564F-ACEE-401B-150C-A40D46826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7392617" y="4537290"/>
              <a:ext cx="369333" cy="434975"/>
            </a:xfrm>
            <a:prstGeom prst="rect">
              <a:avLst/>
            </a:prstGeom>
          </p:spPr>
        </p:pic>
        <p:pic>
          <p:nvPicPr>
            <p:cNvPr id="1117" name="Immagine 1116">
              <a:extLst>
                <a:ext uri="{FF2B5EF4-FFF2-40B4-BE49-F238E27FC236}">
                  <a16:creationId xmlns:a16="http://schemas.microsoft.com/office/drawing/2014/main" id="{A4596FC4-36C0-7141-41C3-CF0B93F14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7358179" y="5559621"/>
              <a:ext cx="300456" cy="344158"/>
            </a:xfrm>
            <a:prstGeom prst="rect">
              <a:avLst/>
            </a:prstGeom>
          </p:spPr>
        </p:pic>
        <p:sp>
          <p:nvSpPr>
            <p:cNvPr id="1118" name="Ovale 1117">
              <a:extLst>
                <a:ext uri="{FF2B5EF4-FFF2-40B4-BE49-F238E27FC236}">
                  <a16:creationId xmlns:a16="http://schemas.microsoft.com/office/drawing/2014/main" id="{E0B9EEAC-A864-6B0F-4A4C-FCA9B0355027}"/>
                </a:ext>
              </a:extLst>
            </p:cNvPr>
            <p:cNvSpPr/>
            <p:nvPr/>
          </p:nvSpPr>
          <p:spPr>
            <a:xfrm>
              <a:off x="-4929629" y="349811"/>
              <a:ext cx="750187" cy="72437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>
                  <a:solidFill>
                    <a:schemeClr val="tx1"/>
                  </a:solidFill>
                </a:rPr>
                <a:t>2 pz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9342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310</Words>
  <Application>Microsoft Office PowerPoint</Application>
  <PresentationFormat>Widescreen</PresentationFormat>
  <Paragraphs>103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Poppins</vt:lpstr>
      <vt:lpstr>Poppins SemiBold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Milanese</dc:creator>
  <cp:lastModifiedBy>Antonio Milanese</cp:lastModifiedBy>
  <cp:revision>4</cp:revision>
  <dcterms:created xsi:type="dcterms:W3CDTF">2023-03-31T07:46:31Z</dcterms:created>
  <dcterms:modified xsi:type="dcterms:W3CDTF">2023-04-27T09:01:36Z</dcterms:modified>
</cp:coreProperties>
</file>