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92f8ec36175bc6a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92f8ec36175bc6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562429" y="5000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b="1" lang="en-US" sz="9600">
                <a:latin typeface="Arial"/>
                <a:ea typeface="Arial"/>
                <a:cs typeface="Arial"/>
                <a:sym typeface="Arial"/>
              </a:rPr>
              <a:t>Let’s Review!</a:t>
            </a:r>
            <a:endParaRPr b="1" sz="9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5370285" y="2885168"/>
            <a:ext cx="61722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>
                <a:latin typeface="Comic Sans MS"/>
                <a:ea typeface="Comic Sans MS"/>
                <a:cs typeface="Comic Sans MS"/>
                <a:sym typeface="Comic Sans MS"/>
              </a:rPr>
              <a:t>Can you name a Polygon?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29" y="1973943"/>
            <a:ext cx="5435600" cy="5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4439" y="285161"/>
            <a:ext cx="2755209" cy="25741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87" y="285161"/>
            <a:ext cx="2574153" cy="25741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439" y="3100933"/>
            <a:ext cx="2755209" cy="25741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6">
            <a:alphaModFix/>
          </a:blip>
          <a:srcRect b="0" l="8727" r="10764" t="0"/>
          <a:stretch/>
        </p:blipFill>
        <p:spPr>
          <a:xfrm>
            <a:off x="6072187" y="3100933"/>
            <a:ext cx="2574153" cy="25741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sp>
        <p:nvSpPr>
          <p:cNvPr id="155" name="Google Shape;155;p22"/>
          <p:cNvSpPr txBox="1"/>
          <p:nvPr/>
        </p:nvSpPr>
        <p:spPr>
          <a:xfrm>
            <a:off x="1362301" y="5916705"/>
            <a:ext cx="941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 _ _ _ _ _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610529" y="5916705"/>
            <a:ext cx="692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H A P E S</a:t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OBJECTIVES</a:t>
            </a:r>
            <a:endParaRPr b="1"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Solve the Perimeter of the geometric figures using the given formula.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Relate the concept of Perimeter in real life.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30200" y="3360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1" lang="en-US" sz="8000">
                <a:latin typeface="Arial"/>
                <a:ea typeface="Arial"/>
                <a:cs typeface="Arial"/>
                <a:sym typeface="Arial"/>
              </a:rPr>
              <a:t>PERIMETER</a:t>
            </a:r>
            <a:endParaRPr b="1" sz="8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073400" y="3044826"/>
            <a:ext cx="8639700" cy="33561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182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Char char="•"/>
            </a:pPr>
            <a:r>
              <a:rPr lang="en-US" sz="49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length of the outline of a shape.</a:t>
            </a:r>
            <a:endParaRPr/>
          </a:p>
          <a:p>
            <a:pPr indent="-317182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Char char="•"/>
            </a:pPr>
            <a:r>
              <a:rPr lang="en-US" sz="49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find the perimeter, add the length of all the sides of the given shape.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399" y="1356329"/>
            <a:ext cx="8639629" cy="168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657" y="1736130"/>
            <a:ext cx="5513614" cy="370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6209393" y="1625600"/>
            <a:ext cx="522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A + B + C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6181271" y="3125464"/>
            <a:ext cx="522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3 + 5 + 4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6923314" y="4281796"/>
            <a:ext cx="3468900" cy="9234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P=12 cm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571" y="914399"/>
            <a:ext cx="4706258" cy="470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6107793" y="914399"/>
            <a:ext cx="522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8s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556532" y="5620657"/>
            <a:ext cx="522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s= 3 mm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921829" y="2452914"/>
            <a:ext cx="522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P=8(3)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7430408" y="3626640"/>
            <a:ext cx="4005900" cy="9234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 24 mm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30951" r="30728" t="0"/>
          <a:stretch/>
        </p:blipFill>
        <p:spPr>
          <a:xfrm>
            <a:off x="783771" y="914399"/>
            <a:ext cx="5193243" cy="520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6107793" y="914399"/>
            <a:ext cx="522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4s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6506937" y="2358571"/>
            <a:ext cx="522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4(5)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6107793" y="3984170"/>
            <a:ext cx="5226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20 cm</a:t>
            </a:r>
            <a:endParaRPr b="0" i="0" sz="7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540" y="466670"/>
            <a:ext cx="5866598" cy="3479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1230992" y="4119871"/>
            <a:ext cx="9117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l+l+w+w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2557689" y="5167085"/>
            <a:ext cx="7100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2(l)+2(w)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94" y="422035"/>
            <a:ext cx="5866598" cy="3479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-798286" y="3931860"/>
            <a:ext cx="679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l+l+w+w</a:t>
            </a:r>
            <a:endParaRPr b="0" i="0" sz="6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-802769" y="4905741"/>
            <a:ext cx="679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6+6+3+3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-1222562" y="5748160"/>
            <a:ext cx="679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18 in.</a:t>
            </a:r>
            <a:endParaRPr b="0" i="0" sz="6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643814" y="929155"/>
            <a:ext cx="660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2(l)+2(w)</a:t>
            </a:r>
            <a:endParaRPr b="0" i="0" sz="6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5145847" y="2199526"/>
            <a:ext cx="710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2(6)+2(3)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4352044" y="3275784"/>
            <a:ext cx="709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12+6</a:t>
            </a:r>
            <a:endParaRPr b="0" i="0" sz="5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4756682" y="4269770"/>
            <a:ext cx="679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P= 18 in.</a:t>
            </a:r>
            <a:endParaRPr b="0" i="0" sz="6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US" sz="8000">
                <a:latin typeface="Comic Sans MS"/>
                <a:ea typeface="Comic Sans MS"/>
                <a:cs typeface="Comic Sans MS"/>
                <a:sym typeface="Comic Sans MS"/>
              </a:rPr>
              <a:t>LET’S TRY!</a:t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999" y="2291952"/>
            <a:ext cx="4689001" cy="3874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6310993" y="2952096"/>
            <a:ext cx="52269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s= 5in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P=?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US" sz="8000">
                <a:latin typeface="Comic Sans MS"/>
                <a:ea typeface="Comic Sans MS"/>
                <a:cs typeface="Comic Sans MS"/>
                <a:sym typeface="Comic Sans MS"/>
              </a:rPr>
              <a:t>LET’S TRY!</a:t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6310993" y="2952096"/>
            <a:ext cx="522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P=?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141" y="1690688"/>
            <a:ext cx="4645852" cy="457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9788" y="457200"/>
            <a:ext cx="10844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a polygon with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three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sides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3674" y="3635034"/>
            <a:ext cx="43854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Arial Black"/>
                <a:ea typeface="Arial Black"/>
                <a:cs typeface="Arial Black"/>
                <a:sym typeface="Arial Black"/>
              </a:rPr>
              <a:t>TRIANGLE</a:t>
            </a:r>
            <a:endParaRPr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2386" y="2246085"/>
            <a:ext cx="5798742" cy="446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15685" y="28507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US" sz="8000">
                <a:latin typeface="Comic Sans MS"/>
                <a:ea typeface="Comic Sans MS"/>
                <a:cs typeface="Comic Sans MS"/>
                <a:sym typeface="Comic Sans MS"/>
              </a:rPr>
              <a:t>LET’S TRY!</a:t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366408" y="5238597"/>
            <a:ext cx="522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P=l+l+w+w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521" y="1610633"/>
            <a:ext cx="6114902" cy="351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315685" y="28507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US" sz="8000">
                <a:latin typeface="Comic Sans MS"/>
                <a:ea typeface="Comic Sans MS"/>
                <a:cs typeface="Comic Sans MS"/>
                <a:sym typeface="Comic Sans MS"/>
              </a:rPr>
              <a:t>LET’S TRY!</a:t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2627086" y="5296654"/>
            <a:ext cx="6532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P=2(l)+2(w)</a:t>
            </a:r>
            <a:endParaRPr b="0" i="0" sz="8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521" y="1610633"/>
            <a:ext cx="6114902" cy="351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400" y="3075843"/>
            <a:ext cx="3875313" cy="359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388258" y="896711"/>
            <a:ext cx="8204100" cy="6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is the length of the outline of a shape.</a:t>
            </a:r>
            <a:endParaRPr/>
          </a:p>
          <a:p>
            <a:pPr indent="-381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To find the perimeter, 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add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 the length of all the side.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769258" y="1465943"/>
            <a:ext cx="10515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In real life, we often find the perimeter when we put fence around our house, measuring the length of table mat, or finding the total length of a soccer field.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3" name="Google Shape;253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956" y="3527425"/>
            <a:ext cx="4181100" cy="31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5165" y="3527425"/>
            <a:ext cx="2706600" cy="31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Comic Sans MS"/>
                <a:ea typeface="Comic Sans MS"/>
                <a:cs typeface="Comic Sans MS"/>
                <a:sym typeface="Comic Sans MS"/>
              </a:rPr>
              <a:t>God gave us the knowledge </a:t>
            </a:r>
            <a:endParaRPr sz="5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Comic Sans MS"/>
                <a:ea typeface="Comic Sans MS"/>
                <a:cs typeface="Comic Sans MS"/>
                <a:sym typeface="Comic Sans MS"/>
              </a:rPr>
              <a:t>to measure</a:t>
            </a:r>
            <a:endParaRPr sz="5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344825" y="1690825"/>
            <a:ext cx="7425600" cy="51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Remember when God asked Noah to build an Ark?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SzPts val="3100"/>
              <a:buFont typeface="Comic Sans MS"/>
              <a:buChar char="•"/>
            </a:pP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God gave him the knowledge to measure the ark that will be loaded with animals and his family.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ic Sans MS"/>
              <a:buChar char="•"/>
            </a:pP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 Because Noah trust God, the ark turned into an amazing masterpiece! And used for almost 40 days and Nights!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Comic Sans MS"/>
              <a:buChar char="•"/>
            </a:pP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Can you imagine if we don't know how to measure? No way! 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0550" y="1905388"/>
            <a:ext cx="4421450" cy="30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b="1" lang="en-US" sz="8800">
                <a:latin typeface="Arial"/>
                <a:ea typeface="Arial"/>
                <a:cs typeface="Arial"/>
                <a:sym typeface="Arial"/>
              </a:rPr>
              <a:t>QUIZ TIME!</a:t>
            </a:r>
            <a:endParaRPr b="1" sz="8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FIND THE PERIMETER OF THE FOLLOWING: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1137104" y="2516966"/>
            <a:ext cx="3918900" cy="3883800"/>
          </a:xfrm>
          <a:prstGeom prst="pentagon">
            <a:avLst>
              <a:gd fmla="val 105146" name="hf"/>
              <a:gd fmla="val 110557" name="vf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1375229" y="4022157"/>
            <a:ext cx="344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s= 6mm</a:t>
            </a:r>
            <a:endParaRPr b="0" i="0" sz="4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7358743" y="2817771"/>
            <a:ext cx="3995100" cy="35685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7634968" y="4186465"/>
            <a:ext cx="344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s=9in.</a:t>
            </a:r>
            <a:endParaRPr b="0" i="0" sz="4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b="1" lang="en-US" sz="8800">
                <a:latin typeface="Arial"/>
                <a:ea typeface="Arial"/>
                <a:cs typeface="Arial"/>
                <a:sym typeface="Arial"/>
              </a:rPr>
              <a:t>QUIZ TIME!</a:t>
            </a:r>
            <a:endParaRPr b="1" sz="8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FIND THE PERIMETER OF THE FOLLOWING: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1025300" y="2479129"/>
            <a:ext cx="4127400" cy="3906900"/>
          </a:xfrm>
          <a:prstGeom prst="diamond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12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1364347" y="3986780"/>
            <a:ext cx="344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s= 10m</a:t>
            </a:r>
            <a:endParaRPr b="0" i="0" sz="4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5936343" y="2888343"/>
            <a:ext cx="4847700" cy="293190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1367633" y="3996645"/>
            <a:ext cx="344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s= 10m</a:t>
            </a:r>
            <a:endParaRPr i="0" sz="4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6638925" y="3647813"/>
            <a:ext cx="3442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l= 8cm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w= 4cm</a:t>
            </a:r>
            <a:endParaRPr b="0" i="0" sz="4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838200" y="1825625"/>
            <a:ext cx="105156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Solve these story problems.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1. Joseph’s parents built a new swimming pool last August. The pool is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42 ft. long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27 ft. wide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. What is the perimeter of the pool?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838200" y="1825625"/>
            <a:ext cx="105156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>
                <a:latin typeface="Comic Sans MS"/>
                <a:ea typeface="Comic Sans MS"/>
                <a:cs typeface="Comic Sans MS"/>
                <a:sym typeface="Comic Sans MS"/>
              </a:rPr>
              <a:t>2. Anne built a square doghouse for Oreo. Each side is 4ft. What is the perimeter of the dog house?</a:t>
            </a:r>
            <a:endParaRPr sz="6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9788" y="457200"/>
            <a:ext cx="10844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a polygon with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six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sides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3674" y="3635034"/>
            <a:ext cx="43854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Arial Black"/>
                <a:ea typeface="Arial Black"/>
                <a:cs typeface="Arial Black"/>
                <a:sym typeface="Arial Black"/>
              </a:rPr>
              <a:t>HEXAGON</a:t>
            </a:r>
            <a:endParaRPr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4212" y="2293257"/>
            <a:ext cx="5457373" cy="398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9788" y="457200"/>
            <a:ext cx="10844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a polygon with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eight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sides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3674" y="3635034"/>
            <a:ext cx="43854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Arial Black"/>
                <a:ea typeface="Arial Black"/>
                <a:cs typeface="Arial Black"/>
                <a:sym typeface="Arial Black"/>
              </a:rPr>
              <a:t>OCTAGON</a:t>
            </a:r>
            <a:endParaRPr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6351" y="2301509"/>
            <a:ext cx="5255191" cy="435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9788" y="457200"/>
            <a:ext cx="10844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a polygon with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five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sides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3674" y="3635034"/>
            <a:ext cx="43854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r>
              <a:rPr lang="en-US" sz="4995">
                <a:latin typeface="Arial Black"/>
                <a:ea typeface="Arial Black"/>
                <a:cs typeface="Arial Black"/>
                <a:sym typeface="Arial Black"/>
              </a:rPr>
              <a:t>PENTAGON</a:t>
            </a:r>
            <a:endParaRPr sz="4995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7403" y="2308790"/>
            <a:ext cx="5730539" cy="38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39788" y="457200"/>
            <a:ext cx="10844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a polygon with </a:t>
            </a:r>
            <a:r>
              <a:rPr lang="en-US" sz="5400" u="sng">
                <a:latin typeface="Comic Sans MS"/>
                <a:ea typeface="Comic Sans MS"/>
                <a:cs typeface="Comic Sans MS"/>
                <a:sym typeface="Comic Sans MS"/>
              </a:rPr>
              <a:t>seven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 sides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3674" y="3635034"/>
            <a:ext cx="43854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r>
              <a:rPr lang="en-US" sz="4995">
                <a:latin typeface="Arial Black"/>
                <a:ea typeface="Arial Black"/>
                <a:cs typeface="Arial Black"/>
                <a:sym typeface="Arial Black"/>
              </a:rPr>
              <a:t>HEPTAGON</a:t>
            </a:r>
            <a:endParaRPr sz="4995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4400" y="2296091"/>
            <a:ext cx="43688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7447" y="121926"/>
            <a:ext cx="2901950" cy="24943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b="0" l="0" r="0" t="24755"/>
          <a:stretch/>
        </p:blipFill>
        <p:spPr>
          <a:xfrm>
            <a:off x="2816679" y="121926"/>
            <a:ext cx="2901949" cy="248410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5">
            <a:alphaModFix/>
          </a:blip>
          <a:srcRect b="0" l="13755" r="11242" t="0"/>
          <a:stretch/>
        </p:blipFill>
        <p:spPr>
          <a:xfrm>
            <a:off x="2816679" y="2879640"/>
            <a:ext cx="2901950" cy="24943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7447" y="2879640"/>
            <a:ext cx="2901949" cy="24943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sp>
        <p:nvSpPr>
          <p:cNvPr id="135" name="Google Shape;135;p20"/>
          <p:cNvSpPr txBox="1"/>
          <p:nvPr/>
        </p:nvSpPr>
        <p:spPr>
          <a:xfrm>
            <a:off x="1364343" y="5689600"/>
            <a:ext cx="941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 _ _ _ _ _ _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540000" y="5699817"/>
            <a:ext cx="692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 E A S U R E</a:t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429" y="309190"/>
            <a:ext cx="2589600" cy="27264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5143" y="309190"/>
            <a:ext cx="2923429" cy="274129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b="8442" l="13944" r="13618" t="8293"/>
          <a:stretch/>
        </p:blipFill>
        <p:spPr>
          <a:xfrm>
            <a:off x="5785143" y="3315304"/>
            <a:ext cx="2923429" cy="243469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7429" y="3315304"/>
            <a:ext cx="2589599" cy="243468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sp>
        <p:nvSpPr>
          <p:cNvPr id="145" name="Google Shape;145;p21"/>
          <p:cNvSpPr txBox="1"/>
          <p:nvPr/>
        </p:nvSpPr>
        <p:spPr>
          <a:xfrm>
            <a:off x="1362301" y="5916705"/>
            <a:ext cx="941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 _ _ _ _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610529" y="5916705"/>
            <a:ext cx="692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I D E S</a:t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