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7" r:id="rId5"/>
    <p:sldId id="338" r:id="rId6"/>
    <p:sldId id="33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6675" userDrawn="1">
          <p15:clr>
            <a:srgbClr val="A4A3A4"/>
          </p15:clr>
        </p15:guide>
        <p15:guide id="5" orient="horz" pos="31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48" y="44"/>
      </p:cViewPr>
      <p:guideLst>
        <p:guide pos="6675"/>
        <p:guide orient="horz" pos="31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af Bach" userId="8907325c-ebf1-4296-b6ea-ba530dd81663" providerId="ADAL" clId="{91346855-67FA-4290-9209-E5D388E1DF3B}"/>
    <pc:docChg chg="delSld">
      <pc:chgData name="Olaf Bach" userId="8907325c-ebf1-4296-b6ea-ba530dd81663" providerId="ADAL" clId="{91346855-67FA-4290-9209-E5D388E1DF3B}" dt="2022-09-25T22:26:43.841" v="1" actId="47"/>
      <pc:docMkLst>
        <pc:docMk/>
      </pc:docMkLst>
      <pc:sldChg chg="del">
        <pc:chgData name="Olaf Bach" userId="8907325c-ebf1-4296-b6ea-ba530dd81663" providerId="ADAL" clId="{91346855-67FA-4290-9209-E5D388E1DF3B}" dt="2022-09-25T22:26:43.213" v="0" actId="47"/>
        <pc:sldMkLst>
          <pc:docMk/>
          <pc:sldMk cId="2420553221" sldId="326"/>
        </pc:sldMkLst>
      </pc:sldChg>
      <pc:sldChg chg="del">
        <pc:chgData name="Olaf Bach" userId="8907325c-ebf1-4296-b6ea-ba530dd81663" providerId="ADAL" clId="{91346855-67FA-4290-9209-E5D388E1DF3B}" dt="2022-09-25T22:26:43.841" v="1" actId="47"/>
        <pc:sldMkLst>
          <pc:docMk/>
          <pc:sldMk cId="3077385611" sldId="32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0B53AB-BD6A-447D-AEDA-D3F06D0304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95C4F7-C6B5-4CF9-934D-ED8BF2468B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FD3B3-B1C6-4360-B269-DF772C80750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898201-6403-4875-B3D6-52343E9B5C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579FD-5546-4F65-A7A7-F61BB003D3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0C62A-919F-49F1-9D5B-2B125A5A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90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4CF85-E02B-433F-8543-94BA8AFD24BA}" type="datetimeFigureOut">
              <a:rPr lang="en-CH" smtClean="0"/>
              <a:t>25/09/2022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D1834-0984-460E-B636-4366CF56CFE4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79259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01362-B9FE-4FE2-BC36-A424907DF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7ECF4-644A-4B0A-8615-8187C249D5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9CEA6-0952-408B-9A9F-30FBDBE19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0015" y="6134406"/>
            <a:ext cx="9877985" cy="365125"/>
          </a:xfrm>
        </p:spPr>
        <p:txBody>
          <a:bodyPr/>
          <a:lstStyle>
            <a:lvl1pPr algn="l">
              <a:defRPr sz="1700">
                <a:solidFill>
                  <a:schemeClr val="bg1"/>
                </a:solidFill>
              </a:defRPr>
            </a:lvl1pPr>
          </a:lstStyle>
          <a:p>
            <a:r>
              <a:rPr lang="en-US"/>
              <a:t>© 2022 Management Kits AG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2676D-18B7-4767-A829-0EBADB265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7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E0345-ACC5-4DC7-A0D4-DB5DBBF57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4CDFA-81E7-4C46-833D-66C64CA1D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58D9E4-8B3F-4519-BF24-EC849EF2E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67D1E-AAF1-4F9A-A7D0-83C75945F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0A9D7E-90FA-4D5A-86D4-026ACF914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499AE3-9638-448C-86CE-214DB96C3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4018E7-0AB6-421C-8ED2-922217888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3B09A6-CACC-48A6-9DB2-7EDFCE28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4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C0E63-CF81-4B3D-80D0-55ECC822D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981CEB-96FD-484D-997C-E8589723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BA25E3-1004-4970-96B8-84081F0BB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4D563-4F58-410C-9F69-E531B3DFC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03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D7D2E6-C5DD-4AF7-9B43-8C02658EC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890F13-B874-44B1-ADC6-D6EACB274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75396C-F968-4802-A68E-EF74F18F3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53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C78D6-FB28-431E-9029-86B2641E0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8E1FA-B8EE-4DEC-90EF-6857805EB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0DEDD-7CFB-4B57-9917-C7BF73132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2A385-9BFF-4A04-AFBE-14945352F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20B3-51CE-408C-8F56-DD6F3311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20BB0-B708-4106-BDBF-9C6FFB6A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13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A7BD3-1D04-4FE0-9DD1-745241552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624E60-02E4-463D-AE2E-C3C23B5FC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F6ADB-BFB2-413D-A8B5-72747D066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798C4-7D02-4DF0-B5CF-48744BA89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F5C8B-A580-4202-BFB2-F27832B22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155F1-C97C-403F-8823-67105C338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8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EC54-F4B9-4D9A-B1EC-D29D8D817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74DEF-145C-4587-B7FC-B96CE1078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E04EE-6918-48B6-AC76-66B9BCEAE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124E9-C708-4C4A-8260-0EFDFBF6E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CC29D-F236-4FC1-A681-89C8DA91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53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DD4A0-312A-4423-ABF1-64E76D2295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2237B-64DE-4E1C-AB89-5568EE6D3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D80D3-399B-4957-9EBC-D0D75BB3F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8BCCF-649C-4724-95D2-BC03DD8FC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F8C37-7D41-40ED-A13F-3521D7D4C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2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758B8-0F2D-8894-A154-0AC953215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48" y="6356350"/>
            <a:ext cx="7981951" cy="365125"/>
          </a:xfrm>
        </p:spPr>
        <p:txBody>
          <a:bodyPr anchor="b"/>
          <a:lstStyle>
            <a:lvl1pPr algn="l">
              <a:defRPr lang="en-US" sz="800" kern="1200" dirty="0">
                <a:solidFill>
                  <a:schemeClr val="accent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© 2022 Management Kits AG</a:t>
            </a:r>
            <a:endParaRPr lang="en-CH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42B6BDF-F9B2-4D21-8A7C-6CAED3F8E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491539" cy="4351338"/>
          </a:xfrm>
        </p:spPr>
        <p:txBody>
          <a:bodyPr>
            <a:normAutofit/>
          </a:bodyPr>
          <a:lstStyle>
            <a:lvl1pPr marL="228600" indent="-228600">
              <a:buClr>
                <a:schemeClr val="accent1"/>
              </a:buClr>
              <a:buFont typeface="Source Sans Pro" panose="020B0503030403020204" pitchFamily="34" charset="0"/>
              <a:buChar char="→"/>
              <a:defRPr lang="en-US" sz="17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2B51B5BE-26D4-477F-A99A-D5482D0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65079"/>
            <a:ext cx="8491539" cy="1125613"/>
          </a:xfrm>
        </p:spPr>
        <p:txBody>
          <a:bodyPr anchor="t">
            <a:normAutofit/>
          </a:bodyPr>
          <a:lstStyle>
            <a:lvl1pPr>
              <a:defRPr sz="2600"/>
            </a:lvl1pPr>
          </a:lstStyle>
          <a:p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BBF17801-908E-4A94-99B7-2463B54B80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0616" y="674982"/>
            <a:ext cx="2011686" cy="246888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D428B52-19DB-52BB-E35D-6315412C8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509588" cy="365125"/>
          </a:xfrm>
        </p:spPr>
        <p:txBody>
          <a:bodyPr vert="horz" lIns="91440" tIns="45720" rIns="91440" bIns="45720" rtlCol="0" anchor="b"/>
          <a:lstStyle>
            <a:lvl1pPr algn="r">
              <a:defRPr lang="en-US" sz="800" smtClean="0">
                <a:solidFill>
                  <a:schemeClr val="accent1"/>
                </a:solidFill>
                <a:latin typeface="Source Sans Pro" panose="020B0503030403020204" pitchFamily="34" charset="0"/>
              </a:defRPr>
            </a:lvl1pPr>
          </a:lstStyle>
          <a:p>
            <a:fld id="{64DDF019-139A-41D6-8241-01A5B6DFC27B}" type="slidenum">
              <a:rPr lang="en-CH" smtClean="0"/>
              <a:pPr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5912730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5904" userDrawn="1">
          <p15:clr>
            <a:srgbClr val="FBAE40"/>
          </p15:clr>
        </p15:guide>
        <p15:guide id="3" orient="horz" pos="4178" userDrawn="1">
          <p15:clr>
            <a:srgbClr val="FBAE40"/>
          </p15:clr>
        </p15:guide>
        <p15:guide id="4" pos="7514" userDrawn="1">
          <p15:clr>
            <a:srgbClr val="FBAE40"/>
          </p15:clr>
        </p15:guide>
        <p15:guide id="5" pos="5745" userDrawn="1">
          <p15:clr>
            <a:srgbClr val="FBAE40"/>
          </p15:clr>
        </p15:guide>
        <p15:guide id="6" pos="166" userDrawn="1">
          <p15:clr>
            <a:srgbClr val="FBAE40"/>
          </p15:clr>
        </p15:guide>
        <p15:guide id="7" pos="1459" userDrawn="1">
          <p15:clr>
            <a:srgbClr val="FBAE40"/>
          </p15:clr>
        </p15:guide>
        <p15:guide id="8" pos="2547" userDrawn="1">
          <p15:clr>
            <a:srgbClr val="FBAE40"/>
          </p15:clr>
        </p15:guide>
        <p15:guide id="9" pos="3613" userDrawn="1">
          <p15:clr>
            <a:srgbClr val="FBAE40"/>
          </p15:clr>
        </p15:guide>
        <p15:guide id="10" pos="4679" userDrawn="1">
          <p15:clr>
            <a:srgbClr val="FBAE40"/>
          </p15:clr>
        </p15:guide>
        <p15:guide id="11" pos="393" userDrawn="1">
          <p15:clr>
            <a:srgbClr val="FBAE40"/>
          </p15:clr>
        </p15:guide>
        <p15:guide id="12" orient="horz" pos="3906" userDrawn="1">
          <p15:clr>
            <a:srgbClr val="FBAE40"/>
          </p15:clr>
        </p15:guide>
        <p15:guide id="13" orient="horz" pos="550" userDrawn="1">
          <p15:clr>
            <a:srgbClr val="FBAE40"/>
          </p15:clr>
        </p15:guide>
        <p15:guide id="14" orient="horz" pos="1071" userDrawn="1">
          <p15:clr>
            <a:srgbClr val="FBAE40"/>
          </p15:clr>
        </p15:guide>
        <p15:guide id="15" orient="horz" pos="34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42B6BDF-F9B2-4D21-8A7C-6CAED3F8E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3363" y="1825625"/>
            <a:ext cx="5076825" cy="4351338"/>
          </a:xfrm>
        </p:spPr>
        <p:txBody>
          <a:bodyPr>
            <a:normAutofit/>
          </a:bodyPr>
          <a:lstStyle>
            <a:lvl1pPr marL="228600" indent="-228600">
              <a:buClr>
                <a:schemeClr val="accent1"/>
              </a:buClr>
              <a:buFont typeface="Source Sans Pro" panose="020B0503030403020204" pitchFamily="34" charset="0"/>
              <a:buChar char="→"/>
              <a:defRPr lang="en-US" sz="17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2B51B5BE-26D4-477F-A99A-D5482D0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65079"/>
            <a:ext cx="8491539" cy="1125613"/>
          </a:xfrm>
        </p:spPr>
        <p:txBody>
          <a:bodyPr anchor="t">
            <a:normAutofit/>
          </a:bodyPr>
          <a:lstStyle>
            <a:lvl1pPr>
              <a:defRPr sz="2600"/>
            </a:lvl1pPr>
          </a:lstStyle>
          <a:p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BBF17801-908E-4A94-99B7-2463B54B80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0614" y="674981"/>
            <a:ext cx="2028354" cy="248934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8E22410-BB32-C685-07FA-6998FB9E5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48" y="6356350"/>
            <a:ext cx="7981951" cy="365125"/>
          </a:xfrm>
        </p:spPr>
        <p:txBody>
          <a:bodyPr anchor="b"/>
          <a:lstStyle>
            <a:lvl1pPr algn="l">
              <a:defRPr lang="en-US" sz="800" kern="1200" dirty="0">
                <a:solidFill>
                  <a:schemeClr val="accent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© 2022 Management Kits AG</a:t>
            </a:r>
            <a:endParaRPr lang="en-CH"/>
          </a:p>
        </p:txBody>
      </p:sp>
      <p:sp>
        <p:nvSpPr>
          <p:cNvPr id="12" name="Slide Number Placeholder 10">
            <a:extLst>
              <a:ext uri="{FF2B5EF4-FFF2-40B4-BE49-F238E27FC236}">
                <a16:creationId xmlns:a16="http://schemas.microsoft.com/office/drawing/2014/main" id="{AB86DBEB-889E-B7B4-7F2A-9BD5E0F86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509588" cy="365125"/>
          </a:xfrm>
        </p:spPr>
        <p:txBody>
          <a:bodyPr vert="horz" lIns="91440" tIns="45720" rIns="91440" bIns="45720" rtlCol="0" anchor="b"/>
          <a:lstStyle>
            <a:lvl1pPr algn="r">
              <a:defRPr lang="en-US" sz="800" smtClean="0">
                <a:solidFill>
                  <a:schemeClr val="accent1"/>
                </a:solidFill>
                <a:latin typeface="Source Sans Pro" panose="020B0503030403020204" pitchFamily="34" charset="0"/>
              </a:defRPr>
            </a:lvl1pPr>
          </a:lstStyle>
          <a:p>
            <a:fld id="{64DDF019-139A-41D6-8241-01A5B6DFC27B}" type="slidenum">
              <a:rPr lang="en-CH" smtClean="0"/>
              <a:pPr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17885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5904" userDrawn="1">
          <p15:clr>
            <a:srgbClr val="FBAE40"/>
          </p15:clr>
        </p15:guide>
        <p15:guide id="3" orient="horz" pos="4156" userDrawn="1">
          <p15:clr>
            <a:srgbClr val="FBAE40"/>
          </p15:clr>
        </p15:guide>
        <p15:guide id="4" pos="7514" userDrawn="1">
          <p15:clr>
            <a:srgbClr val="FBAE40"/>
          </p15:clr>
        </p15:guide>
        <p15:guide id="5" pos="5745" userDrawn="1">
          <p15:clr>
            <a:srgbClr val="FBAE40"/>
          </p15:clr>
        </p15:guide>
        <p15:guide id="6" pos="166" userDrawn="1">
          <p15:clr>
            <a:srgbClr val="FBAE40"/>
          </p15:clr>
        </p15:guide>
        <p15:guide id="7" pos="1459" userDrawn="1">
          <p15:clr>
            <a:srgbClr val="FBAE40"/>
          </p15:clr>
        </p15:guide>
        <p15:guide id="8" pos="2547" userDrawn="1">
          <p15:clr>
            <a:srgbClr val="FBAE40"/>
          </p15:clr>
        </p15:guide>
        <p15:guide id="9" pos="3613" userDrawn="1">
          <p15:clr>
            <a:srgbClr val="FBAE40"/>
          </p15:clr>
        </p15:guide>
        <p15:guide id="10" pos="4679" userDrawn="1">
          <p15:clr>
            <a:srgbClr val="FBAE40"/>
          </p15:clr>
        </p15:guide>
        <p15:guide id="11" pos="393" userDrawn="1">
          <p15:clr>
            <a:srgbClr val="FBAE40"/>
          </p15:clr>
        </p15:guide>
        <p15:guide id="12" orient="horz" pos="3906" userDrawn="1">
          <p15:clr>
            <a:srgbClr val="FBAE40"/>
          </p15:clr>
        </p15:guide>
        <p15:guide id="13" orient="horz" pos="550" userDrawn="1">
          <p15:clr>
            <a:srgbClr val="FBAE40"/>
          </p15:clr>
        </p15:guide>
        <p15:guide id="14" orient="horz" pos="1071" userDrawn="1">
          <p15:clr>
            <a:srgbClr val="FBAE40"/>
          </p15:clr>
        </p15:guide>
        <p15:guide id="15" orient="horz" pos="34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42B6BDF-F9B2-4D21-8A7C-6CAED3F8E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8" y="1825625"/>
            <a:ext cx="5111750" cy="4351338"/>
          </a:xfrm>
        </p:spPr>
        <p:txBody>
          <a:bodyPr>
            <a:normAutofit/>
          </a:bodyPr>
          <a:lstStyle>
            <a:lvl1pPr marL="228600" indent="-228600">
              <a:buClr>
                <a:schemeClr val="accent1"/>
              </a:buClr>
              <a:buFont typeface="Source Sans Pro" panose="020B0503030403020204" pitchFamily="34" charset="0"/>
              <a:buChar char="→"/>
              <a:defRPr lang="en-US" sz="17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2B51B5BE-26D4-477F-A99A-D5482D0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65079"/>
            <a:ext cx="8491539" cy="1125613"/>
          </a:xfrm>
        </p:spPr>
        <p:txBody>
          <a:bodyPr anchor="t">
            <a:normAutofit/>
          </a:bodyPr>
          <a:lstStyle>
            <a:lvl1pPr>
              <a:defRPr sz="2600"/>
            </a:lvl1pPr>
          </a:lstStyle>
          <a:p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BBF17801-908E-4A94-99B7-2463B54B80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0614" y="674981"/>
            <a:ext cx="2028354" cy="248934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60A4850-7CC1-FC7A-D02E-296908C15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48" y="6356350"/>
            <a:ext cx="7981951" cy="365125"/>
          </a:xfrm>
        </p:spPr>
        <p:txBody>
          <a:bodyPr anchor="b"/>
          <a:lstStyle>
            <a:lvl1pPr algn="l">
              <a:defRPr lang="en-US" sz="800" kern="1200" dirty="0">
                <a:solidFill>
                  <a:schemeClr val="accent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© 2022 Management Kits AG</a:t>
            </a:r>
            <a:endParaRPr lang="en-CH"/>
          </a:p>
        </p:txBody>
      </p:sp>
      <p:sp>
        <p:nvSpPr>
          <p:cNvPr id="12" name="Slide Number Placeholder 10">
            <a:extLst>
              <a:ext uri="{FF2B5EF4-FFF2-40B4-BE49-F238E27FC236}">
                <a16:creationId xmlns:a16="http://schemas.microsoft.com/office/drawing/2014/main" id="{26971A76-323D-415E-BA6B-74396B9DD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509588" cy="365125"/>
          </a:xfrm>
        </p:spPr>
        <p:txBody>
          <a:bodyPr vert="horz" lIns="91440" tIns="45720" rIns="91440" bIns="45720" rtlCol="0" anchor="b"/>
          <a:lstStyle>
            <a:lvl1pPr algn="r">
              <a:defRPr lang="en-US" sz="800" smtClean="0">
                <a:solidFill>
                  <a:schemeClr val="accent1"/>
                </a:solidFill>
                <a:latin typeface="Source Sans Pro" panose="020B0503030403020204" pitchFamily="34" charset="0"/>
              </a:defRPr>
            </a:lvl1pPr>
          </a:lstStyle>
          <a:p>
            <a:fld id="{64DDF019-139A-41D6-8241-01A5B6DFC27B}" type="slidenum">
              <a:rPr lang="en-CH" smtClean="0"/>
              <a:pPr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42544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5904" userDrawn="1">
          <p15:clr>
            <a:srgbClr val="FBAE40"/>
          </p15:clr>
        </p15:guide>
        <p15:guide id="3" orient="horz" pos="4092" userDrawn="1">
          <p15:clr>
            <a:srgbClr val="FBAE40"/>
          </p15:clr>
        </p15:guide>
        <p15:guide id="4" pos="7514" userDrawn="1">
          <p15:clr>
            <a:srgbClr val="FBAE40"/>
          </p15:clr>
        </p15:guide>
        <p15:guide id="5" pos="5745" userDrawn="1">
          <p15:clr>
            <a:srgbClr val="FBAE40"/>
          </p15:clr>
        </p15:guide>
        <p15:guide id="6" pos="166" userDrawn="1">
          <p15:clr>
            <a:srgbClr val="FBAE40"/>
          </p15:clr>
        </p15:guide>
        <p15:guide id="7" pos="1459" userDrawn="1">
          <p15:clr>
            <a:srgbClr val="FBAE40"/>
          </p15:clr>
        </p15:guide>
        <p15:guide id="8" pos="2547" userDrawn="1">
          <p15:clr>
            <a:srgbClr val="FBAE40"/>
          </p15:clr>
        </p15:guide>
        <p15:guide id="9" pos="3613" userDrawn="1">
          <p15:clr>
            <a:srgbClr val="FBAE40"/>
          </p15:clr>
        </p15:guide>
        <p15:guide id="10" pos="4679" userDrawn="1">
          <p15:clr>
            <a:srgbClr val="FBAE40"/>
          </p15:clr>
        </p15:guide>
        <p15:guide id="11" pos="393" userDrawn="1">
          <p15:clr>
            <a:srgbClr val="FBAE40"/>
          </p15:clr>
        </p15:guide>
        <p15:guide id="12" orient="horz" pos="3906" userDrawn="1">
          <p15:clr>
            <a:srgbClr val="FBAE40"/>
          </p15:clr>
        </p15:guide>
        <p15:guide id="13" orient="horz" pos="550" userDrawn="1">
          <p15:clr>
            <a:srgbClr val="FBAE40"/>
          </p15:clr>
        </p15:guide>
        <p15:guide id="14" orient="horz" pos="1071" userDrawn="1">
          <p15:clr>
            <a:srgbClr val="FBAE40"/>
          </p15:clr>
        </p15:guide>
        <p15:guide id="15" orient="horz" pos="34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390D9-CEC4-44A7-BA59-1E73BAAE1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95099" y="6384062"/>
            <a:ext cx="1725090" cy="365125"/>
          </a:xfrm>
        </p:spPr>
        <p:txBody>
          <a:bodyPr anchor="b"/>
          <a:lstStyle>
            <a:lvl1pPr>
              <a:defRPr lang="en-US" sz="800" kern="1200" smtClean="0">
                <a:solidFill>
                  <a:schemeClr val="accent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fld id="{64DDF019-139A-41D6-8241-01A5B6DFC2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42B6BDF-F9B2-4D21-8A7C-6CAED3F8E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491539" cy="4351338"/>
          </a:xfrm>
        </p:spPr>
        <p:txBody>
          <a:bodyPr>
            <a:normAutofit/>
          </a:bodyPr>
          <a:lstStyle>
            <a:lvl1pPr marL="228600" indent="-228600">
              <a:buClr>
                <a:schemeClr val="accent1"/>
              </a:buClr>
              <a:buFont typeface="Source Sans Pro" panose="020B0503030403020204" pitchFamily="34" charset="0"/>
              <a:buChar char="→"/>
              <a:defRPr lang="en-US" sz="17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B4D0DBA9-2693-4EA8-B833-FF49828BAB11}"/>
              </a:ext>
            </a:extLst>
          </p:cNvPr>
          <p:cNvSpPr txBox="1">
            <a:spLocks/>
          </p:cNvSpPr>
          <p:nvPr userDrawn="1"/>
        </p:nvSpPr>
        <p:spPr>
          <a:xfrm>
            <a:off x="628650" y="6356350"/>
            <a:ext cx="546735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kern="1200">
                <a:solidFill>
                  <a:schemeClr val="accent1"/>
                </a:solidFill>
                <a:latin typeface="Source Sans Pro" panose="020B0503030403020204" pitchFamily="34" charset="0"/>
                <a:ea typeface="+mn-ea"/>
                <a:cs typeface="+mn-cs"/>
              </a:rPr>
              <a:t>© Management Kits 2022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2B51B5BE-26D4-477F-A99A-D5482D0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65079"/>
            <a:ext cx="8491539" cy="1125613"/>
          </a:xfrm>
        </p:spPr>
        <p:txBody>
          <a:bodyPr anchor="t">
            <a:normAutofit/>
          </a:bodyPr>
          <a:lstStyle>
            <a:lvl1pPr>
              <a:defRPr sz="2600"/>
            </a:lvl1pPr>
          </a:lstStyle>
          <a:p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BBF17801-908E-4A94-99B7-2463B54B80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0614" y="674981"/>
            <a:ext cx="2028354" cy="24893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55648FE-A1F7-4CDD-8727-B02F3029FC7C}"/>
              </a:ext>
            </a:extLst>
          </p:cNvPr>
          <p:cNvSpPr/>
          <p:nvPr userDrawn="1"/>
        </p:nvSpPr>
        <p:spPr>
          <a:xfrm>
            <a:off x="66000" y="63000"/>
            <a:ext cx="12060000" cy="673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48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5904" userDrawn="1">
          <p15:clr>
            <a:srgbClr val="FBAE40"/>
          </p15:clr>
        </p15:guide>
        <p15:guide id="3" orient="horz" pos="4092" userDrawn="1">
          <p15:clr>
            <a:srgbClr val="FBAE40"/>
          </p15:clr>
        </p15:guide>
        <p15:guide id="4" pos="7514" userDrawn="1">
          <p15:clr>
            <a:srgbClr val="FBAE40"/>
          </p15:clr>
        </p15:guide>
        <p15:guide id="5" pos="5745" userDrawn="1">
          <p15:clr>
            <a:srgbClr val="FBAE40"/>
          </p15:clr>
        </p15:guide>
        <p15:guide id="6" pos="166" userDrawn="1">
          <p15:clr>
            <a:srgbClr val="FBAE40"/>
          </p15:clr>
        </p15:guide>
        <p15:guide id="7" pos="1459" userDrawn="1">
          <p15:clr>
            <a:srgbClr val="FBAE40"/>
          </p15:clr>
        </p15:guide>
        <p15:guide id="8" pos="2547" userDrawn="1">
          <p15:clr>
            <a:srgbClr val="FBAE40"/>
          </p15:clr>
        </p15:guide>
        <p15:guide id="9" pos="3613" userDrawn="1">
          <p15:clr>
            <a:srgbClr val="FBAE40"/>
          </p15:clr>
        </p15:guide>
        <p15:guide id="10" pos="4679" userDrawn="1">
          <p15:clr>
            <a:srgbClr val="FBAE40"/>
          </p15:clr>
        </p15:guide>
        <p15:guide id="11" pos="393" userDrawn="1">
          <p15:clr>
            <a:srgbClr val="FBAE40"/>
          </p15:clr>
        </p15:guide>
        <p15:guide id="12" orient="horz" pos="3906" userDrawn="1">
          <p15:clr>
            <a:srgbClr val="FBAE40"/>
          </p15:clr>
        </p15:guide>
        <p15:guide id="13" orient="horz" pos="550" userDrawn="1">
          <p15:clr>
            <a:srgbClr val="FBAE40"/>
          </p15:clr>
        </p15:guide>
        <p15:guide id="14" orient="horz" pos="1071" userDrawn="1">
          <p15:clr>
            <a:srgbClr val="FBAE40"/>
          </p15:clr>
        </p15:guide>
        <p15:guide id="15" orient="horz" pos="34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390D9-CEC4-44A7-BA59-1E73BAAE1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95099" y="6384062"/>
            <a:ext cx="1725090" cy="365125"/>
          </a:xfrm>
        </p:spPr>
        <p:txBody>
          <a:bodyPr anchor="b"/>
          <a:lstStyle>
            <a:lvl1pPr>
              <a:defRPr lang="en-US" sz="800" kern="1200" smtClean="0">
                <a:solidFill>
                  <a:schemeClr val="accent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fld id="{64DDF019-139A-41D6-8241-01A5B6DFC2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42B6BDF-F9B2-4D21-8A7C-6CAED3F8E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3363" y="1825625"/>
            <a:ext cx="5076825" cy="4351338"/>
          </a:xfrm>
        </p:spPr>
        <p:txBody>
          <a:bodyPr>
            <a:normAutofit/>
          </a:bodyPr>
          <a:lstStyle>
            <a:lvl1pPr marL="228600" indent="-228600">
              <a:buClr>
                <a:schemeClr val="accent1"/>
              </a:buClr>
              <a:buFont typeface="Source Sans Pro" panose="020B0503030403020204" pitchFamily="34" charset="0"/>
              <a:buChar char="→"/>
              <a:defRPr lang="en-US" sz="17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B4D0DBA9-2693-4EA8-B833-FF49828BAB11}"/>
              </a:ext>
            </a:extLst>
          </p:cNvPr>
          <p:cNvSpPr txBox="1">
            <a:spLocks/>
          </p:cNvSpPr>
          <p:nvPr userDrawn="1"/>
        </p:nvSpPr>
        <p:spPr>
          <a:xfrm>
            <a:off x="628650" y="6356350"/>
            <a:ext cx="546735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kern="1200">
                <a:solidFill>
                  <a:schemeClr val="accent1"/>
                </a:solidFill>
                <a:latin typeface="Source Sans Pro" panose="020B0503030403020204" pitchFamily="34" charset="0"/>
                <a:ea typeface="+mn-ea"/>
                <a:cs typeface="+mn-cs"/>
              </a:rPr>
              <a:t>© Management Kits 2022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2B51B5BE-26D4-477F-A99A-D5482D0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65079"/>
            <a:ext cx="8491539" cy="1125613"/>
          </a:xfrm>
        </p:spPr>
        <p:txBody>
          <a:bodyPr anchor="t">
            <a:normAutofit/>
          </a:bodyPr>
          <a:lstStyle>
            <a:lvl1pPr>
              <a:defRPr sz="2600"/>
            </a:lvl1pPr>
          </a:lstStyle>
          <a:p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BBF17801-908E-4A94-99B7-2463B54B80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0614" y="674981"/>
            <a:ext cx="2028354" cy="24893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55648FE-A1F7-4CDD-8727-B02F3029FC7C}"/>
              </a:ext>
            </a:extLst>
          </p:cNvPr>
          <p:cNvSpPr/>
          <p:nvPr userDrawn="1"/>
        </p:nvSpPr>
        <p:spPr>
          <a:xfrm>
            <a:off x="66000" y="63000"/>
            <a:ext cx="12060000" cy="673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423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5904" userDrawn="1">
          <p15:clr>
            <a:srgbClr val="FBAE40"/>
          </p15:clr>
        </p15:guide>
        <p15:guide id="3" orient="horz" pos="4092" userDrawn="1">
          <p15:clr>
            <a:srgbClr val="FBAE40"/>
          </p15:clr>
        </p15:guide>
        <p15:guide id="4" pos="7514" userDrawn="1">
          <p15:clr>
            <a:srgbClr val="FBAE40"/>
          </p15:clr>
        </p15:guide>
        <p15:guide id="5" pos="5745" userDrawn="1">
          <p15:clr>
            <a:srgbClr val="FBAE40"/>
          </p15:clr>
        </p15:guide>
        <p15:guide id="6" pos="166" userDrawn="1">
          <p15:clr>
            <a:srgbClr val="FBAE40"/>
          </p15:clr>
        </p15:guide>
        <p15:guide id="7" pos="1459" userDrawn="1">
          <p15:clr>
            <a:srgbClr val="FBAE40"/>
          </p15:clr>
        </p15:guide>
        <p15:guide id="8" pos="2547" userDrawn="1">
          <p15:clr>
            <a:srgbClr val="FBAE40"/>
          </p15:clr>
        </p15:guide>
        <p15:guide id="9" pos="3613" userDrawn="1">
          <p15:clr>
            <a:srgbClr val="FBAE40"/>
          </p15:clr>
        </p15:guide>
        <p15:guide id="10" pos="4679" userDrawn="1">
          <p15:clr>
            <a:srgbClr val="FBAE40"/>
          </p15:clr>
        </p15:guide>
        <p15:guide id="11" pos="393" userDrawn="1">
          <p15:clr>
            <a:srgbClr val="FBAE40"/>
          </p15:clr>
        </p15:guide>
        <p15:guide id="12" orient="horz" pos="3906" userDrawn="1">
          <p15:clr>
            <a:srgbClr val="FBAE40"/>
          </p15:clr>
        </p15:guide>
        <p15:guide id="13" orient="horz" pos="550" userDrawn="1">
          <p15:clr>
            <a:srgbClr val="FBAE40"/>
          </p15:clr>
        </p15:guide>
        <p15:guide id="14" orient="horz" pos="1071" userDrawn="1">
          <p15:clr>
            <a:srgbClr val="FBAE40"/>
          </p15:clr>
        </p15:guide>
        <p15:guide id="15" orient="horz" pos="34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390D9-CEC4-44A7-BA59-1E73BAAE1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95099" y="6384062"/>
            <a:ext cx="1725090" cy="365125"/>
          </a:xfrm>
        </p:spPr>
        <p:txBody>
          <a:bodyPr anchor="b"/>
          <a:lstStyle>
            <a:lvl1pPr>
              <a:defRPr lang="en-US" sz="800" kern="1200" smtClean="0">
                <a:solidFill>
                  <a:schemeClr val="accent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fld id="{64DDF019-139A-41D6-8241-01A5B6DFC2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42B6BDF-F9B2-4D21-8A7C-6CAED3F8E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8" y="1825625"/>
            <a:ext cx="5111750" cy="4351338"/>
          </a:xfrm>
        </p:spPr>
        <p:txBody>
          <a:bodyPr>
            <a:normAutofit/>
          </a:bodyPr>
          <a:lstStyle>
            <a:lvl1pPr marL="228600" indent="-228600">
              <a:buClr>
                <a:schemeClr val="accent1"/>
              </a:buClr>
              <a:buFont typeface="Source Sans Pro" panose="020B0503030403020204" pitchFamily="34" charset="0"/>
              <a:buChar char="→"/>
              <a:defRPr lang="en-US" sz="17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B4D0DBA9-2693-4EA8-B833-FF49828BAB11}"/>
              </a:ext>
            </a:extLst>
          </p:cNvPr>
          <p:cNvSpPr txBox="1">
            <a:spLocks/>
          </p:cNvSpPr>
          <p:nvPr userDrawn="1"/>
        </p:nvSpPr>
        <p:spPr>
          <a:xfrm>
            <a:off x="628650" y="6356350"/>
            <a:ext cx="546735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kern="1200">
                <a:solidFill>
                  <a:schemeClr val="accent1"/>
                </a:solidFill>
                <a:latin typeface="Source Sans Pro" panose="020B0503030403020204" pitchFamily="34" charset="0"/>
                <a:ea typeface="+mn-ea"/>
                <a:cs typeface="+mn-cs"/>
              </a:rPr>
              <a:t>© Management Kits 2022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2B51B5BE-26D4-477F-A99A-D5482D0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65079"/>
            <a:ext cx="8491539" cy="1125613"/>
          </a:xfrm>
        </p:spPr>
        <p:txBody>
          <a:bodyPr anchor="t">
            <a:normAutofit/>
          </a:bodyPr>
          <a:lstStyle>
            <a:lvl1pPr>
              <a:defRPr sz="2600"/>
            </a:lvl1pPr>
          </a:lstStyle>
          <a:p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BBF17801-908E-4A94-99B7-2463B54B80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0614" y="674981"/>
            <a:ext cx="2028354" cy="24893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55648FE-A1F7-4CDD-8727-B02F3029FC7C}"/>
              </a:ext>
            </a:extLst>
          </p:cNvPr>
          <p:cNvSpPr/>
          <p:nvPr userDrawn="1"/>
        </p:nvSpPr>
        <p:spPr>
          <a:xfrm>
            <a:off x="66000" y="63000"/>
            <a:ext cx="12060000" cy="673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47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5904" userDrawn="1">
          <p15:clr>
            <a:srgbClr val="FBAE40"/>
          </p15:clr>
        </p15:guide>
        <p15:guide id="3" orient="horz" pos="4092" userDrawn="1">
          <p15:clr>
            <a:srgbClr val="FBAE40"/>
          </p15:clr>
        </p15:guide>
        <p15:guide id="4" pos="7514" userDrawn="1">
          <p15:clr>
            <a:srgbClr val="FBAE40"/>
          </p15:clr>
        </p15:guide>
        <p15:guide id="5" pos="5745" userDrawn="1">
          <p15:clr>
            <a:srgbClr val="FBAE40"/>
          </p15:clr>
        </p15:guide>
        <p15:guide id="6" pos="166" userDrawn="1">
          <p15:clr>
            <a:srgbClr val="FBAE40"/>
          </p15:clr>
        </p15:guide>
        <p15:guide id="7" pos="1459" userDrawn="1">
          <p15:clr>
            <a:srgbClr val="FBAE40"/>
          </p15:clr>
        </p15:guide>
        <p15:guide id="8" pos="2547" userDrawn="1">
          <p15:clr>
            <a:srgbClr val="FBAE40"/>
          </p15:clr>
        </p15:guide>
        <p15:guide id="9" pos="3613" userDrawn="1">
          <p15:clr>
            <a:srgbClr val="FBAE40"/>
          </p15:clr>
        </p15:guide>
        <p15:guide id="10" pos="4679" userDrawn="1">
          <p15:clr>
            <a:srgbClr val="FBAE40"/>
          </p15:clr>
        </p15:guide>
        <p15:guide id="11" pos="393" userDrawn="1">
          <p15:clr>
            <a:srgbClr val="FBAE40"/>
          </p15:clr>
        </p15:guide>
        <p15:guide id="12" orient="horz" pos="3906" userDrawn="1">
          <p15:clr>
            <a:srgbClr val="FBAE40"/>
          </p15:clr>
        </p15:guide>
        <p15:guide id="13" orient="horz" pos="550" userDrawn="1">
          <p15:clr>
            <a:srgbClr val="FBAE40"/>
          </p15:clr>
        </p15:guide>
        <p15:guide id="14" orient="horz" pos="1071" userDrawn="1">
          <p15:clr>
            <a:srgbClr val="FBAE40"/>
          </p15:clr>
        </p15:guide>
        <p15:guide id="15" orient="horz" pos="34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B66D0-4C8C-4E0F-A772-61FE8FFAE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5160C-06BC-475A-8866-8E4691690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29098-9B66-4BB7-B06E-8104180A9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2FF94-15D5-4E4A-AE86-523EDAB2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35244-A39E-4210-A34B-C193648C7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44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47B6C-B03D-42E3-864D-0429D2DA0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5BE9A-ADFD-42C5-8245-433E781177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C3AB13-7CFC-43E5-9CAE-C962F3749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051DB-97E4-49D2-A591-CDFCE7D0E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952C6-9500-41C0-B1A1-C28E02B51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82E68-D55E-4100-8C45-713AB015D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1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CDDE01-31B0-4D90-8723-D43710639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9A7BD-E4D9-4725-AC01-D9FF8E734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B9D24-DFD7-443C-81BD-BCD40DC81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87373-57DF-496E-AFB0-C1E05EC4C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Management Kits AG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67292-3876-46C4-B67F-F2CCE5669F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F019-139A-41D6-8241-01A5B6DF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3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AFBF41-FC90-C304-9483-39415EE94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  <a:endParaRPr lang="en-CH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05D9C2-49D2-C6F4-7C12-C31689B4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3/5: start your activities and practice with assessment/thinking questions &amp; working template</a:t>
            </a:r>
            <a:endParaRPr lang="en-CH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20F0324-0E25-DC67-180B-680D0BAB0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407737"/>
              </p:ext>
            </p:extLst>
          </p:nvPr>
        </p:nvGraphicFramePr>
        <p:xfrm>
          <a:off x="628647" y="1819276"/>
          <a:ext cx="11299829" cy="4423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3653">
                  <a:extLst>
                    <a:ext uri="{9D8B030D-6E8A-4147-A177-3AD203B41FA5}">
                      <a16:colId xmlns:a16="http://schemas.microsoft.com/office/drawing/2014/main" val="52754277"/>
                    </a:ext>
                  </a:extLst>
                </a:gridCol>
                <a:gridCol w="4743450">
                  <a:extLst>
                    <a:ext uri="{9D8B030D-6E8A-4147-A177-3AD203B41FA5}">
                      <a16:colId xmlns:a16="http://schemas.microsoft.com/office/drawing/2014/main" val="2340173860"/>
                    </a:ext>
                  </a:extLst>
                </a:gridCol>
                <a:gridCol w="4022726">
                  <a:extLst>
                    <a:ext uri="{9D8B030D-6E8A-4147-A177-3AD203B41FA5}">
                      <a16:colId xmlns:a16="http://schemas.microsoft.com/office/drawing/2014/main" val="3598430062"/>
                    </a:ext>
                  </a:extLst>
                </a:gridCol>
              </a:tblGrid>
              <a:tr h="356923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Your tasks for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setting the stage</a:t>
                      </a:r>
                      <a:endParaRPr lang="en-CH" sz="16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Thinking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questions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Your next activity and practice (fill in)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51240"/>
                  </a:ext>
                </a:extLst>
              </a:tr>
              <a:tr h="1961602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accent1"/>
                          </a:solidFill>
                        </a:rPr>
                        <a:t>Frame the work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Set expectations about failure, uncertainty, and interdependence to clarify the need for voice</a:t>
                      </a:r>
                      <a:endParaRPr lang="en-CH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Have I clarified the nature of the work?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what extent is the work complex and interdependent? How much uncertainty do we face? How often do I refer to these aspects of the work?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How well do I assess shared understanding of these features?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Have I spoken of failures in the right way, given the nature of the work? Do I point out that small failures are the currency of subsequent improvement?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Do I emphasize that it is not possible to get something brand new right the first time?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i="1" dirty="0">
                          <a:solidFill>
                            <a:schemeClr val="bg2"/>
                          </a:solidFill>
                        </a:rPr>
                        <a:t>Example</a:t>
                      </a:r>
                      <a:endParaRPr lang="en-CH" sz="1600" i="1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886116"/>
                  </a:ext>
                </a:extLst>
              </a:tr>
              <a:tr h="794563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accent1"/>
                          </a:solidFill>
                        </a:rPr>
                        <a:t>Emphasize the purpose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Identify what is at stake, why it matters, and for whom it matters</a:t>
                      </a:r>
                      <a:endParaRPr lang="en-CH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5000"/>
                        </a:lnSpc>
                        <a:buClr>
                          <a:srgbClr val="00B0F0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Have I articulated clearly why our work matters, why it makes a difference, and for whom?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rgbClr val="00B0F0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Even if it seems obvious given the type of work or industry I am in, how often do I talk about what is at stake?</a:t>
                      </a:r>
                      <a:endParaRPr lang="en-CH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>
                          <a:solidFill>
                            <a:schemeClr val="bg2"/>
                          </a:solidFill>
                        </a:rPr>
                        <a:t>Example</a:t>
                      </a:r>
                      <a:endParaRPr lang="en-CH" sz="1600" i="1" dirty="0">
                        <a:solidFill>
                          <a:schemeClr val="bg2"/>
                        </a:solidFill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18563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F145FBB-750A-0C7E-BBE4-4254574471E0}"/>
              </a:ext>
            </a:extLst>
          </p:cNvPr>
          <p:cNvSpPr txBox="1"/>
          <p:nvPr/>
        </p:nvSpPr>
        <p:spPr>
          <a:xfrm>
            <a:off x="633413" y="6210300"/>
            <a:ext cx="6096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b="0" i="0" u="none" strike="noStrike" baseline="0" dirty="0">
                <a:solidFill>
                  <a:srgbClr val="404040"/>
                </a:solidFill>
              </a:rPr>
              <a:t>Source: Edmondson 2019, The Fearless Organization, p 181, Management Kits</a:t>
            </a:r>
            <a:endParaRPr lang="en-CH" sz="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56F869-D9CE-1A0E-2A36-C53977B5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CH" smtClean="0"/>
              <a:pPr/>
              <a:t>1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7167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AFBF41-FC90-C304-9483-39415EE94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  <a:endParaRPr lang="en-CH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05D9C2-49D2-C6F4-7C12-C31689B4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4/5: start your activities and practice with assessment/thinking questions &amp; working template</a:t>
            </a:r>
            <a:endParaRPr lang="en-CH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20F0324-0E25-DC67-180B-680D0BAB0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874063"/>
              </p:ext>
            </p:extLst>
          </p:nvPr>
        </p:nvGraphicFramePr>
        <p:xfrm>
          <a:off x="628647" y="1828800"/>
          <a:ext cx="11299829" cy="4308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3653">
                  <a:extLst>
                    <a:ext uri="{9D8B030D-6E8A-4147-A177-3AD203B41FA5}">
                      <a16:colId xmlns:a16="http://schemas.microsoft.com/office/drawing/2014/main" val="52754277"/>
                    </a:ext>
                  </a:extLst>
                </a:gridCol>
                <a:gridCol w="4383088">
                  <a:extLst>
                    <a:ext uri="{9D8B030D-6E8A-4147-A177-3AD203B41FA5}">
                      <a16:colId xmlns:a16="http://schemas.microsoft.com/office/drawing/2014/main" val="2340173860"/>
                    </a:ext>
                  </a:extLst>
                </a:gridCol>
                <a:gridCol w="4383088">
                  <a:extLst>
                    <a:ext uri="{9D8B030D-6E8A-4147-A177-3AD203B41FA5}">
                      <a16:colId xmlns:a16="http://schemas.microsoft.com/office/drawing/2014/main" val="3598430062"/>
                    </a:ext>
                  </a:extLst>
                </a:gridCol>
              </a:tblGrid>
              <a:tr h="359732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Your tasks for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inviting participation</a:t>
                      </a:r>
                      <a:endParaRPr lang="en-CH" sz="16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Thinking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questions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Your next activity and practice (fill in)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51240"/>
                  </a:ext>
                </a:extLst>
              </a:tr>
              <a:tr h="947844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accent1"/>
                          </a:solidFill>
                        </a:rPr>
                        <a:t>Demonstrate situational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accent1"/>
                          </a:solidFill>
                        </a:rPr>
                        <a:t>humility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Acknowledge gaps</a:t>
                      </a:r>
                      <a:endParaRPr lang="en-CH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5000"/>
                        </a:lnSpc>
                        <a:buClr>
                          <a:srgbClr val="00B0F0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Have I made sure that people know that I do not think I have all the answers?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rgbClr val="00B0F0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Have I emphasized that we can always learn more? Have I been clear that the situation we're in requires everyone to be humble and curious about what’s going to happen next?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i="1" dirty="0">
                          <a:solidFill>
                            <a:schemeClr val="bg2"/>
                          </a:solidFill>
                        </a:rPr>
                        <a:t>Example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886116"/>
                  </a:ext>
                </a:extLst>
              </a:tr>
              <a:tr h="947844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accent1"/>
                          </a:solidFill>
                        </a:rPr>
                        <a:t>Practice inquiry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Ask good questions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Model intense listening</a:t>
                      </a:r>
                      <a:endParaRPr lang="en-CH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How often do I ask good questions rather than rhetorical ones? How often do I ask questions of others, rather than just expressing my perspective?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Do I demonstrate an appropriate mix of questions that go broad and go deep?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i="1" dirty="0">
                          <a:solidFill>
                            <a:schemeClr val="bg2"/>
                          </a:solidFill>
                        </a:rPr>
                        <a:t>Example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185630"/>
                  </a:ext>
                </a:extLst>
              </a:tr>
              <a:tr h="800816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accent1"/>
                          </a:solidFill>
                        </a:rPr>
                        <a:t>Set up structures &amp; processes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Create forums for input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Provide guidelines for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discussion</a:t>
                      </a:r>
                      <a:endParaRPr lang="en-CH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5000"/>
                        </a:lnSpc>
                        <a:buClr>
                          <a:srgbClr val="00B0F0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Have I created structures to systematically elicit ideas and concerns?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rgbClr val="00B0F0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Are these structures well designed to ensure a safe environment for open dialogue?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i="1" dirty="0">
                          <a:solidFill>
                            <a:schemeClr val="bg2"/>
                          </a:solidFill>
                        </a:rPr>
                        <a:t>Example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1904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3F88649-5339-CC7E-4FE1-DEE5310A4226}"/>
              </a:ext>
            </a:extLst>
          </p:cNvPr>
          <p:cNvSpPr txBox="1"/>
          <p:nvPr/>
        </p:nvSpPr>
        <p:spPr>
          <a:xfrm>
            <a:off x="633413" y="6210300"/>
            <a:ext cx="6096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b="0" i="0" u="none" strike="noStrike" baseline="0" dirty="0">
                <a:solidFill>
                  <a:srgbClr val="404040"/>
                </a:solidFill>
              </a:rPr>
              <a:t>Source: Edmondson 2019, The Fearless Organization, p 181, Management Kits</a:t>
            </a:r>
            <a:endParaRPr lang="en-CH" sz="9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B2463-0056-6333-D06A-07390C07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CH" smtClean="0"/>
              <a:pPr/>
              <a:t>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4297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AFBF41-FC90-C304-9483-39415EE94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Management Kits AG</a:t>
            </a:r>
            <a:endParaRPr lang="en-CH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05D9C2-49D2-C6F4-7C12-C31689B4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5/5: start your activities and practice with assessment/thinking questions &amp; working template</a:t>
            </a:r>
            <a:endParaRPr lang="en-CH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20F0324-0E25-DC67-180B-680D0BAB0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689911"/>
              </p:ext>
            </p:extLst>
          </p:nvPr>
        </p:nvGraphicFramePr>
        <p:xfrm>
          <a:off x="628647" y="1828800"/>
          <a:ext cx="11299828" cy="389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78">
                  <a:extLst>
                    <a:ext uri="{9D8B030D-6E8A-4147-A177-3AD203B41FA5}">
                      <a16:colId xmlns:a16="http://schemas.microsoft.com/office/drawing/2014/main" val="52754277"/>
                    </a:ext>
                  </a:extLst>
                </a:gridCol>
                <a:gridCol w="4810125">
                  <a:extLst>
                    <a:ext uri="{9D8B030D-6E8A-4147-A177-3AD203B41FA5}">
                      <a16:colId xmlns:a16="http://schemas.microsoft.com/office/drawing/2014/main" val="2340173860"/>
                    </a:ext>
                  </a:extLst>
                </a:gridCol>
                <a:gridCol w="3946525">
                  <a:extLst>
                    <a:ext uri="{9D8B030D-6E8A-4147-A177-3AD203B41FA5}">
                      <a16:colId xmlns:a16="http://schemas.microsoft.com/office/drawing/2014/main" val="3598430062"/>
                    </a:ext>
                  </a:extLst>
                </a:gridCol>
              </a:tblGrid>
              <a:tr h="202791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Your tasks for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responding productively</a:t>
                      </a:r>
                      <a:endParaRPr lang="en-CH" sz="16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Thinking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questions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Your next activity and practice (fill in)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51240"/>
                  </a:ext>
                </a:extLst>
              </a:tr>
              <a:tr h="397811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accent1"/>
                          </a:solidFill>
                        </a:rPr>
                        <a:t>Express appreciation</a:t>
                      </a:r>
                    </a:p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Listen, acknowledge and thank</a:t>
                      </a:r>
                      <a:endParaRPr lang="en-CH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Have I listened thoughtfully, signaling that what I am hearing matters?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Do I acknowledge or thank the speaker for bringing the idea or question to me? Listen thoughtfully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i="1" dirty="0">
                          <a:solidFill>
                            <a:schemeClr val="bg2"/>
                          </a:solidFill>
                        </a:rPr>
                        <a:t>Example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886116"/>
                  </a:ext>
                </a:extLst>
              </a:tr>
              <a:tr h="583081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accent1"/>
                          </a:solidFill>
                        </a:rPr>
                        <a:t>Destigmatize failure</a:t>
                      </a:r>
                    </a:p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Look forward</a:t>
                      </a:r>
                    </a:p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Offer help</a:t>
                      </a:r>
                    </a:p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Discuss, consider, and</a:t>
                      </a:r>
                    </a:p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1600" b="0" i="0" u="none" strike="noStrike" baseline="0" dirty="0">
                          <a:solidFill>
                            <a:srgbClr val="404040"/>
                          </a:solidFill>
                        </a:rPr>
                        <a:t>brainstorm next steps</a:t>
                      </a:r>
                      <a:endParaRPr lang="en-CH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Have I done what I can to destigmatize failure? What more can I do to celebrate intelligent failures?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When someone comes to me with bad news, how do I make sure it’s a positive experience?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Do I offer help or support to guide the next steps?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i="1" dirty="0">
                          <a:solidFill>
                            <a:schemeClr val="bg2"/>
                          </a:solidFill>
                        </a:rPr>
                        <a:t>Example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185630"/>
                  </a:ext>
                </a:extLst>
              </a:tr>
              <a:tr h="4514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accent1"/>
                          </a:solidFill>
                        </a:rPr>
                        <a:t>Sanction clear violations</a:t>
                      </a:r>
                      <a:endParaRPr lang="en-CH" sz="1600" dirty="0">
                        <a:solidFill>
                          <a:schemeClr val="accent1"/>
                        </a:solidFill>
                      </a:endParaRPr>
                    </a:p>
                    <a:p>
                      <a:pPr algn="l">
                        <a:lnSpc>
                          <a:spcPct val="85000"/>
                        </a:lnSpc>
                      </a:pPr>
                      <a:endParaRPr lang="en-CH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Have I clarified the boundaries? Do people know what constitute blameworthy acts in our organization?</a:t>
                      </a:r>
                    </a:p>
                    <a:p>
                      <a:pPr marL="285750" indent="-285750">
                        <a:lnSpc>
                          <a:spcPct val="85000"/>
                        </a:lnSpc>
                        <a:buClr>
                          <a:schemeClr val="accent1"/>
                        </a:buClr>
                        <a:buFont typeface="Source Sans Pro" panose="020B0503030403020204" pitchFamily="34" charset="0"/>
                        <a:buChar char="→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Do I respond to clear violations in an appropriately tough manner so as to influence future behavior?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600" i="1" dirty="0">
                          <a:solidFill>
                            <a:schemeClr val="bg2"/>
                          </a:solidFill>
                        </a:rPr>
                        <a:t>Example</a:t>
                      </a:r>
                      <a:endParaRPr lang="en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86094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07FFDBF-238B-5544-FD52-E8C2E0FF96C2}"/>
              </a:ext>
            </a:extLst>
          </p:cNvPr>
          <p:cNvSpPr txBox="1"/>
          <p:nvPr/>
        </p:nvSpPr>
        <p:spPr>
          <a:xfrm>
            <a:off x="633413" y="6210300"/>
            <a:ext cx="6096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b="0" i="0" u="none" strike="noStrike" baseline="0" dirty="0">
                <a:solidFill>
                  <a:srgbClr val="404040"/>
                </a:solidFill>
              </a:rPr>
              <a:t>Source: Edmondson 2019, The Fearless Organization, p 181, Management Kits</a:t>
            </a:r>
            <a:endParaRPr lang="en-CH" sz="9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0DD44-FA49-7581-6C36-D6D44945E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F019-139A-41D6-8241-01A5B6DFC27B}" type="slidenum">
              <a:rPr lang="en-CH" smtClean="0"/>
              <a:pPr/>
              <a:t>3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656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nagement Kits">
      <a:dk1>
        <a:srgbClr val="454545"/>
      </a:dk1>
      <a:lt1>
        <a:srgbClr val="FAFAFA"/>
      </a:lt1>
      <a:dk2>
        <a:srgbClr val="454545"/>
      </a:dk2>
      <a:lt2>
        <a:srgbClr val="E7E6E6"/>
      </a:lt2>
      <a:accent1>
        <a:srgbClr val="3DBBFF"/>
      </a:accent1>
      <a:accent2>
        <a:srgbClr val="FFF44D"/>
      </a:accent2>
      <a:accent3>
        <a:srgbClr val="77FF4D"/>
      </a:accent3>
      <a:accent4>
        <a:srgbClr val="FF724D"/>
      </a:accent4>
      <a:accent5>
        <a:srgbClr val="FF4DAF"/>
      </a:accent5>
      <a:accent6>
        <a:srgbClr val="FFBD4D"/>
      </a:accent6>
      <a:hlink>
        <a:srgbClr val="0563C1"/>
      </a:hlink>
      <a:folHlink>
        <a:srgbClr val="954F72"/>
      </a:folHlink>
    </a:clrScheme>
    <a:fontScheme name="Management Kits">
      <a:majorFont>
        <a:latin typeface="Source Sans Pro Black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1BC65F986A08D44AA6580BF2B64DE56" ma:contentTypeVersion="16" ma:contentTypeDescription="Ein neues Dokument erstellen." ma:contentTypeScope="" ma:versionID="ffb531440ebf4adc0d285b7291bd0fcd">
  <xsd:schema xmlns:xsd="http://www.w3.org/2001/XMLSchema" xmlns:xs="http://www.w3.org/2001/XMLSchema" xmlns:p="http://schemas.microsoft.com/office/2006/metadata/properties" xmlns:ns2="827b8937-25cf-4805-824a-9fb3e6dcb7f1" xmlns:ns3="9044a11a-d82c-4370-91a5-9d6179441f86" targetNamespace="http://schemas.microsoft.com/office/2006/metadata/properties" ma:root="true" ma:fieldsID="579d5a49382dd7042aa2d8f96d0d1c99" ns2:_="" ns3:_="">
    <xsd:import namespace="827b8937-25cf-4805-824a-9fb3e6dcb7f1"/>
    <xsd:import namespace="9044a11a-d82c-4370-91a5-9d6179441f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b8937-25cf-4805-824a-9fb3e6dcb7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689819d7-5005-4be5-847c-58fff3ba50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4a11a-d82c-4370-91a5-9d6179441f8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6c78cc44-1fd9-47a0-b8ec-7918a2280898}" ma:internalName="TaxCatchAll" ma:showField="CatchAllData" ma:web="9044a11a-d82c-4370-91a5-9d6179441f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044a11a-d82c-4370-91a5-9d6179441f86" xsi:nil="true"/>
    <lcf76f155ced4ddcb4097134ff3c332f xmlns="827b8937-25cf-4805-824a-9fb3e6dcb7f1">
      <Terms xmlns="http://schemas.microsoft.com/office/infopath/2007/PartnerControls"/>
    </lcf76f155ced4ddcb4097134ff3c332f>
    <SharedWithUsers xmlns="9044a11a-d82c-4370-91a5-9d6179441f86">
      <UserInfo>
        <DisplayName>Nils Remmel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528AFCA-7CAE-4D56-B1D0-A7B528ACEF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5CF45D-FED1-4225-8A86-231F6E297B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7b8937-25cf-4805-824a-9fb3e6dcb7f1"/>
    <ds:schemaRef ds:uri="9044a11a-d82c-4370-91a5-9d6179441f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9E2253-4CEC-4DBB-A71C-261E547026E8}">
  <ds:schemaRefs>
    <ds:schemaRef ds:uri="9044a11a-d82c-4370-91a5-9d6179441f86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827b8937-25cf-4805-824a-9fb3e6dcb7f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637</Words>
  <Application>Microsoft Office PowerPoint</Application>
  <PresentationFormat>Widescreen</PresentationFormat>
  <Paragraphs>71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Source Sans Pro</vt:lpstr>
      <vt:lpstr>Source Sans Pro Black</vt:lpstr>
      <vt:lpstr>Office Theme</vt:lpstr>
      <vt:lpstr>Approach 3/5: start your activities and practice with assessment/thinking questions &amp; working template</vt:lpstr>
      <vt:lpstr>Approach 4/5: start your activities and practice with assessment/thinking questions &amp; working template</vt:lpstr>
      <vt:lpstr>Approach 5/5: start your activities and practice with assessment/thinking questions &amp; working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Nils Remmel</dc:creator>
  <cp:lastModifiedBy>Olaf Bach</cp:lastModifiedBy>
  <cp:revision>5</cp:revision>
  <dcterms:created xsi:type="dcterms:W3CDTF">2022-03-25T14:29:22Z</dcterms:created>
  <dcterms:modified xsi:type="dcterms:W3CDTF">2022-09-25T22:26:48Z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0x01010061BC65F986A08D44AA6580BF2B64DE56</vt:lpwstr>
  </property>
  <property fmtid="{D5CDD505-2E9C-101B-9397-08002B2CF9AE}" pid="3" name="MediaServiceImageTags">
    <vt:lpwstr/>
  </property>
</Properties>
</file>