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61" r:id="rId7"/>
    <p:sldId id="262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86470" autoAdjust="0"/>
  </p:normalViewPr>
  <p:slideViewPr>
    <p:cSldViewPr showGuides="1">
      <p:cViewPr varScale="1">
        <p:scale>
          <a:sx n="85" d="100"/>
          <a:sy n="85" d="100"/>
        </p:scale>
        <p:origin x="598" y="43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1/6/2018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1/6/2018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1/6/2018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gp/product/B008N9I8EA/ref=as_li_tl?ie=UTF8&amp;camp=1789&amp;creative=9325&amp;creativeASIN=B008N9I8EA&amp;linkCode=as2&amp;tag=dghrealestatebooks-20&amp;linkId=9fcd5e747120c27688d505ec71a487f3" TargetMode="External"/><Relationship Id="rId2" Type="http://schemas.openxmlformats.org/officeDocument/2006/relationships/hyperlink" Target="https://www.amazon.com/gp/product/B000SEKD0A/ref=as_li_tl?ie=UTF8&amp;camp=1789&amp;creative=9325&amp;creativeASIN=B000SEKD0A&amp;linkCode=as2&amp;tag=dghrealestatebooks-20&amp;linkId=e1e0c40d003b722d71d10efc99d04d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azon.com/gp/product/B001JAH7OW/ref=as_li_tl?ie=UTF8&amp;camp=1789&amp;creative=9325&amp;creativeASIN=B001JAH7OW&amp;linkCode=as2&amp;tag=dghrealestatebooks-20&amp;linkId=a97588d15a3beebeebe7bac8c42fae75" TargetMode="External"/><Relationship Id="rId5" Type="http://schemas.openxmlformats.org/officeDocument/2006/relationships/hyperlink" Target="https://www.amazon.com/gp/product/B018HOKXBG/ref=as_li_ss_tl?ie=UTF8&amp;linkCode=ll1&amp;tag=developgoodhabits-20&amp;linkId=cc8c72bd6a41b9c38f90248c12690d6a" TargetMode="External"/><Relationship Id="rId4" Type="http://schemas.openxmlformats.org/officeDocument/2006/relationships/hyperlink" Target="https://www.amazon.com/gp/product/B018UTI2DO/ref=as_li_tl?ie=UTF8&amp;camp=1789&amp;creative=9325&amp;creativeASIN=B018UTI2DO&amp;linkCode=as2&amp;tag=dghrealestatebooks-20&amp;linkId=cc32bdfe3ea438e0f24dfd1083324a8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nesandnoble.com/w/how-rich-people-think-steve-siebold/1100459325?ean=9780975500347" TargetMode="External"/><Relationship Id="rId2" Type="http://schemas.openxmlformats.org/officeDocument/2006/relationships/hyperlink" Target="https://www.amazon.com/gp/product/B0175P82RA/ref=as_li_ss_tl?ie=UTF8&amp;linkCode=ll1&amp;tag=developgoodhabits-20&amp;linkId=d57f20ceb5ae8f789abb5815b822cad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arnesandnoble.com/w/the-power-of-broke-daymond-john/1121954788?ean=9781101903599#productInfoTab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lo.com/products/nolos-essential-guide-to-buying-your-first-home-htbh.html" TargetMode="External"/><Relationship Id="rId2" Type="http://schemas.openxmlformats.org/officeDocument/2006/relationships/hyperlink" Target="http://www.barnesandnoble.com/w/106-common-mistakes-homebuyers-make-gary-w-eldred/1100321568?ean=978047175123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mazon.com/Home-Buyers-Checklist-Everything-Ask-Before/dp/00713738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1812" y="1828800"/>
            <a:ext cx="6019798" cy="2514601"/>
          </a:xfrm>
        </p:spPr>
        <p:txBody>
          <a:bodyPr/>
          <a:lstStyle/>
          <a:p>
            <a:r>
              <a:rPr lang="en-US" dirty="0" smtClean="0"/>
              <a:t>Suggested Reading List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31812" y="3810000"/>
            <a:ext cx="5029201" cy="1397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Image result for black business sc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381000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685800"/>
          </a:xfrm>
        </p:spPr>
        <p:txBody>
          <a:bodyPr/>
          <a:lstStyle/>
          <a:p>
            <a:r>
              <a:rPr lang="en-US" dirty="0" smtClean="0"/>
              <a:t>Real Estate Investing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212" y="1447800"/>
            <a:ext cx="8686801" cy="41910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b="1" i="1" u="sng" dirty="0" smtClean="0">
                <a:hlinkClick r:id="rId2"/>
              </a:rPr>
              <a:t>The </a:t>
            </a:r>
            <a:r>
              <a:rPr lang="en-US" b="1" i="1" u="sng" dirty="0">
                <a:hlinkClick r:id="rId2"/>
              </a:rPr>
              <a:t>Millionaire Real Estate Investor</a:t>
            </a:r>
            <a:r>
              <a:rPr lang="en-US" b="1" dirty="0"/>
              <a:t> by Gary Keller</a:t>
            </a:r>
          </a:p>
          <a:p>
            <a:r>
              <a:rPr lang="en-US" b="1" i="1" u="sng" dirty="0">
                <a:hlinkClick r:id="rId3"/>
              </a:rPr>
              <a:t>The Complete Guide to Real Estate Finance for Investment Properties: How to Analyze Any Single-Family, Multifamily, or Commercial Property</a:t>
            </a:r>
            <a:r>
              <a:rPr lang="en-US" b="1" dirty="0"/>
              <a:t> by Steve </a:t>
            </a:r>
            <a:r>
              <a:rPr lang="en-US" b="1" dirty="0" err="1" smtClean="0"/>
              <a:t>Berges</a:t>
            </a:r>
            <a:r>
              <a:rPr lang="en-US" b="1" dirty="0" smtClean="0"/>
              <a:t> (slightly more advanced)</a:t>
            </a:r>
          </a:p>
          <a:p>
            <a:r>
              <a:rPr lang="en-US" b="1" i="1" u="sng" dirty="0">
                <a:hlinkClick r:id="rId4"/>
              </a:rPr>
              <a:t>The Book on Rental Property Investing: How to Create Wealth and Passive Income Through Smart Buy &amp; Hold Real Estate Investing</a:t>
            </a:r>
            <a:r>
              <a:rPr lang="en-US" b="1" dirty="0"/>
              <a:t> by Brandon Turner</a:t>
            </a:r>
          </a:p>
          <a:p>
            <a:r>
              <a:rPr lang="en-US" b="1" i="1" u="sng" dirty="0">
                <a:hlinkClick r:id="rId5"/>
              </a:rPr>
              <a:t>What Every Real Estate Investor Needs to Know About Cash Flow...and 36 Other Key Financial Measures, Updated Edition</a:t>
            </a:r>
            <a:r>
              <a:rPr lang="en-US" b="1" dirty="0"/>
              <a:t> by Frank </a:t>
            </a:r>
            <a:r>
              <a:rPr lang="en-US" b="1" dirty="0" err="1"/>
              <a:t>Gallinelli</a:t>
            </a:r>
            <a:endParaRPr lang="en-US" b="1" dirty="0"/>
          </a:p>
          <a:p>
            <a:r>
              <a:rPr lang="en-US" b="1" i="1" u="sng" dirty="0">
                <a:hlinkClick r:id="rId6"/>
              </a:rPr>
              <a:t>Building Wealth One House at a Time: Making It Big on Little Deals</a:t>
            </a:r>
            <a:r>
              <a:rPr lang="en-US" b="1" dirty="0"/>
              <a:t> by John Schaub</a:t>
            </a:r>
          </a:p>
          <a:p>
            <a:endParaRPr lang="en-US" b="1" dirty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Wealth Themed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1" y="2133600"/>
            <a:ext cx="8686801" cy="4191000"/>
          </a:xfrm>
        </p:spPr>
        <p:txBody>
          <a:bodyPr/>
          <a:lstStyle/>
          <a:p>
            <a:r>
              <a:rPr lang="en-US" b="1" i="1" u="sng" dirty="0" smtClean="0">
                <a:hlinkClick r:id="rId2"/>
              </a:rPr>
              <a:t>Any book by Dr. Boyce Watkins</a:t>
            </a:r>
          </a:p>
          <a:p>
            <a:r>
              <a:rPr lang="en-US" b="1" i="1" u="sng" dirty="0" smtClean="0">
                <a:hlinkClick r:id="rId2"/>
              </a:rPr>
              <a:t>Rich </a:t>
            </a:r>
            <a:r>
              <a:rPr lang="en-US" b="1" i="1" u="sng" dirty="0">
                <a:hlinkClick r:id="rId2"/>
              </a:rPr>
              <a:t>Dad Poor Dad: What the Rich Teach Their Kids About Money—That the Poor and Middle Class Do Not!</a:t>
            </a:r>
            <a:r>
              <a:rPr lang="en-US" b="1" dirty="0"/>
              <a:t> by Robert </a:t>
            </a:r>
            <a:r>
              <a:rPr lang="en-US" b="1" dirty="0" err="1"/>
              <a:t>Kiyosaki</a:t>
            </a:r>
            <a:endParaRPr lang="en-US" b="1" dirty="0"/>
          </a:p>
          <a:p>
            <a:r>
              <a:rPr lang="en-US" dirty="0"/>
              <a:t>"</a:t>
            </a:r>
            <a:r>
              <a:rPr lang="en-US" b="1" dirty="0">
                <a:hlinkClick r:id="rId3" tooltip="http://www.barnesandnoble.com/w/how-rich-people-think-steve-siebold/1100459325?ean=9780975500347"/>
              </a:rPr>
              <a:t>How Rich People Think</a:t>
            </a:r>
            <a:r>
              <a:rPr lang="en-US" dirty="0"/>
              <a:t>" by </a:t>
            </a:r>
            <a:r>
              <a:rPr lang="en-US" b="1" dirty="0"/>
              <a:t>Steve </a:t>
            </a:r>
            <a:r>
              <a:rPr lang="en-US" b="1" dirty="0" err="1" smtClean="0"/>
              <a:t>Siebold</a:t>
            </a:r>
            <a:endParaRPr lang="en-US" b="1" dirty="0" smtClean="0"/>
          </a:p>
          <a:p>
            <a:r>
              <a:rPr lang="en-US" dirty="0"/>
              <a:t>"</a:t>
            </a:r>
            <a:r>
              <a:rPr lang="en-US" b="1" dirty="0">
                <a:hlinkClick r:id="rId4" tooltip="http://www.barnesandnoble.com/w/the-power-of-broke-daymond-john/1121954788?ean=9781101903599#productInfoTabs"/>
              </a:rPr>
              <a:t>The Power of Broke</a:t>
            </a:r>
            <a:r>
              <a:rPr lang="en-US" dirty="0"/>
              <a:t>" by </a:t>
            </a:r>
            <a:r>
              <a:rPr lang="en-US" b="1" dirty="0" err="1"/>
              <a:t>Daymond</a:t>
            </a:r>
            <a:r>
              <a:rPr lang="en-US" b="1" dirty="0"/>
              <a:t> </a:t>
            </a:r>
            <a:r>
              <a:rPr lang="en-US" b="1" dirty="0" smtClean="0"/>
              <a:t>John</a:t>
            </a:r>
          </a:p>
          <a:p>
            <a:r>
              <a:rPr lang="en-US" b="1" u="sng" dirty="0">
                <a:solidFill>
                  <a:srgbClr val="7030A0"/>
                </a:solidFill>
              </a:rPr>
              <a:t>Secrets of the Millionaire </a:t>
            </a:r>
            <a:r>
              <a:rPr lang="en-US" b="1" u="sng" dirty="0" smtClean="0">
                <a:solidFill>
                  <a:srgbClr val="7030A0"/>
                </a:solidFill>
              </a:rPr>
              <a:t>Mind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/>
              <a:t>by T. </a:t>
            </a:r>
            <a:r>
              <a:rPr lang="en-US" b="1" dirty="0" err="1" smtClean="0"/>
              <a:t>Harv</a:t>
            </a:r>
            <a:r>
              <a:rPr lang="en-US" b="1" dirty="0" smtClean="0"/>
              <a:t> </a:t>
            </a:r>
            <a:r>
              <a:rPr lang="en-US" b="1" dirty="0" err="1" smtClean="0"/>
              <a:t>Eker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8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A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2" y="2514600"/>
            <a:ext cx="8686801" cy="2743200"/>
          </a:xfrm>
        </p:spPr>
        <p:txBody>
          <a:bodyPr/>
          <a:lstStyle/>
          <a:p>
            <a:r>
              <a:rPr lang="en-US" b="1" u="sng" dirty="0">
                <a:hlinkClick r:id="rId2" tooltip="106 Common Mistakes Home Buyers Make and How to Avoid Them"/>
              </a:rPr>
              <a:t>106 Common Mistakes Home Buyers Make and How to Avoid Them</a:t>
            </a:r>
            <a:r>
              <a:rPr lang="en-US" b="1" dirty="0"/>
              <a:t> by Gary Eldred</a:t>
            </a:r>
          </a:p>
          <a:p>
            <a:r>
              <a:rPr lang="en-US" b="1" u="sng" dirty="0">
                <a:hlinkClick r:id="rId3" tooltip="NOLO's Essential Guide to Buying Your First Home"/>
              </a:rPr>
              <a:t>NOLO’s Essential Guide to Buying Your First Home</a:t>
            </a:r>
            <a:r>
              <a:rPr lang="en-US" b="1" dirty="0"/>
              <a:t> by Ilona Bray J.D.</a:t>
            </a:r>
          </a:p>
          <a:p>
            <a:r>
              <a:rPr lang="en-US" b="1" u="sng" dirty="0">
                <a:hlinkClick r:id="rId4" tooltip="Home Buyers Checklist"/>
              </a:rPr>
              <a:t>Home Buyer’s Checklist: Everything You Need to Know – But Forgot to Ask</a:t>
            </a:r>
            <a:r>
              <a:rPr lang="en-US" b="1" dirty="0"/>
              <a:t> by Robert Irwin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2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EB0D3B34-B7D6-4C45-8EC6-74593BA23307}" vid="{3C7E45A4-4E96-419A-A06F-C7909FE41FBD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FF1070-8794-47AC-90B7-1F2E07809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1829</TotalTime>
  <Words>58</Words>
  <Application>Microsoft Office PowerPoint</Application>
  <PresentationFormat>Custom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Palatino Linotype</vt:lpstr>
      <vt:lpstr>Business strategy presentation</vt:lpstr>
      <vt:lpstr>Suggested Reading List  </vt:lpstr>
      <vt:lpstr>Real Estate Investing</vt:lpstr>
      <vt:lpstr>General Wealth Themed Books</vt:lpstr>
      <vt:lpstr>Purchasing A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Estate and Lien Types</dc:title>
  <dc:creator>Vaneesha Dutra</dc:creator>
  <cp:lastModifiedBy>Vaneesha Dutra</cp:lastModifiedBy>
  <cp:revision>21</cp:revision>
  <dcterms:created xsi:type="dcterms:W3CDTF">2017-12-20T00:36:19Z</dcterms:created>
  <dcterms:modified xsi:type="dcterms:W3CDTF">2018-01-06T14:19:55Z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