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85" r:id="rId2"/>
    <p:sldId id="257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8B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99"/>
    <p:restoredTop sz="94718"/>
  </p:normalViewPr>
  <p:slideViewPr>
    <p:cSldViewPr snapToGrid="0" snapToObjects="1">
      <p:cViewPr>
        <p:scale>
          <a:sx n="90" d="100"/>
          <a:sy n="90" d="100"/>
        </p:scale>
        <p:origin x="248" y="11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06937-7A61-4041-8867-8DE1F91DDBAF}" type="datetimeFigureOut">
              <a:rPr lang="en-US" smtClean="0"/>
              <a:t>6/3/17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DA1F36-4563-B943-A765-25278AD6B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5532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069342-4B7D-3048-8B53-2DEDC9797593}" type="datetimeFigureOut">
              <a:rPr lang="en-US" smtClean="0"/>
              <a:t>6/3/17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11950-E6DD-8740-A1D5-5C8097941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718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9F87D-1810-4864-926D-9ED574E734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794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CF9DE-C70F-2942-B5AA-21A02C715569}" type="datetimeFigureOut">
              <a:rPr lang="en-US" smtClean="0"/>
              <a:t>6/3/17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3EE34-05DC-7541-9A7D-5B9536DC30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CF9DE-C70F-2942-B5AA-21A02C715569}" type="datetimeFigureOut">
              <a:rPr lang="en-US" smtClean="0"/>
              <a:t>6/3/17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3EE34-05DC-7541-9A7D-5B9536DC30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CF9DE-C70F-2942-B5AA-21A02C715569}" type="datetimeFigureOut">
              <a:rPr lang="en-US" smtClean="0"/>
              <a:t>6/3/17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3EE34-05DC-7541-9A7D-5B9536DC30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CF9DE-C70F-2942-B5AA-21A02C715569}" type="datetimeFigureOut">
              <a:rPr lang="en-US" smtClean="0"/>
              <a:t>6/3/17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3EE34-05DC-7541-9A7D-5B9536DC30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CF9DE-C70F-2942-B5AA-21A02C715569}" type="datetimeFigureOut">
              <a:rPr lang="en-US" smtClean="0"/>
              <a:t>6/3/17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3EE34-05DC-7541-9A7D-5B9536DC30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CF9DE-C70F-2942-B5AA-21A02C715569}" type="datetimeFigureOut">
              <a:rPr lang="en-US" smtClean="0"/>
              <a:t>6/3/17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3EE34-05DC-7541-9A7D-5B9536DC30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CF9DE-C70F-2942-B5AA-21A02C715569}" type="datetimeFigureOut">
              <a:rPr lang="en-US" smtClean="0"/>
              <a:t>6/3/17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3EE34-05DC-7541-9A7D-5B9536DC30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CF9DE-C70F-2942-B5AA-21A02C715569}" type="datetimeFigureOut">
              <a:rPr lang="en-US" smtClean="0"/>
              <a:t>6/3/17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3EE34-05DC-7541-9A7D-5B9536DC30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CF9DE-C70F-2942-B5AA-21A02C715569}" type="datetimeFigureOut">
              <a:rPr lang="en-US" smtClean="0"/>
              <a:t>6/3/17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3EE34-05DC-7541-9A7D-5B9536DC30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CF9DE-C70F-2942-B5AA-21A02C715569}" type="datetimeFigureOut">
              <a:rPr lang="en-US" smtClean="0"/>
              <a:t>6/3/17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3EE34-05DC-7541-9A7D-5B9536DC30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CF9DE-C70F-2942-B5AA-21A02C715569}" type="datetimeFigureOut">
              <a:rPr lang="en-US" smtClean="0"/>
              <a:t>6/3/17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3EE34-05DC-7541-9A7D-5B9536DC30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CF9DE-C70F-2942-B5AA-21A02C715569}" type="datetimeFigureOut">
              <a:rPr lang="en-US" smtClean="0"/>
              <a:t>6/3/17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3EE34-05DC-7541-9A7D-5B9536DC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4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93"/>
            <a:ext cx="914245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02221" y="4488120"/>
            <a:ext cx="7141779" cy="2369880"/>
          </a:xfrm>
          <a:prstGeom prst="rect">
            <a:avLst/>
          </a:prstGeom>
          <a:gradFill>
            <a:gsLst>
              <a:gs pos="1948">
                <a:schemeClr val="accent1">
                  <a:lumMod val="5000"/>
                  <a:lumOff val="95000"/>
                  <a:alpha val="0"/>
                </a:schemeClr>
              </a:gs>
              <a:gs pos="12000">
                <a:schemeClr val="accent1">
                  <a:lumMod val="5000"/>
                  <a:lumOff val="95000"/>
                  <a:alpha val="26000"/>
                </a:schemeClr>
              </a:gs>
              <a:gs pos="7400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0" scaled="0"/>
          </a:gradFill>
        </p:spPr>
        <p:txBody>
          <a:bodyPr wrap="square" lIns="457200" rIns="457200" rtlCol="0">
            <a:spAutoFit/>
          </a:bodyPr>
          <a:lstStyle/>
          <a:p>
            <a:pPr algn="r"/>
            <a:r>
              <a:rPr lang="en-US" sz="3600" b="1" dirty="0" smtClean="0"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 Jesus Lord of My Life?</a:t>
            </a:r>
          </a:p>
          <a:p>
            <a:pPr algn="r"/>
            <a:r>
              <a:rPr lang="en-US" sz="2800" b="1" i="1" dirty="0" smtClean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Theme</a:t>
            </a:r>
            <a:r>
              <a:rPr lang="en-US" sz="2800" i="1" dirty="0" smtClean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: Lessons on Christian Living -  </a:t>
            </a:r>
          </a:p>
          <a:p>
            <a:pPr algn="r">
              <a:tabLst>
                <a:tab pos="1384300" algn="l"/>
              </a:tabLst>
            </a:pPr>
            <a:r>
              <a:rPr lang="en-US" sz="2800" i="1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i="1" dirty="0" smtClean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Chapter 1 - Putting Christ First</a:t>
            </a:r>
          </a:p>
          <a:p>
            <a:pPr algn="r">
              <a:tabLst>
                <a:tab pos="1384300" algn="l"/>
              </a:tabLst>
            </a:pPr>
            <a:r>
              <a:rPr lang="en-US" sz="2800" b="1" dirty="0" smtClean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Key verse</a:t>
            </a:r>
            <a:r>
              <a:rPr lang="en-US" sz="2800" dirty="0" smtClean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Matthew 6:33</a:t>
            </a:r>
          </a:p>
          <a:p>
            <a:pPr algn="r">
              <a:tabLst>
                <a:tab pos="1384300" algn="l"/>
              </a:tabLst>
            </a:pPr>
            <a:r>
              <a:rPr lang="en-US" sz="2800" b="1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Date	</a:t>
            </a:r>
            <a:r>
              <a:rPr lang="en-US" sz="2800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:  4 June </a:t>
            </a:r>
            <a:r>
              <a:rPr lang="en-US" sz="2800" dirty="0" smtClean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en-US" sz="2800" dirty="0"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57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08120" y="111168"/>
            <a:ext cx="5235880" cy="663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SG" dirty="0">
                <a:latin typeface="Arial" pitchFamily="34" charset="0"/>
                <a:ea typeface="Calibri"/>
                <a:cs typeface="Arial" pitchFamily="34" charset="0"/>
              </a:rPr>
              <a:t>Why is Jesus the Rightful Lord of my life</a:t>
            </a:r>
            <a:r>
              <a:rPr lang="en-SG" dirty="0" smtClean="0">
                <a:latin typeface="Arial" pitchFamily="34" charset="0"/>
                <a:ea typeface="Calibri"/>
                <a:cs typeface="Arial" pitchFamily="34" charset="0"/>
              </a:rPr>
              <a:t>?</a:t>
            </a:r>
            <a:br>
              <a:rPr lang="en-SG" dirty="0" smtClean="0">
                <a:latin typeface="Arial" pitchFamily="34" charset="0"/>
                <a:ea typeface="Calibri"/>
                <a:cs typeface="Arial" pitchFamily="34" charset="0"/>
              </a:rPr>
            </a:br>
            <a:endParaRPr lang="en-US" dirty="0"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SG" sz="2400" b="1" dirty="0" smtClean="0">
                <a:latin typeface="Arial" pitchFamily="34" charset="0"/>
                <a:ea typeface="Calibri"/>
                <a:cs typeface="Arial" pitchFamily="34" charset="0"/>
              </a:rPr>
              <a:t>c</a:t>
            </a:r>
            <a:r>
              <a:rPr lang="en-SG" sz="2400" b="1" dirty="0" smtClean="0">
                <a:latin typeface="Arial" pitchFamily="34" charset="0"/>
                <a:ea typeface="Calibri"/>
                <a:cs typeface="Arial" pitchFamily="34" charset="0"/>
              </a:rPr>
              <a:t>. </a:t>
            </a:r>
            <a:r>
              <a:rPr lang="en-SG" sz="2400" b="1" dirty="0">
                <a:latin typeface="Arial" pitchFamily="34" charset="0"/>
                <a:ea typeface="Calibri"/>
                <a:cs typeface="Arial" pitchFamily="34" charset="0"/>
              </a:rPr>
              <a:t>Because without making Him Lord, this spiritual journey on earth cannot work.</a:t>
            </a:r>
            <a:endParaRPr lang="en-US" sz="2400" b="1" dirty="0"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SG" sz="2400" b="1" i="1" dirty="0"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SG" sz="2400" dirty="0" smtClean="0">
                <a:latin typeface="Arial" pitchFamily="34" charset="0"/>
                <a:ea typeface="Calibri"/>
                <a:cs typeface="Arial" pitchFamily="34" charset="0"/>
              </a:rPr>
              <a:t>In </a:t>
            </a:r>
            <a:r>
              <a:rPr lang="en-SG" sz="2400" dirty="0">
                <a:latin typeface="Arial" pitchFamily="34" charset="0"/>
                <a:ea typeface="Calibri"/>
                <a:cs typeface="Arial" pitchFamily="34" charset="0"/>
              </a:rPr>
              <a:t>relating to our daily needs, we would choose to accumulate </a:t>
            </a:r>
            <a:r>
              <a:rPr lang="en-SG" sz="2400" b="1" u="sng" dirty="0">
                <a:latin typeface="Arial" pitchFamily="34" charset="0"/>
                <a:ea typeface="Calibri"/>
                <a:cs typeface="Arial" pitchFamily="34" charset="0"/>
              </a:rPr>
              <a:t>treasures on earth </a:t>
            </a:r>
            <a:r>
              <a:rPr lang="en-SG" sz="2400" dirty="0">
                <a:latin typeface="Arial" pitchFamily="34" charset="0"/>
                <a:ea typeface="Calibri"/>
                <a:cs typeface="Arial" pitchFamily="34" charset="0"/>
              </a:rPr>
              <a:t>instead of </a:t>
            </a:r>
            <a:r>
              <a:rPr lang="en-SG" sz="2400" b="1" u="sng" dirty="0">
                <a:latin typeface="Arial" pitchFamily="34" charset="0"/>
                <a:ea typeface="Calibri"/>
                <a:cs typeface="Arial" pitchFamily="34" charset="0"/>
              </a:rPr>
              <a:t>treasures in heaven</a:t>
            </a:r>
            <a:r>
              <a:rPr lang="en-SG" sz="2400" dirty="0">
                <a:latin typeface="Arial" pitchFamily="34" charset="0"/>
                <a:ea typeface="Calibri"/>
                <a:cs typeface="Arial" pitchFamily="34" charset="0"/>
              </a:rPr>
              <a:t>. </a:t>
            </a:r>
            <a:r>
              <a:rPr lang="en-SG" sz="2400" dirty="0" smtClean="0">
                <a:latin typeface="Arial" pitchFamily="34" charset="0"/>
                <a:ea typeface="Calibri"/>
                <a:cs typeface="Arial" pitchFamily="34" charset="0"/>
              </a:rPr>
              <a:t/>
            </a:r>
            <a:br>
              <a:rPr lang="en-SG" sz="2400" dirty="0" smtClean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en-SG" sz="2400" dirty="0" smtClean="0">
                <a:latin typeface="Arial" pitchFamily="34" charset="0"/>
                <a:ea typeface="Calibri"/>
                <a:cs typeface="Arial" pitchFamily="34" charset="0"/>
              </a:rPr>
              <a:t/>
            </a:r>
            <a:br>
              <a:rPr lang="en-SG" sz="2400" dirty="0" smtClean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en-SG" sz="2400" b="1" dirty="0" smtClean="0">
                <a:latin typeface="Arial" pitchFamily="34" charset="0"/>
                <a:ea typeface="Calibri"/>
                <a:cs typeface="Arial" pitchFamily="34" charset="0"/>
              </a:rPr>
              <a:t>Result</a:t>
            </a:r>
            <a:r>
              <a:rPr lang="en-SG" sz="2400" dirty="0">
                <a:latin typeface="Arial" pitchFamily="34" charset="0"/>
                <a:ea typeface="Calibri"/>
                <a:cs typeface="Arial" pitchFamily="34" charset="0"/>
              </a:rPr>
              <a:t>: what we treasure in our </a:t>
            </a:r>
            <a:r>
              <a:rPr lang="en-SG" sz="2400" dirty="0" smtClean="0">
                <a:latin typeface="Arial" pitchFamily="34" charset="0"/>
                <a:ea typeface="Calibri"/>
                <a:cs typeface="Arial" pitchFamily="34" charset="0"/>
              </a:rPr>
              <a:t>hearts. </a:t>
            </a:r>
            <a:r>
              <a:rPr lang="en-SG" sz="2400" b="1" i="1" dirty="0">
                <a:latin typeface="Arial" pitchFamily="34" charset="0"/>
                <a:ea typeface="Calibri"/>
                <a:cs typeface="Arial" pitchFamily="34" charset="0"/>
              </a:rPr>
              <a:t>Matthew 6:19-21</a:t>
            </a:r>
            <a:r>
              <a:rPr lang="en-SG" sz="2400" dirty="0">
                <a:latin typeface="Arial" pitchFamily="34" charset="0"/>
                <a:ea typeface="Calibri"/>
                <a:cs typeface="Arial" pitchFamily="34" charset="0"/>
              </a:rPr>
              <a:t>, darkens our spirit </a:t>
            </a:r>
            <a:r>
              <a:rPr lang="en-SG" sz="2400" b="1" i="1" dirty="0">
                <a:latin typeface="Arial" pitchFamily="34" charset="0"/>
                <a:ea typeface="Calibri"/>
                <a:cs typeface="Arial" pitchFamily="34" charset="0"/>
              </a:rPr>
              <a:t>v22-23</a:t>
            </a:r>
            <a:r>
              <a:rPr lang="en-SG" sz="2400" dirty="0">
                <a:latin typeface="Arial" pitchFamily="34" charset="0"/>
                <a:ea typeface="Calibri"/>
                <a:cs typeface="Arial" pitchFamily="34" charset="0"/>
              </a:rPr>
              <a:t> and enslaves our will </a:t>
            </a:r>
            <a:r>
              <a:rPr lang="en-SG" sz="2400" b="1" i="1" dirty="0">
                <a:latin typeface="Arial" pitchFamily="34" charset="0"/>
                <a:ea typeface="Calibri"/>
                <a:cs typeface="Arial" pitchFamily="34" charset="0"/>
              </a:rPr>
              <a:t>v24.</a:t>
            </a:r>
            <a:endParaRPr lang="en-US" sz="2400" dirty="0"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07" y="1537854"/>
            <a:ext cx="3360506" cy="3325092"/>
          </a:xfrm>
          <a:prstGeom prst="rect">
            <a:avLst/>
          </a:prstGeom>
          <a:ln w="95250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8496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2840" y="62630"/>
            <a:ext cx="8906004" cy="4892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340" marR="0" indent="-18034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SG" sz="2400" b="1" dirty="0">
                <a:latin typeface="Arial Narrow" pitchFamily="34" charset="0"/>
                <a:ea typeface="Calibri"/>
                <a:cs typeface="Arial" pitchFamily="34" charset="0"/>
              </a:rPr>
              <a:t>2 How I perform in my Lordship test depends </a:t>
            </a:r>
            <a:r>
              <a:rPr lang="en-SG" sz="2400" b="1" dirty="0" smtClean="0">
                <a:latin typeface="Arial Narrow" pitchFamily="34" charset="0"/>
                <a:ea typeface="Calibri"/>
                <a:cs typeface="Arial" pitchFamily="34" charset="0"/>
              </a:rPr>
              <a:t>on </a:t>
            </a:r>
            <a:r>
              <a:rPr lang="en-SG" sz="2400" b="1" dirty="0">
                <a:latin typeface="Arial Narrow" pitchFamily="34" charset="0"/>
                <a:ea typeface="Calibri"/>
                <a:cs typeface="Arial" pitchFamily="34" charset="0"/>
              </a:rPr>
              <a:t>the choice </a:t>
            </a:r>
            <a:r>
              <a:rPr lang="en-SG" sz="2400" b="1" dirty="0" smtClean="0">
                <a:latin typeface="Arial Narrow" pitchFamily="34" charset="0"/>
                <a:ea typeface="Calibri"/>
                <a:cs typeface="Arial" pitchFamily="34" charset="0"/>
              </a:rPr>
              <a:t/>
            </a:r>
            <a:br>
              <a:rPr lang="en-SG" sz="2400" b="1" dirty="0" smtClean="0">
                <a:latin typeface="Arial Narrow" pitchFamily="34" charset="0"/>
                <a:ea typeface="Calibri"/>
                <a:cs typeface="Arial" pitchFamily="34" charset="0"/>
              </a:rPr>
            </a:br>
            <a:r>
              <a:rPr lang="en-SG" sz="2400" b="1" dirty="0" smtClean="0">
                <a:latin typeface="Arial Narrow" pitchFamily="34" charset="0"/>
                <a:ea typeface="Calibri"/>
                <a:cs typeface="Arial" pitchFamily="34" charset="0"/>
              </a:rPr>
              <a:t>I </a:t>
            </a:r>
            <a:r>
              <a:rPr lang="en-SG" sz="2400" b="1" dirty="0">
                <a:latin typeface="Arial Narrow" pitchFamily="34" charset="0"/>
                <a:ea typeface="Calibri"/>
                <a:cs typeface="Arial" pitchFamily="34" charset="0"/>
              </a:rPr>
              <a:t>make ahead of time.</a:t>
            </a:r>
            <a:endParaRPr lang="en-US" sz="2400" dirty="0">
              <a:latin typeface="Arial Narrow" pitchFamily="34" charset="0"/>
              <a:ea typeface="Calibri"/>
              <a:cs typeface="Arial" pitchFamily="34" charset="0"/>
            </a:endParaRPr>
          </a:p>
          <a:p>
            <a:pPr marL="360045" marR="0" indent="-17970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SG" sz="2400" dirty="0">
                <a:latin typeface="Arial Narrow" pitchFamily="34" charset="0"/>
                <a:ea typeface="Calibri"/>
                <a:cs typeface="Arial" pitchFamily="34" charset="0"/>
              </a:rPr>
              <a:t>Do good people do bad things? Some examples of those who were tested:</a:t>
            </a:r>
            <a:endParaRPr lang="en-US" sz="2400" dirty="0">
              <a:latin typeface="Arial Narrow" pitchFamily="34" charset="0"/>
              <a:ea typeface="Calibri"/>
              <a:cs typeface="Arial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SG" sz="2400" b="1" dirty="0">
                <a:latin typeface="Arial Narrow" pitchFamily="34" charset="0"/>
                <a:ea typeface="Calibri"/>
                <a:cs typeface="Arial" pitchFamily="34" charset="0"/>
              </a:rPr>
              <a:t>King Saul</a:t>
            </a:r>
            <a:r>
              <a:rPr lang="en-SG" sz="2400" dirty="0">
                <a:latin typeface="Arial Narrow" pitchFamily="34" charset="0"/>
                <a:ea typeface="Calibri"/>
                <a:cs typeface="Arial" pitchFamily="34" charset="0"/>
              </a:rPr>
              <a:t> failed the test of waiting and acted foolishly out of </a:t>
            </a:r>
            <a:r>
              <a:rPr lang="en-SG" sz="2400" dirty="0" smtClean="0">
                <a:latin typeface="Arial Narrow" pitchFamily="34" charset="0"/>
                <a:ea typeface="Calibri"/>
                <a:cs typeface="Arial" pitchFamily="34" charset="0"/>
              </a:rPr>
              <a:t>disobedience. </a:t>
            </a:r>
            <a:r>
              <a:rPr lang="en-SG" sz="2400" b="1" i="1" dirty="0">
                <a:latin typeface="Arial Narrow" pitchFamily="34" charset="0"/>
                <a:ea typeface="Calibri"/>
                <a:cs typeface="Arial" pitchFamily="34" charset="0"/>
              </a:rPr>
              <a:t>1 Samuel 13:1-13 </a:t>
            </a:r>
            <a:endParaRPr lang="en-US" sz="2400" dirty="0">
              <a:latin typeface="Arial Narrow" pitchFamily="34" charset="0"/>
              <a:ea typeface="Calibri"/>
              <a:cs typeface="Arial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SG" sz="2400" b="1" dirty="0">
                <a:latin typeface="Arial Narrow" pitchFamily="34" charset="0"/>
                <a:ea typeface="Calibri"/>
                <a:cs typeface="Arial" pitchFamily="34" charset="0"/>
              </a:rPr>
              <a:t>King David</a:t>
            </a:r>
            <a:r>
              <a:rPr lang="en-SG" sz="2400" dirty="0">
                <a:latin typeface="Arial Narrow" pitchFamily="34" charset="0"/>
                <a:ea typeface="Calibri"/>
                <a:cs typeface="Arial" pitchFamily="34" charset="0"/>
              </a:rPr>
              <a:t> failed when tempted with forbidden </a:t>
            </a:r>
            <a:r>
              <a:rPr lang="en-SG" sz="2400" dirty="0" smtClean="0">
                <a:latin typeface="Arial Narrow" pitchFamily="34" charset="0"/>
                <a:ea typeface="Calibri"/>
                <a:cs typeface="Arial" pitchFamily="34" charset="0"/>
              </a:rPr>
              <a:t>pleasure. </a:t>
            </a:r>
            <a:br>
              <a:rPr lang="en-SG" sz="2400" dirty="0" smtClean="0">
                <a:latin typeface="Arial Narrow" pitchFamily="34" charset="0"/>
                <a:ea typeface="Calibri"/>
                <a:cs typeface="Arial" pitchFamily="34" charset="0"/>
              </a:rPr>
            </a:br>
            <a:r>
              <a:rPr lang="en-SG" sz="2400" b="1" i="1" dirty="0" smtClean="0">
                <a:latin typeface="Arial Narrow" pitchFamily="34" charset="0"/>
                <a:ea typeface="Calibri"/>
                <a:cs typeface="Arial" pitchFamily="34" charset="0"/>
              </a:rPr>
              <a:t>2 </a:t>
            </a:r>
            <a:r>
              <a:rPr lang="en-SG" sz="2400" b="1" i="1" dirty="0">
                <a:latin typeface="Arial Narrow" pitchFamily="34" charset="0"/>
                <a:ea typeface="Calibri"/>
                <a:cs typeface="Arial" pitchFamily="34" charset="0"/>
              </a:rPr>
              <a:t>Samuel </a:t>
            </a:r>
            <a:r>
              <a:rPr lang="en-SG" sz="2400" b="1" i="1" dirty="0" smtClean="0">
                <a:latin typeface="Arial Narrow" pitchFamily="34" charset="0"/>
                <a:ea typeface="Calibri"/>
                <a:cs typeface="Arial" pitchFamily="34" charset="0"/>
              </a:rPr>
              <a:t>12:7-10</a:t>
            </a:r>
            <a:endParaRPr lang="en-US" sz="2400" dirty="0">
              <a:latin typeface="Arial Narrow" pitchFamily="34" charset="0"/>
              <a:ea typeface="Calibri"/>
              <a:cs typeface="Arial" pitchFamily="34" charset="0"/>
            </a:endParaRPr>
          </a:p>
          <a:p>
            <a:pPr marL="800100" lvl="1" indent="-342900">
              <a:lnSpc>
                <a:spcPct val="115000"/>
              </a:lnSpc>
              <a:buFont typeface="Symbol"/>
              <a:buChar char=""/>
            </a:pPr>
            <a:r>
              <a:rPr lang="en-US" sz="2400" i="1" dirty="0" smtClean="0">
                <a:latin typeface="Arial Narrow" pitchFamily="34" charset="0"/>
                <a:ea typeface="Calibri"/>
                <a:cs typeface="Arial" pitchFamily="34" charset="0"/>
              </a:rPr>
              <a:t>“</a:t>
            </a:r>
            <a:r>
              <a:rPr lang="en-SG" sz="2400" i="1" dirty="0" smtClean="0">
                <a:latin typeface="Arial Narrow" pitchFamily="34" charset="0"/>
                <a:ea typeface="Calibri"/>
                <a:cs typeface="Arial" pitchFamily="34" charset="0"/>
              </a:rPr>
              <a:t>I </a:t>
            </a:r>
            <a:r>
              <a:rPr lang="en-SG" sz="2400" i="1" dirty="0">
                <a:latin typeface="Arial Narrow" pitchFamily="34" charset="0"/>
                <a:ea typeface="Calibri"/>
                <a:cs typeface="Arial" pitchFamily="34" charset="0"/>
              </a:rPr>
              <a:t>have</a:t>
            </a:r>
            <a:r>
              <a:rPr lang="en-SG" sz="2400" dirty="0">
                <a:latin typeface="Arial Narrow" pitchFamily="34" charset="0"/>
                <a:ea typeface="Calibri"/>
                <a:cs typeface="Arial" pitchFamily="34" charset="0"/>
              </a:rPr>
              <a:t> sinned </a:t>
            </a:r>
            <a:r>
              <a:rPr lang="en-SG" sz="2400" i="1" dirty="0">
                <a:latin typeface="Arial Narrow" pitchFamily="34" charset="0"/>
                <a:ea typeface="Calibri"/>
                <a:cs typeface="Arial" pitchFamily="34" charset="0"/>
              </a:rPr>
              <a:t>against the </a:t>
            </a:r>
            <a:r>
              <a:rPr lang="en-SG" sz="2400" i="1" dirty="0" smtClean="0">
                <a:latin typeface="Arial Narrow" pitchFamily="34" charset="0"/>
                <a:ea typeface="Calibri"/>
                <a:cs typeface="Arial" pitchFamily="34" charset="0"/>
              </a:rPr>
              <a:t>Lord.”</a:t>
            </a:r>
            <a:r>
              <a:rPr lang="en-SG" sz="2400" b="1" i="1" dirty="0" smtClean="0">
                <a:latin typeface="Arial Narrow" pitchFamily="34" charset="0"/>
                <a:ea typeface="Calibri"/>
                <a:cs typeface="Arial" pitchFamily="34" charset="0"/>
              </a:rPr>
              <a:t> </a:t>
            </a:r>
            <a:r>
              <a:rPr lang="en-SG" sz="2400" b="1" i="1" dirty="0">
                <a:latin typeface="Arial Narrow" pitchFamily="34" charset="0"/>
                <a:ea typeface="Calibri"/>
                <a:cs typeface="Arial" pitchFamily="34" charset="0"/>
              </a:rPr>
              <a:t>2 Samuel 12:13</a:t>
            </a:r>
            <a:endParaRPr lang="en-US" sz="2400" dirty="0">
              <a:latin typeface="Arial Narrow" pitchFamily="34" charset="0"/>
              <a:ea typeface="Calibri"/>
              <a:cs typeface="Arial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  <a:tabLst>
                <a:tab pos="540385" algn="l"/>
              </a:tabLst>
            </a:pPr>
            <a:r>
              <a:rPr lang="en-SG" sz="2400" b="1" dirty="0">
                <a:latin typeface="Arial Narrow" pitchFamily="34" charset="0"/>
                <a:ea typeface="Calibri"/>
                <a:cs typeface="Arial" pitchFamily="34" charset="0"/>
              </a:rPr>
              <a:t>Job</a:t>
            </a:r>
            <a:r>
              <a:rPr lang="en-SG" sz="2400" dirty="0">
                <a:latin typeface="Arial Narrow" pitchFamily="34" charset="0"/>
                <a:ea typeface="Calibri"/>
                <a:cs typeface="Arial" pitchFamily="34" charset="0"/>
              </a:rPr>
              <a:t> was tested in sufferings. </a:t>
            </a:r>
            <a:endParaRPr lang="en-US" sz="2400" dirty="0">
              <a:latin typeface="Arial Narrow" pitchFamily="34" charset="0"/>
              <a:ea typeface="Calibri"/>
              <a:cs typeface="Arial" pitchFamily="34" charset="0"/>
            </a:endParaRPr>
          </a:p>
          <a:p>
            <a:pPr marL="800100" lvl="1" indent="-342900">
              <a:lnSpc>
                <a:spcPct val="115000"/>
              </a:lnSpc>
              <a:buFont typeface="Symbol"/>
              <a:buChar char=""/>
              <a:tabLst>
                <a:tab pos="540385" algn="l"/>
              </a:tabLst>
            </a:pPr>
            <a:r>
              <a:rPr lang="en-SG" sz="2400" dirty="0" smtClean="0">
                <a:latin typeface="Arial Narrow" pitchFamily="34" charset="0"/>
                <a:ea typeface="Calibri"/>
                <a:cs typeface="Arial" pitchFamily="34" charset="0"/>
              </a:rPr>
              <a:t>He </a:t>
            </a:r>
            <a:r>
              <a:rPr lang="en-SG" sz="2400" dirty="0">
                <a:latin typeface="Arial Narrow" pitchFamily="34" charset="0"/>
                <a:ea typeface="Calibri"/>
                <a:cs typeface="Arial" pitchFamily="34" charset="0"/>
              </a:rPr>
              <a:t>did not blame God but said, </a:t>
            </a:r>
            <a:r>
              <a:rPr lang="en-SG" sz="2400" dirty="0" smtClean="0">
                <a:latin typeface="Arial Narrow" pitchFamily="34" charset="0"/>
                <a:ea typeface="Calibri"/>
                <a:cs typeface="Arial" pitchFamily="34" charset="0"/>
              </a:rPr>
              <a:t>“</a:t>
            </a:r>
            <a:r>
              <a:rPr lang="en-SG" sz="2400" i="1" dirty="0" smtClean="0">
                <a:latin typeface="Arial Narrow" pitchFamily="34" charset="0"/>
                <a:ea typeface="Calibri"/>
                <a:cs typeface="Arial" pitchFamily="34" charset="0"/>
              </a:rPr>
              <a:t>I </a:t>
            </a:r>
            <a:r>
              <a:rPr lang="en-SG" sz="2400" i="1" dirty="0">
                <a:latin typeface="Arial Narrow" pitchFamily="34" charset="0"/>
                <a:ea typeface="Calibri"/>
                <a:cs typeface="Arial" pitchFamily="34" charset="0"/>
              </a:rPr>
              <a:t>repent in dust and </a:t>
            </a:r>
            <a:r>
              <a:rPr lang="en-SG" sz="2400" i="1" dirty="0" smtClean="0">
                <a:latin typeface="Arial Narrow" pitchFamily="34" charset="0"/>
                <a:ea typeface="Calibri"/>
                <a:cs typeface="Arial" pitchFamily="34" charset="0"/>
              </a:rPr>
              <a:t>ashes”...</a:t>
            </a:r>
            <a:r>
              <a:rPr lang="en-SG" sz="2400" b="1" i="1" dirty="0">
                <a:latin typeface="Arial Narrow" pitchFamily="34" charset="0"/>
                <a:ea typeface="Calibri"/>
                <a:cs typeface="Arial" pitchFamily="34" charset="0"/>
              </a:rPr>
              <a:t>Job </a:t>
            </a:r>
            <a:r>
              <a:rPr lang="en-SG" sz="2400" b="1" i="1" dirty="0" smtClean="0">
                <a:latin typeface="Arial Narrow" pitchFamily="34" charset="0"/>
                <a:ea typeface="Calibri"/>
                <a:cs typeface="Arial" pitchFamily="34" charset="0"/>
              </a:rPr>
              <a:t>42:6</a:t>
            </a:r>
            <a:endParaRPr lang="en-US" sz="2400" dirty="0">
              <a:latin typeface="Arial Narrow" pitchFamily="34" charset="0"/>
              <a:ea typeface="Calibri"/>
              <a:cs typeface="Arial" pitchFamily="34" charset="0"/>
            </a:endParaRPr>
          </a:p>
          <a:p>
            <a:pPr marL="360045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40385" algn="l"/>
              </a:tabLst>
            </a:pPr>
            <a:endParaRPr lang="en-US" sz="2400" dirty="0">
              <a:latin typeface="Arial Narrow" pitchFamily="34" charset="0"/>
              <a:ea typeface="Calibri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2186" y="6450904"/>
            <a:ext cx="1515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KING SAUL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07703" y="6450904"/>
            <a:ext cx="1515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KING DAVID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0799" y="6450904"/>
            <a:ext cx="1515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JACOB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404" y="4414838"/>
            <a:ext cx="9177403" cy="244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2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261" y="400832"/>
            <a:ext cx="6461806" cy="5445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340" marR="0" indent="-18034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SG" sz="2400" b="1" dirty="0">
                <a:latin typeface="Arial Narrow" pitchFamily="34" charset="0"/>
                <a:ea typeface="Calibri"/>
                <a:cs typeface="Arial" pitchFamily="34" charset="0"/>
              </a:rPr>
              <a:t>2 How I perform in my Lordship test depends on the choice I make ahead of time.</a:t>
            </a:r>
            <a:endParaRPr lang="en-US" sz="2400" dirty="0">
              <a:latin typeface="Arial Narrow" pitchFamily="34" charset="0"/>
              <a:ea typeface="Calibri"/>
              <a:cs typeface="Arial" pitchFamily="34" charset="0"/>
            </a:endParaRPr>
          </a:p>
          <a:p>
            <a:pPr marL="360045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40385" algn="l"/>
              </a:tabLst>
            </a:pPr>
            <a:r>
              <a:rPr lang="en-SG" sz="2400" b="1" i="1" dirty="0">
                <a:latin typeface="Arial Narrow" pitchFamily="34" charset="0"/>
                <a:ea typeface="Calibri"/>
                <a:cs typeface="Arial" pitchFamily="34" charset="0"/>
              </a:rPr>
              <a:t> </a:t>
            </a:r>
            <a:endParaRPr lang="en-US" sz="2400" dirty="0">
              <a:latin typeface="Arial Narrow" pitchFamily="34" charset="0"/>
              <a:ea typeface="Calibri"/>
              <a:cs typeface="Arial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  <a:tabLst>
                <a:tab pos="810260" algn="l"/>
              </a:tabLst>
            </a:pPr>
            <a:r>
              <a:rPr lang="en-SG" sz="2400" dirty="0">
                <a:latin typeface="Arial Narrow" pitchFamily="34" charset="0"/>
                <a:ea typeface="Calibri"/>
                <a:cs typeface="Arial" pitchFamily="34" charset="0"/>
              </a:rPr>
              <a:t>Paul was tested by </a:t>
            </a:r>
            <a:endParaRPr lang="en-US" sz="2400" dirty="0">
              <a:latin typeface="Arial Narrow" pitchFamily="34" charset="0"/>
              <a:ea typeface="Calibri"/>
              <a:cs typeface="Arial" pitchFamily="34" charset="0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ourier New"/>
              <a:buChar char="o"/>
              <a:tabLst>
                <a:tab pos="810260" algn="l"/>
              </a:tabLst>
            </a:pPr>
            <a:r>
              <a:rPr lang="en-SG" sz="2400" dirty="0">
                <a:latin typeface="Arial Narrow" pitchFamily="34" charset="0"/>
                <a:ea typeface="Calibri"/>
                <a:cs typeface="Arial" pitchFamily="34" charset="0"/>
              </a:rPr>
              <a:t>Imprisonment. </a:t>
            </a:r>
            <a:r>
              <a:rPr lang="en-SG" sz="2400" b="1" dirty="0">
                <a:latin typeface="Arial Narrow" pitchFamily="34" charset="0"/>
                <a:ea typeface="Calibri"/>
                <a:cs typeface="Arial" pitchFamily="34" charset="0"/>
              </a:rPr>
              <a:t>Philippians 1:12-14 </a:t>
            </a:r>
            <a:endParaRPr lang="en-US" sz="2400" b="1" dirty="0">
              <a:latin typeface="Arial Narrow" pitchFamily="34" charset="0"/>
              <a:ea typeface="Calibri"/>
              <a:cs typeface="Arial" pitchFamily="34" charset="0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ourier New"/>
              <a:buChar char="o"/>
              <a:tabLst>
                <a:tab pos="810260" algn="l"/>
              </a:tabLst>
            </a:pPr>
            <a:r>
              <a:rPr lang="en-SG" sz="2400" dirty="0">
                <a:latin typeface="Arial Narrow" pitchFamily="34" charset="0"/>
                <a:ea typeface="Calibri"/>
                <a:cs typeface="Arial" pitchFamily="34" charset="0"/>
              </a:rPr>
              <a:t>possible death. </a:t>
            </a:r>
            <a:r>
              <a:rPr lang="en-SG" sz="2400" b="1" dirty="0">
                <a:latin typeface="Arial Narrow" pitchFamily="34" charset="0"/>
                <a:ea typeface="Calibri"/>
                <a:cs typeface="Arial" pitchFamily="34" charset="0"/>
              </a:rPr>
              <a:t>Philippians </a:t>
            </a:r>
            <a:r>
              <a:rPr lang="en-SG" sz="2400" b="1" i="1" dirty="0">
                <a:latin typeface="Arial Narrow" pitchFamily="34" charset="0"/>
                <a:ea typeface="Calibri"/>
                <a:cs typeface="Arial" pitchFamily="34" charset="0"/>
              </a:rPr>
              <a:t>1:21-23</a:t>
            </a:r>
            <a:endParaRPr lang="en-US" sz="2400" b="1" dirty="0">
              <a:latin typeface="Arial Narrow" pitchFamily="34" charset="0"/>
              <a:ea typeface="Calibri"/>
              <a:cs typeface="Arial" pitchFamily="34" charset="0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ourier New"/>
              <a:buChar char="o"/>
              <a:tabLst>
                <a:tab pos="810260" algn="l"/>
              </a:tabLst>
            </a:pPr>
            <a:r>
              <a:rPr lang="en-SG" sz="2400" dirty="0">
                <a:latin typeface="Arial Narrow" pitchFamily="34" charset="0"/>
                <a:ea typeface="Calibri"/>
                <a:cs typeface="Arial" pitchFamily="34" charset="0"/>
              </a:rPr>
              <a:t>enemies in the church. </a:t>
            </a:r>
            <a:r>
              <a:rPr lang="en-SG" sz="2400" b="1" dirty="0">
                <a:latin typeface="Arial Narrow" pitchFamily="34" charset="0"/>
                <a:ea typeface="Calibri"/>
                <a:cs typeface="Arial" pitchFamily="34" charset="0"/>
              </a:rPr>
              <a:t>Philippians</a:t>
            </a:r>
            <a:r>
              <a:rPr lang="en-SG" sz="2400" dirty="0">
                <a:latin typeface="Arial Narrow" pitchFamily="34" charset="0"/>
                <a:ea typeface="Calibri"/>
                <a:cs typeface="Arial" pitchFamily="34" charset="0"/>
              </a:rPr>
              <a:t>. </a:t>
            </a:r>
            <a:r>
              <a:rPr lang="en-SG" sz="2400" b="1" i="1" dirty="0">
                <a:latin typeface="Arial Narrow" pitchFamily="34" charset="0"/>
                <a:ea typeface="Calibri"/>
                <a:cs typeface="Arial" pitchFamily="34" charset="0"/>
              </a:rPr>
              <a:t>3:18-21</a:t>
            </a:r>
            <a:r>
              <a:rPr lang="en-SG" sz="2400" dirty="0">
                <a:latin typeface="Arial Narrow" pitchFamily="34" charset="0"/>
                <a:ea typeface="Calibri"/>
                <a:cs typeface="Arial" pitchFamily="34" charset="0"/>
              </a:rPr>
              <a:t> </a:t>
            </a:r>
            <a:endParaRPr lang="en-US" sz="2400" dirty="0">
              <a:latin typeface="Arial Narrow" pitchFamily="34" charset="0"/>
              <a:ea typeface="Calibri"/>
              <a:cs typeface="Arial" pitchFamily="34" charset="0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ourier New"/>
              <a:buChar char="o"/>
              <a:tabLst>
                <a:tab pos="810260" algn="l"/>
              </a:tabLst>
            </a:pPr>
            <a:r>
              <a:rPr lang="en-SG" sz="2400" dirty="0">
                <a:latin typeface="Arial Narrow" pitchFamily="34" charset="0"/>
                <a:ea typeface="Calibri"/>
                <a:cs typeface="Arial" pitchFamily="34" charset="0"/>
              </a:rPr>
              <a:t>disagreements among church members. </a:t>
            </a:r>
            <a:r>
              <a:rPr lang="en-SG" sz="2400" b="1" dirty="0">
                <a:latin typeface="Arial Narrow" pitchFamily="34" charset="0"/>
                <a:ea typeface="Calibri"/>
                <a:cs typeface="Arial" pitchFamily="34" charset="0"/>
              </a:rPr>
              <a:t>Philippians</a:t>
            </a:r>
            <a:r>
              <a:rPr lang="en-SG" sz="2400" dirty="0">
                <a:latin typeface="Arial Narrow" pitchFamily="34" charset="0"/>
                <a:ea typeface="Calibri"/>
                <a:cs typeface="Arial" pitchFamily="34" charset="0"/>
              </a:rPr>
              <a:t> </a:t>
            </a:r>
            <a:r>
              <a:rPr lang="en-SG" sz="2400" b="1" i="1" dirty="0">
                <a:latin typeface="Arial Narrow" pitchFamily="34" charset="0"/>
                <a:ea typeface="Calibri"/>
                <a:cs typeface="Arial" pitchFamily="34" charset="0"/>
              </a:rPr>
              <a:t>4:2-3</a:t>
            </a:r>
            <a:r>
              <a:rPr lang="en-SG" sz="2400" dirty="0">
                <a:latin typeface="Arial Narrow" pitchFamily="34" charset="0"/>
                <a:ea typeface="Calibri"/>
                <a:cs typeface="Arial" pitchFamily="34" charset="0"/>
              </a:rPr>
              <a:t> </a:t>
            </a:r>
            <a:endParaRPr lang="en-US" sz="2400" dirty="0">
              <a:latin typeface="Arial Narrow" pitchFamily="34" charset="0"/>
              <a:ea typeface="Calibri"/>
              <a:cs typeface="Arial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/>
              <a:buChar char=""/>
              <a:tabLst>
                <a:tab pos="810260" algn="l"/>
              </a:tabLst>
            </a:pPr>
            <a:endParaRPr lang="en-SG" sz="2400" dirty="0" smtClean="0">
              <a:latin typeface="Arial Narrow" pitchFamily="34" charset="0"/>
              <a:ea typeface="Calibri"/>
              <a:cs typeface="Arial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/>
              <a:buChar char=""/>
              <a:tabLst>
                <a:tab pos="810260" algn="l"/>
              </a:tabLst>
            </a:pPr>
            <a:r>
              <a:rPr lang="en-SG" sz="2400" dirty="0" smtClean="0">
                <a:latin typeface="Arial Narrow" pitchFamily="34" charset="0"/>
                <a:ea typeface="Calibri"/>
                <a:cs typeface="Arial" pitchFamily="34" charset="0"/>
              </a:rPr>
              <a:t>yet </a:t>
            </a:r>
            <a:r>
              <a:rPr lang="en-SG" sz="2400" dirty="0">
                <a:latin typeface="Arial Narrow" pitchFamily="34" charset="0"/>
                <a:ea typeface="Calibri"/>
                <a:cs typeface="Arial" pitchFamily="34" charset="0"/>
              </a:rPr>
              <a:t>he said, “</a:t>
            </a:r>
            <a:r>
              <a:rPr lang="en-SG" sz="2400" i="1" dirty="0">
                <a:latin typeface="Arial Narrow" pitchFamily="34" charset="0"/>
                <a:ea typeface="Calibri"/>
                <a:cs typeface="Arial" pitchFamily="34" charset="0"/>
              </a:rPr>
              <a:t>I have learned to be content </a:t>
            </a:r>
            <a:r>
              <a:rPr lang="en-SG" sz="2400" i="1" dirty="0" smtClean="0">
                <a:latin typeface="Arial Narrow" pitchFamily="34" charset="0"/>
                <a:ea typeface="Calibri"/>
                <a:cs typeface="Arial" pitchFamily="34" charset="0"/>
              </a:rPr>
              <a:t/>
            </a:r>
            <a:br>
              <a:rPr lang="en-SG" sz="2400" i="1" dirty="0" smtClean="0">
                <a:latin typeface="Arial Narrow" pitchFamily="34" charset="0"/>
                <a:ea typeface="Calibri"/>
                <a:cs typeface="Arial" pitchFamily="34" charset="0"/>
              </a:rPr>
            </a:br>
            <a:r>
              <a:rPr lang="en-SG" sz="2400" i="1" dirty="0" smtClean="0">
                <a:latin typeface="Arial Narrow" pitchFamily="34" charset="0"/>
                <a:ea typeface="Calibri"/>
                <a:cs typeface="Arial" pitchFamily="34" charset="0"/>
              </a:rPr>
              <a:t>whatever </a:t>
            </a:r>
            <a:r>
              <a:rPr lang="en-SG" sz="2400" i="1" dirty="0">
                <a:latin typeface="Arial Narrow" pitchFamily="34" charset="0"/>
                <a:ea typeface="Calibri"/>
                <a:cs typeface="Arial" pitchFamily="34" charset="0"/>
              </a:rPr>
              <a:t>the circumstances”.</a:t>
            </a:r>
            <a:r>
              <a:rPr lang="en-SG" sz="2400" b="1" i="1" dirty="0">
                <a:latin typeface="Arial Narrow" pitchFamily="34" charset="0"/>
                <a:ea typeface="Calibri"/>
                <a:cs typeface="Arial" pitchFamily="34" charset="0"/>
              </a:rPr>
              <a:t> </a:t>
            </a:r>
            <a:r>
              <a:rPr lang="en-SG" sz="2400" b="1" i="1" dirty="0" smtClean="0">
                <a:latin typeface="Arial Narrow" pitchFamily="34" charset="0"/>
                <a:ea typeface="Calibri"/>
                <a:cs typeface="Arial" pitchFamily="34" charset="0"/>
              </a:rPr>
              <a:t>Philippians </a:t>
            </a:r>
            <a:r>
              <a:rPr lang="en-SG" sz="2400" b="1" i="1" dirty="0">
                <a:latin typeface="Arial Narrow" pitchFamily="34" charset="0"/>
                <a:ea typeface="Calibri"/>
                <a:cs typeface="Arial" pitchFamily="34" charset="0"/>
              </a:rPr>
              <a:t>4:11-13</a:t>
            </a:r>
            <a:endParaRPr lang="en-US" sz="2400" dirty="0">
              <a:latin typeface="Arial Narrow" pitchFamily="34" charset="0"/>
              <a:ea typeface="Calibri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956" y="1536492"/>
            <a:ext cx="2666308" cy="3770025"/>
          </a:xfrm>
          <a:prstGeom prst="rect">
            <a:avLst/>
          </a:prstGeom>
          <a:ln w="101600" cap="flat">
            <a:solidFill>
              <a:srgbClr val="00B050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32924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0624" y="2868306"/>
            <a:ext cx="8542749" cy="4005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45" marR="0" algn="ctr">
              <a:spcBef>
                <a:spcPts val="0"/>
              </a:spcBef>
              <a:spcAft>
                <a:spcPts val="1000"/>
              </a:spcAft>
            </a:pPr>
            <a:r>
              <a:rPr lang="en-SG" sz="2400" b="1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Application:  </a:t>
            </a:r>
            <a:endParaRPr lang="en-SG" sz="2400" b="1" dirty="0" smtClean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marL="360045" marR="0" algn="ctr">
              <a:spcBef>
                <a:spcPts val="0"/>
              </a:spcBef>
              <a:spcAft>
                <a:spcPts val="1000"/>
              </a:spcAft>
            </a:pPr>
            <a:r>
              <a:rPr lang="en-SG" sz="2400" b="1" dirty="0" smtClean="0">
                <a:latin typeface="Arial" pitchFamily="34" charset="0"/>
                <a:ea typeface="Calibri"/>
                <a:cs typeface="Arial" pitchFamily="34" charset="0"/>
              </a:rPr>
              <a:t>Can </a:t>
            </a:r>
            <a:r>
              <a:rPr lang="en-SG" sz="2400" b="1" dirty="0">
                <a:latin typeface="Arial" pitchFamily="34" charset="0"/>
                <a:ea typeface="Calibri"/>
                <a:cs typeface="Arial" pitchFamily="34" charset="0"/>
              </a:rPr>
              <a:t>I predict how I will perform in my Lordship test?</a:t>
            </a:r>
            <a:endParaRPr lang="en-US" sz="24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720090" marR="0" indent="-360045" algn="ctr">
              <a:spcBef>
                <a:spcPts val="0"/>
              </a:spcBef>
              <a:spcAft>
                <a:spcPts val="0"/>
              </a:spcAft>
              <a:tabLst>
                <a:tab pos="180340" algn="l"/>
              </a:tabLst>
            </a:pPr>
            <a:r>
              <a:rPr lang="en-SG" sz="2400" dirty="0" smtClean="0">
                <a:latin typeface="Arial" pitchFamily="34" charset="0"/>
                <a:cs typeface="Arial" pitchFamily="34" charset="0"/>
              </a:rPr>
              <a:t>Yes</a:t>
            </a:r>
            <a:r>
              <a:rPr lang="en-SG" sz="2400" dirty="0">
                <a:latin typeface="Arial" pitchFamily="34" charset="0"/>
                <a:cs typeface="Arial" pitchFamily="34" charset="0"/>
              </a:rPr>
              <a:t>, by evaluating the depth of my relationship with the Lord Jesus through: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810260" marR="0" indent="-450215">
              <a:spcBef>
                <a:spcPts val="0"/>
              </a:spcBef>
              <a:spcAft>
                <a:spcPts val="0"/>
              </a:spcAft>
            </a:pPr>
            <a:r>
              <a:rPr lang="en-SG" sz="2400" dirty="0">
                <a:latin typeface="Arial" pitchFamily="34" charset="0"/>
                <a:cs typeface="Arial" pitchFamily="34" charset="0"/>
              </a:rPr>
              <a:t>a) </a:t>
            </a:r>
            <a:r>
              <a:rPr lang="en-SG" sz="2400" b="1" dirty="0">
                <a:latin typeface="Arial" pitchFamily="34" charset="0"/>
                <a:cs typeface="Arial" pitchFamily="34" charset="0"/>
              </a:rPr>
              <a:t>Choices - </a:t>
            </a:r>
            <a:r>
              <a:rPr lang="en-SG" sz="2400" dirty="0">
                <a:latin typeface="Arial" pitchFamily="34" charset="0"/>
                <a:cs typeface="Arial" pitchFamily="34" charset="0"/>
              </a:rPr>
              <a:t>daily to exalt the Lord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360045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SG" sz="2400" dirty="0">
                <a:latin typeface="Arial" pitchFamily="34" charset="0"/>
                <a:ea typeface="Calibri"/>
                <a:cs typeface="Arial" pitchFamily="34" charset="0"/>
              </a:rPr>
              <a:t>b) </a:t>
            </a:r>
            <a:r>
              <a:rPr lang="en-SG" sz="2400" b="1" dirty="0">
                <a:latin typeface="Arial" pitchFamily="34" charset="0"/>
                <a:ea typeface="Calibri"/>
                <a:cs typeface="Arial" pitchFamily="34" charset="0"/>
              </a:rPr>
              <a:t>Sacrifices </a:t>
            </a:r>
            <a:r>
              <a:rPr lang="en-SG" sz="2400" dirty="0">
                <a:latin typeface="Arial" pitchFamily="34" charset="0"/>
                <a:cs typeface="Arial" pitchFamily="34" charset="0"/>
              </a:rPr>
              <a:t>- </a:t>
            </a:r>
            <a:r>
              <a:rPr lang="en-SG" sz="2400" dirty="0" smtClean="0">
                <a:latin typeface="Arial" pitchFamily="34" charset="0"/>
                <a:cs typeface="Arial" pitchFamily="34" charset="0"/>
              </a:rPr>
              <a:t>I </a:t>
            </a:r>
            <a:r>
              <a:rPr lang="en-SG" sz="2400" dirty="0">
                <a:latin typeface="Arial" pitchFamily="34" charset="0"/>
                <a:cs typeface="Arial" pitchFamily="34" charset="0"/>
              </a:rPr>
              <a:t>make to obey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990600" marR="0" indent="-63055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SG" sz="2400" dirty="0">
                <a:latin typeface="Arial" pitchFamily="34" charset="0"/>
                <a:cs typeface="Arial" pitchFamily="34" charset="0"/>
              </a:rPr>
              <a:t>c) </a:t>
            </a:r>
            <a:r>
              <a:rPr lang="en-SG" sz="2400" b="1" dirty="0">
                <a:latin typeface="Arial" pitchFamily="34" charset="0"/>
                <a:cs typeface="Arial" pitchFamily="34" charset="0"/>
              </a:rPr>
              <a:t>Time</a:t>
            </a:r>
            <a:r>
              <a:rPr lang="en-SG" sz="2400" dirty="0">
                <a:latin typeface="Arial" pitchFamily="34" charset="0"/>
                <a:cs typeface="Arial" pitchFamily="34" charset="0"/>
              </a:rPr>
              <a:t> - spent in meditating His Word and prayer.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990600" marR="0" indent="-72072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SG" sz="2400" dirty="0">
                <a:latin typeface="Arial" pitchFamily="34" charset="0"/>
                <a:cs typeface="Arial" pitchFamily="34" charset="0"/>
              </a:rPr>
              <a:t> </a:t>
            </a:r>
            <a:r>
              <a:rPr lang="en-SG" sz="2400" dirty="0">
                <a:latin typeface="Arial" pitchFamily="34" charset="0"/>
                <a:ea typeface="Calibri"/>
                <a:cs typeface="Arial" pitchFamily="34" charset="0"/>
              </a:rPr>
              <a:t> </a:t>
            </a:r>
            <a:endParaRPr lang="en-US" sz="24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100"/>
              <a:buFont typeface="Symbol"/>
              <a:buChar char=""/>
            </a:pPr>
            <a:r>
              <a:rPr lang="en-SG" sz="2400" dirty="0">
                <a:latin typeface="Arial" pitchFamily="34" charset="0"/>
                <a:ea typeface="Calibri"/>
                <a:cs typeface="Arial" pitchFamily="34" charset="0"/>
              </a:rPr>
              <a:t> Choose one to apply this week.</a:t>
            </a:r>
            <a:endParaRPr lang="en-US" sz="2400" dirty="0">
              <a:latin typeface="Arial" pitchFamily="34" charset="0"/>
              <a:ea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10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6858" y="1946819"/>
            <a:ext cx="44843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i="1" dirty="0">
                <a:latin typeface="Arial" pitchFamily="34" charset="0"/>
                <a:ea typeface="Calibri"/>
                <a:cs typeface="Arial" pitchFamily="34" charset="0"/>
              </a:rPr>
              <a:t>But </a:t>
            </a:r>
            <a:r>
              <a:rPr lang="en-SG" sz="2800" b="1" dirty="0">
                <a:latin typeface="Arial" pitchFamily="34" charset="0"/>
                <a:ea typeface="Times New Roman"/>
                <a:cs typeface="Arial" pitchFamily="34" charset="0"/>
              </a:rPr>
              <a:t>seek first the Kingdom of </a:t>
            </a:r>
            <a:r>
              <a:rPr lang="en-SG" sz="2800" b="1" dirty="0">
                <a:latin typeface="Arial" pitchFamily="34" charset="0"/>
                <a:ea typeface="Calibri"/>
                <a:cs typeface="Arial" pitchFamily="34" charset="0"/>
              </a:rPr>
              <a:t>God </a:t>
            </a:r>
            <a:r>
              <a:rPr lang="en-SG" sz="2800" b="1" i="1" dirty="0">
                <a:latin typeface="Arial" pitchFamily="34" charset="0"/>
                <a:ea typeface="Calibri"/>
                <a:cs typeface="Arial" pitchFamily="34" charset="0"/>
              </a:rPr>
              <a:t>and His righteousness, </a:t>
            </a:r>
            <a:r>
              <a:rPr lang="en-SG" sz="2800" b="1" i="1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SG" sz="2800" b="1" i="1" dirty="0">
                <a:latin typeface="Arial" pitchFamily="34" charset="0"/>
                <a:ea typeface="Calibri"/>
                <a:cs typeface="Arial" pitchFamily="34" charset="0"/>
              </a:rPr>
              <a:t>and all these things shall be added to you.</a:t>
            </a:r>
            <a:r>
              <a:rPr lang="en-SG" sz="2800" b="1" dirty="0">
                <a:latin typeface="Arial" pitchFamily="34" charset="0"/>
                <a:ea typeface="Calibri"/>
                <a:cs typeface="Arial" pitchFamily="34" charset="0"/>
              </a:rPr>
              <a:t>  </a:t>
            </a:r>
            <a:r>
              <a:rPr lang="en-SG" sz="2800" b="1" dirty="0" smtClean="0">
                <a:latin typeface="Arial" pitchFamily="34" charset="0"/>
                <a:ea typeface="Calibri"/>
                <a:cs typeface="Arial" pitchFamily="34" charset="0"/>
              </a:rPr>
              <a:t/>
            </a:r>
            <a:br>
              <a:rPr lang="en-SG" sz="2800" b="1" dirty="0" smtClean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en-SG" sz="2800" b="1" dirty="0" smtClean="0">
                <a:latin typeface="Arial" pitchFamily="34" charset="0"/>
                <a:ea typeface="Calibri"/>
                <a:cs typeface="Arial" pitchFamily="34" charset="0"/>
              </a:rPr>
              <a:t/>
            </a:r>
            <a:br>
              <a:rPr lang="en-SG" sz="2800" b="1" dirty="0" smtClean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en-SG" sz="2800" b="1" i="1" dirty="0" smtClean="0">
                <a:solidFill>
                  <a:schemeClr val="accent2"/>
                </a:solidFill>
                <a:latin typeface="Arial" pitchFamily="34" charset="0"/>
                <a:ea typeface="Calibri"/>
                <a:cs typeface="Arial" pitchFamily="34" charset="0"/>
              </a:rPr>
              <a:t>Matthew </a:t>
            </a:r>
            <a:r>
              <a:rPr lang="en-SG" sz="2800" b="1" i="1" dirty="0">
                <a:solidFill>
                  <a:schemeClr val="accent2"/>
                </a:solidFill>
                <a:latin typeface="Arial" pitchFamily="34" charset="0"/>
                <a:ea typeface="Calibri"/>
                <a:cs typeface="Arial" pitchFamily="34" charset="0"/>
              </a:rPr>
              <a:t>6:33</a:t>
            </a:r>
            <a:endParaRPr lang="en-US" sz="2800" dirty="0">
              <a:solidFill>
                <a:schemeClr val="accent2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594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08329" y="975630"/>
            <a:ext cx="5022937" cy="4596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SG" sz="2400" b="1" dirty="0">
                <a:latin typeface="Arial" pitchFamily="34" charset="0"/>
                <a:ea typeface="Calibri"/>
                <a:cs typeface="Arial" pitchFamily="34" charset="0"/>
              </a:rPr>
              <a:t>Introduction</a:t>
            </a:r>
            <a:endParaRPr lang="en-US" sz="2400" dirty="0"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SG" sz="2400" dirty="0">
                <a:latin typeface="Arial" pitchFamily="34" charset="0"/>
                <a:ea typeface="Calibri"/>
                <a:cs typeface="Arial" pitchFamily="34" charset="0"/>
              </a:rPr>
              <a:t>How do we live out the Lordship of Jesus? What does this journey of Christ’s Lordship look like?</a:t>
            </a:r>
            <a:endParaRPr lang="en-US" sz="24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SG" sz="2400" b="1" dirty="0">
                <a:latin typeface="Arial" pitchFamily="34" charset="0"/>
                <a:ea typeface="Calibri"/>
                <a:cs typeface="Arial" pitchFamily="34" charset="0"/>
              </a:rPr>
              <a:t>Kingdom of God </a:t>
            </a:r>
            <a:r>
              <a:rPr lang="en-SG" sz="2400" dirty="0">
                <a:latin typeface="Arial" pitchFamily="34" charset="0"/>
                <a:ea typeface="Calibri"/>
                <a:cs typeface="Arial" pitchFamily="34" charset="0"/>
              </a:rPr>
              <a:t>= </a:t>
            </a:r>
            <a:r>
              <a:rPr lang="en-SG" sz="2400" dirty="0" smtClean="0">
                <a:latin typeface="Arial" pitchFamily="34" charset="0"/>
                <a:ea typeface="Calibri"/>
                <a:cs typeface="Arial" pitchFamily="34" charset="0"/>
              </a:rPr>
              <a:t/>
            </a:r>
            <a:br>
              <a:rPr lang="en-SG" sz="2400" dirty="0" smtClean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en-SG" sz="2400" dirty="0" smtClean="0">
                <a:latin typeface="Arial" pitchFamily="34" charset="0"/>
                <a:ea typeface="Calibri"/>
                <a:cs typeface="Arial" pitchFamily="34" charset="0"/>
              </a:rPr>
              <a:t>the </a:t>
            </a:r>
            <a:r>
              <a:rPr lang="en-SG" sz="2400" dirty="0">
                <a:latin typeface="Arial" pitchFamily="34" charset="0"/>
                <a:ea typeface="Calibri"/>
                <a:cs typeface="Arial" pitchFamily="34" charset="0"/>
              </a:rPr>
              <a:t>rule/authority of God </a:t>
            </a:r>
            <a:r>
              <a:rPr lang="en-SG" sz="2400" dirty="0" smtClean="0">
                <a:latin typeface="Arial" pitchFamily="34" charset="0"/>
                <a:ea typeface="Calibri"/>
                <a:cs typeface="Arial" pitchFamily="34" charset="0"/>
              </a:rPr>
              <a:t/>
            </a:r>
            <a:br>
              <a:rPr lang="en-SG" sz="2400" dirty="0" smtClean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en-SG" sz="2400" dirty="0" smtClean="0">
                <a:latin typeface="Arial" pitchFamily="34" charset="0"/>
                <a:ea typeface="Calibri"/>
                <a:cs typeface="Arial" pitchFamily="34" charset="0"/>
              </a:rPr>
              <a:t>(</a:t>
            </a:r>
            <a:r>
              <a:rPr lang="en-SG" sz="2400" dirty="0">
                <a:latin typeface="Arial" pitchFamily="34" charset="0"/>
                <a:ea typeface="Calibri"/>
                <a:cs typeface="Arial" pitchFamily="34" charset="0"/>
              </a:rPr>
              <a:t>not a place)</a:t>
            </a:r>
            <a:endParaRPr lang="en-US" sz="24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/>
              <a:buChar char=""/>
            </a:pPr>
            <a:r>
              <a:rPr lang="en-SG" sz="2400" b="1" dirty="0">
                <a:latin typeface="Arial" pitchFamily="34" charset="0"/>
                <a:ea typeface="Calibri"/>
                <a:cs typeface="Arial" pitchFamily="34" charset="0"/>
              </a:rPr>
              <a:t>Seek God’s righteousness </a:t>
            </a:r>
            <a:r>
              <a:rPr lang="en-SG" sz="2400" dirty="0">
                <a:latin typeface="Arial" pitchFamily="34" charset="0"/>
                <a:ea typeface="Calibri"/>
                <a:cs typeface="Arial" pitchFamily="34" charset="0"/>
              </a:rPr>
              <a:t>= </a:t>
            </a:r>
            <a:r>
              <a:rPr lang="en-SG" sz="2400" dirty="0" smtClean="0">
                <a:latin typeface="Arial" pitchFamily="34" charset="0"/>
                <a:ea typeface="Calibri"/>
                <a:cs typeface="Arial" pitchFamily="34" charset="0"/>
              </a:rPr>
              <a:t/>
            </a:r>
            <a:br>
              <a:rPr lang="en-SG" sz="2400" dirty="0" smtClean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en-SG" sz="2400" dirty="0" smtClean="0">
                <a:latin typeface="Arial" pitchFamily="34" charset="0"/>
                <a:ea typeface="Calibri"/>
                <a:cs typeface="Arial" pitchFamily="34" charset="0"/>
              </a:rPr>
              <a:t>to </a:t>
            </a:r>
            <a:r>
              <a:rPr lang="en-SG" sz="2400" dirty="0">
                <a:latin typeface="Arial" pitchFamily="34" charset="0"/>
                <a:ea typeface="Calibri"/>
                <a:cs typeface="Arial" pitchFamily="34" charset="0"/>
              </a:rPr>
              <a:t>seek the rule of God </a:t>
            </a:r>
            <a:r>
              <a:rPr lang="en-SG" sz="2400" dirty="0" smtClean="0">
                <a:latin typeface="Arial" pitchFamily="34" charset="0"/>
                <a:ea typeface="Calibri"/>
                <a:cs typeface="Arial" pitchFamily="34" charset="0"/>
              </a:rPr>
              <a:t/>
            </a:r>
            <a:br>
              <a:rPr lang="en-SG" sz="2400" dirty="0" smtClean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en-SG" sz="2400" dirty="0" smtClean="0">
                <a:latin typeface="Arial" pitchFamily="34" charset="0"/>
                <a:ea typeface="Calibri"/>
                <a:cs typeface="Arial" pitchFamily="34" charset="0"/>
              </a:rPr>
              <a:t>in </a:t>
            </a:r>
            <a:r>
              <a:rPr lang="en-SG" sz="2400" dirty="0">
                <a:latin typeface="Arial" pitchFamily="34" charset="0"/>
                <a:ea typeface="Calibri"/>
                <a:cs typeface="Arial" pitchFamily="34" charset="0"/>
              </a:rPr>
              <a:t>my inner character</a:t>
            </a:r>
            <a:endParaRPr lang="en-US" sz="2400" dirty="0">
              <a:latin typeface="Arial" pitchFamily="34" charset="0"/>
              <a:ea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25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3324" y="620008"/>
            <a:ext cx="5091049" cy="5418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SG" sz="3200" b="1" dirty="0">
                <a:solidFill>
                  <a:srgbClr val="0070C0"/>
                </a:solidFill>
                <a:latin typeface="Arial" pitchFamily="34" charset="0"/>
                <a:ea typeface="Calibri"/>
                <a:cs typeface="Arial" pitchFamily="34" charset="0"/>
              </a:rPr>
              <a:t>Is Jesus Lord of my life</a:t>
            </a:r>
            <a:r>
              <a:rPr lang="en-SG" sz="3200" b="1" dirty="0" smtClean="0">
                <a:solidFill>
                  <a:srgbClr val="0070C0"/>
                </a:solidFill>
                <a:latin typeface="Arial" pitchFamily="34" charset="0"/>
                <a:ea typeface="Calibri"/>
                <a:cs typeface="Arial" pitchFamily="34" charset="0"/>
              </a:rPr>
              <a:t>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2400" dirty="0">
              <a:solidFill>
                <a:srgbClr val="0070C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SG" sz="2400" b="1" dirty="0" smtClean="0">
                <a:latin typeface="Arial" pitchFamily="34" charset="0"/>
                <a:ea typeface="Calibri"/>
                <a:cs typeface="Arial" pitchFamily="34" charset="0"/>
              </a:rPr>
              <a:t>1. </a:t>
            </a:r>
            <a:r>
              <a:rPr lang="en-SG" sz="2400" b="1" dirty="0">
                <a:latin typeface="Arial" pitchFamily="34" charset="0"/>
                <a:ea typeface="Calibri"/>
                <a:cs typeface="Arial" pitchFamily="34" charset="0"/>
              </a:rPr>
              <a:t>Why is Jesus the Rightful Lord </a:t>
            </a:r>
            <a:r>
              <a:rPr lang="en-SG" sz="2400" b="1" dirty="0" smtClean="0">
                <a:latin typeface="Arial" pitchFamily="34" charset="0"/>
                <a:ea typeface="Calibri"/>
                <a:cs typeface="Arial" pitchFamily="34" charset="0"/>
              </a:rPr>
              <a:t>of </a:t>
            </a:r>
            <a:r>
              <a:rPr lang="en-SG" sz="2400" b="1" dirty="0">
                <a:latin typeface="Arial" pitchFamily="34" charset="0"/>
                <a:ea typeface="Calibri"/>
                <a:cs typeface="Arial" pitchFamily="34" charset="0"/>
              </a:rPr>
              <a:t>my life</a:t>
            </a:r>
            <a:r>
              <a:rPr lang="en-SG" sz="2400" b="1" dirty="0" smtClean="0">
                <a:latin typeface="Arial" pitchFamily="34" charset="0"/>
                <a:ea typeface="Calibri"/>
                <a:cs typeface="Arial" pitchFamily="34" charset="0"/>
              </a:rPr>
              <a:t>?</a:t>
            </a:r>
            <a:br>
              <a:rPr lang="en-SG" sz="2400" b="1" dirty="0" smtClean="0">
                <a:latin typeface="Arial" pitchFamily="34" charset="0"/>
                <a:ea typeface="Calibri"/>
                <a:cs typeface="Arial" pitchFamily="34" charset="0"/>
              </a:rPr>
            </a:br>
            <a:endParaRPr lang="en-US" sz="24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180340" marR="0" indent="-18034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SG" sz="2400" b="1" dirty="0" smtClean="0">
                <a:latin typeface="Arial" pitchFamily="34" charset="0"/>
                <a:ea typeface="Calibri"/>
                <a:cs typeface="Arial" pitchFamily="34" charset="0"/>
              </a:rPr>
              <a:t>2. </a:t>
            </a:r>
            <a:r>
              <a:rPr lang="en-SG" sz="2400" b="1" dirty="0">
                <a:latin typeface="Arial" pitchFamily="34" charset="0"/>
                <a:ea typeface="Calibri"/>
                <a:cs typeface="Arial" pitchFamily="34" charset="0"/>
              </a:rPr>
              <a:t>How I perform in my </a:t>
            </a:r>
            <a:r>
              <a:rPr lang="en-SG" sz="2400" b="1" dirty="0" smtClean="0">
                <a:latin typeface="Arial" pitchFamily="34" charset="0"/>
                <a:ea typeface="Calibri"/>
                <a:cs typeface="Arial" pitchFamily="34" charset="0"/>
              </a:rPr>
              <a:t>Lordship test </a:t>
            </a:r>
            <a:r>
              <a:rPr lang="en-SG" sz="2400" b="1" dirty="0">
                <a:latin typeface="Arial" pitchFamily="34" charset="0"/>
                <a:ea typeface="Calibri"/>
                <a:cs typeface="Arial" pitchFamily="34" charset="0"/>
              </a:rPr>
              <a:t>depends on the choice I make ahead of time</a:t>
            </a:r>
            <a:r>
              <a:rPr lang="en-SG" sz="2400" b="1" dirty="0" smtClean="0">
                <a:latin typeface="Arial" pitchFamily="34" charset="0"/>
                <a:ea typeface="Calibri"/>
                <a:cs typeface="Arial" pitchFamily="34" charset="0"/>
              </a:rPr>
              <a:t>.</a:t>
            </a:r>
            <a:br>
              <a:rPr lang="en-SG" sz="2400" b="1" dirty="0" smtClean="0">
                <a:latin typeface="Arial" pitchFamily="34" charset="0"/>
                <a:ea typeface="Calibri"/>
                <a:cs typeface="Arial" pitchFamily="34" charset="0"/>
              </a:rPr>
            </a:br>
            <a:endParaRPr lang="en-US" sz="2400" dirty="0"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SG" sz="2400" b="1" dirty="0" smtClean="0">
                <a:latin typeface="Arial" pitchFamily="34" charset="0"/>
                <a:ea typeface="Calibri"/>
                <a:cs typeface="Arial" pitchFamily="34" charset="0"/>
              </a:rPr>
              <a:t>3. Can </a:t>
            </a:r>
            <a:r>
              <a:rPr lang="en-SG" sz="2400" b="1" dirty="0">
                <a:latin typeface="Arial" pitchFamily="34" charset="0"/>
                <a:ea typeface="Calibri"/>
                <a:cs typeface="Arial" pitchFamily="34" charset="0"/>
              </a:rPr>
              <a:t>I predict how I will perform in my Lordship test?</a:t>
            </a:r>
            <a:endParaRPr lang="en-US" sz="2400" dirty="0">
              <a:latin typeface="Arial" pitchFamily="34" charset="0"/>
              <a:ea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91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5056" y="116451"/>
            <a:ext cx="6637231" cy="587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SG" sz="2400" b="1" dirty="0">
                <a:latin typeface="Arial" pitchFamily="34" charset="0"/>
                <a:ea typeface="Calibri"/>
                <a:cs typeface="Arial" pitchFamily="34" charset="0"/>
              </a:rPr>
              <a:t>1 Why is Jesus the Rightful Lord of my life?</a:t>
            </a:r>
            <a:endParaRPr lang="en-US" sz="24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en-SG" sz="2400" dirty="0">
                <a:latin typeface="Arial" pitchFamily="34" charset="0"/>
                <a:ea typeface="Calibri"/>
                <a:cs typeface="Arial" pitchFamily="34" charset="0"/>
              </a:rPr>
              <a:t>Because of who He is </a:t>
            </a:r>
            <a:r>
              <a:rPr lang="en-SG" sz="2400" dirty="0" smtClean="0">
                <a:latin typeface="Arial" pitchFamily="34" charset="0"/>
                <a:ea typeface="Calibri"/>
                <a:cs typeface="Arial" pitchFamily="34" charset="0"/>
              </a:rPr>
              <a:t/>
            </a:r>
            <a:br>
              <a:rPr lang="en-SG" sz="2400" dirty="0" smtClean="0">
                <a:latin typeface="Arial" pitchFamily="34" charset="0"/>
                <a:ea typeface="Calibri"/>
                <a:cs typeface="Arial" pitchFamily="34" charset="0"/>
              </a:rPr>
            </a:br>
            <a:endParaRPr lang="en-US" sz="24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SG" sz="2400" dirty="0">
                <a:latin typeface="Arial" pitchFamily="34" charset="0"/>
                <a:ea typeface="Calibri"/>
                <a:cs typeface="Arial" pitchFamily="34" charset="0"/>
              </a:rPr>
              <a:t>My </a:t>
            </a:r>
            <a:r>
              <a:rPr lang="en-SG" sz="2400" u="sng" dirty="0" smtClean="0">
                <a:latin typeface="Arial" pitchFamily="34" charset="0"/>
                <a:ea typeface="Calibri"/>
                <a:cs typeface="Arial" pitchFamily="34" charset="0"/>
              </a:rPr>
              <a:t>Creator</a:t>
            </a:r>
            <a:r>
              <a:rPr lang="en-SG" sz="2400" dirty="0" smtClean="0">
                <a:latin typeface="Arial" pitchFamily="34" charset="0"/>
                <a:ea typeface="Calibri"/>
                <a:cs typeface="Arial" pitchFamily="34" charset="0"/>
              </a:rPr>
              <a:t>. </a:t>
            </a:r>
            <a:br>
              <a:rPr lang="en-SG" sz="2400" dirty="0" smtClean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en-SG" sz="2400" b="1" i="1" dirty="0" smtClean="0">
                <a:latin typeface="Arial" pitchFamily="34" charset="0"/>
                <a:ea typeface="Calibri"/>
                <a:cs typeface="Arial" pitchFamily="34" charset="0"/>
              </a:rPr>
              <a:t>Genesis 2:4. Genesis 1</a:t>
            </a:r>
            <a:endParaRPr lang="en-US" sz="24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endParaRPr lang="en-SG" sz="2400" dirty="0" smtClean="0">
              <a:latin typeface="Arial" pitchFamily="34" charset="0"/>
              <a:ea typeface="Calibri"/>
              <a:cs typeface="Arial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SG" sz="2400" dirty="0" smtClean="0">
                <a:latin typeface="Arial" pitchFamily="34" charset="0"/>
                <a:ea typeface="Calibri"/>
                <a:cs typeface="Arial" pitchFamily="34" charset="0"/>
              </a:rPr>
              <a:t>My </a:t>
            </a:r>
            <a:r>
              <a:rPr lang="en-SG" sz="2400" u="sng" dirty="0" smtClean="0">
                <a:latin typeface="Arial" pitchFamily="34" charset="0"/>
                <a:ea typeface="Calibri"/>
                <a:cs typeface="Arial" pitchFamily="34" charset="0"/>
              </a:rPr>
              <a:t>Provider</a:t>
            </a:r>
            <a:r>
              <a:rPr lang="en-SG" sz="2400" dirty="0" smtClean="0">
                <a:latin typeface="Arial" pitchFamily="34" charset="0"/>
                <a:ea typeface="Calibri"/>
                <a:cs typeface="Arial" pitchFamily="34" charset="0"/>
              </a:rPr>
              <a:t>. </a:t>
            </a:r>
            <a:br>
              <a:rPr lang="en-SG" sz="2400" dirty="0" smtClean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en-SG" sz="2400" b="1" i="1" dirty="0" smtClean="0">
                <a:latin typeface="Arial" pitchFamily="34" charset="0"/>
                <a:ea typeface="Calibri"/>
                <a:cs typeface="Arial" pitchFamily="34" charset="0"/>
              </a:rPr>
              <a:t>Genesis </a:t>
            </a:r>
            <a:r>
              <a:rPr lang="en-SG" sz="2400" b="1" i="1" dirty="0">
                <a:latin typeface="Arial" pitchFamily="34" charset="0"/>
                <a:ea typeface="Calibri"/>
                <a:cs typeface="Arial" pitchFamily="34" charset="0"/>
              </a:rPr>
              <a:t>1:29, 2:16, 17</a:t>
            </a:r>
            <a:endParaRPr lang="en-US" sz="24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endParaRPr lang="en-SG" sz="2400" dirty="0" smtClean="0">
              <a:latin typeface="Arial" pitchFamily="34" charset="0"/>
              <a:ea typeface="Calibri"/>
              <a:cs typeface="Arial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SG" sz="2400" dirty="0" smtClean="0">
                <a:latin typeface="Arial" pitchFamily="34" charset="0"/>
                <a:ea typeface="Calibri"/>
                <a:cs typeface="Arial" pitchFamily="34" charset="0"/>
              </a:rPr>
              <a:t>My </a:t>
            </a:r>
            <a:r>
              <a:rPr lang="en-SG" sz="2400" u="sng" dirty="0">
                <a:latin typeface="Arial" pitchFamily="34" charset="0"/>
                <a:ea typeface="Calibri"/>
                <a:cs typeface="Arial" pitchFamily="34" charset="0"/>
              </a:rPr>
              <a:t>Sin-bearer</a:t>
            </a:r>
            <a:r>
              <a:rPr lang="en-SG" sz="2400" dirty="0">
                <a:latin typeface="Arial" pitchFamily="34" charset="0"/>
                <a:ea typeface="Calibri"/>
                <a:cs typeface="Arial" pitchFamily="34" charset="0"/>
              </a:rPr>
              <a:t> and </a:t>
            </a:r>
            <a:r>
              <a:rPr lang="en-SG" sz="2400" u="sng" dirty="0" smtClean="0">
                <a:latin typeface="Arial" pitchFamily="34" charset="0"/>
                <a:ea typeface="Calibri"/>
                <a:cs typeface="Arial" pitchFamily="34" charset="0"/>
              </a:rPr>
              <a:t>Deliverer</a:t>
            </a:r>
            <a:r>
              <a:rPr lang="en-SG" sz="2400" dirty="0" smtClean="0">
                <a:latin typeface="Arial" pitchFamily="34" charset="0"/>
                <a:ea typeface="Calibri"/>
                <a:cs typeface="Arial" pitchFamily="34" charset="0"/>
              </a:rPr>
              <a:t>. </a:t>
            </a:r>
            <a:br>
              <a:rPr lang="en-SG" sz="2400" dirty="0" smtClean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en-SG" sz="2400" b="1" i="1" dirty="0" smtClean="0">
                <a:latin typeface="Arial" pitchFamily="34" charset="0"/>
                <a:ea typeface="Calibri"/>
                <a:cs typeface="Arial" pitchFamily="34" charset="0"/>
              </a:rPr>
              <a:t>Luke </a:t>
            </a:r>
            <a:r>
              <a:rPr lang="en-SG" sz="2400" b="1" i="1" dirty="0">
                <a:latin typeface="Arial" pitchFamily="34" charset="0"/>
                <a:ea typeface="Calibri"/>
                <a:cs typeface="Arial" pitchFamily="34" charset="0"/>
              </a:rPr>
              <a:t>1:74, 75</a:t>
            </a:r>
            <a:endParaRPr lang="en-US" sz="24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/>
              <a:buChar char=""/>
            </a:pPr>
            <a:endParaRPr lang="en-SG" sz="2400" dirty="0" smtClean="0">
              <a:latin typeface="Arial" pitchFamily="34" charset="0"/>
              <a:ea typeface="Calibri"/>
              <a:cs typeface="Arial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/>
              <a:buChar char=""/>
            </a:pPr>
            <a:r>
              <a:rPr lang="en-SG" sz="2400" dirty="0" smtClean="0">
                <a:latin typeface="Arial" pitchFamily="34" charset="0"/>
                <a:ea typeface="Calibri"/>
                <a:cs typeface="Arial" pitchFamily="34" charset="0"/>
              </a:rPr>
              <a:t>My </a:t>
            </a:r>
            <a:r>
              <a:rPr lang="en-SG" sz="2400" u="sng" dirty="0" smtClean="0">
                <a:latin typeface="Arial" pitchFamily="34" charset="0"/>
                <a:ea typeface="Calibri"/>
                <a:cs typeface="Arial" pitchFamily="34" charset="0"/>
              </a:rPr>
              <a:t>Judge</a:t>
            </a:r>
            <a:r>
              <a:rPr lang="en-SG" sz="2400" dirty="0" smtClean="0">
                <a:latin typeface="Arial" pitchFamily="34" charset="0"/>
                <a:ea typeface="Calibri"/>
                <a:cs typeface="Arial" pitchFamily="34" charset="0"/>
              </a:rPr>
              <a:t>. </a:t>
            </a:r>
            <a:r>
              <a:rPr lang="en-SG" sz="2400" b="1" i="1" dirty="0">
                <a:latin typeface="Arial" pitchFamily="34" charset="0"/>
                <a:ea typeface="Calibri"/>
                <a:cs typeface="Arial" pitchFamily="34" charset="0"/>
              </a:rPr>
              <a:t>John 5:22</a:t>
            </a:r>
            <a:endParaRPr lang="en-US" sz="2400" dirty="0">
              <a:latin typeface="Arial" pitchFamily="34" charset="0"/>
              <a:ea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10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1" y="275573"/>
            <a:ext cx="8903918" cy="3534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SG" dirty="0">
                <a:latin typeface="Arial" pitchFamily="34" charset="0"/>
                <a:ea typeface="Calibri"/>
                <a:cs typeface="Arial" pitchFamily="34" charset="0"/>
              </a:rPr>
              <a:t>1 Why is Jesus the Rightful Lord of my life</a:t>
            </a:r>
            <a:r>
              <a:rPr lang="en-SG" dirty="0" smtClean="0">
                <a:latin typeface="Arial" pitchFamily="34" charset="0"/>
                <a:ea typeface="Calibri"/>
                <a:cs typeface="Arial" pitchFamily="34" charset="0"/>
              </a:rPr>
              <a:t>?</a:t>
            </a:r>
            <a:br>
              <a:rPr lang="en-SG" dirty="0" smtClean="0">
                <a:latin typeface="Arial" pitchFamily="34" charset="0"/>
                <a:ea typeface="Calibri"/>
                <a:cs typeface="Arial" pitchFamily="34" charset="0"/>
              </a:rPr>
            </a:br>
            <a:endParaRPr lang="en-SG" dirty="0" smtClean="0"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SG" b="1" dirty="0" smtClean="0">
                <a:latin typeface="Arial" pitchFamily="34" charset="0"/>
                <a:ea typeface="Calibri"/>
                <a:cs typeface="Arial" pitchFamily="34" charset="0"/>
              </a:rPr>
              <a:t>B</a:t>
            </a:r>
            <a:r>
              <a:rPr lang="en-US" b="1" dirty="0" smtClean="0">
                <a:latin typeface="Arial" pitchFamily="34" charset="0"/>
                <a:ea typeface="Calibri"/>
                <a:cs typeface="Arial" pitchFamily="34" charset="0"/>
              </a:rPr>
              <a:t>) </a:t>
            </a:r>
            <a:r>
              <a:rPr lang="en-SG" sz="2400" b="1" dirty="0" smtClean="0">
                <a:latin typeface="Arial" pitchFamily="34" charset="0"/>
                <a:ea typeface="Calibri"/>
                <a:cs typeface="Arial" pitchFamily="34" charset="0"/>
              </a:rPr>
              <a:t>Because </a:t>
            </a:r>
            <a:r>
              <a:rPr lang="en-SG" sz="2400" b="1" dirty="0">
                <a:latin typeface="Arial" pitchFamily="34" charset="0"/>
                <a:ea typeface="Calibri"/>
                <a:cs typeface="Arial" pitchFamily="34" charset="0"/>
              </a:rPr>
              <a:t>without making Him</a:t>
            </a:r>
            <a:r>
              <a:rPr lang="en-SG" sz="2400" b="1" i="1" dirty="0">
                <a:latin typeface="Arial" pitchFamily="34" charset="0"/>
                <a:ea typeface="Calibri"/>
                <a:cs typeface="Arial" pitchFamily="34" charset="0"/>
              </a:rPr>
              <a:t> Lord, </a:t>
            </a:r>
            <a:r>
              <a:rPr lang="en-SG" sz="2400" b="1" dirty="0">
                <a:latin typeface="Arial" pitchFamily="34" charset="0"/>
                <a:ea typeface="Calibri"/>
                <a:cs typeface="Arial" pitchFamily="34" charset="0"/>
              </a:rPr>
              <a:t>our spiritual journey with God cannot begin.</a:t>
            </a:r>
            <a:endParaRPr lang="en-US" sz="2400" b="1" dirty="0">
              <a:latin typeface="Arial" pitchFamily="34" charset="0"/>
              <a:ea typeface="Calibri"/>
              <a:cs typeface="Arial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SG" sz="2400" b="1" dirty="0">
                <a:latin typeface="Arial" pitchFamily="34" charset="0"/>
                <a:ea typeface="Calibri"/>
                <a:cs typeface="Arial" pitchFamily="34" charset="0"/>
              </a:rPr>
              <a:t>Abraham</a:t>
            </a:r>
            <a:r>
              <a:rPr lang="en-SG" sz="2400" dirty="0">
                <a:latin typeface="Arial" pitchFamily="34" charset="0"/>
                <a:ea typeface="Calibri"/>
                <a:cs typeface="Arial" pitchFamily="34" charset="0"/>
              </a:rPr>
              <a:t>: God spoke to him only after he obeyed and left Us</a:t>
            </a:r>
            <a:endParaRPr lang="en-US" sz="24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/>
              <a:buChar char=""/>
            </a:pPr>
            <a:r>
              <a:rPr lang="en-SG" sz="2400" b="1" dirty="0">
                <a:latin typeface="Arial" pitchFamily="34" charset="0"/>
                <a:ea typeface="Calibri"/>
                <a:cs typeface="Arial" pitchFamily="34" charset="0"/>
              </a:rPr>
              <a:t>Moses</a:t>
            </a:r>
            <a:r>
              <a:rPr lang="en-SG" sz="2400" dirty="0">
                <a:latin typeface="Arial" pitchFamily="34" charset="0"/>
                <a:ea typeface="Calibri"/>
                <a:cs typeface="Arial" pitchFamily="34" charset="0"/>
              </a:rPr>
              <a:t>: God was angry when Moses took His command casually at the beginning but called him </a:t>
            </a:r>
            <a:r>
              <a:rPr lang="en-SG" sz="2400" i="1" dirty="0">
                <a:latin typeface="Arial" pitchFamily="34" charset="0"/>
                <a:ea typeface="Calibri"/>
                <a:cs typeface="Arial" pitchFamily="34" charset="0"/>
              </a:rPr>
              <a:t>friend</a:t>
            </a:r>
            <a:r>
              <a:rPr lang="en-SG" sz="2400" dirty="0">
                <a:latin typeface="Arial" pitchFamily="34" charset="0"/>
                <a:ea typeface="Calibri"/>
                <a:cs typeface="Arial" pitchFamily="34" charset="0"/>
              </a:rPr>
              <a:t> only later in life when he was obedient </a:t>
            </a:r>
            <a:r>
              <a:rPr lang="en-SG" sz="2400" b="1" i="1" dirty="0">
                <a:latin typeface="Arial" pitchFamily="34" charset="0"/>
                <a:ea typeface="Calibri"/>
                <a:cs typeface="Arial" pitchFamily="34" charset="0"/>
              </a:rPr>
              <a:t>Exodus 4:14, 33:11</a:t>
            </a:r>
            <a:endParaRPr lang="en-US" sz="2400" dirty="0">
              <a:latin typeface="Arial" pitchFamily="34" charset="0"/>
              <a:ea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49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7162" y="164392"/>
            <a:ext cx="8443913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SG" dirty="0">
                <a:latin typeface="Arial" pitchFamily="34" charset="0"/>
                <a:ea typeface="Calibri"/>
                <a:cs typeface="Arial" pitchFamily="34" charset="0"/>
              </a:rPr>
              <a:t>Why is Jesus the Rightful Lord of my life</a:t>
            </a:r>
            <a:r>
              <a:rPr lang="en-SG" dirty="0" smtClean="0">
                <a:latin typeface="Arial" pitchFamily="34" charset="0"/>
                <a:ea typeface="Calibri"/>
                <a:cs typeface="Arial" pitchFamily="34" charset="0"/>
              </a:rPr>
              <a:t>?</a:t>
            </a:r>
            <a:br>
              <a:rPr lang="en-SG" dirty="0" smtClean="0">
                <a:latin typeface="Arial" pitchFamily="34" charset="0"/>
                <a:ea typeface="Calibri"/>
                <a:cs typeface="Arial" pitchFamily="34" charset="0"/>
              </a:rPr>
            </a:br>
            <a:endParaRPr lang="en-US" dirty="0">
              <a:latin typeface="Arial" pitchFamily="34" charset="0"/>
              <a:ea typeface="Calibri"/>
              <a:cs typeface="Arial" pitchFamily="34" charset="0"/>
            </a:endParaRP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SG" sz="2400" b="1" dirty="0">
                <a:latin typeface="Arial" pitchFamily="34" charset="0"/>
                <a:ea typeface="Calibri"/>
                <a:cs typeface="Arial" pitchFamily="34" charset="0"/>
              </a:rPr>
              <a:t>b. Because without making Him</a:t>
            </a:r>
            <a:r>
              <a:rPr lang="en-SG" sz="2400" b="1" i="1" dirty="0">
                <a:latin typeface="Arial" pitchFamily="34" charset="0"/>
                <a:ea typeface="Calibri"/>
                <a:cs typeface="Arial" pitchFamily="34" charset="0"/>
              </a:rPr>
              <a:t> Lord, </a:t>
            </a:r>
            <a:r>
              <a:rPr lang="en-SG" sz="2400" b="1" dirty="0">
                <a:latin typeface="Arial" pitchFamily="34" charset="0"/>
                <a:ea typeface="Calibri"/>
                <a:cs typeface="Arial" pitchFamily="34" charset="0"/>
              </a:rPr>
              <a:t>our spiritual journey with God cannot begin.</a:t>
            </a:r>
            <a:endParaRPr lang="en-US" sz="2400" b="1" dirty="0">
              <a:latin typeface="Arial" pitchFamily="34" charset="0"/>
              <a:ea typeface="Calibri"/>
              <a:cs typeface="Arial" pitchFamily="34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charset="0"/>
              <a:buChar char="•"/>
            </a:pPr>
            <a:r>
              <a:rPr lang="en-SG" sz="2400" b="1" dirty="0" smtClean="0">
                <a:latin typeface="Arial" pitchFamily="34" charset="0"/>
                <a:ea typeface="Calibri"/>
                <a:cs typeface="Arial" pitchFamily="34" charset="0"/>
              </a:rPr>
              <a:t>Paul</a:t>
            </a:r>
            <a:r>
              <a:rPr lang="en-SG" sz="2400" dirty="0">
                <a:latin typeface="Arial" pitchFamily="34" charset="0"/>
                <a:ea typeface="Calibri"/>
                <a:cs typeface="Arial" pitchFamily="34" charset="0"/>
              </a:rPr>
              <a:t>: Jesus called Paul, who replied</a:t>
            </a:r>
            <a:r>
              <a:rPr lang="en-SG" sz="2400" dirty="0" smtClean="0">
                <a:latin typeface="Arial" pitchFamily="34" charset="0"/>
                <a:ea typeface="Calibri"/>
                <a:cs typeface="Arial" pitchFamily="34" charset="0"/>
              </a:rPr>
              <a:t>...</a:t>
            </a:r>
            <a:br>
              <a:rPr lang="en-SG" sz="2400" dirty="0" smtClean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en-SG" sz="2400" dirty="0" smtClean="0">
                <a:latin typeface="Arial" pitchFamily="34" charset="0"/>
                <a:ea typeface="Calibri"/>
                <a:cs typeface="Arial" pitchFamily="34" charset="0"/>
              </a:rPr>
              <a:t>”Who </a:t>
            </a:r>
            <a:r>
              <a:rPr lang="en-SG" sz="2400" dirty="0">
                <a:latin typeface="Arial" pitchFamily="34" charset="0"/>
                <a:ea typeface="Calibri"/>
                <a:cs typeface="Arial" pitchFamily="34" charset="0"/>
              </a:rPr>
              <a:t>are you, Lord</a:t>
            </a:r>
            <a:r>
              <a:rPr lang="en-SG" sz="2400" dirty="0" smtClean="0">
                <a:latin typeface="Arial" pitchFamily="34" charset="0"/>
                <a:ea typeface="Calibri"/>
                <a:cs typeface="Arial" pitchFamily="34" charset="0"/>
              </a:rPr>
              <a:t>?” </a:t>
            </a:r>
            <a:r>
              <a:rPr lang="en-SG" sz="2400" b="1" i="1" dirty="0">
                <a:latin typeface="Arial" pitchFamily="34" charset="0"/>
                <a:ea typeface="Calibri"/>
                <a:cs typeface="Arial" pitchFamily="34" charset="0"/>
              </a:rPr>
              <a:t>Acts </a:t>
            </a:r>
            <a:r>
              <a:rPr lang="en-SG" sz="2400" b="1" i="1" dirty="0" smtClean="0">
                <a:latin typeface="Arial" pitchFamily="34" charset="0"/>
                <a:ea typeface="Calibri"/>
                <a:cs typeface="Arial" pitchFamily="34" charset="0"/>
              </a:rPr>
              <a:t>9:5</a:t>
            </a:r>
            <a:endParaRPr lang="en-US" sz="24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charset="0"/>
              <a:buChar char="•"/>
            </a:pPr>
            <a:r>
              <a:rPr lang="en-SG" sz="2400" dirty="0" smtClean="0">
                <a:latin typeface="Arial" pitchFamily="34" charset="0"/>
                <a:ea typeface="Calibri"/>
                <a:cs typeface="Arial" pitchFamily="34" charset="0"/>
              </a:rPr>
              <a:t>Our </a:t>
            </a:r>
            <a:r>
              <a:rPr lang="en-SG" sz="2400" dirty="0">
                <a:latin typeface="Arial" pitchFamily="34" charset="0"/>
                <a:ea typeface="Calibri"/>
                <a:cs typeface="Arial" pitchFamily="34" charset="0"/>
              </a:rPr>
              <a:t>own salvation requires us to confess Jesus is Lord </a:t>
            </a:r>
            <a:r>
              <a:rPr lang="en-SG" sz="2400" b="1" i="1" dirty="0">
                <a:latin typeface="Arial" pitchFamily="34" charset="0"/>
                <a:ea typeface="Calibri"/>
                <a:cs typeface="Arial" pitchFamily="34" charset="0"/>
              </a:rPr>
              <a:t>Romans 10:9</a:t>
            </a:r>
            <a:endParaRPr lang="en-US" sz="2400" b="1" i="1" dirty="0"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26933"/>
            <a:ext cx="9143998" cy="303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7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1937" y="982689"/>
            <a:ext cx="6677488" cy="4892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SG" sz="2400" b="1" dirty="0">
                <a:latin typeface="Arial" pitchFamily="34" charset="0"/>
                <a:ea typeface="Calibri"/>
                <a:cs typeface="Arial" pitchFamily="34" charset="0"/>
              </a:rPr>
              <a:t> </a:t>
            </a:r>
            <a:r>
              <a:rPr lang="en-SG" sz="2400" b="1" dirty="0" smtClean="0">
                <a:latin typeface="Arial" pitchFamily="34" charset="0"/>
                <a:ea typeface="Calibri"/>
                <a:cs typeface="Arial" pitchFamily="34" charset="0"/>
              </a:rPr>
              <a:t>c. </a:t>
            </a:r>
            <a:r>
              <a:rPr lang="en-SG" sz="2400" b="1" dirty="0">
                <a:latin typeface="Arial" pitchFamily="34" charset="0"/>
                <a:ea typeface="Calibri"/>
                <a:cs typeface="Arial" pitchFamily="34" charset="0"/>
              </a:rPr>
              <a:t>Because without making </a:t>
            </a:r>
            <a:r>
              <a:rPr lang="en-SG" sz="2400" b="1" dirty="0" smtClean="0">
                <a:latin typeface="Arial" pitchFamily="34" charset="0"/>
                <a:ea typeface="Calibri"/>
                <a:cs typeface="Arial" pitchFamily="34" charset="0"/>
              </a:rPr>
              <a:t/>
            </a:r>
            <a:br>
              <a:rPr lang="en-SG" sz="2400" b="1" dirty="0" smtClean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en-SG" sz="2400" b="1" dirty="0" smtClean="0">
                <a:latin typeface="Arial" pitchFamily="34" charset="0"/>
                <a:ea typeface="Calibri"/>
                <a:cs typeface="Arial" pitchFamily="34" charset="0"/>
              </a:rPr>
              <a:t>Him </a:t>
            </a:r>
            <a:r>
              <a:rPr lang="en-SG" sz="2400" b="1" dirty="0">
                <a:latin typeface="Arial" pitchFamily="34" charset="0"/>
                <a:ea typeface="Calibri"/>
                <a:cs typeface="Arial" pitchFamily="34" charset="0"/>
              </a:rPr>
              <a:t>Lord, this spiritual </a:t>
            </a:r>
            <a:r>
              <a:rPr lang="en-SG" sz="2400" b="1" dirty="0" smtClean="0">
                <a:latin typeface="Arial" pitchFamily="34" charset="0"/>
                <a:ea typeface="Calibri"/>
                <a:cs typeface="Arial" pitchFamily="34" charset="0"/>
              </a:rPr>
              <a:t/>
            </a:r>
            <a:br>
              <a:rPr lang="en-SG" sz="2400" b="1" dirty="0" smtClean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en-SG" sz="2400" b="1" dirty="0" smtClean="0">
                <a:latin typeface="Arial" pitchFamily="34" charset="0"/>
                <a:ea typeface="Calibri"/>
                <a:cs typeface="Arial" pitchFamily="34" charset="0"/>
              </a:rPr>
              <a:t>journey </a:t>
            </a:r>
            <a:r>
              <a:rPr lang="en-SG" sz="2400" b="1" dirty="0">
                <a:latin typeface="Arial" pitchFamily="34" charset="0"/>
                <a:ea typeface="Calibri"/>
                <a:cs typeface="Arial" pitchFamily="34" charset="0"/>
              </a:rPr>
              <a:t>on earth cannot work</a:t>
            </a:r>
            <a:r>
              <a:rPr lang="en-SG" sz="2400" b="1" dirty="0" smtClean="0">
                <a:latin typeface="Arial" pitchFamily="34" charset="0"/>
                <a:ea typeface="Calibri"/>
                <a:cs typeface="Arial" pitchFamily="34" charset="0"/>
              </a:rPr>
              <a:t>.</a:t>
            </a:r>
            <a:br>
              <a:rPr lang="en-SG" sz="2400" b="1" dirty="0" smtClean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en-SG" sz="2400" dirty="0" smtClean="0">
                <a:latin typeface="Arial" pitchFamily="34" charset="0"/>
                <a:ea typeface="Calibri"/>
                <a:cs typeface="Arial" pitchFamily="34" charset="0"/>
              </a:rPr>
              <a:t/>
            </a:r>
            <a:br>
              <a:rPr lang="en-SG" sz="2400" dirty="0" smtClean="0">
                <a:latin typeface="Arial" pitchFamily="34" charset="0"/>
                <a:ea typeface="Calibri"/>
                <a:cs typeface="Arial" pitchFamily="34" charset="0"/>
              </a:rPr>
            </a:br>
            <a:endParaRPr lang="en-US" sz="24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/>
              <a:buChar char=""/>
            </a:pPr>
            <a:r>
              <a:rPr lang="en-SG" sz="2400" dirty="0">
                <a:latin typeface="Arial" pitchFamily="34" charset="0"/>
                <a:ea typeface="Calibri"/>
                <a:cs typeface="Arial" pitchFamily="34" charset="0"/>
              </a:rPr>
              <a:t>In relating with others, we would choose </a:t>
            </a:r>
            <a:r>
              <a:rPr lang="en-SG" sz="2400" b="1" u="sng" dirty="0">
                <a:latin typeface="Arial" pitchFamily="34" charset="0"/>
                <a:ea typeface="Calibri"/>
                <a:cs typeface="Arial" pitchFamily="34" charset="0"/>
              </a:rPr>
              <a:t>man’s applause</a:t>
            </a:r>
            <a:r>
              <a:rPr lang="en-SG" sz="2400" u="sng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SG" sz="2400" dirty="0">
                <a:latin typeface="Arial" pitchFamily="34" charset="0"/>
                <a:ea typeface="Calibri"/>
                <a:cs typeface="Arial" pitchFamily="34" charset="0"/>
              </a:rPr>
              <a:t>instead of </a:t>
            </a:r>
            <a:r>
              <a:rPr lang="en-SG" sz="2400" b="1" u="sng" dirty="0">
                <a:latin typeface="Arial" pitchFamily="34" charset="0"/>
                <a:ea typeface="Calibri"/>
                <a:cs typeface="Arial" pitchFamily="34" charset="0"/>
              </a:rPr>
              <a:t>God’s approval</a:t>
            </a:r>
            <a:r>
              <a:rPr lang="en-SG" sz="2400" b="1" dirty="0">
                <a:latin typeface="Arial" pitchFamily="34" charset="0"/>
                <a:ea typeface="Calibri"/>
                <a:cs typeface="Arial" pitchFamily="34" charset="0"/>
              </a:rPr>
              <a:t>. </a:t>
            </a:r>
            <a:r>
              <a:rPr lang="en-SG" sz="2400" dirty="0" smtClean="0">
                <a:latin typeface="Arial" pitchFamily="34" charset="0"/>
                <a:ea typeface="Calibri"/>
                <a:cs typeface="Arial" pitchFamily="34" charset="0"/>
              </a:rPr>
              <a:t/>
            </a:r>
            <a:br>
              <a:rPr lang="en-SG" sz="2400" dirty="0" smtClean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en-SG" sz="2400" dirty="0" smtClean="0">
                <a:latin typeface="Arial" pitchFamily="34" charset="0"/>
                <a:ea typeface="Calibri"/>
                <a:cs typeface="Arial" pitchFamily="34" charset="0"/>
              </a:rPr>
              <a:t/>
            </a:r>
            <a:br>
              <a:rPr lang="en-SG" sz="2400" dirty="0" smtClean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en-SG" sz="2400" b="1" dirty="0" smtClean="0">
                <a:latin typeface="Arial" pitchFamily="34" charset="0"/>
                <a:ea typeface="Calibri"/>
                <a:cs typeface="Arial" pitchFamily="34" charset="0"/>
              </a:rPr>
              <a:t>Result</a:t>
            </a:r>
            <a:r>
              <a:rPr lang="en-SG" sz="2400" b="1" dirty="0">
                <a:latin typeface="Arial" pitchFamily="34" charset="0"/>
                <a:ea typeface="Calibri"/>
                <a:cs typeface="Arial" pitchFamily="34" charset="0"/>
              </a:rPr>
              <a:t>:</a:t>
            </a:r>
            <a:r>
              <a:rPr lang="en-SG" sz="2400" dirty="0">
                <a:latin typeface="Arial" pitchFamily="34" charset="0"/>
                <a:ea typeface="Calibri"/>
                <a:cs typeface="Arial" pitchFamily="34" charset="0"/>
              </a:rPr>
              <a:t> we become hypocrites (actors) in giving, praying and are </a:t>
            </a:r>
            <a:r>
              <a:rPr lang="en-SG" sz="2400" dirty="0" smtClean="0">
                <a:latin typeface="Arial" pitchFamily="34" charset="0"/>
                <a:ea typeface="Calibri"/>
                <a:cs typeface="Arial" pitchFamily="34" charset="0"/>
              </a:rPr>
              <a:t>unforgiving. </a:t>
            </a:r>
            <a:br>
              <a:rPr lang="en-SG" sz="2400" dirty="0" smtClean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en-SG" sz="2400" b="1" i="1" dirty="0" smtClean="0">
                <a:latin typeface="Arial" pitchFamily="34" charset="0"/>
                <a:ea typeface="Calibri"/>
                <a:cs typeface="Arial" pitchFamily="34" charset="0"/>
              </a:rPr>
              <a:t>Matthew </a:t>
            </a:r>
            <a:r>
              <a:rPr lang="en-SG" sz="2400" b="1" i="1" dirty="0">
                <a:latin typeface="Arial" pitchFamily="34" charset="0"/>
                <a:ea typeface="Calibri"/>
                <a:cs typeface="Arial" pitchFamily="34" charset="0"/>
              </a:rPr>
              <a:t>6:1-15</a:t>
            </a:r>
            <a:endParaRPr lang="en-US" sz="2400" dirty="0"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638432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SG" sz="2000" dirty="0">
                <a:latin typeface="Arial" pitchFamily="34" charset="0"/>
                <a:ea typeface="Calibri"/>
                <a:cs typeface="Arial" pitchFamily="34" charset="0"/>
              </a:rPr>
              <a:t>Why is Jesus the Rightful Lord of my life?</a:t>
            </a:r>
            <a:endParaRPr lang="en-US" sz="2000" dirty="0"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757" y="510071"/>
            <a:ext cx="4049824" cy="221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2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6156" y="365597"/>
            <a:ext cx="5073041" cy="5595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SG" dirty="0">
                <a:latin typeface="Arial" pitchFamily="34" charset="0"/>
                <a:ea typeface="Calibri"/>
                <a:cs typeface="Arial" pitchFamily="34" charset="0"/>
              </a:rPr>
              <a:t>Why is Jesus the Rightful Lord of my life?</a:t>
            </a:r>
            <a:endParaRPr lang="en-US" dirty="0"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SG" sz="2400" dirty="0">
                <a:latin typeface="Arial" pitchFamily="34" charset="0"/>
                <a:ea typeface="Calibri"/>
                <a:cs typeface="Arial" pitchFamily="34" charset="0"/>
              </a:rPr>
              <a:t> </a:t>
            </a:r>
            <a:endParaRPr lang="en-US" sz="24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18034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SG" sz="2400" b="1" dirty="0" smtClean="0">
                <a:latin typeface="Arial" pitchFamily="34" charset="0"/>
                <a:ea typeface="Calibri"/>
                <a:cs typeface="Arial" pitchFamily="34" charset="0"/>
              </a:rPr>
              <a:t>c. </a:t>
            </a:r>
            <a:r>
              <a:rPr lang="en-SG" sz="2400" b="1" dirty="0">
                <a:latin typeface="Arial" pitchFamily="34" charset="0"/>
                <a:ea typeface="Calibri"/>
                <a:cs typeface="Arial" pitchFamily="34" charset="0"/>
              </a:rPr>
              <a:t>Because without making Him Lord, this spiritual journey on earth cannot work.</a:t>
            </a:r>
            <a:endParaRPr lang="en-US" sz="2400" b="1" dirty="0"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SG" sz="2400" dirty="0">
                <a:latin typeface="Arial" pitchFamily="34" charset="0"/>
                <a:ea typeface="Calibri"/>
                <a:cs typeface="Arial" pitchFamily="34" charset="0"/>
              </a:rPr>
              <a:t> </a:t>
            </a:r>
            <a:endParaRPr lang="en-US" sz="24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/>
              <a:buChar char=""/>
            </a:pPr>
            <a:r>
              <a:rPr lang="en-SG" sz="2400" dirty="0">
                <a:latin typeface="Arial" pitchFamily="34" charset="0"/>
                <a:ea typeface="Calibri"/>
                <a:cs typeface="Arial" pitchFamily="34" charset="0"/>
              </a:rPr>
              <a:t>In relating To God, we would choose to be </a:t>
            </a:r>
            <a:r>
              <a:rPr lang="en-SG" sz="2400" b="1" u="sng" dirty="0">
                <a:latin typeface="Arial" pitchFamily="34" charset="0"/>
                <a:ea typeface="Calibri"/>
                <a:cs typeface="Arial" pitchFamily="34" charset="0"/>
              </a:rPr>
              <a:t>showy</a:t>
            </a:r>
            <a:r>
              <a:rPr lang="en-SG" sz="2400" dirty="0">
                <a:latin typeface="Arial" pitchFamily="34" charset="0"/>
                <a:ea typeface="Calibri"/>
                <a:cs typeface="Arial" pitchFamily="34" charset="0"/>
              </a:rPr>
              <a:t> instead of cultivating our </a:t>
            </a:r>
            <a:r>
              <a:rPr lang="en-SG" sz="2400" b="1" u="sng" dirty="0">
                <a:latin typeface="Arial" pitchFamily="34" charset="0"/>
                <a:ea typeface="Calibri"/>
                <a:cs typeface="Arial" pitchFamily="34" charset="0"/>
              </a:rPr>
              <a:t>inner life</a:t>
            </a:r>
            <a:r>
              <a:rPr lang="en-SG" sz="2400" dirty="0">
                <a:latin typeface="Arial" pitchFamily="34" charset="0"/>
                <a:ea typeface="Calibri"/>
                <a:cs typeface="Arial" pitchFamily="34" charset="0"/>
              </a:rPr>
              <a:t>. </a:t>
            </a:r>
            <a:r>
              <a:rPr lang="en-SG" sz="2400" dirty="0" smtClean="0">
                <a:latin typeface="Arial" pitchFamily="34" charset="0"/>
                <a:ea typeface="Calibri"/>
                <a:cs typeface="Arial" pitchFamily="34" charset="0"/>
              </a:rPr>
              <a:t/>
            </a:r>
            <a:br>
              <a:rPr lang="en-SG" sz="2400" dirty="0" smtClean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en-SG" sz="2400" dirty="0" smtClean="0">
                <a:latin typeface="Arial" pitchFamily="34" charset="0"/>
                <a:ea typeface="Calibri"/>
                <a:cs typeface="Arial" pitchFamily="34" charset="0"/>
              </a:rPr>
              <a:t/>
            </a:r>
            <a:br>
              <a:rPr lang="en-SG" sz="2400" dirty="0" smtClean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en-SG" sz="2400" b="1" dirty="0" smtClean="0">
                <a:latin typeface="Arial" pitchFamily="34" charset="0"/>
                <a:ea typeface="Calibri"/>
                <a:cs typeface="Arial" pitchFamily="34" charset="0"/>
              </a:rPr>
              <a:t>Result</a:t>
            </a:r>
            <a:r>
              <a:rPr lang="en-SG" sz="2400" dirty="0">
                <a:latin typeface="Arial" pitchFamily="34" charset="0"/>
                <a:ea typeface="Calibri"/>
                <a:cs typeface="Arial" pitchFamily="34" charset="0"/>
              </a:rPr>
              <a:t>: we fast to be seen by </a:t>
            </a:r>
            <a:r>
              <a:rPr lang="en-SG" sz="2400" dirty="0" smtClean="0">
                <a:latin typeface="Arial" pitchFamily="34" charset="0"/>
                <a:ea typeface="Calibri"/>
                <a:cs typeface="Arial" pitchFamily="34" charset="0"/>
              </a:rPr>
              <a:t>others. </a:t>
            </a:r>
            <a:r>
              <a:rPr lang="en-SG" sz="2400" b="1" dirty="0">
                <a:latin typeface="Arial" pitchFamily="34" charset="0"/>
                <a:ea typeface="Calibri"/>
                <a:cs typeface="Arial" pitchFamily="34" charset="0"/>
              </a:rPr>
              <a:t>Matthew 6:16-18</a:t>
            </a:r>
            <a:endParaRPr lang="en-US" sz="2400" b="1" dirty="0"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12702" cy="34913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84694"/>
            <a:ext cx="3612702" cy="337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2528</TotalTime>
  <Words>240</Words>
  <Application>Microsoft Macintosh PowerPoint</Application>
  <PresentationFormat>On-screen Show (4:3)</PresentationFormat>
  <Paragraphs>72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 Narrow</vt:lpstr>
      <vt:lpstr>Calibri</vt:lpstr>
      <vt:lpstr>Calibri Light</vt:lpstr>
      <vt:lpstr>Courier New</vt:lpstr>
      <vt:lpstr>Symbol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Jackie Cheng</dc:creator>
  <cp:lastModifiedBy>Jackie Cheng</cp:lastModifiedBy>
  <cp:revision>54</cp:revision>
  <cp:lastPrinted>2017-03-17T13:52:54Z</cp:lastPrinted>
  <dcterms:created xsi:type="dcterms:W3CDTF">2017-03-17T12:53:25Z</dcterms:created>
  <dcterms:modified xsi:type="dcterms:W3CDTF">2017-06-03T14:19:01Z</dcterms:modified>
</cp:coreProperties>
</file>