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7" r:id="rId2"/>
    <p:sldId id="286" r:id="rId3"/>
    <p:sldId id="287" r:id="rId4"/>
    <p:sldId id="288" r:id="rId5"/>
    <p:sldId id="289" r:id="rId6"/>
    <p:sldId id="290" r:id="rId7"/>
    <p:sldId id="291" r:id="rId8"/>
    <p:sldId id="274" r:id="rId9"/>
    <p:sldId id="295" r:id="rId10"/>
    <p:sldId id="260" r:id="rId11"/>
    <p:sldId id="302" r:id="rId12"/>
    <p:sldId id="303" r:id="rId13"/>
    <p:sldId id="265" r:id="rId14"/>
    <p:sldId id="304" r:id="rId15"/>
    <p:sldId id="264" r:id="rId16"/>
    <p:sldId id="312" r:id="rId17"/>
    <p:sldId id="306" r:id="rId18"/>
    <p:sldId id="311" r:id="rId19"/>
    <p:sldId id="310" r:id="rId20"/>
    <p:sldId id="305" r:id="rId21"/>
    <p:sldId id="266" r:id="rId22"/>
    <p:sldId id="308" r:id="rId23"/>
    <p:sldId id="309" r:id="rId24"/>
    <p:sldId id="313" r:id="rId25"/>
    <p:sldId id="314" r:id="rId26"/>
    <p:sldId id="299" r:id="rId27"/>
    <p:sldId id="278" r:id="rId28"/>
    <p:sldId id="280" r:id="rId29"/>
    <p:sldId id="294" r:id="rId30"/>
    <p:sldId id="282" r:id="rId31"/>
    <p:sldId id="292" r:id="rId32"/>
    <p:sldId id="284" r:id="rId33"/>
    <p:sldId id="285" r:id="rId34"/>
    <p:sldId id="293" r:id="rId35"/>
    <p:sldId id="279" r:id="rId36"/>
    <p:sldId id="256" r:id="rId37"/>
    <p:sldId id="257" r:id="rId38"/>
    <p:sldId id="297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85" autoAdjust="0"/>
    <p:restoredTop sz="94660"/>
  </p:normalViewPr>
  <p:slideViewPr>
    <p:cSldViewPr snapToGrid="0">
      <p:cViewPr>
        <p:scale>
          <a:sx n="70" d="100"/>
          <a:sy n="70" d="100"/>
        </p:scale>
        <p:origin x="2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0BFACFD-6445-430B-8C1C-D5BA92904E7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dirty="0">
            <a:solidFill>
              <a:schemeClr val="bg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33C3A3B-F891-4B1B-A026-D6B996910D9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dirty="0">
            <a:solidFill>
              <a:schemeClr val="bg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E1F8D01-1C50-423D-9ED7-655BDAF1781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dirty="0">
            <a:solidFill>
              <a:schemeClr val="bg1"/>
            </a:solidFill>
          </a:endParaRPr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15ADB2-3F4B-46DE-BE31-1DBA4578F5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DD30F27-A5CB-47F0-BFCE-AE3C9A12F31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7D88C01-8284-4FEF-B7EE-1E18147DF93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dirty="0">
            <a:solidFill>
              <a:schemeClr val="bg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161AA62-6611-4C05-9A50-A48FF764B2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+mj-lt"/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F273A3D-8942-455F-9971-10D4AAE69C8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AFDE727-92BB-4459-AF8C-51238944BD41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4D63F28-2929-4699-A1D2-283318242C12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8389228-066B-453F-B157-720801069644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F245E15-9210-496A-BB56-A28CAA013F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192B706-CE4A-4237-8630-FF7FEC5010B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EB415F5-003F-4F8D-B2A2-C48D5E1A516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กฎหมาย</a:t>
          </a:r>
          <a:endParaRPr lang="en-US" sz="2400" dirty="0">
            <a:solidFill>
              <a:schemeClr val="bg1"/>
            </a:solidFill>
          </a:endParaRPr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37AA5A2-AE49-405F-9590-00023A00E36D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แนวโน้มใหม่ ๆ</a:t>
          </a:r>
          <a:endParaRPr lang="en-US" sz="2400" dirty="0">
            <a:solidFill>
              <a:schemeClr val="bg1"/>
            </a:solidFill>
          </a:endParaRPr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 custScaleX="124547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0BA27-F190-4A74-B272-8C9E2210C5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4BB84-94AF-4968-BF9E-0EB842AC61C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ก่อนทำสัญญา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4E9FB24-9E85-4052-8E26-2A3C7E4EB8A9}" type="parTrans" cxnId="{49F99C89-7832-4F5A-B316-2BB5AB61F7DD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0D9246B-0D15-46B7-86F6-3118C016FEF0}" type="sibTrans" cxnId="{49F99C89-7832-4F5A-B316-2BB5AB61F7DD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2112609-419C-4340-B740-EAAF1A9CB41A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การพิจารณาเอาประกัน 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(underwriting)</a:t>
          </a:r>
        </a:p>
      </dgm:t>
    </dgm:pt>
    <dgm:pt modelId="{F99EF17F-0F06-4D37-B824-CF762F79BE43}" type="parTrans" cxnId="{91AF2D33-9247-471B-8AAE-339562CB35C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0E3A333-0BEE-4BB1-8772-4E4CF4B9CC03}" type="sibTrans" cxnId="{91AF2D33-9247-471B-8AAE-339562CB35C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553DADDC-1CA3-4961-951B-6497C8359EF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F8452A9-AC08-49FD-B72A-77E059AD605D}" type="parTrans" cxnId="{2EFF62DC-48A6-4E1C-9934-8EE468E9A640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976FB4B-4BC7-492C-8F99-88C981A31D55}" type="sibTrans" cxnId="{2EFF62DC-48A6-4E1C-9934-8EE468E9A640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61B5CDA-5966-46A8-9572-C5184F3B11FF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สัญญาหลักและสัญญาแนบท้าย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3C66894-C5C2-4D2D-A7AA-00036E6A8D87}" type="parTrans" cxnId="{00F5E0C4-BD40-4CB0-BC5F-A509EC9F6852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3384990-E014-4DB5-9690-64DE10560F04}" type="sibTrans" cxnId="{00F5E0C4-BD40-4CB0-BC5F-A509EC9F6852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BEA02CAA-BBEB-4BA4-A837-47CB62B95837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หลังทำสัญญา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AB1A3EF5-63ED-48B2-AB23-46962C23D7F4}" type="parTrans" cxnId="{BBCFE8C8-D629-4676-B76F-C440C48FFE89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714238B-380C-4DFA-812D-D40494A543B7}" type="sibTrans" cxnId="{BBCFE8C8-D629-4676-B76F-C440C48FFE89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209C5AF0-7F83-46A0-81FD-DCD6DD90DF14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จ่ายสินไหมทดแทน จ่ายปันผล ฯลฯ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20ADD4E-278C-4117-9219-6A2A3D35377A}" type="parTrans" cxnId="{B6F30130-4F82-4855-B1B9-5C8EA898EF11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9AA057B7-66EE-44AB-B13F-34840B9F37E2}" type="sibTrans" cxnId="{B6F30130-4F82-4855-B1B9-5C8EA898EF11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B11712A-07DC-4101-8455-CD2D32D8E1E4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การวางแผนทางการเงินและการวางแผนประกัน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36C5079-FCCD-4AB4-B5C3-5E9570B5E073}" type="parTrans" cxnId="{A3936989-AE88-4738-AD1A-FCB2754D3D9B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2A8863B-5FC3-4575-96B3-C505C2E610A4}" type="sibTrans" cxnId="{A3936989-AE88-4738-AD1A-FCB2754D3D9B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91A8802-C46A-4E23-9933-B92D64B001A9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ทางเลือกและเงื่อนไขมีอะไรบ้าง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***</a:t>
          </a:r>
        </a:p>
      </dgm:t>
    </dgm:pt>
    <dgm:pt modelId="{17728573-E896-4811-946A-2AFF66EF06B6}" type="parTrans" cxnId="{769D56E9-ED8A-41D6-A4AD-16C8CF2A89F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4511221-56D1-4497-B8EC-1675DC0FBE03}" type="sibTrans" cxnId="{769D56E9-ED8A-41D6-A4AD-16C8CF2A89F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092176C-BDD4-4003-8BAC-32B77566B1FC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ดูเบี้ยที่จะจ่าย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1593A10-BCA6-4FB2-8A76-221C3046B389}" type="parTrans" cxnId="{8045F3AB-ECB6-439A-9785-0723B2BF708B}">
      <dgm:prSet/>
      <dgm:spPr/>
      <dgm:t>
        <a:bodyPr/>
        <a:lstStyle/>
        <a:p>
          <a:endParaRPr lang="en-US"/>
        </a:p>
      </dgm:t>
    </dgm:pt>
    <dgm:pt modelId="{1FEE682C-FA91-4218-9991-A8AA6706F35D}" type="sibTrans" cxnId="{8045F3AB-ECB6-439A-9785-0723B2BF708B}">
      <dgm:prSet/>
      <dgm:spPr/>
      <dgm:t>
        <a:bodyPr/>
        <a:lstStyle/>
        <a:p>
          <a:endParaRPr lang="en-US"/>
        </a:p>
      </dgm:t>
    </dgm:pt>
    <dgm:pt modelId="{4420D039-0611-4AFE-9A08-A0E3B13C6A20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ดู 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Cash Flow </a:t>
          </a:r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ที่จะเข้ามา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FDCF801-11CF-406E-AAE3-843637F7F27F}" type="parTrans" cxnId="{E5247176-D784-4C21-9796-E1A3465AB637}">
      <dgm:prSet/>
      <dgm:spPr/>
      <dgm:t>
        <a:bodyPr/>
        <a:lstStyle/>
        <a:p>
          <a:endParaRPr lang="en-US"/>
        </a:p>
      </dgm:t>
    </dgm:pt>
    <dgm:pt modelId="{8B1669AD-9477-4F3C-A224-48BE5134E018}" type="sibTrans" cxnId="{E5247176-D784-4C21-9796-E1A3465AB637}">
      <dgm:prSet/>
      <dgm:spPr/>
      <dgm:t>
        <a:bodyPr/>
        <a:lstStyle/>
        <a:p>
          <a:endParaRPr lang="en-US"/>
        </a:p>
      </dgm:t>
    </dgm:pt>
    <dgm:pt modelId="{D88F7724-5595-478A-A508-A3817D8B263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คุ้มครองอะไรบ้าง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0639BC3-E312-431F-A6AD-544CD35397F7}" type="parTrans" cxnId="{C6C8E3A8-BBB4-45B2-92B4-9D227067351E}">
      <dgm:prSet/>
      <dgm:spPr/>
      <dgm:t>
        <a:bodyPr/>
        <a:lstStyle/>
        <a:p>
          <a:endParaRPr lang="en-US"/>
        </a:p>
      </dgm:t>
    </dgm:pt>
    <dgm:pt modelId="{C64F01F5-42D4-4D91-AE46-C1D1A1C1BC28}" type="sibTrans" cxnId="{C6C8E3A8-BBB4-45B2-92B4-9D227067351E}">
      <dgm:prSet/>
      <dgm:spPr/>
      <dgm:t>
        <a:bodyPr/>
        <a:lstStyle/>
        <a:p>
          <a:endParaRPr lang="en-US"/>
        </a:p>
      </dgm:t>
    </dgm:pt>
    <dgm:pt modelId="{BC7928C3-EEF2-4348-B7E8-D1C3A2C694FC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ประเด็นอื่น ๆ ที่น่าสนใจ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2F37561-A225-4038-83F5-061D44B4D657}" type="parTrans" cxnId="{ABF1B407-428B-4DD8-BA52-A146C7C0E069}">
      <dgm:prSet/>
      <dgm:spPr/>
      <dgm:t>
        <a:bodyPr/>
        <a:lstStyle/>
        <a:p>
          <a:endParaRPr lang="en-US"/>
        </a:p>
      </dgm:t>
    </dgm:pt>
    <dgm:pt modelId="{60AA8A28-BC97-4206-8336-A9B882932206}" type="sibTrans" cxnId="{ABF1B407-428B-4DD8-BA52-A146C7C0E069}">
      <dgm:prSet/>
      <dgm:spPr/>
      <dgm:t>
        <a:bodyPr/>
        <a:lstStyle/>
        <a:p>
          <a:endParaRPr lang="en-US"/>
        </a:p>
      </dgm:t>
    </dgm:pt>
    <dgm:pt modelId="{15904042-E2E3-447A-90FC-B6FBE33F7187}" type="pres">
      <dgm:prSet presAssocID="{C4F0BA27-F190-4A74-B272-8C9E2210C508}" presName="Name0" presStyleCnt="0">
        <dgm:presLayoutVars>
          <dgm:dir/>
          <dgm:animLvl val="lvl"/>
          <dgm:resizeHandles val="exact"/>
        </dgm:presLayoutVars>
      </dgm:prSet>
      <dgm:spPr/>
    </dgm:pt>
    <dgm:pt modelId="{21A9D0F7-FD70-4675-8160-2C7E241A5B4B}" type="pres">
      <dgm:prSet presAssocID="{D0A4BB84-94AF-4968-BF9E-0EB842AC61C3}" presName="composite" presStyleCnt="0"/>
      <dgm:spPr/>
    </dgm:pt>
    <dgm:pt modelId="{56FF224A-A5B3-4E45-A9DB-860CCE39E415}" type="pres">
      <dgm:prSet presAssocID="{D0A4BB84-94AF-4968-BF9E-0EB842AC61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B13468F-A137-4BB9-B02B-43514E4F0CA2}" type="pres">
      <dgm:prSet presAssocID="{D0A4BB84-94AF-4968-BF9E-0EB842AC61C3}" presName="desTx" presStyleLbl="alignAccFollowNode1" presStyleIdx="0" presStyleCnt="3">
        <dgm:presLayoutVars>
          <dgm:bulletEnabled val="1"/>
        </dgm:presLayoutVars>
      </dgm:prSet>
      <dgm:spPr/>
    </dgm:pt>
    <dgm:pt modelId="{26FC433D-05AA-4C3F-A004-E604EABA9C42}" type="pres">
      <dgm:prSet presAssocID="{30D9246B-0D15-46B7-86F6-3118C016FEF0}" presName="space" presStyleCnt="0"/>
      <dgm:spPr/>
    </dgm:pt>
    <dgm:pt modelId="{476A9552-2968-4869-8F63-3D4516B76F54}" type="pres">
      <dgm:prSet presAssocID="{553DADDC-1CA3-4961-951B-6497C8359EF3}" presName="composite" presStyleCnt="0"/>
      <dgm:spPr/>
    </dgm:pt>
    <dgm:pt modelId="{B7EA0595-82D8-4E4A-ABBE-D77C7FC30FF0}" type="pres">
      <dgm:prSet presAssocID="{553DADDC-1CA3-4961-951B-6497C8359E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4C5DF6-B7E7-48E0-A164-421EFCA081F8}" type="pres">
      <dgm:prSet presAssocID="{553DADDC-1CA3-4961-951B-6497C8359EF3}" presName="desTx" presStyleLbl="alignAccFollowNode1" presStyleIdx="1" presStyleCnt="3">
        <dgm:presLayoutVars>
          <dgm:bulletEnabled val="1"/>
        </dgm:presLayoutVars>
      </dgm:prSet>
      <dgm:spPr/>
    </dgm:pt>
    <dgm:pt modelId="{25DB1CE3-83B6-4945-B9AC-8C8944197A7E}" type="pres">
      <dgm:prSet presAssocID="{4976FB4B-4BC7-492C-8F99-88C981A31D55}" presName="space" presStyleCnt="0"/>
      <dgm:spPr/>
    </dgm:pt>
    <dgm:pt modelId="{8DA4DD44-E6D6-4978-813F-5347FC7870B7}" type="pres">
      <dgm:prSet presAssocID="{BEA02CAA-BBEB-4BA4-A837-47CB62B95837}" presName="composite" presStyleCnt="0"/>
      <dgm:spPr/>
    </dgm:pt>
    <dgm:pt modelId="{AEE02F67-9DD5-4AB9-8636-09AD99EFEEF7}" type="pres">
      <dgm:prSet presAssocID="{BEA02CAA-BBEB-4BA4-A837-47CB62B958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C9E66A-DCDD-48C2-959A-671757D01B3F}" type="pres">
      <dgm:prSet presAssocID="{BEA02CAA-BBEB-4BA4-A837-47CB62B958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BF1B407-428B-4DD8-BA52-A146C7C0E069}" srcId="{BEA02CAA-BBEB-4BA4-A837-47CB62B95837}" destId="{BC7928C3-EEF2-4348-B7E8-D1C3A2C694FC}" srcOrd="1" destOrd="0" parTransId="{72F37561-A225-4038-83F5-061D44B4D657}" sibTransId="{60AA8A28-BC97-4206-8336-A9B882932206}"/>
    <dgm:cxn modelId="{B6F30130-4F82-4855-B1B9-5C8EA898EF11}" srcId="{BEA02CAA-BBEB-4BA4-A837-47CB62B95837}" destId="{209C5AF0-7F83-46A0-81FD-DCD6DD90DF14}" srcOrd="0" destOrd="0" parTransId="{120ADD4E-278C-4117-9219-6A2A3D35377A}" sibTransId="{9AA057B7-66EE-44AB-B13F-34840B9F37E2}"/>
    <dgm:cxn modelId="{01F57032-B565-4E8E-A902-B58C48FFCB81}" type="presOf" srcId="{4420D039-0611-4AFE-9A08-A0E3B13C6A20}" destId="{7B4C5DF6-B7E7-48E0-A164-421EFCA081F8}" srcOrd="0" destOrd="3" presId="urn:microsoft.com/office/officeart/2005/8/layout/hList1"/>
    <dgm:cxn modelId="{91AF2D33-9247-471B-8AAE-339562CB35C4}" srcId="{D0A4BB84-94AF-4968-BF9E-0EB842AC61C3}" destId="{02112609-419C-4340-B740-EAAF1A9CB41A}" srcOrd="1" destOrd="0" parTransId="{F99EF17F-0F06-4D37-B824-CF762F79BE43}" sibTransId="{40E3A333-0BEE-4BB1-8772-4E4CF4B9CC03}"/>
    <dgm:cxn modelId="{B604AD39-AB9F-469B-AA9C-4A4C43D17C78}" type="presOf" srcId="{C4F0BA27-F190-4A74-B272-8C9E2210C508}" destId="{15904042-E2E3-447A-90FC-B6FBE33F7187}" srcOrd="0" destOrd="0" presId="urn:microsoft.com/office/officeart/2005/8/layout/hList1"/>
    <dgm:cxn modelId="{F3C36941-3327-4F6B-A2AD-FC1D0041C9C2}" type="presOf" srcId="{02112609-419C-4340-B740-EAAF1A9CB41A}" destId="{8B13468F-A137-4BB9-B02B-43514E4F0CA2}" srcOrd="0" destOrd="1" presId="urn:microsoft.com/office/officeart/2005/8/layout/hList1"/>
    <dgm:cxn modelId="{11A4B263-6D06-4ABA-8A89-0EEE20A4BB6D}" type="presOf" srcId="{553DADDC-1CA3-4961-951B-6497C8359EF3}" destId="{B7EA0595-82D8-4E4A-ABBE-D77C7FC30FF0}" srcOrd="0" destOrd="0" presId="urn:microsoft.com/office/officeart/2005/8/layout/hList1"/>
    <dgm:cxn modelId="{9B325F45-5A88-4A73-B5FC-5A8845862E2F}" type="presOf" srcId="{0092176C-BDD4-4003-8BAC-32B77566B1FC}" destId="{7B4C5DF6-B7E7-48E0-A164-421EFCA081F8}" srcOrd="0" destOrd="2" presId="urn:microsoft.com/office/officeart/2005/8/layout/hList1"/>
    <dgm:cxn modelId="{29DD854A-A5E0-4A37-A4BA-DB0070DE7DF5}" type="presOf" srcId="{D0A4BB84-94AF-4968-BF9E-0EB842AC61C3}" destId="{56FF224A-A5B3-4E45-A9DB-860CCE39E415}" srcOrd="0" destOrd="0" presId="urn:microsoft.com/office/officeart/2005/8/layout/hList1"/>
    <dgm:cxn modelId="{2E4A764D-6C64-43B1-BA87-C2F3D5C4375F}" type="presOf" srcId="{F91A8802-C46A-4E23-9933-B92D64B001A9}" destId="{7B4C5DF6-B7E7-48E0-A164-421EFCA081F8}" srcOrd="0" destOrd="4" presId="urn:microsoft.com/office/officeart/2005/8/layout/hList1"/>
    <dgm:cxn modelId="{CA665F71-8AAB-4851-8D65-0FDCB8313089}" type="presOf" srcId="{D88F7724-5595-478A-A508-A3817D8B2633}" destId="{7B4C5DF6-B7E7-48E0-A164-421EFCA081F8}" srcOrd="0" destOrd="1" presId="urn:microsoft.com/office/officeart/2005/8/layout/hList1"/>
    <dgm:cxn modelId="{092C2972-5E7A-46F6-8BDF-08C4CDED61D0}" type="presOf" srcId="{BC7928C3-EEF2-4348-B7E8-D1C3A2C694FC}" destId="{8CC9E66A-DCDD-48C2-959A-671757D01B3F}" srcOrd="0" destOrd="1" presId="urn:microsoft.com/office/officeart/2005/8/layout/hList1"/>
    <dgm:cxn modelId="{E5247176-D784-4C21-9796-E1A3465AB637}" srcId="{461B5CDA-5966-46A8-9572-C5184F3B11FF}" destId="{4420D039-0611-4AFE-9A08-A0E3B13C6A20}" srcOrd="2" destOrd="0" parTransId="{FFDCF801-11CF-406E-AAE3-843637F7F27F}" sibTransId="{8B1669AD-9477-4F3C-A224-48BE5134E018}"/>
    <dgm:cxn modelId="{48CA4859-F85C-4FDE-AD08-EEC0AB836BBF}" type="presOf" srcId="{461B5CDA-5966-46A8-9572-C5184F3B11FF}" destId="{7B4C5DF6-B7E7-48E0-A164-421EFCA081F8}" srcOrd="0" destOrd="0" presId="urn:microsoft.com/office/officeart/2005/8/layout/hList1"/>
    <dgm:cxn modelId="{A3936989-AE88-4738-AD1A-FCB2754D3D9B}" srcId="{D0A4BB84-94AF-4968-BF9E-0EB842AC61C3}" destId="{DB11712A-07DC-4101-8455-CD2D32D8E1E4}" srcOrd="0" destOrd="0" parTransId="{D36C5079-FCCD-4AB4-B5C3-5E9570B5E073}" sibTransId="{C2A8863B-5FC3-4575-96B3-C505C2E610A4}"/>
    <dgm:cxn modelId="{49F99C89-7832-4F5A-B316-2BB5AB61F7DD}" srcId="{C4F0BA27-F190-4A74-B272-8C9E2210C508}" destId="{D0A4BB84-94AF-4968-BF9E-0EB842AC61C3}" srcOrd="0" destOrd="0" parTransId="{44E9FB24-9E85-4052-8E26-2A3C7E4EB8A9}" sibTransId="{30D9246B-0D15-46B7-86F6-3118C016FEF0}"/>
    <dgm:cxn modelId="{C6C8E3A8-BBB4-45B2-92B4-9D227067351E}" srcId="{461B5CDA-5966-46A8-9572-C5184F3B11FF}" destId="{D88F7724-5595-478A-A508-A3817D8B2633}" srcOrd="0" destOrd="0" parTransId="{40639BC3-E312-431F-A6AD-544CD35397F7}" sibTransId="{C64F01F5-42D4-4D91-AE46-C1D1A1C1BC28}"/>
    <dgm:cxn modelId="{8045F3AB-ECB6-439A-9785-0723B2BF708B}" srcId="{461B5CDA-5966-46A8-9572-C5184F3B11FF}" destId="{0092176C-BDD4-4003-8BAC-32B77566B1FC}" srcOrd="1" destOrd="0" parTransId="{71593A10-BCA6-4FB2-8A76-221C3046B389}" sibTransId="{1FEE682C-FA91-4218-9991-A8AA6706F35D}"/>
    <dgm:cxn modelId="{00F5E0C4-BD40-4CB0-BC5F-A509EC9F6852}" srcId="{553DADDC-1CA3-4961-951B-6497C8359EF3}" destId="{461B5CDA-5966-46A8-9572-C5184F3B11FF}" srcOrd="0" destOrd="0" parTransId="{33C66894-C5C2-4D2D-A7AA-00036E6A8D87}" sibTransId="{D3384990-E014-4DB5-9690-64DE10560F04}"/>
    <dgm:cxn modelId="{BBCFE8C8-D629-4676-B76F-C440C48FFE89}" srcId="{C4F0BA27-F190-4A74-B272-8C9E2210C508}" destId="{BEA02CAA-BBEB-4BA4-A837-47CB62B95837}" srcOrd="2" destOrd="0" parTransId="{AB1A3EF5-63ED-48B2-AB23-46962C23D7F4}" sibTransId="{0714238B-380C-4DFA-812D-D40494A543B7}"/>
    <dgm:cxn modelId="{ED433CD9-68F4-4CA5-A177-0A5146FC3227}" type="presOf" srcId="{209C5AF0-7F83-46A0-81FD-DCD6DD90DF14}" destId="{8CC9E66A-DCDD-48C2-959A-671757D01B3F}" srcOrd="0" destOrd="0" presId="urn:microsoft.com/office/officeart/2005/8/layout/hList1"/>
    <dgm:cxn modelId="{2EFF62DC-48A6-4E1C-9934-8EE468E9A640}" srcId="{C4F0BA27-F190-4A74-B272-8C9E2210C508}" destId="{553DADDC-1CA3-4961-951B-6497C8359EF3}" srcOrd="1" destOrd="0" parTransId="{DF8452A9-AC08-49FD-B72A-77E059AD605D}" sibTransId="{4976FB4B-4BC7-492C-8F99-88C981A31D55}"/>
    <dgm:cxn modelId="{EBBD31DE-219A-4EF1-98EC-DC7C83B9AD27}" type="presOf" srcId="{BEA02CAA-BBEB-4BA4-A837-47CB62B95837}" destId="{AEE02F67-9DD5-4AB9-8636-09AD99EFEEF7}" srcOrd="0" destOrd="0" presId="urn:microsoft.com/office/officeart/2005/8/layout/hList1"/>
    <dgm:cxn modelId="{769D56E9-ED8A-41D6-A4AD-16C8CF2A89F4}" srcId="{553DADDC-1CA3-4961-951B-6497C8359EF3}" destId="{F91A8802-C46A-4E23-9933-B92D64B001A9}" srcOrd="1" destOrd="0" parTransId="{17728573-E896-4811-946A-2AFF66EF06B6}" sibTransId="{04511221-56D1-4497-B8EC-1675DC0FBE03}"/>
    <dgm:cxn modelId="{39A91FF2-A239-47AE-BB6F-1CAA34DC0559}" type="presOf" srcId="{DB11712A-07DC-4101-8455-CD2D32D8E1E4}" destId="{8B13468F-A137-4BB9-B02B-43514E4F0CA2}" srcOrd="0" destOrd="0" presId="urn:microsoft.com/office/officeart/2005/8/layout/hList1"/>
    <dgm:cxn modelId="{4DD87E45-4E44-4A0A-894B-5A1F354D23F9}" type="presParOf" srcId="{15904042-E2E3-447A-90FC-B6FBE33F7187}" destId="{21A9D0F7-FD70-4675-8160-2C7E241A5B4B}" srcOrd="0" destOrd="0" presId="urn:microsoft.com/office/officeart/2005/8/layout/hList1"/>
    <dgm:cxn modelId="{86ABFC73-465B-4DEB-8A89-EB005317462A}" type="presParOf" srcId="{21A9D0F7-FD70-4675-8160-2C7E241A5B4B}" destId="{56FF224A-A5B3-4E45-A9DB-860CCE39E415}" srcOrd="0" destOrd="0" presId="urn:microsoft.com/office/officeart/2005/8/layout/hList1"/>
    <dgm:cxn modelId="{A3832BEB-4E07-473B-9644-5FA749CE9B73}" type="presParOf" srcId="{21A9D0F7-FD70-4675-8160-2C7E241A5B4B}" destId="{8B13468F-A137-4BB9-B02B-43514E4F0CA2}" srcOrd="1" destOrd="0" presId="urn:microsoft.com/office/officeart/2005/8/layout/hList1"/>
    <dgm:cxn modelId="{783AA8D5-0828-4D29-8054-9A88E4B0D2B7}" type="presParOf" srcId="{15904042-E2E3-447A-90FC-B6FBE33F7187}" destId="{26FC433D-05AA-4C3F-A004-E604EABA9C42}" srcOrd="1" destOrd="0" presId="urn:microsoft.com/office/officeart/2005/8/layout/hList1"/>
    <dgm:cxn modelId="{B0747E49-C270-4F4A-AD8F-0F7F42678C41}" type="presParOf" srcId="{15904042-E2E3-447A-90FC-B6FBE33F7187}" destId="{476A9552-2968-4869-8F63-3D4516B76F54}" srcOrd="2" destOrd="0" presId="urn:microsoft.com/office/officeart/2005/8/layout/hList1"/>
    <dgm:cxn modelId="{C702F85F-1465-47BF-8D36-06CE8B2B8A37}" type="presParOf" srcId="{476A9552-2968-4869-8F63-3D4516B76F54}" destId="{B7EA0595-82D8-4E4A-ABBE-D77C7FC30FF0}" srcOrd="0" destOrd="0" presId="urn:microsoft.com/office/officeart/2005/8/layout/hList1"/>
    <dgm:cxn modelId="{F8934B4C-778B-4EEF-96A0-2E0085F70900}" type="presParOf" srcId="{476A9552-2968-4869-8F63-3D4516B76F54}" destId="{7B4C5DF6-B7E7-48E0-A164-421EFCA081F8}" srcOrd="1" destOrd="0" presId="urn:microsoft.com/office/officeart/2005/8/layout/hList1"/>
    <dgm:cxn modelId="{CFD456B5-72BE-406C-A904-25292E837568}" type="presParOf" srcId="{15904042-E2E3-447A-90FC-B6FBE33F7187}" destId="{25DB1CE3-83B6-4945-B9AC-8C8944197A7E}" srcOrd="3" destOrd="0" presId="urn:microsoft.com/office/officeart/2005/8/layout/hList1"/>
    <dgm:cxn modelId="{89CE5DCA-DF4A-40AE-84AD-948C0DA31775}" type="presParOf" srcId="{15904042-E2E3-447A-90FC-B6FBE33F7187}" destId="{8DA4DD44-E6D6-4978-813F-5347FC7870B7}" srcOrd="4" destOrd="0" presId="urn:microsoft.com/office/officeart/2005/8/layout/hList1"/>
    <dgm:cxn modelId="{DBCCA886-F0CF-48B9-83DC-813674D75FB3}" type="presParOf" srcId="{8DA4DD44-E6D6-4978-813F-5347FC7870B7}" destId="{AEE02F67-9DD5-4AB9-8636-09AD99EFEEF7}" srcOrd="0" destOrd="0" presId="urn:microsoft.com/office/officeart/2005/8/layout/hList1"/>
    <dgm:cxn modelId="{94F929FA-A274-44E2-9862-7BFC9AE96D03}" type="presParOf" srcId="{8DA4DD44-E6D6-4978-813F-5347FC7870B7}" destId="{8CC9E66A-DCDD-48C2-959A-671757D01B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0BA27-F190-4A74-B272-8C9E2210C5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4BB84-94AF-4968-BF9E-0EB842AC61C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ก่อนทำสัญญา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4E9FB24-9E85-4052-8E26-2A3C7E4EB8A9}" type="parTrans" cxnId="{49F99C89-7832-4F5A-B316-2BB5AB61F7DD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0D9246B-0D15-46B7-86F6-3118C016FEF0}" type="sibTrans" cxnId="{49F99C89-7832-4F5A-B316-2BB5AB61F7DD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2112609-419C-4340-B740-EAAF1A9CB41A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การพิจารณาเอาประกัน 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(underwriting)</a:t>
          </a:r>
        </a:p>
      </dgm:t>
    </dgm:pt>
    <dgm:pt modelId="{F99EF17F-0F06-4D37-B824-CF762F79BE43}" type="parTrans" cxnId="{91AF2D33-9247-471B-8AAE-339562CB35C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0E3A333-0BEE-4BB1-8772-4E4CF4B9CC03}" type="sibTrans" cxnId="{91AF2D33-9247-471B-8AAE-339562CB35C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553DADDC-1CA3-4961-951B-6497C8359EF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F8452A9-AC08-49FD-B72A-77E059AD605D}" type="parTrans" cxnId="{2EFF62DC-48A6-4E1C-9934-8EE468E9A640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976FB4B-4BC7-492C-8F99-88C981A31D55}" type="sibTrans" cxnId="{2EFF62DC-48A6-4E1C-9934-8EE468E9A640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61B5CDA-5966-46A8-9572-C5184F3B11FF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สัญญาหลักและสัญญาแนบท้าย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33C66894-C5C2-4D2D-A7AA-00036E6A8D87}" type="parTrans" cxnId="{00F5E0C4-BD40-4CB0-BC5F-A509EC9F6852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3384990-E014-4DB5-9690-64DE10560F04}" type="sibTrans" cxnId="{00F5E0C4-BD40-4CB0-BC5F-A509EC9F6852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BEA02CAA-BBEB-4BA4-A837-47CB62B95837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หลังทำสัญญา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AB1A3EF5-63ED-48B2-AB23-46962C23D7F4}" type="parTrans" cxnId="{BBCFE8C8-D629-4676-B76F-C440C48FFE89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714238B-380C-4DFA-812D-D40494A543B7}" type="sibTrans" cxnId="{BBCFE8C8-D629-4676-B76F-C440C48FFE89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209C5AF0-7F83-46A0-81FD-DCD6DD90DF14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จ่ายสินไหมทดแทน จ่ายปันผล ฯลฯ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120ADD4E-278C-4117-9219-6A2A3D35377A}" type="parTrans" cxnId="{B6F30130-4F82-4855-B1B9-5C8EA898EF11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9AA057B7-66EE-44AB-B13F-34840B9F37E2}" type="sibTrans" cxnId="{B6F30130-4F82-4855-B1B9-5C8EA898EF11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B11712A-07DC-4101-8455-CD2D32D8E1E4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การวางแผนทางการเงินและการวางแผนประกัน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D36C5079-FCCD-4AB4-B5C3-5E9570B5E073}" type="parTrans" cxnId="{A3936989-AE88-4738-AD1A-FCB2754D3D9B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C2A8863B-5FC3-4575-96B3-C505C2E610A4}" type="sibTrans" cxnId="{A3936989-AE88-4738-AD1A-FCB2754D3D9B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91A8802-C46A-4E23-9933-B92D64B001A9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ทางเลือกและเงื่อนไขมีอะไรบ้าง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***</a:t>
          </a:r>
        </a:p>
      </dgm:t>
    </dgm:pt>
    <dgm:pt modelId="{17728573-E896-4811-946A-2AFF66EF06B6}" type="parTrans" cxnId="{769D56E9-ED8A-41D6-A4AD-16C8CF2A89F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4511221-56D1-4497-B8EC-1675DC0FBE03}" type="sibTrans" cxnId="{769D56E9-ED8A-41D6-A4AD-16C8CF2A89F4}">
      <dgm:prSet/>
      <dgm:spPr/>
      <dgm:t>
        <a:bodyPr/>
        <a:lstStyle/>
        <a:p>
          <a:endParaRPr lang="en-US" sz="320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0092176C-BDD4-4003-8BAC-32B77566B1FC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ดูเบี้ยที่จะจ่าย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1593A10-BCA6-4FB2-8A76-221C3046B389}" type="parTrans" cxnId="{8045F3AB-ECB6-439A-9785-0723B2BF708B}">
      <dgm:prSet/>
      <dgm:spPr/>
      <dgm:t>
        <a:bodyPr/>
        <a:lstStyle/>
        <a:p>
          <a:endParaRPr lang="en-US"/>
        </a:p>
      </dgm:t>
    </dgm:pt>
    <dgm:pt modelId="{1FEE682C-FA91-4218-9991-A8AA6706F35D}" type="sibTrans" cxnId="{8045F3AB-ECB6-439A-9785-0723B2BF708B}">
      <dgm:prSet/>
      <dgm:spPr/>
      <dgm:t>
        <a:bodyPr/>
        <a:lstStyle/>
        <a:p>
          <a:endParaRPr lang="en-US"/>
        </a:p>
      </dgm:t>
    </dgm:pt>
    <dgm:pt modelId="{4420D039-0611-4AFE-9A08-A0E3B13C6A20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ดู </a:t>
          </a:r>
          <a:r>
            <a:rPr lang="en-US" sz="3200" dirty="0">
              <a:latin typeface="FreesiaUPC" panose="020B0604020202020204" pitchFamily="34" charset="-34"/>
              <a:cs typeface="FreesiaUPC" panose="020B0604020202020204" pitchFamily="34" charset="-34"/>
            </a:rPr>
            <a:t>Cash Flow </a:t>
          </a:r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ที่จะเข้ามา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FFDCF801-11CF-406E-AAE3-843637F7F27F}" type="parTrans" cxnId="{E5247176-D784-4C21-9796-E1A3465AB637}">
      <dgm:prSet/>
      <dgm:spPr/>
      <dgm:t>
        <a:bodyPr/>
        <a:lstStyle/>
        <a:p>
          <a:endParaRPr lang="en-US"/>
        </a:p>
      </dgm:t>
    </dgm:pt>
    <dgm:pt modelId="{8B1669AD-9477-4F3C-A224-48BE5134E018}" type="sibTrans" cxnId="{E5247176-D784-4C21-9796-E1A3465AB637}">
      <dgm:prSet/>
      <dgm:spPr/>
      <dgm:t>
        <a:bodyPr/>
        <a:lstStyle/>
        <a:p>
          <a:endParaRPr lang="en-US"/>
        </a:p>
      </dgm:t>
    </dgm:pt>
    <dgm:pt modelId="{D88F7724-5595-478A-A508-A3817D8B2633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คุ้มครองอะไรบ้าง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40639BC3-E312-431F-A6AD-544CD35397F7}" type="parTrans" cxnId="{C6C8E3A8-BBB4-45B2-92B4-9D227067351E}">
      <dgm:prSet/>
      <dgm:spPr/>
      <dgm:t>
        <a:bodyPr/>
        <a:lstStyle/>
        <a:p>
          <a:endParaRPr lang="en-US"/>
        </a:p>
      </dgm:t>
    </dgm:pt>
    <dgm:pt modelId="{C64F01F5-42D4-4D91-AE46-C1D1A1C1BC28}" type="sibTrans" cxnId="{C6C8E3A8-BBB4-45B2-92B4-9D227067351E}">
      <dgm:prSet/>
      <dgm:spPr/>
      <dgm:t>
        <a:bodyPr/>
        <a:lstStyle/>
        <a:p>
          <a:endParaRPr lang="en-US"/>
        </a:p>
      </dgm:t>
    </dgm:pt>
    <dgm:pt modelId="{BC7928C3-EEF2-4348-B7E8-D1C3A2C694FC}">
      <dgm:prSet phldrT="[Text]" custT="1"/>
      <dgm:spPr/>
      <dgm:t>
        <a:bodyPr/>
        <a:lstStyle/>
        <a:p>
          <a:r>
            <a:rPr lang="th-TH" sz="3200" dirty="0">
              <a:latin typeface="FreesiaUPC" panose="020B0604020202020204" pitchFamily="34" charset="-34"/>
              <a:cs typeface="FreesiaUPC" panose="020B0604020202020204" pitchFamily="34" charset="-34"/>
            </a:rPr>
            <a:t>ประเด็นอื่น ๆ ที่น่าสนใจ</a:t>
          </a:r>
          <a:endParaRPr lang="en-US" sz="3200" dirty="0">
            <a:latin typeface="FreesiaUPC" panose="020B0604020202020204" pitchFamily="34" charset="-34"/>
            <a:cs typeface="FreesiaUPC" panose="020B0604020202020204" pitchFamily="34" charset="-34"/>
          </a:endParaRPr>
        </a:p>
      </dgm:t>
    </dgm:pt>
    <dgm:pt modelId="{72F37561-A225-4038-83F5-061D44B4D657}" type="parTrans" cxnId="{ABF1B407-428B-4DD8-BA52-A146C7C0E069}">
      <dgm:prSet/>
      <dgm:spPr/>
      <dgm:t>
        <a:bodyPr/>
        <a:lstStyle/>
        <a:p>
          <a:endParaRPr lang="en-US"/>
        </a:p>
      </dgm:t>
    </dgm:pt>
    <dgm:pt modelId="{60AA8A28-BC97-4206-8336-A9B882932206}" type="sibTrans" cxnId="{ABF1B407-428B-4DD8-BA52-A146C7C0E069}">
      <dgm:prSet/>
      <dgm:spPr/>
      <dgm:t>
        <a:bodyPr/>
        <a:lstStyle/>
        <a:p>
          <a:endParaRPr lang="en-US"/>
        </a:p>
      </dgm:t>
    </dgm:pt>
    <dgm:pt modelId="{15904042-E2E3-447A-90FC-B6FBE33F7187}" type="pres">
      <dgm:prSet presAssocID="{C4F0BA27-F190-4A74-B272-8C9E2210C508}" presName="Name0" presStyleCnt="0">
        <dgm:presLayoutVars>
          <dgm:dir/>
          <dgm:animLvl val="lvl"/>
          <dgm:resizeHandles val="exact"/>
        </dgm:presLayoutVars>
      </dgm:prSet>
      <dgm:spPr/>
    </dgm:pt>
    <dgm:pt modelId="{21A9D0F7-FD70-4675-8160-2C7E241A5B4B}" type="pres">
      <dgm:prSet presAssocID="{D0A4BB84-94AF-4968-BF9E-0EB842AC61C3}" presName="composite" presStyleCnt="0"/>
      <dgm:spPr/>
    </dgm:pt>
    <dgm:pt modelId="{56FF224A-A5B3-4E45-A9DB-860CCE39E415}" type="pres">
      <dgm:prSet presAssocID="{D0A4BB84-94AF-4968-BF9E-0EB842AC61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B13468F-A137-4BB9-B02B-43514E4F0CA2}" type="pres">
      <dgm:prSet presAssocID="{D0A4BB84-94AF-4968-BF9E-0EB842AC61C3}" presName="desTx" presStyleLbl="alignAccFollowNode1" presStyleIdx="0" presStyleCnt="3">
        <dgm:presLayoutVars>
          <dgm:bulletEnabled val="1"/>
        </dgm:presLayoutVars>
      </dgm:prSet>
      <dgm:spPr/>
    </dgm:pt>
    <dgm:pt modelId="{26FC433D-05AA-4C3F-A004-E604EABA9C42}" type="pres">
      <dgm:prSet presAssocID="{30D9246B-0D15-46B7-86F6-3118C016FEF0}" presName="space" presStyleCnt="0"/>
      <dgm:spPr/>
    </dgm:pt>
    <dgm:pt modelId="{476A9552-2968-4869-8F63-3D4516B76F54}" type="pres">
      <dgm:prSet presAssocID="{553DADDC-1CA3-4961-951B-6497C8359EF3}" presName="composite" presStyleCnt="0"/>
      <dgm:spPr/>
    </dgm:pt>
    <dgm:pt modelId="{B7EA0595-82D8-4E4A-ABBE-D77C7FC30FF0}" type="pres">
      <dgm:prSet presAssocID="{553DADDC-1CA3-4961-951B-6497C8359EF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4C5DF6-B7E7-48E0-A164-421EFCA081F8}" type="pres">
      <dgm:prSet presAssocID="{553DADDC-1CA3-4961-951B-6497C8359EF3}" presName="desTx" presStyleLbl="alignAccFollowNode1" presStyleIdx="1" presStyleCnt="3">
        <dgm:presLayoutVars>
          <dgm:bulletEnabled val="1"/>
        </dgm:presLayoutVars>
      </dgm:prSet>
      <dgm:spPr/>
    </dgm:pt>
    <dgm:pt modelId="{25DB1CE3-83B6-4945-B9AC-8C8944197A7E}" type="pres">
      <dgm:prSet presAssocID="{4976FB4B-4BC7-492C-8F99-88C981A31D55}" presName="space" presStyleCnt="0"/>
      <dgm:spPr/>
    </dgm:pt>
    <dgm:pt modelId="{8DA4DD44-E6D6-4978-813F-5347FC7870B7}" type="pres">
      <dgm:prSet presAssocID="{BEA02CAA-BBEB-4BA4-A837-47CB62B95837}" presName="composite" presStyleCnt="0"/>
      <dgm:spPr/>
    </dgm:pt>
    <dgm:pt modelId="{AEE02F67-9DD5-4AB9-8636-09AD99EFEEF7}" type="pres">
      <dgm:prSet presAssocID="{BEA02CAA-BBEB-4BA4-A837-47CB62B9583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C9E66A-DCDD-48C2-959A-671757D01B3F}" type="pres">
      <dgm:prSet presAssocID="{BEA02CAA-BBEB-4BA4-A837-47CB62B9583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BF1B407-428B-4DD8-BA52-A146C7C0E069}" srcId="{BEA02CAA-BBEB-4BA4-A837-47CB62B95837}" destId="{BC7928C3-EEF2-4348-B7E8-D1C3A2C694FC}" srcOrd="1" destOrd="0" parTransId="{72F37561-A225-4038-83F5-061D44B4D657}" sibTransId="{60AA8A28-BC97-4206-8336-A9B882932206}"/>
    <dgm:cxn modelId="{B6F30130-4F82-4855-B1B9-5C8EA898EF11}" srcId="{BEA02CAA-BBEB-4BA4-A837-47CB62B95837}" destId="{209C5AF0-7F83-46A0-81FD-DCD6DD90DF14}" srcOrd="0" destOrd="0" parTransId="{120ADD4E-278C-4117-9219-6A2A3D35377A}" sibTransId="{9AA057B7-66EE-44AB-B13F-34840B9F37E2}"/>
    <dgm:cxn modelId="{01F57032-B565-4E8E-A902-B58C48FFCB81}" type="presOf" srcId="{4420D039-0611-4AFE-9A08-A0E3B13C6A20}" destId="{7B4C5DF6-B7E7-48E0-A164-421EFCA081F8}" srcOrd="0" destOrd="3" presId="urn:microsoft.com/office/officeart/2005/8/layout/hList1"/>
    <dgm:cxn modelId="{91AF2D33-9247-471B-8AAE-339562CB35C4}" srcId="{D0A4BB84-94AF-4968-BF9E-0EB842AC61C3}" destId="{02112609-419C-4340-B740-EAAF1A9CB41A}" srcOrd="1" destOrd="0" parTransId="{F99EF17F-0F06-4D37-B824-CF762F79BE43}" sibTransId="{40E3A333-0BEE-4BB1-8772-4E4CF4B9CC03}"/>
    <dgm:cxn modelId="{B604AD39-AB9F-469B-AA9C-4A4C43D17C78}" type="presOf" srcId="{C4F0BA27-F190-4A74-B272-8C9E2210C508}" destId="{15904042-E2E3-447A-90FC-B6FBE33F7187}" srcOrd="0" destOrd="0" presId="urn:microsoft.com/office/officeart/2005/8/layout/hList1"/>
    <dgm:cxn modelId="{F3C36941-3327-4F6B-A2AD-FC1D0041C9C2}" type="presOf" srcId="{02112609-419C-4340-B740-EAAF1A9CB41A}" destId="{8B13468F-A137-4BB9-B02B-43514E4F0CA2}" srcOrd="0" destOrd="1" presId="urn:microsoft.com/office/officeart/2005/8/layout/hList1"/>
    <dgm:cxn modelId="{11A4B263-6D06-4ABA-8A89-0EEE20A4BB6D}" type="presOf" srcId="{553DADDC-1CA3-4961-951B-6497C8359EF3}" destId="{B7EA0595-82D8-4E4A-ABBE-D77C7FC30FF0}" srcOrd="0" destOrd="0" presId="urn:microsoft.com/office/officeart/2005/8/layout/hList1"/>
    <dgm:cxn modelId="{9B325F45-5A88-4A73-B5FC-5A8845862E2F}" type="presOf" srcId="{0092176C-BDD4-4003-8BAC-32B77566B1FC}" destId="{7B4C5DF6-B7E7-48E0-A164-421EFCA081F8}" srcOrd="0" destOrd="2" presId="urn:microsoft.com/office/officeart/2005/8/layout/hList1"/>
    <dgm:cxn modelId="{29DD854A-A5E0-4A37-A4BA-DB0070DE7DF5}" type="presOf" srcId="{D0A4BB84-94AF-4968-BF9E-0EB842AC61C3}" destId="{56FF224A-A5B3-4E45-A9DB-860CCE39E415}" srcOrd="0" destOrd="0" presId="urn:microsoft.com/office/officeart/2005/8/layout/hList1"/>
    <dgm:cxn modelId="{2E4A764D-6C64-43B1-BA87-C2F3D5C4375F}" type="presOf" srcId="{F91A8802-C46A-4E23-9933-B92D64B001A9}" destId="{7B4C5DF6-B7E7-48E0-A164-421EFCA081F8}" srcOrd="0" destOrd="4" presId="urn:microsoft.com/office/officeart/2005/8/layout/hList1"/>
    <dgm:cxn modelId="{CA665F71-8AAB-4851-8D65-0FDCB8313089}" type="presOf" srcId="{D88F7724-5595-478A-A508-A3817D8B2633}" destId="{7B4C5DF6-B7E7-48E0-A164-421EFCA081F8}" srcOrd="0" destOrd="1" presId="urn:microsoft.com/office/officeart/2005/8/layout/hList1"/>
    <dgm:cxn modelId="{092C2972-5E7A-46F6-8BDF-08C4CDED61D0}" type="presOf" srcId="{BC7928C3-EEF2-4348-B7E8-D1C3A2C694FC}" destId="{8CC9E66A-DCDD-48C2-959A-671757D01B3F}" srcOrd="0" destOrd="1" presId="urn:microsoft.com/office/officeart/2005/8/layout/hList1"/>
    <dgm:cxn modelId="{E5247176-D784-4C21-9796-E1A3465AB637}" srcId="{461B5CDA-5966-46A8-9572-C5184F3B11FF}" destId="{4420D039-0611-4AFE-9A08-A0E3B13C6A20}" srcOrd="2" destOrd="0" parTransId="{FFDCF801-11CF-406E-AAE3-843637F7F27F}" sibTransId="{8B1669AD-9477-4F3C-A224-48BE5134E018}"/>
    <dgm:cxn modelId="{48CA4859-F85C-4FDE-AD08-EEC0AB836BBF}" type="presOf" srcId="{461B5CDA-5966-46A8-9572-C5184F3B11FF}" destId="{7B4C5DF6-B7E7-48E0-A164-421EFCA081F8}" srcOrd="0" destOrd="0" presId="urn:microsoft.com/office/officeart/2005/8/layout/hList1"/>
    <dgm:cxn modelId="{A3936989-AE88-4738-AD1A-FCB2754D3D9B}" srcId="{D0A4BB84-94AF-4968-BF9E-0EB842AC61C3}" destId="{DB11712A-07DC-4101-8455-CD2D32D8E1E4}" srcOrd="0" destOrd="0" parTransId="{D36C5079-FCCD-4AB4-B5C3-5E9570B5E073}" sibTransId="{C2A8863B-5FC3-4575-96B3-C505C2E610A4}"/>
    <dgm:cxn modelId="{49F99C89-7832-4F5A-B316-2BB5AB61F7DD}" srcId="{C4F0BA27-F190-4A74-B272-8C9E2210C508}" destId="{D0A4BB84-94AF-4968-BF9E-0EB842AC61C3}" srcOrd="0" destOrd="0" parTransId="{44E9FB24-9E85-4052-8E26-2A3C7E4EB8A9}" sibTransId="{30D9246B-0D15-46B7-86F6-3118C016FEF0}"/>
    <dgm:cxn modelId="{C6C8E3A8-BBB4-45B2-92B4-9D227067351E}" srcId="{461B5CDA-5966-46A8-9572-C5184F3B11FF}" destId="{D88F7724-5595-478A-A508-A3817D8B2633}" srcOrd="0" destOrd="0" parTransId="{40639BC3-E312-431F-A6AD-544CD35397F7}" sibTransId="{C64F01F5-42D4-4D91-AE46-C1D1A1C1BC28}"/>
    <dgm:cxn modelId="{8045F3AB-ECB6-439A-9785-0723B2BF708B}" srcId="{461B5CDA-5966-46A8-9572-C5184F3B11FF}" destId="{0092176C-BDD4-4003-8BAC-32B77566B1FC}" srcOrd="1" destOrd="0" parTransId="{71593A10-BCA6-4FB2-8A76-221C3046B389}" sibTransId="{1FEE682C-FA91-4218-9991-A8AA6706F35D}"/>
    <dgm:cxn modelId="{00F5E0C4-BD40-4CB0-BC5F-A509EC9F6852}" srcId="{553DADDC-1CA3-4961-951B-6497C8359EF3}" destId="{461B5CDA-5966-46A8-9572-C5184F3B11FF}" srcOrd="0" destOrd="0" parTransId="{33C66894-C5C2-4D2D-A7AA-00036E6A8D87}" sibTransId="{D3384990-E014-4DB5-9690-64DE10560F04}"/>
    <dgm:cxn modelId="{BBCFE8C8-D629-4676-B76F-C440C48FFE89}" srcId="{C4F0BA27-F190-4A74-B272-8C9E2210C508}" destId="{BEA02CAA-BBEB-4BA4-A837-47CB62B95837}" srcOrd="2" destOrd="0" parTransId="{AB1A3EF5-63ED-48B2-AB23-46962C23D7F4}" sibTransId="{0714238B-380C-4DFA-812D-D40494A543B7}"/>
    <dgm:cxn modelId="{ED433CD9-68F4-4CA5-A177-0A5146FC3227}" type="presOf" srcId="{209C5AF0-7F83-46A0-81FD-DCD6DD90DF14}" destId="{8CC9E66A-DCDD-48C2-959A-671757D01B3F}" srcOrd="0" destOrd="0" presId="urn:microsoft.com/office/officeart/2005/8/layout/hList1"/>
    <dgm:cxn modelId="{2EFF62DC-48A6-4E1C-9934-8EE468E9A640}" srcId="{C4F0BA27-F190-4A74-B272-8C9E2210C508}" destId="{553DADDC-1CA3-4961-951B-6497C8359EF3}" srcOrd="1" destOrd="0" parTransId="{DF8452A9-AC08-49FD-B72A-77E059AD605D}" sibTransId="{4976FB4B-4BC7-492C-8F99-88C981A31D55}"/>
    <dgm:cxn modelId="{EBBD31DE-219A-4EF1-98EC-DC7C83B9AD27}" type="presOf" srcId="{BEA02CAA-BBEB-4BA4-A837-47CB62B95837}" destId="{AEE02F67-9DD5-4AB9-8636-09AD99EFEEF7}" srcOrd="0" destOrd="0" presId="urn:microsoft.com/office/officeart/2005/8/layout/hList1"/>
    <dgm:cxn modelId="{769D56E9-ED8A-41D6-A4AD-16C8CF2A89F4}" srcId="{553DADDC-1CA3-4961-951B-6497C8359EF3}" destId="{F91A8802-C46A-4E23-9933-B92D64B001A9}" srcOrd="1" destOrd="0" parTransId="{17728573-E896-4811-946A-2AFF66EF06B6}" sibTransId="{04511221-56D1-4497-B8EC-1675DC0FBE03}"/>
    <dgm:cxn modelId="{39A91FF2-A239-47AE-BB6F-1CAA34DC0559}" type="presOf" srcId="{DB11712A-07DC-4101-8455-CD2D32D8E1E4}" destId="{8B13468F-A137-4BB9-B02B-43514E4F0CA2}" srcOrd="0" destOrd="0" presId="urn:microsoft.com/office/officeart/2005/8/layout/hList1"/>
    <dgm:cxn modelId="{4DD87E45-4E44-4A0A-894B-5A1F354D23F9}" type="presParOf" srcId="{15904042-E2E3-447A-90FC-B6FBE33F7187}" destId="{21A9D0F7-FD70-4675-8160-2C7E241A5B4B}" srcOrd="0" destOrd="0" presId="urn:microsoft.com/office/officeart/2005/8/layout/hList1"/>
    <dgm:cxn modelId="{86ABFC73-465B-4DEB-8A89-EB005317462A}" type="presParOf" srcId="{21A9D0F7-FD70-4675-8160-2C7E241A5B4B}" destId="{56FF224A-A5B3-4E45-A9DB-860CCE39E415}" srcOrd="0" destOrd="0" presId="urn:microsoft.com/office/officeart/2005/8/layout/hList1"/>
    <dgm:cxn modelId="{A3832BEB-4E07-473B-9644-5FA749CE9B73}" type="presParOf" srcId="{21A9D0F7-FD70-4675-8160-2C7E241A5B4B}" destId="{8B13468F-A137-4BB9-B02B-43514E4F0CA2}" srcOrd="1" destOrd="0" presId="urn:microsoft.com/office/officeart/2005/8/layout/hList1"/>
    <dgm:cxn modelId="{783AA8D5-0828-4D29-8054-9A88E4B0D2B7}" type="presParOf" srcId="{15904042-E2E3-447A-90FC-B6FBE33F7187}" destId="{26FC433D-05AA-4C3F-A004-E604EABA9C42}" srcOrd="1" destOrd="0" presId="urn:microsoft.com/office/officeart/2005/8/layout/hList1"/>
    <dgm:cxn modelId="{B0747E49-C270-4F4A-AD8F-0F7F42678C41}" type="presParOf" srcId="{15904042-E2E3-447A-90FC-B6FBE33F7187}" destId="{476A9552-2968-4869-8F63-3D4516B76F54}" srcOrd="2" destOrd="0" presId="urn:microsoft.com/office/officeart/2005/8/layout/hList1"/>
    <dgm:cxn modelId="{C702F85F-1465-47BF-8D36-06CE8B2B8A37}" type="presParOf" srcId="{476A9552-2968-4869-8F63-3D4516B76F54}" destId="{B7EA0595-82D8-4E4A-ABBE-D77C7FC30FF0}" srcOrd="0" destOrd="0" presId="urn:microsoft.com/office/officeart/2005/8/layout/hList1"/>
    <dgm:cxn modelId="{F8934B4C-778B-4EEF-96A0-2E0085F70900}" type="presParOf" srcId="{476A9552-2968-4869-8F63-3D4516B76F54}" destId="{7B4C5DF6-B7E7-48E0-A164-421EFCA081F8}" srcOrd="1" destOrd="0" presId="urn:microsoft.com/office/officeart/2005/8/layout/hList1"/>
    <dgm:cxn modelId="{CFD456B5-72BE-406C-A904-25292E837568}" type="presParOf" srcId="{15904042-E2E3-447A-90FC-B6FBE33F7187}" destId="{25DB1CE3-83B6-4945-B9AC-8C8944197A7E}" srcOrd="3" destOrd="0" presId="urn:microsoft.com/office/officeart/2005/8/layout/hList1"/>
    <dgm:cxn modelId="{89CE5DCA-DF4A-40AE-84AD-948C0DA31775}" type="presParOf" srcId="{15904042-E2E3-447A-90FC-B6FBE33F7187}" destId="{8DA4DD44-E6D6-4978-813F-5347FC7870B7}" srcOrd="4" destOrd="0" presId="urn:microsoft.com/office/officeart/2005/8/layout/hList1"/>
    <dgm:cxn modelId="{DBCCA886-F0CF-48B9-83DC-813674D75FB3}" type="presParOf" srcId="{8DA4DD44-E6D6-4978-813F-5347FC7870B7}" destId="{AEE02F67-9DD5-4AB9-8636-09AD99EFEEF7}" srcOrd="0" destOrd="0" presId="urn:microsoft.com/office/officeart/2005/8/layout/hList1"/>
    <dgm:cxn modelId="{94F929FA-A274-44E2-9862-7BFC9AE96D03}" type="presParOf" srcId="{8DA4DD44-E6D6-4978-813F-5347FC7870B7}" destId="{8CC9E66A-DCDD-48C2-959A-671757D01B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0BFACFD-6445-430B-8C1C-D5BA92904E7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dirty="0">
            <a:solidFill>
              <a:schemeClr val="bg1"/>
            </a:solidFill>
          </a:endParaRPr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33C3A3B-F891-4B1B-A026-D6B996910D9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dirty="0">
            <a:solidFill>
              <a:schemeClr val="bg1"/>
            </a:solidFill>
          </a:endParaRPr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E1F8D01-1C50-423D-9ED7-655BDAF1781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dirty="0">
            <a:solidFill>
              <a:schemeClr val="bg1"/>
            </a:solidFill>
          </a:endParaRPr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15ADB2-3F4B-46DE-BE31-1DBA4578F5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dirty="0">
            <a:solidFill>
              <a:schemeClr val="bg1"/>
            </a:solidFill>
          </a:endParaRPr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DD30F27-A5CB-47F0-BFCE-AE3C9A12F31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7D88C01-8284-4FEF-B7EE-1E18147DF93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dirty="0">
            <a:solidFill>
              <a:schemeClr val="bg1"/>
            </a:solidFill>
          </a:endParaRPr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161AA62-6611-4C05-9A50-A48FF764B22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+mj-lt"/>
            </a:rPr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F273A3D-8942-455F-9971-10D4AAE69C8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AFDE727-92BB-4459-AF8C-51238944BD41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4D63F28-2929-4699-A1D2-283318242C12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เครื่องมือ</a:t>
          </a:r>
          <a:endParaRPr lang="en-US" sz="2400" dirty="0">
            <a:solidFill>
              <a:schemeClr val="bg1"/>
            </a:solidFill>
          </a:endParaRPr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8389228-066B-453F-B157-720801069644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F245E15-9210-496A-BB56-A28CAA013F66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พื้นฐาน</a:t>
          </a:r>
          <a:endParaRPr lang="en-US" sz="2400" dirty="0">
            <a:solidFill>
              <a:schemeClr val="bg1"/>
            </a:solidFill>
          </a:endParaRPr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192B706-CE4A-4237-8630-FF7FEC5010BB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การเอาไปใช้</a:t>
          </a:r>
          <a:endParaRPr lang="en-US" sz="2400" dirty="0">
            <a:solidFill>
              <a:schemeClr val="bg1"/>
            </a:solidFill>
          </a:endParaRPr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EB415F5-003F-4F8D-B2A2-C48D5E1A5160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กฎหมาย</a:t>
          </a:r>
          <a:endParaRPr lang="en-US" sz="2400" dirty="0">
            <a:solidFill>
              <a:schemeClr val="bg1"/>
            </a:solidFill>
          </a:endParaRPr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37AA5A2-AE49-405F-9590-00023A00E36D}">
      <dgm:prSet phldrT="[Text]"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แนวโน้มใหม่ ๆ</a:t>
          </a:r>
          <a:endParaRPr lang="en-US" sz="2400" dirty="0">
            <a:solidFill>
              <a:schemeClr val="bg1"/>
            </a:solidFill>
          </a:endParaRPr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 custScaleX="124547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6996409" y="2234479"/>
          <a:ext cx="344959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344959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6996409" y="2234479"/>
          <a:ext cx="344959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344959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56494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1684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1684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1684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564948" y="923482"/>
          <a:ext cx="890490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890490" y="193879"/>
              </a:lnTo>
              <a:lnTo>
                <a:pt x="89049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482613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482613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482613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21203" y="923482"/>
          <a:ext cx="1343744" cy="387759"/>
        </a:xfrm>
        <a:custGeom>
          <a:avLst/>
          <a:gdLst/>
          <a:ahLst/>
          <a:cxnLst/>
          <a:rect l="0" t="0" r="0" b="0"/>
          <a:pathLst>
            <a:path>
              <a:moveTo>
                <a:pt x="1343744" y="0"/>
              </a:moveTo>
              <a:lnTo>
                <a:pt x="1343744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24837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24837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24837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986968" y="923482"/>
          <a:ext cx="3577979" cy="387759"/>
        </a:xfrm>
        <a:custGeom>
          <a:avLst/>
          <a:gdLst/>
          <a:ahLst/>
          <a:cxnLst/>
          <a:rect l="0" t="0" r="0" b="0"/>
          <a:pathLst>
            <a:path>
              <a:moveTo>
                <a:pt x="3577979" y="0"/>
              </a:moveTo>
              <a:lnTo>
                <a:pt x="3577979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64171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4171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63731" y="1311242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3731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25349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25349" y="3933237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25349" y="5244234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j-lt"/>
            </a:rPr>
            <a:t>Excel</a:t>
          </a:r>
        </a:p>
      </dsp:txBody>
      <dsp:txXfrm>
        <a:off x="525349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297966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297966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759584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759584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759584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32201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532201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4993820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4993820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4993820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766436" y="1311242"/>
          <a:ext cx="2299729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766436" y="1311242"/>
        <a:ext cx="2299729" cy="923237"/>
      </dsp:txXfrm>
    </dsp:sp>
    <dsp:sp modelId="{D77CC423-4319-4783-9008-C58F480015E7}">
      <dsp:nvSpPr>
        <dsp:cNvPr id="0" name=""/>
        <dsp:cNvSpPr/>
      </dsp:nvSpPr>
      <dsp:spPr>
        <a:xfrm>
          <a:off x="7341368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กฎหมาย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341368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แนวโน้มใหม่ ๆ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3933237"/>
        <a:ext cx="1846475" cy="923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F224A-A5B3-4E45-A9DB-860CCE39E415}">
      <dsp:nvSpPr>
        <dsp:cNvPr id="0" name=""/>
        <dsp:cNvSpPr/>
      </dsp:nvSpPr>
      <dsp:spPr>
        <a:xfrm>
          <a:off x="3364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ก่อนทำสัญญา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364" y="905"/>
        <a:ext cx="3280490" cy="1152000"/>
      </dsp:txXfrm>
    </dsp:sp>
    <dsp:sp modelId="{8B13468F-A137-4BB9-B02B-43514E4F0CA2}">
      <dsp:nvSpPr>
        <dsp:cNvPr id="0" name=""/>
        <dsp:cNvSpPr/>
      </dsp:nvSpPr>
      <dsp:spPr>
        <a:xfrm>
          <a:off x="3364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การวางแผนทางการเงินและการวางแผนประกัน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การพิจารณาเอาประกัน 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(underwriting)</a:t>
          </a:r>
        </a:p>
      </dsp:txBody>
      <dsp:txXfrm>
        <a:off x="3364" y="1152905"/>
        <a:ext cx="3280490" cy="4289062"/>
      </dsp:txXfrm>
    </dsp:sp>
    <dsp:sp modelId="{B7EA0595-82D8-4E4A-ABBE-D77C7FC30FF0}">
      <dsp:nvSpPr>
        <dsp:cNvPr id="0" name=""/>
        <dsp:cNvSpPr/>
      </dsp:nvSpPr>
      <dsp:spPr>
        <a:xfrm>
          <a:off x="3743123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743123" y="905"/>
        <a:ext cx="3280490" cy="1152000"/>
      </dsp:txXfrm>
    </dsp:sp>
    <dsp:sp modelId="{7B4C5DF6-B7E7-48E0-A164-421EFCA081F8}">
      <dsp:nvSpPr>
        <dsp:cNvPr id="0" name=""/>
        <dsp:cNvSpPr/>
      </dsp:nvSpPr>
      <dsp:spPr>
        <a:xfrm>
          <a:off x="3743123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สัญญาหลักและสัญญาแนบท้าย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คุ้มครองอะไรบ้าง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ดูเบี้ยที่จะจ่าย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ดู 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Cash Flow </a:t>
          </a: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ที่จะเข้ามา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ทางเลือกและเงื่อนไขมีอะไรบ้าง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***</a:t>
          </a:r>
        </a:p>
      </dsp:txBody>
      <dsp:txXfrm>
        <a:off x="3743123" y="1152905"/>
        <a:ext cx="3280490" cy="4289062"/>
      </dsp:txXfrm>
    </dsp:sp>
    <dsp:sp modelId="{AEE02F67-9DD5-4AB9-8636-09AD99EFEEF7}">
      <dsp:nvSpPr>
        <dsp:cNvPr id="0" name=""/>
        <dsp:cNvSpPr/>
      </dsp:nvSpPr>
      <dsp:spPr>
        <a:xfrm>
          <a:off x="7482882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หลังทำสัญญา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7482882" y="905"/>
        <a:ext cx="3280490" cy="1152000"/>
      </dsp:txXfrm>
    </dsp:sp>
    <dsp:sp modelId="{8CC9E66A-DCDD-48C2-959A-671757D01B3F}">
      <dsp:nvSpPr>
        <dsp:cNvPr id="0" name=""/>
        <dsp:cNvSpPr/>
      </dsp:nvSpPr>
      <dsp:spPr>
        <a:xfrm>
          <a:off x="7482882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จ่ายสินไหมทดแทน จ่ายปันผล ฯลฯ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ประเด็นอื่น ๆ ที่น่าสนใจ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7482882" y="1152905"/>
        <a:ext cx="3280490" cy="4289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F224A-A5B3-4E45-A9DB-860CCE39E415}">
      <dsp:nvSpPr>
        <dsp:cNvPr id="0" name=""/>
        <dsp:cNvSpPr/>
      </dsp:nvSpPr>
      <dsp:spPr>
        <a:xfrm>
          <a:off x="3364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ก่อนทำสัญญา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364" y="905"/>
        <a:ext cx="3280490" cy="1152000"/>
      </dsp:txXfrm>
    </dsp:sp>
    <dsp:sp modelId="{8B13468F-A137-4BB9-B02B-43514E4F0CA2}">
      <dsp:nvSpPr>
        <dsp:cNvPr id="0" name=""/>
        <dsp:cNvSpPr/>
      </dsp:nvSpPr>
      <dsp:spPr>
        <a:xfrm>
          <a:off x="3364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การวางแผนทางการเงินและการวางแผนประกัน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การพิจารณาเอาประกัน 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(underwriting)</a:t>
          </a:r>
        </a:p>
      </dsp:txBody>
      <dsp:txXfrm>
        <a:off x="3364" y="1152905"/>
        <a:ext cx="3280490" cy="4289062"/>
      </dsp:txXfrm>
    </dsp:sp>
    <dsp:sp modelId="{B7EA0595-82D8-4E4A-ABBE-D77C7FC30FF0}">
      <dsp:nvSpPr>
        <dsp:cNvPr id="0" name=""/>
        <dsp:cNvSpPr/>
      </dsp:nvSpPr>
      <dsp:spPr>
        <a:xfrm>
          <a:off x="3743123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3743123" y="905"/>
        <a:ext cx="3280490" cy="1152000"/>
      </dsp:txXfrm>
    </dsp:sp>
    <dsp:sp modelId="{7B4C5DF6-B7E7-48E0-A164-421EFCA081F8}">
      <dsp:nvSpPr>
        <dsp:cNvPr id="0" name=""/>
        <dsp:cNvSpPr/>
      </dsp:nvSpPr>
      <dsp:spPr>
        <a:xfrm>
          <a:off x="3743123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สัญญาหลักและสัญญาแนบท้าย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คุ้มครองอะไรบ้าง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ดูเบี้ยที่จะจ่าย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ดู 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Cash Flow </a:t>
          </a: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ที่จะเข้ามา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ทางเลือกและเงื่อนไขมีอะไรบ้าง</a:t>
          </a:r>
          <a:r>
            <a:rPr lang="en-US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***</a:t>
          </a:r>
        </a:p>
      </dsp:txBody>
      <dsp:txXfrm>
        <a:off x="3743123" y="1152905"/>
        <a:ext cx="3280490" cy="4289062"/>
      </dsp:txXfrm>
    </dsp:sp>
    <dsp:sp modelId="{AEE02F67-9DD5-4AB9-8636-09AD99EFEEF7}">
      <dsp:nvSpPr>
        <dsp:cNvPr id="0" name=""/>
        <dsp:cNvSpPr/>
      </dsp:nvSpPr>
      <dsp:spPr>
        <a:xfrm>
          <a:off x="7482882" y="905"/>
          <a:ext cx="3280490" cy="115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หลังทำสัญญา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7482882" y="905"/>
        <a:ext cx="3280490" cy="1152000"/>
      </dsp:txXfrm>
    </dsp:sp>
    <dsp:sp modelId="{8CC9E66A-DCDD-48C2-959A-671757D01B3F}">
      <dsp:nvSpPr>
        <dsp:cNvPr id="0" name=""/>
        <dsp:cNvSpPr/>
      </dsp:nvSpPr>
      <dsp:spPr>
        <a:xfrm>
          <a:off x="7482882" y="1152905"/>
          <a:ext cx="3280490" cy="42890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จ่ายสินไหมทดแทน จ่ายปันผล ฯลฯ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kern="1200" dirty="0">
              <a:latin typeface="FreesiaUPC" panose="020B0604020202020204" pitchFamily="34" charset="-34"/>
              <a:cs typeface="FreesiaUPC" panose="020B0604020202020204" pitchFamily="34" charset="-34"/>
            </a:rPr>
            <a:t>ประเด็นอื่น ๆ ที่น่าสนใจ</a:t>
          </a:r>
          <a:endParaRPr lang="en-US" sz="3200" kern="1200" dirty="0">
            <a:latin typeface="FreesiaUPC" panose="020B0604020202020204" pitchFamily="34" charset="-34"/>
            <a:cs typeface="FreesiaUPC" panose="020B0604020202020204" pitchFamily="34" charset="-34"/>
          </a:endParaRPr>
        </a:p>
      </dsp:txBody>
      <dsp:txXfrm>
        <a:off x="7482882" y="1152905"/>
        <a:ext cx="3280490" cy="4289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6996409" y="2234479"/>
          <a:ext cx="344959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344959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6996409" y="2234479"/>
          <a:ext cx="344959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344959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56494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1684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1684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1684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564948" y="923482"/>
          <a:ext cx="890490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890490" y="193879"/>
              </a:lnTo>
              <a:lnTo>
                <a:pt x="89049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482613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482613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482613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21203" y="923482"/>
          <a:ext cx="1343744" cy="387759"/>
        </a:xfrm>
        <a:custGeom>
          <a:avLst/>
          <a:gdLst/>
          <a:ahLst/>
          <a:cxnLst/>
          <a:rect l="0" t="0" r="0" b="0"/>
          <a:pathLst>
            <a:path>
              <a:moveTo>
                <a:pt x="1343744" y="0"/>
              </a:moveTo>
              <a:lnTo>
                <a:pt x="1343744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248378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248378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248378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986968" y="923482"/>
          <a:ext cx="3577979" cy="387759"/>
        </a:xfrm>
        <a:custGeom>
          <a:avLst/>
          <a:gdLst/>
          <a:ahLst/>
          <a:cxnLst/>
          <a:rect l="0" t="0" r="0" b="0"/>
          <a:pathLst>
            <a:path>
              <a:moveTo>
                <a:pt x="3577979" y="0"/>
              </a:moveTo>
              <a:lnTo>
                <a:pt x="3577979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64171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ความรู้ทั่วไปเกี่ยวกับการประกันภัย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364171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63731" y="1311242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การอ่านออกเขียนได้เรื่องความเสี่ยง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3731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25349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25349" y="3933237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ความน่าจะเป็นและสถิติ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25349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25349" y="5244234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+mj-lt"/>
            </a:rPr>
            <a:t>Excel</a:t>
          </a:r>
        </a:p>
      </dsp:txBody>
      <dsp:txXfrm>
        <a:off x="525349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297966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การจัดการความเสี่ยงส่วนบุคคล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297966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759584" y="2622239"/>
          <a:ext cx="1846475" cy="923237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759584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759584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759584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32201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การจัดการความเสี่ยงบริษัท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532201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4993820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พื้นฐาน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4993820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เครื่องมือ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4993820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การเอาไปใช้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993820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766436" y="1311242"/>
          <a:ext cx="2299729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แนวโน้มเรื่องการจัดการความเสี่ยงและประกันภัย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766436" y="1311242"/>
        <a:ext cx="2299729" cy="923237"/>
      </dsp:txXfrm>
    </dsp:sp>
    <dsp:sp modelId="{D77CC423-4319-4783-9008-C58F480015E7}">
      <dsp:nvSpPr>
        <dsp:cNvPr id="0" name=""/>
        <dsp:cNvSpPr/>
      </dsp:nvSpPr>
      <dsp:spPr>
        <a:xfrm>
          <a:off x="7341368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กฎหมาย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341368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แนวโน้มใหม่ ๆ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341368" y="3933237"/>
        <a:ext cx="1846475" cy="923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9B27A-01AD-420B-8B88-BA4D012E83E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BE8F0-EF1B-42BE-87CA-D3C2F28CA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E8F0-EF1B-42BE-87CA-D3C2F28CA5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8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E8F0-EF1B-42BE-87CA-D3C2F28CA5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BE8F0-EF1B-42BE-87CA-D3C2F28CA5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0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3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2927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772817" y="156755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401216" y="171684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6105331" y="166086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401216" y="3331052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7476932" y="312578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6105331" y="327507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772817" y="4761091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401216" y="4910381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7476932" y="4705110"/>
            <a:ext cx="3965510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6105331" y="4854400"/>
            <a:ext cx="1222311" cy="11663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7514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2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2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64B92-BD3C-4544-9866-027674AE0AD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27E8-A894-4CDE-A67E-D27E8EDD8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image" Target="../media/image35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jpg"/><Relationship Id="rId18" Type="http://schemas.openxmlformats.org/officeDocument/2006/relationships/image" Target="../media/image70.jpg"/><Relationship Id="rId26" Type="http://schemas.openxmlformats.org/officeDocument/2006/relationships/image" Target="../media/image78.jpg"/><Relationship Id="rId3" Type="http://schemas.openxmlformats.org/officeDocument/2006/relationships/image" Target="../media/image55.jpg"/><Relationship Id="rId21" Type="http://schemas.openxmlformats.org/officeDocument/2006/relationships/image" Target="../media/image73.jpg"/><Relationship Id="rId7" Type="http://schemas.openxmlformats.org/officeDocument/2006/relationships/image" Target="../media/image59.jpg"/><Relationship Id="rId12" Type="http://schemas.openxmlformats.org/officeDocument/2006/relationships/image" Target="../media/image64.jpg"/><Relationship Id="rId17" Type="http://schemas.openxmlformats.org/officeDocument/2006/relationships/image" Target="../media/image69.jpg"/><Relationship Id="rId25" Type="http://schemas.openxmlformats.org/officeDocument/2006/relationships/image" Target="../media/image77.jpg"/><Relationship Id="rId2" Type="http://schemas.openxmlformats.org/officeDocument/2006/relationships/image" Target="../media/image54.jpg"/><Relationship Id="rId16" Type="http://schemas.openxmlformats.org/officeDocument/2006/relationships/image" Target="../media/image68.jpg"/><Relationship Id="rId20" Type="http://schemas.openxmlformats.org/officeDocument/2006/relationships/image" Target="../media/image72.jpg"/><Relationship Id="rId29" Type="http://schemas.openxmlformats.org/officeDocument/2006/relationships/image" Target="../media/image8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11" Type="http://schemas.openxmlformats.org/officeDocument/2006/relationships/image" Target="../media/image63.jpg"/><Relationship Id="rId24" Type="http://schemas.openxmlformats.org/officeDocument/2006/relationships/image" Target="../media/image76.jpg"/><Relationship Id="rId5" Type="http://schemas.openxmlformats.org/officeDocument/2006/relationships/image" Target="../media/image57.jpg"/><Relationship Id="rId15" Type="http://schemas.openxmlformats.org/officeDocument/2006/relationships/image" Target="../media/image67.jpg"/><Relationship Id="rId23" Type="http://schemas.openxmlformats.org/officeDocument/2006/relationships/image" Target="../media/image75.jpg"/><Relationship Id="rId28" Type="http://schemas.openxmlformats.org/officeDocument/2006/relationships/image" Target="../media/image80.jpg"/><Relationship Id="rId10" Type="http://schemas.openxmlformats.org/officeDocument/2006/relationships/image" Target="../media/image62.jpg"/><Relationship Id="rId19" Type="http://schemas.openxmlformats.org/officeDocument/2006/relationships/image" Target="../media/image71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Relationship Id="rId14" Type="http://schemas.openxmlformats.org/officeDocument/2006/relationships/image" Target="../media/image66.jpg"/><Relationship Id="rId22" Type="http://schemas.openxmlformats.org/officeDocument/2006/relationships/image" Target="../media/image74.jpg"/><Relationship Id="rId27" Type="http://schemas.openxmlformats.org/officeDocument/2006/relationships/image" Target="../media/image7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9" y="5112064"/>
            <a:ext cx="1550563" cy="1550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65" y="5128601"/>
            <a:ext cx="1540992" cy="153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1659085"/>
            <a:ext cx="1550562" cy="1556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041"/>
            <a:ext cx="1547375" cy="8869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8" y="4042870"/>
            <a:ext cx="1553754" cy="1569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4315574"/>
            <a:ext cx="1540994" cy="15505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" y="42036"/>
            <a:ext cx="1550563" cy="1544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29" y="5656120"/>
            <a:ext cx="1601778" cy="939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5659432"/>
            <a:ext cx="1618322" cy="936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00" y="3014159"/>
            <a:ext cx="1601778" cy="9299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1" y="1268693"/>
            <a:ext cx="1601775" cy="1605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65" y="133206"/>
            <a:ext cx="1682895" cy="9606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9" y="5077691"/>
            <a:ext cx="1608393" cy="9100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" y="5931353"/>
            <a:ext cx="1595158" cy="92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8" y="4028666"/>
            <a:ext cx="1615014" cy="9266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0" y="2982524"/>
            <a:ext cx="1621634" cy="9299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04" y="1929502"/>
            <a:ext cx="1618322" cy="9332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2" y="227105"/>
            <a:ext cx="1611705" cy="1608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14" y="3326234"/>
            <a:ext cx="1611705" cy="1608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1" y="2242256"/>
            <a:ext cx="1611705" cy="90679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1093873"/>
            <a:ext cx="1615016" cy="9200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44753"/>
            <a:ext cx="1601778" cy="90679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5" y="5798765"/>
            <a:ext cx="1624945" cy="9314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3784667"/>
            <a:ext cx="1761570" cy="11853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2404864"/>
            <a:ext cx="1611705" cy="12211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284430"/>
            <a:ext cx="1591848" cy="9067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63997"/>
            <a:ext cx="1598468" cy="9067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4702892"/>
            <a:ext cx="1601773" cy="9100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2942503"/>
            <a:ext cx="1601775" cy="16017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899836"/>
            <a:ext cx="1595158" cy="90679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3930876"/>
            <a:ext cx="1605085" cy="16083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2886126"/>
            <a:ext cx="1598466" cy="91340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844687"/>
            <a:ext cx="1598464" cy="91009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31091"/>
            <a:ext cx="1595158" cy="15984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00133"/>
            <a:ext cx="1605085" cy="15984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120" y="814283"/>
            <a:ext cx="10679395" cy="671953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+mj-cs"/>
              </a:rPr>
              <a:t>WELCOME TO SCHOOL OF RISKX @ CHULA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6267" y="4867318"/>
            <a:ext cx="6340419" cy="671953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bg1"/>
                </a:solidFill>
                <a:latin typeface="Century Gothic" panose="020B0502020202020204" pitchFamily="34" charset="0"/>
                <a:cs typeface="+mj-cs"/>
              </a:rPr>
              <a:t>CU Intro Risk Fall 2017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416" y="2900524"/>
            <a:ext cx="6961252" cy="671953"/>
          </a:xfrm>
          <a:prstGeom prst="rect">
            <a:avLst/>
          </a:prstGeom>
          <a:solidFill>
            <a:schemeClr val="accent6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+mj-cs"/>
              </a:rPr>
              <a:t>RISKX.TEACHABLE.COM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" y="4663801"/>
            <a:ext cx="1171187" cy="117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5174789" y="6073630"/>
            <a:ext cx="1635921" cy="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49623145"/>
              </p:ext>
            </p:extLst>
          </p:nvPr>
        </p:nvGraphicFramePr>
        <p:xfrm>
          <a:off x="746975" y="695460"/>
          <a:ext cx="10766737" cy="544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sosceles Triangle 12"/>
          <p:cNvSpPr/>
          <p:nvPr/>
        </p:nvSpPr>
        <p:spPr>
          <a:xfrm rot="5400000">
            <a:off x="3803200" y="998949"/>
            <a:ext cx="1167983" cy="1006881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7611743" y="998949"/>
            <a:ext cx="1167982" cy="100688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082089" y="1983882"/>
            <a:ext cx="2097839" cy="1433015"/>
          </a:xfrm>
          <a:prstGeom prst="roundRect">
            <a:avLst>
              <a:gd name="adj" fmla="val 9048"/>
            </a:avLst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การพิจารณาเอาประกัน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อายุ</a:t>
            </a:r>
          </a:p>
          <a:p>
            <a:r>
              <a:rPr lang="th-TH" dirty="0"/>
              <a:t>เพศ</a:t>
            </a:r>
          </a:p>
          <a:p>
            <a:r>
              <a:rPr lang="th-TH" dirty="0"/>
              <a:t>อาชีพ</a:t>
            </a:r>
          </a:p>
          <a:p>
            <a:r>
              <a:rPr lang="th-TH" dirty="0"/>
              <a:t>ที่อยู่อาศัย</a:t>
            </a:r>
          </a:p>
          <a:p>
            <a:r>
              <a:rPr lang="th-TH" dirty="0"/>
              <a:t>รูปแบบการใช้ชีวิต</a:t>
            </a:r>
          </a:p>
          <a:p>
            <a:r>
              <a:rPr lang="th-TH" dirty="0"/>
              <a:t>สถานะทางการเงิน</a:t>
            </a:r>
          </a:p>
          <a:p>
            <a:r>
              <a:rPr lang="th-TH" dirty="0"/>
              <a:t>ส่วนได้เสียในการทำประกัน</a:t>
            </a:r>
          </a:p>
          <a:p>
            <a:r>
              <a:rPr lang="th-TH" dirty="0"/>
              <a:t>ขนาดของร่างกาย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สัญญาประกันชีวิต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สัญญาหลักและสัญญาเพิ่มเติม </a:t>
            </a:r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(Rider)</a:t>
            </a:r>
          </a:p>
          <a:p>
            <a:pPr marL="971550" lvl="1" indent="-514350">
              <a:buFont typeface="+mj-lt"/>
              <a:buAutoNum type="arabicPeriod"/>
            </a:pP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คุ้มครอง</a:t>
            </a:r>
            <a:r>
              <a:rPr lang="th-TH" sz="48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อะไร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บ้าง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ดู</a:t>
            </a:r>
            <a:r>
              <a:rPr lang="th-TH" sz="48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เบี้ย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ที่จะจ่าย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ดู </a:t>
            </a:r>
            <a:r>
              <a:rPr lang="en-US" sz="4800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Cash Flow 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ที่จะเข้ามา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th-TH" sz="4800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ทางเลือกและเงื่อนไข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มีอะไรบ้าง</a:t>
            </a:r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***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736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350381"/>
              </p:ext>
            </p:extLst>
          </p:nvPr>
        </p:nvGraphicFramePr>
        <p:xfrm>
          <a:off x="251346" y="160597"/>
          <a:ext cx="11649504" cy="641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191">
                  <a:extLst>
                    <a:ext uri="{9D8B030D-6E8A-4147-A177-3AD203B41FA5}">
                      <a16:colId xmlns:a16="http://schemas.microsoft.com/office/drawing/2014/main" val="3036714883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397904973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1386230283"/>
                    </a:ext>
                  </a:extLst>
                </a:gridCol>
                <a:gridCol w="1992573">
                  <a:extLst>
                    <a:ext uri="{9D8B030D-6E8A-4147-A177-3AD203B41FA5}">
                      <a16:colId xmlns:a16="http://schemas.microsoft.com/office/drawing/2014/main" val="2762913756"/>
                    </a:ext>
                  </a:extLst>
                </a:gridCol>
                <a:gridCol w="2074459">
                  <a:extLst>
                    <a:ext uri="{9D8B030D-6E8A-4147-A177-3AD203B41FA5}">
                      <a16:colId xmlns:a16="http://schemas.microsoft.com/office/drawing/2014/main" val="370902638"/>
                    </a:ext>
                  </a:extLst>
                </a:gridCol>
                <a:gridCol w="2552134">
                  <a:extLst>
                    <a:ext uri="{9D8B030D-6E8A-4147-A177-3AD203B41FA5}">
                      <a16:colId xmlns:a16="http://schemas.microsoft.com/office/drawing/2014/main" val="3805865961"/>
                    </a:ext>
                  </a:extLst>
                </a:gridCol>
              </a:tblGrid>
              <a:tr h="143263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Term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dirty="0">
                          <a:latin typeface="+mj-lt"/>
                          <a:cs typeface="+mj-cs"/>
                        </a:rPr>
                        <a:t>คุ้มครองชีวิต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Whole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 Life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=</a:t>
                      </a:r>
                      <a:endParaRPr lang="th-TH" sz="2400" baseline="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คุ้มครองชีวิต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Endowment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  <a:endParaRPr lang="en-US" sz="2400" baseline="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ชีวิต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สะสมทรัพย์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Unit Linked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</a:p>
                    <a:p>
                      <a:pPr algn="ctr"/>
                      <a:r>
                        <a:rPr lang="th-TH" sz="2400" dirty="0">
                          <a:latin typeface="+mj-lt"/>
                          <a:cs typeface="+mj-cs"/>
                        </a:rPr>
                        <a:t>ชีวิต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ลงทุน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Annuity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=</a:t>
                      </a: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จ่ายบำนาญจนแก่มาก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02991"/>
                  </a:ext>
                </a:extLst>
              </a:tr>
              <a:tr h="238112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+mj-lt"/>
                          <a:cs typeface="+mj-cs"/>
                        </a:rPr>
                        <a:t>ระยะเวลาคุ้มครอง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จ่ายเมื่อตาย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รายปี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ราย </a:t>
                      </a:r>
                      <a:r>
                        <a:rPr lang="en-US" sz="2000" baseline="0" dirty="0">
                          <a:latin typeface="+mj-lt"/>
                          <a:cs typeface="+mj-cs"/>
                        </a:rPr>
                        <a:t>5-20 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ปี จนกระทั่ง </a:t>
                      </a:r>
                      <a:r>
                        <a:rPr lang="en-US" sz="2000" baseline="0" dirty="0">
                          <a:latin typeface="+mj-lt"/>
                          <a:cs typeface="+mj-cs"/>
                        </a:rPr>
                        <a:t>60 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ปี หรือชั่วระยะเวลาแบบลดค่า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จ่ายเมื่อตาย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คุ้มครองตลอดชีวิต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จ่ายเมื่อตาย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000" baseline="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จ่ายเรื่อย ๆ ถ้ายังมีชีวิตอยู่</a:t>
                      </a:r>
                      <a:endParaRPr lang="th-TH" sz="2000" dirty="0">
                        <a:latin typeface="+mj-lt"/>
                        <a:cs typeface="+mj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กำหนดระยะเวลาของสัญญาแน่นอน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จ่ายเมื่อตาย </a:t>
                      </a:r>
                      <a:r>
                        <a:rPr lang="en-US" sz="200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000" dirty="0">
                          <a:latin typeface="+mj-lt"/>
                          <a:cs typeface="+mj-cs"/>
                        </a:rPr>
                        <a:t>จ่ายเรื่อย ๆ ถ้ายังมีชีวิตอยู่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กำหนดระยะเวลาแน่นอน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จ่ายจนตายไม่มีการันตีเวลา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จ่ายจนตายหรือถึงกำหนดเวลา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มีการันตีระยะเวลาขั้นต่ำ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มีการกำหนดเวลาแน่นอน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850148"/>
                  </a:ext>
                </a:extLst>
              </a:tr>
              <a:tr h="26038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Cash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 Flow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08132"/>
              </p:ext>
            </p:extLst>
          </p:nvPr>
        </p:nvGraphicFramePr>
        <p:xfrm>
          <a:off x="251346" y="160597"/>
          <a:ext cx="11649504" cy="610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191">
                  <a:extLst>
                    <a:ext uri="{9D8B030D-6E8A-4147-A177-3AD203B41FA5}">
                      <a16:colId xmlns:a16="http://schemas.microsoft.com/office/drawing/2014/main" val="3036714883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397904973"/>
                    </a:ext>
                  </a:extLst>
                </a:gridCol>
                <a:gridCol w="2306472">
                  <a:extLst>
                    <a:ext uri="{9D8B030D-6E8A-4147-A177-3AD203B41FA5}">
                      <a16:colId xmlns:a16="http://schemas.microsoft.com/office/drawing/2014/main" val="1386230283"/>
                    </a:ext>
                  </a:extLst>
                </a:gridCol>
                <a:gridCol w="2088107">
                  <a:extLst>
                    <a:ext uri="{9D8B030D-6E8A-4147-A177-3AD203B41FA5}">
                      <a16:colId xmlns:a16="http://schemas.microsoft.com/office/drawing/2014/main" val="2762913756"/>
                    </a:ext>
                  </a:extLst>
                </a:gridCol>
                <a:gridCol w="1978925">
                  <a:extLst>
                    <a:ext uri="{9D8B030D-6E8A-4147-A177-3AD203B41FA5}">
                      <a16:colId xmlns:a16="http://schemas.microsoft.com/office/drawing/2014/main" val="370902638"/>
                    </a:ext>
                  </a:extLst>
                </a:gridCol>
                <a:gridCol w="2156349">
                  <a:extLst>
                    <a:ext uri="{9D8B030D-6E8A-4147-A177-3AD203B41FA5}">
                      <a16:colId xmlns:a16="http://schemas.microsoft.com/office/drawing/2014/main" val="3805865961"/>
                    </a:ext>
                  </a:extLst>
                </a:gridCol>
              </a:tblGrid>
              <a:tr h="104138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Term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dirty="0">
                          <a:latin typeface="+mj-lt"/>
                          <a:cs typeface="+mj-cs"/>
                        </a:rPr>
                        <a:t>คุ้มครองชีวิต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Whole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 Life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=</a:t>
                      </a:r>
                      <a:endParaRPr lang="th-TH" sz="2400" baseline="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คุ้มครองชีวิต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Endowment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  <a:endParaRPr lang="en-US" sz="2400" baseline="0" dirty="0">
                        <a:latin typeface="+mj-lt"/>
                        <a:cs typeface="+mj-cs"/>
                      </a:endParaRP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ชีวิต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สะสมทรัพย์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Unit Linked</a:t>
                      </a:r>
                      <a:r>
                        <a:rPr lang="th-TH" sz="240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dirty="0">
                          <a:latin typeface="+mj-lt"/>
                          <a:cs typeface="+mj-cs"/>
                        </a:rPr>
                        <a:t>=</a:t>
                      </a:r>
                    </a:p>
                    <a:p>
                      <a:pPr algn="ctr"/>
                      <a:r>
                        <a:rPr lang="th-TH" sz="2400" dirty="0">
                          <a:latin typeface="+mj-lt"/>
                          <a:cs typeface="+mj-cs"/>
                        </a:rPr>
                        <a:t>ชีวิต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+ 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ลงทุน</a:t>
                      </a:r>
                      <a:endParaRPr lang="en-US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Annuity</a:t>
                      </a:r>
                      <a:r>
                        <a:rPr lang="th-TH" sz="24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400" baseline="0" dirty="0">
                          <a:latin typeface="+mj-lt"/>
                          <a:cs typeface="+mj-cs"/>
                        </a:rPr>
                        <a:t>=</a:t>
                      </a:r>
                    </a:p>
                    <a:p>
                      <a:pPr algn="ctr"/>
                      <a:r>
                        <a:rPr lang="th-TH" sz="2400" baseline="0" dirty="0">
                          <a:latin typeface="+mj-lt"/>
                          <a:cs typeface="+mj-cs"/>
                        </a:rPr>
                        <a:t>จ่ายบำนาญจนแก่มาก</a:t>
                      </a:r>
                      <a:endParaRPr lang="th-TH" sz="24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7602991"/>
                  </a:ext>
                </a:extLst>
              </a:tr>
              <a:tr h="24727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เบี้ยถูกคุ้มครองสูง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th-TH" sz="2000" dirty="0">
                          <a:latin typeface="+mj-lt"/>
                          <a:cs typeface="+mj-cs"/>
                        </a:rPr>
                        <a:t>เหมาะสำหรับคนที่มีงบน้อยแต่ต้องการการคุ้มครอง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เบี้ยถูก (แต่แพงกว่า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</a:t>
                      </a:r>
                      <a:r>
                        <a:rPr lang="en-US" sz="2000" baseline="0" dirty="0">
                          <a:latin typeface="+mj-lt"/>
                          <a:cs typeface="+mj-cs"/>
                        </a:rPr>
                        <a:t>Term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)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คุ้มครองนาน มี </a:t>
                      </a:r>
                      <a:r>
                        <a:rPr lang="en-US" sz="2000" baseline="0" dirty="0">
                          <a:latin typeface="+mj-lt"/>
                          <a:cs typeface="+mj-cs"/>
                        </a:rPr>
                        <a:t>Cash Value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(มูลค่าเงินสด) ทำให้สามารถกู้ เวนคืน หรือปิดบัญชีได้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baseline="0" dirty="0">
                          <a:latin typeface="+mj-lt"/>
                          <a:cs typeface="+mj-cs"/>
                        </a:rPr>
                        <a:t>มีเงินปันผล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มีการออมพ่วงเข้ามาเสริมการคุ้มครอง (เน้นออมทรัพย์มากกว่า)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มีการลงทุนพ่วงเข้ามาเสริมการคุ้มครอง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มีเงินใช้หลังเกษียณ (คาดว่าจะเป็นผู้ที่มีสุขภาพดี)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5519"/>
                  </a:ext>
                </a:extLst>
              </a:tr>
              <a:tr h="25895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+mj-cs"/>
                        </a:rPr>
                        <a:t>Cons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คุ้มครองสั้น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เบี้ยเพิ่มเมื่ออายุเพิ่ม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ไม่มี </a:t>
                      </a:r>
                      <a:r>
                        <a:rPr lang="en-US" sz="2000" dirty="0">
                          <a:latin typeface="+mj-lt"/>
                          <a:cs typeface="+mj-cs"/>
                        </a:rPr>
                        <a:t>Cash Value</a:t>
                      </a:r>
                      <a:r>
                        <a:rPr lang="th-TH" sz="2000" dirty="0">
                          <a:latin typeface="+mj-lt"/>
                          <a:cs typeface="+mj-cs"/>
                        </a:rPr>
                        <a:t> หรือการออมการลงทุน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ไม่มีการออมหรือการลงทุนเข้ามา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อาจจะต้องจ่ายเบี้ยนาน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เงินคืนอาจจะน้อยกว่าแบบสะสมทรัพย์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เบี้ยแพง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ผลตอบแทนต่ำกว่าการลงทุนรูปแบบอื่น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เบี้ยแพง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ผลตอบแทนต่ำกว่าการลงทุนในกองทุนรวม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th-TH" sz="2000" dirty="0">
                          <a:latin typeface="+mj-lt"/>
                          <a:cs typeface="+mj-cs"/>
                        </a:rPr>
                        <a:t>เบี้ยแพง ต้องวางแผนหลังเกษียณดี</a:t>
                      </a:r>
                      <a:r>
                        <a:rPr lang="th-TH" sz="2000" baseline="0" dirty="0">
                          <a:latin typeface="+mj-lt"/>
                          <a:cs typeface="+mj-cs"/>
                        </a:rPr>
                        <a:t> ๆ</a:t>
                      </a:r>
                      <a:endParaRPr lang="en-US" sz="2000" dirty="0">
                        <a:latin typeface="+mj-lt"/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6117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218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การคิดเบี้ยประกันชีวิต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มูลค่าปัจจุบันของสินทรัพย์/หนี้สินทางการเงิน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= Discounted Future Cash Flow</a:t>
            </a:r>
            <a:endParaRPr lang="th-TH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endParaRPr lang="th-TH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เบี้ยประกัน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0" indent="0">
              <a:buNone/>
            </a:pP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= Discounted Future </a:t>
            </a:r>
            <a:r>
              <a:rPr lang="en-US" sz="3200" b="1" dirty="0">
                <a:highlight>
                  <a:srgbClr val="FF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Expected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Cash Flow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+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ค่าใช้จ่าย </a:t>
            </a:r>
            <a:r>
              <a:rPr lang="en-US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+ </a:t>
            </a:r>
            <a:r>
              <a:rPr lang="th-TH" sz="3200" dirty="0">
                <a:latin typeface="FreesiaUPC" panose="020B0604020202020204" pitchFamily="34" charset="-34"/>
                <a:cs typeface="FreesiaUPC" panose="020B0604020202020204" pitchFamily="34" charset="-34"/>
              </a:rPr>
              <a:t>กำไรให้บริษัทประกัน</a:t>
            </a:r>
            <a:endParaRPr lang="en-US" sz="32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15570" y="5027429"/>
                <a:ext cx="7560859" cy="1038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𝑃𝑟𝑒𝑚𝑖𝑢𝑚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𝐶𝑎𝑠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𝐹𝑙𝑜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𝑒𝑥𝑝𝑒𝑛𝑠𝑒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𝑝𝑟𝑜𝑓𝑖𝑡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70" y="5027429"/>
                <a:ext cx="7560859" cy="10388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276833" y="1825625"/>
                <a:ext cx="5076967" cy="10388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𝑃𝑟𝑒𝑠𝑒𝑛𝑡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𝐶𝑎𝑠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𝐹𝑙𝑜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33" y="1825625"/>
                <a:ext cx="5076967" cy="103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5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เข้าใจการคำนวณมูลค่าปัจจุบัน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พันธบัตรรัฐบาลสัญญาว่าจะจ่าย </a:t>
            </a:r>
            <a:r>
              <a:rPr lang="en-US" sz="3600" dirty="0">
                <a:latin typeface="+mj-lt"/>
              </a:rPr>
              <a:t>1,000,000 </a:t>
            </a:r>
            <a:r>
              <a:rPr lang="th-TH" sz="3600" dirty="0">
                <a:latin typeface="+mj-lt"/>
              </a:rPr>
              <a:t>บาท ณ สิ้นปี อัตราดอกเบี้ยสำหรับพันธบัตรรัฐบาล ณ วันนี้ (ต้นปี) อยู่ที่ </a:t>
            </a:r>
            <a:r>
              <a:rPr lang="en-US" sz="3600" dirty="0">
                <a:latin typeface="+mj-lt"/>
              </a:rPr>
              <a:t>5% </a:t>
            </a:r>
            <a:r>
              <a:rPr lang="th-TH" sz="3600" dirty="0">
                <a:latin typeface="+mj-lt"/>
              </a:rPr>
              <a:t>จงหามูลค่าปัจจุบันของพันธบัตร ณ ต้นปี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499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มาลองฝึกคิดเบี้ยประกันง่าย ๆ กันดีกว่า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สัญญาประกันชีวิตประเภทช่วงระยะเวลา </a:t>
            </a:r>
            <a:r>
              <a:rPr lang="en-US" sz="3600" dirty="0">
                <a:latin typeface="+mj-lt"/>
              </a:rPr>
              <a:t>1 </a:t>
            </a:r>
            <a:r>
              <a:rPr lang="th-TH" sz="3600" dirty="0">
                <a:latin typeface="+mj-lt"/>
              </a:rPr>
              <a:t>ปี ทุนประกัน </a:t>
            </a:r>
            <a:r>
              <a:rPr lang="en-US" sz="3600" dirty="0">
                <a:latin typeface="+mj-lt"/>
              </a:rPr>
              <a:t>100,000 </a:t>
            </a:r>
            <a:r>
              <a:rPr lang="th-TH" sz="3600" dirty="0">
                <a:latin typeface="+mj-lt"/>
              </a:rPr>
              <a:t>บาท </a:t>
            </a:r>
            <a:r>
              <a:rPr lang="th-TH" sz="3600" b="1" dirty="0">
                <a:latin typeface="+mj-lt"/>
              </a:rPr>
              <a:t>จะมีเบี้ยประกันชีวิตเท่าไหร่</a:t>
            </a:r>
            <a:r>
              <a:rPr lang="th-TH" sz="3600" dirty="0">
                <a:latin typeface="+mj-lt"/>
              </a:rPr>
              <a:t>หากความน่าจะเป็นที่ผู้เอาประกันจะเสียชีวิตภายในปีนี้อยู่ที่ </a:t>
            </a:r>
            <a:r>
              <a:rPr lang="en-US" sz="3600" dirty="0">
                <a:latin typeface="+mj-lt"/>
              </a:rPr>
              <a:t>1% </a:t>
            </a:r>
            <a:r>
              <a:rPr lang="th-TH" sz="3600" dirty="0">
                <a:latin typeface="+mj-lt"/>
              </a:rPr>
              <a:t>กำหนดอัตราดอกเบี้ยสำหรับการคำนวณเบี้ยประกัน </a:t>
            </a:r>
            <a:r>
              <a:rPr lang="en-US" sz="3600" dirty="0">
                <a:latin typeface="+mj-lt"/>
              </a:rPr>
              <a:t>(Discount Rate) </a:t>
            </a:r>
            <a:r>
              <a:rPr lang="th-TH" sz="3600" dirty="0">
                <a:latin typeface="+mj-lt"/>
              </a:rPr>
              <a:t>อยู่ที่ </a:t>
            </a:r>
            <a:r>
              <a:rPr lang="en-US" sz="3600" dirty="0">
                <a:latin typeface="+mj-lt"/>
              </a:rPr>
              <a:t>10% </a:t>
            </a:r>
            <a:r>
              <a:rPr lang="th-TH" sz="3600" dirty="0">
                <a:latin typeface="+mj-lt"/>
              </a:rPr>
              <a:t>ต่อปี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369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เบี้ยประกันจะ</a:t>
            </a:r>
            <a:r>
              <a:rPr lang="th-TH" dirty="0">
                <a:highlight>
                  <a:srgbClr val="FF0000"/>
                </a:highlight>
              </a:rPr>
              <a:t>เพิ่มขึ้น</a:t>
            </a:r>
            <a:r>
              <a:rPr lang="th-TH" dirty="0"/>
              <a:t>หรือ</a:t>
            </a:r>
            <a:r>
              <a:rPr lang="th-TH" dirty="0">
                <a:highlight>
                  <a:srgbClr val="00FF00"/>
                </a:highlight>
              </a:rPr>
              <a:t>ลดลง</a:t>
            </a:r>
            <a:r>
              <a:rPr lang="th-TH" dirty="0"/>
              <a:t>... ถ้า....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024576"/>
              </p:ext>
            </p:extLst>
          </p:nvPr>
        </p:nvGraphicFramePr>
        <p:xfrm>
          <a:off x="838200" y="1825624"/>
          <a:ext cx="10515600" cy="4329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078">
                  <a:extLst>
                    <a:ext uri="{9D8B030D-6E8A-4147-A177-3AD203B41FA5}">
                      <a16:colId xmlns:a16="http://schemas.microsoft.com/office/drawing/2014/main" val="701202947"/>
                    </a:ext>
                  </a:extLst>
                </a:gridCol>
                <a:gridCol w="4816522">
                  <a:extLst>
                    <a:ext uri="{9D8B030D-6E8A-4147-A177-3AD203B41FA5}">
                      <a16:colId xmlns:a16="http://schemas.microsoft.com/office/drawing/2014/main" val="3364774141"/>
                    </a:ext>
                  </a:extLst>
                </a:gridCol>
              </a:tblGrid>
              <a:tr h="74345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เหตุการณ์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เบี้ยประกันจะเพิ่มขึ้นหรือลดลง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487814"/>
                  </a:ext>
                </a:extLst>
              </a:tr>
              <a:tr h="743452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ถ้าความน่าจะเป็นที่จะเสียชีวิต (ความเสี่ยง) เพิ่มขึ้น?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457880"/>
                  </a:ext>
                </a:extLst>
              </a:tr>
              <a:tr h="743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ถ้าทุนประกันมากขึ้น?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326968"/>
                  </a:ext>
                </a:extLst>
              </a:tr>
              <a:tr h="743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ถ้าอัตราดอกเบี้ยมากขึ้น?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933849"/>
                  </a:ext>
                </a:extLst>
              </a:tr>
              <a:tr h="1355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ถ้าบริษัทประกันภัยจะต้องจ่ายสินไหมในอนาคตไกล ๆ มากขึ้น (อีก </a:t>
                      </a:r>
                      <a:r>
                        <a:rPr lang="en-US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 </a:t>
                      </a:r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ปีค่อยจ่าย กับ อีก </a:t>
                      </a:r>
                      <a:r>
                        <a:rPr lang="en-US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10 </a:t>
                      </a:r>
                      <a:r>
                        <a:rPr lang="th-TH" sz="2800" dirty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ปีค่อยจ่าย)?</a:t>
                      </a:r>
                      <a:endParaRPr lang="en-US" sz="28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367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67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55"/>
            <a:ext cx="12192000" cy="65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Lecture&lt;/strong&gt; &lt;strong&gt;Notes&lt;/strong&gt; | Flickr - Photo Sharing!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37176"/>
          <a:stretch/>
        </p:blipFill>
        <p:spPr>
          <a:xfrm>
            <a:off x="7601803" y="0"/>
            <a:ext cx="5334474" cy="6866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1" y="918168"/>
            <a:ext cx="6496998" cy="1183587"/>
          </a:xfrm>
        </p:spPr>
        <p:txBody>
          <a:bodyPr>
            <a:normAutofit fontScale="90000"/>
          </a:bodyPr>
          <a:lstStyle/>
          <a:p>
            <a:r>
              <a:rPr lang="th-TH" dirty="0"/>
              <a:t>เปิด</a:t>
            </a:r>
            <a:r>
              <a:rPr lang="en-US" dirty="0"/>
              <a:t> lecture note </a:t>
            </a:r>
            <a:r>
              <a:rPr lang="th-TH" dirty="0"/>
              <a:t>ของตัวเองแล้วทบทวนเรื่องต่อไปนี้...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0" y="2419469"/>
            <a:ext cx="7126793" cy="41996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การวางแผนทางการเงิน การทำ 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Need Analysis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ประกัน 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vs </a:t>
            </a: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หุ้น หรือ กองทุน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ธุรกิจประกันภัย</a:t>
            </a:r>
            <a:endParaRPr lang="en-US" sz="32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ความเหมือนหรือแตกต่างระหว่างประกันชีวิตและประกันวินาศภัย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ปัญหาที่ธุรกิจประกันภัยต่างประสบ (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Adverse Selection </a:t>
            </a: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และ </a:t>
            </a: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Moral Hazard)</a:t>
            </a:r>
          </a:p>
        </p:txBody>
      </p:sp>
    </p:spTree>
    <p:extLst>
      <p:ext uri="{BB962C8B-B14F-4D97-AF65-F5344CB8AC3E}">
        <p14:creationId xmlns:p14="http://schemas.microsoft.com/office/powerpoint/2010/main" val="260100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สัญญาเพิ่มเติม</a:t>
            </a:r>
            <a:r>
              <a:rPr lang="en-US" dirty="0"/>
              <a:t> (Rider)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สัญญาเพิ่มเติมกรณี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ทุพพลภาพ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สัญญาเพิ่มเติมกรณี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โรคร้ายแรงและการประกันสุขภาพ คุ้มครองค่ารักษาพยาบาลรายวัน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สัญญาเพิ่มเติมกรณี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อุบัติเหตุ</a:t>
            </a:r>
          </a:p>
          <a:p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สัญญาเพิ่มเติมข้อตกลงในการรับประกันชีวิตโดยไม่ต้องแสดงหลักฐานด้านสุขภาพ</a:t>
            </a:r>
          </a:p>
          <a:p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สัญญาเพิ่มเติมการประกันชีวิตแบบชั่วระยะเวลา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(Term Riders)</a:t>
            </a:r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สัญญาเพิ่มเติมการให้สิทธิยกเว้นไม่ต้องชำระเบี้ยประกันภัย</a:t>
            </a:r>
          </a:p>
          <a:p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0705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เงื่อนไขของสัญญาประกันชีวิต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เงื่อนไขความสมบูรณ์ของสัญญา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(Entire Contract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เงื่อนไขการไม่โต้แย้งหรือคัดค้านความไม่สมบูรณ์ของสัญญาประกันภัย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 (Incontestability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เงื่อนไขสิทธิและการใช้สิทธิตามกรมธรรม์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(Ownership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เงื่อนไขการโอนประโยชน์แห่งสัญญาประกันภัย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(Assignment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เงื่อนไขผู้รับผลประโยชน์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(Beneficiary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เงื่อนไขการเปลี่ยนตัวรับผลประโยชน์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(Beneficiary Change Provision)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เงื่อนไขการแก้ไขกรมธรรม์ 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เงื่อนไขการเปลี่ยนแบบกรมธรรม์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9197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เงื่อนไขของสัญญาประกันชีวิต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เงื่อนไขการฆ่าตัวตายหรือถูกฆาตกรรม </a:t>
            </a:r>
            <a:r>
              <a:rPr lang="en-US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(Suicide or Being Murdered Provision)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เงื่อนไขการแถลงอายุหรือเพศคลาดเคลื่อน </a:t>
            </a:r>
            <a:r>
              <a:rPr lang="en-US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(Misstatement of Age or Sex Provision)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การแจ้งตายและการพิสูจน์ศพ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สิทธิเกี่ยวกับเงินค้างจ่ายตามกรมธรรม์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การระงับข้อพิพาทโดยอนุญาโตตุลาการ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เงื่อนไขการชำระเบี้ยประกันภัย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 เงื่อนไขระยะเวลาผ่อนผันชำระเบี้ยประกันภัย </a:t>
            </a:r>
            <a:r>
              <a:rPr lang="en-US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(Grace Period Provision)</a:t>
            </a:r>
          </a:p>
        </p:txBody>
      </p:sp>
    </p:spTree>
    <p:extLst>
      <p:ext uri="{BB962C8B-B14F-4D97-AF65-F5344CB8AC3E}">
        <p14:creationId xmlns:p14="http://schemas.microsoft.com/office/powerpoint/2010/main" val="101588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เงื่อนไขของสัญญาประกันชีวิต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เงื่อนไขการขาดหรือต่ออายุกรมธรรม์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เงื่อนไขการนำมูลค่าเวนคืนมาชำระเบี้ยประกันภัยโดยอัตโนมัติ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เงื่อนไขการเลือกรับผลประโยชน์ที่ริบไม่ได้ </a:t>
            </a: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(Non-forfeiture Provisions)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เงื่อนไขการกลับสูงสถานะเดิมของกรมธรรม์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เงื่อนไขการกู้ยืมเงิน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เงื่อนไขการขกยกเลิกกรมธรรม์</a:t>
            </a:r>
          </a:p>
          <a:p>
            <a:pPr marL="514350" indent="-514350">
              <a:buFont typeface="+mj-lt"/>
              <a:buAutoNum type="arabicPeriod" startAt="16"/>
            </a:pPr>
            <a:r>
              <a:rPr lang="th-TH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การเลือกวิธีรับเงินเอาประกันภัย </a:t>
            </a:r>
            <a:r>
              <a:rPr lang="en-US" dirty="0">
                <a:highlight>
                  <a:srgbClr val="00FF00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(Settlement Options)</a:t>
            </a:r>
          </a:p>
          <a:p>
            <a:endParaRPr lang="th-TH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09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เงื่อนไขผลประโยชน์อันไม่อาจริบได้ (</a:t>
            </a:r>
            <a:r>
              <a:rPr lang="en-US" sz="4000" dirty="0"/>
              <a:t>Nonforfeiture Benefits Provision)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*** </a:t>
            </a: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อ่านเอกสารบทที่ </a:t>
            </a: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4 </a:t>
            </a: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หน้า </a:t>
            </a: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8-13</a:t>
            </a:r>
          </a:p>
          <a:p>
            <a:pPr marL="0" indent="0">
              <a:buNone/>
            </a:pP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ในส่วนของประกันภัยแบบถาวร แม้กรมธรรม์จะขาดอายุเพราะขาดส่งเบี้ยประกันภัย แต่ผู้ถือกรมธรรม์ยังมีสิทธิในผลประโยชน์จากเบี้ยที่ได้จ่ายไปก่อนหน้า... มีสามส่วน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มูลค่าเวนคืนเงินสด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(Cash Surrender Value)…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อยากเลิกจ่ายเบี้ย ได้เงินส่วนนี้คืน แต่ไม่คุ้มครองแล้วนะ 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กรมธรรม์ใช้เงินสำเร็จ</a:t>
            </a: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(Paid Up Policy)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... อยากเลิกจ่ายเบี้ย แต่ยังอยากได้ความคุ้มครอง ก็จะได้ทุนประกันที่ลดลง (บริษัทประกัน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convert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มูลค่าเวนคืนเงินสดที่มีอยู่มาเป็นเบี้ยประกัน)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การประกันภัยขยายเวลา</a:t>
            </a:r>
            <a:r>
              <a:rPr lang="en-US" dirty="0">
                <a:highlight>
                  <a:srgbClr val="FF00FF"/>
                </a:highligh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dirty="0">
                <a:latin typeface="FreesiaUPC" panose="020B0604020202020204" pitchFamily="34" charset="-34"/>
                <a:cs typeface="FreesiaUPC" panose="020B0604020202020204" pitchFamily="34" charset="-34"/>
              </a:rPr>
              <a:t>(Extended Term Policy)… </a:t>
            </a:r>
            <a:r>
              <a:rPr lang="th-TH" dirty="0">
                <a:latin typeface="FreesiaUPC" panose="020B0604020202020204" pitchFamily="34" charset="-34"/>
                <a:cs typeface="FreesiaUPC" panose="020B0604020202020204" pitchFamily="34" charset="-34"/>
              </a:rPr>
              <a:t>อยากขยายเวลาการคุ้มครอง แต่ไม่อยากจ่ายเบี้ยเพิ่ม ก็สามารถทำได้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039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2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643467"/>
            <a:ext cx="46509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746975" y="695460"/>
          <a:ext cx="10766737" cy="5442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Isosceles Triangle 12"/>
          <p:cNvSpPr/>
          <p:nvPr/>
        </p:nvSpPr>
        <p:spPr>
          <a:xfrm rot="5400000">
            <a:off x="3803200" y="998949"/>
            <a:ext cx="1167983" cy="1006881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7611743" y="998949"/>
            <a:ext cx="1167982" cy="1006880"/>
          </a:xfrm>
          <a:prstGeom prst="triangl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1082089" y="1983882"/>
            <a:ext cx="2097839" cy="1433015"/>
          </a:xfrm>
          <a:prstGeom prst="roundRect">
            <a:avLst>
              <a:gd name="adj" fmla="val 9048"/>
            </a:avLst>
          </a:pr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 b="15710"/>
          <a:stretch/>
        </p:blipFill>
        <p:spPr>
          <a:xfrm>
            <a:off x="20" y="317810"/>
            <a:ext cx="12191980" cy="622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2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07556"/>
            <a:ext cx="10515600" cy="740321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</a:rPr>
              <a:t>เริ่มยังไง กับการ</a:t>
            </a:r>
            <a:r>
              <a:rPr lang="th-TH" dirty="0">
                <a:solidFill>
                  <a:schemeClr val="bg1"/>
                </a:solidFill>
              </a:rPr>
              <a:t>ให้คำปรึกษาทางการเงิน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h-TH" dirty="0">
                <a:solidFill>
                  <a:schemeClr val="bg1"/>
                </a:solidFill>
              </a:rPr>
              <a:t>(แบบละเอียดขึ้น)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6774"/>
            <a:ext cx="10515600" cy="5045285"/>
          </a:xfrm>
        </p:spPr>
        <p:txBody>
          <a:bodyPr>
            <a:noAutofit/>
          </a:bodyPr>
          <a:lstStyle/>
          <a:p>
            <a:pPr marL="514350" indent="-514350" algn="thaiDist">
              <a:buFont typeface="+mj-lt"/>
              <a:buAutoNum type="arabicPeriod"/>
            </a:pPr>
            <a:r>
              <a:rPr lang="th-TH" sz="2600" dirty="0">
                <a:latin typeface="+mj-lt"/>
              </a:rPr>
              <a:t>พิจารณาว่าลูกค้า</a:t>
            </a:r>
            <a:r>
              <a:rPr lang="th-TH" sz="2600" dirty="0">
                <a:highlight>
                  <a:srgbClr val="FFFF00"/>
                </a:highlight>
                <a:latin typeface="+mj-lt"/>
              </a:rPr>
              <a:t>ต้องการอะไร</a:t>
            </a:r>
            <a:r>
              <a:rPr lang="th-TH" sz="2600" dirty="0">
                <a:latin typeface="+mj-lt"/>
              </a:rPr>
              <a:t>ในชีวิต (</a:t>
            </a:r>
            <a:r>
              <a:rPr lang="en-US" sz="2600" dirty="0">
                <a:latin typeface="+mj-lt"/>
              </a:rPr>
              <a:t>Need Analysis) </a:t>
            </a:r>
            <a:r>
              <a:rPr lang="th-TH" sz="2600" dirty="0">
                <a:latin typeface="+mj-lt"/>
              </a:rPr>
              <a:t>โดยอาศัยการสัมภาษณ์หรือกรอกแบบสอบถาม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en-US" sz="2600" dirty="0">
                <a:latin typeface="+mj-lt"/>
              </a:rPr>
              <a:t>(Excel) </a:t>
            </a:r>
            <a:r>
              <a:rPr lang="th-TH" sz="2600" dirty="0">
                <a:latin typeface="+mj-lt"/>
              </a:rPr>
              <a:t>คำนวณและคาดการณ์รายได้ รายจ่าย สินทรัพย์ หนี้สิน และ มูลค่าสุทธิ (</a:t>
            </a:r>
            <a:r>
              <a:rPr lang="en-US" sz="2600" dirty="0">
                <a:latin typeface="+mj-lt"/>
              </a:rPr>
              <a:t>Net Worth</a:t>
            </a:r>
            <a:r>
              <a:rPr lang="th-TH" sz="2600" dirty="0">
                <a:latin typeface="+mj-lt"/>
              </a:rPr>
              <a:t>)</a:t>
            </a:r>
            <a:r>
              <a:rPr lang="en-US" sz="2600" dirty="0">
                <a:latin typeface="+mj-lt"/>
              </a:rPr>
              <a:t> </a:t>
            </a:r>
            <a:r>
              <a:rPr lang="th-TH" sz="2600" dirty="0">
                <a:latin typeface="+mj-lt"/>
              </a:rPr>
              <a:t>ของลูกค้าทั้งในปัจจุบันไปจนถึงเสียชีวิต เพื่อดูว่าสอดคล้องกับความต้องการในข้อ </a:t>
            </a:r>
            <a:r>
              <a:rPr lang="en-US" sz="2600" dirty="0">
                <a:latin typeface="+mj-lt"/>
              </a:rPr>
              <a:t>1</a:t>
            </a:r>
            <a:r>
              <a:rPr lang="th-TH" sz="2600" dirty="0">
                <a:latin typeface="+mj-lt"/>
              </a:rPr>
              <a:t> หรือไม่ (ต้องการ</a:t>
            </a:r>
            <a:r>
              <a:rPr lang="th-TH" sz="2600" dirty="0">
                <a:highlight>
                  <a:srgbClr val="FFFF00"/>
                </a:highlight>
                <a:latin typeface="+mj-lt"/>
              </a:rPr>
              <a:t>เอาเงินไปทำอะไร ใช้เท่าไหร่ ใช้เมื่อไหร่</a:t>
            </a:r>
            <a:r>
              <a:rPr lang="en-US" sz="2600" dirty="0">
                <a:latin typeface="+mj-lt"/>
              </a:rPr>
              <a:t>) </a:t>
            </a:r>
            <a:r>
              <a:rPr lang="th-TH" sz="2600" dirty="0">
                <a:latin typeface="+mj-lt"/>
              </a:rPr>
              <a:t>จะทำให้ง่ายหรือซับซ้อนก็ได้ ขึ้นกับข้อมูลที่ได้มา ความซับซ้อนของสถานะทางการเงินของลูกค้าแต่ละราย</a:t>
            </a:r>
            <a:r>
              <a:rPr lang="th-TH" sz="2600" dirty="0">
                <a:latin typeface="+mj-lt"/>
              </a:rPr>
              <a:t>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600" dirty="0">
                <a:highlight>
                  <a:srgbClr val="FFFF00"/>
                </a:highlight>
                <a:latin typeface="+mj-lt"/>
              </a:rPr>
              <a:t>วิเคราะห์ความเสี่ยง</a:t>
            </a:r>
            <a:r>
              <a:rPr lang="th-TH" sz="2600" dirty="0">
                <a:latin typeface="+mj-lt"/>
              </a:rPr>
              <a:t>ของลูกค้าทั้ง </a:t>
            </a:r>
            <a:r>
              <a:rPr lang="en-US" sz="2600" dirty="0">
                <a:latin typeface="+mj-lt"/>
              </a:rPr>
              <a:t>6</a:t>
            </a:r>
            <a:r>
              <a:rPr lang="th-TH" sz="2600" dirty="0">
                <a:latin typeface="+mj-lt"/>
              </a:rPr>
              <a:t> ด้าน (</a:t>
            </a:r>
            <a:r>
              <a:rPr lang="en-US" sz="2600" dirty="0">
                <a:latin typeface="+mj-lt"/>
              </a:rPr>
              <a:t>HCD-FPL) </a:t>
            </a:r>
            <a:r>
              <a:rPr lang="th-TH" sz="2600" dirty="0">
                <a:latin typeface="+mj-lt"/>
              </a:rPr>
              <a:t>แล้วดูว่าความเสี่ยงใดอาจส่งผลกระทบต่อสถานะทางการเงินในข้อ </a:t>
            </a:r>
            <a:r>
              <a:rPr lang="en-US" sz="2600" dirty="0">
                <a:latin typeface="+mj-lt"/>
              </a:rPr>
              <a:t>2 </a:t>
            </a:r>
            <a:r>
              <a:rPr lang="th-TH" sz="2600" dirty="0">
                <a:latin typeface="+mj-lt"/>
              </a:rPr>
              <a:t>จนอาจทำให้ลูกค้าไม่สามารถบรรลุเป้าหมายของชีวิตในข้อ </a:t>
            </a:r>
            <a:r>
              <a:rPr lang="en-US" sz="2600" dirty="0">
                <a:latin typeface="+mj-lt"/>
              </a:rPr>
              <a:t>1 </a:t>
            </a:r>
            <a:r>
              <a:rPr lang="th-TH" sz="2600" dirty="0">
                <a:latin typeface="+mj-lt"/>
              </a:rPr>
              <a:t>ได้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600" dirty="0">
                <a:latin typeface="+mj-lt"/>
              </a:rPr>
              <a:t>จัดทำ</a:t>
            </a:r>
            <a:r>
              <a:rPr lang="th-TH" sz="2600" dirty="0">
                <a:highlight>
                  <a:srgbClr val="FFFF00"/>
                </a:highlight>
                <a:latin typeface="+mj-lt"/>
              </a:rPr>
              <a:t>แผนการจัดการความเสี่ยง</a:t>
            </a:r>
            <a:r>
              <a:rPr lang="th-TH" sz="2600" dirty="0">
                <a:latin typeface="+mj-lt"/>
              </a:rPr>
              <a:t>ภายใต้กรอบแนวคิด </a:t>
            </a:r>
            <a:r>
              <a:rPr lang="en-US" sz="2600" dirty="0">
                <a:latin typeface="+mj-lt"/>
              </a:rPr>
              <a:t>MART </a:t>
            </a:r>
            <a:endParaRPr lang="th-TH" sz="2600" dirty="0">
              <a:latin typeface="+mj-lt"/>
            </a:endParaRPr>
          </a:p>
          <a:p>
            <a:pPr marL="514350" indent="-514350" algn="thaiDist">
              <a:buFont typeface="+mj-lt"/>
              <a:buAutoNum type="arabicPeriod"/>
            </a:pPr>
            <a:r>
              <a:rPr lang="th-TH" sz="2600" dirty="0">
                <a:latin typeface="+mj-lt"/>
              </a:rPr>
              <a:t>ให้ดู</a:t>
            </a:r>
            <a:r>
              <a:rPr lang="th-TH" sz="2600" dirty="0">
                <a:highlight>
                  <a:srgbClr val="FFFF00"/>
                </a:highlight>
                <a:latin typeface="+mj-lt"/>
              </a:rPr>
              <a:t>ว่าผลิตภัณฑ์ใดเหมาะสม (ดูกำลังซื้อและความพอใจสูงสุดของลูกค้า) </a:t>
            </a:r>
            <a:r>
              <a:rPr lang="th-TH" sz="2600" dirty="0">
                <a:latin typeface="+mj-lt"/>
              </a:rPr>
              <a:t>ที่จะตอบสนองกับเป้าหมายทางการเงิน และตอบโจทย์เรื่องการจัดการความเสี่ยง (สำหรับคลาสเราจะเน้นผลิตภัณฑ์ประกันภัย)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sz="2600" dirty="0">
                <a:highlight>
                  <a:srgbClr val="FFFF00"/>
                </a:highlight>
                <a:latin typeface="+mj-lt"/>
              </a:rPr>
              <a:t>ทบทวนและปรับ</a:t>
            </a:r>
            <a:r>
              <a:rPr lang="th-TH" sz="2600" dirty="0">
                <a:latin typeface="+mj-lt"/>
              </a:rPr>
              <a:t>แผนทางการเงินและการประกันภัยอย่างน้อยปีละ </a:t>
            </a:r>
            <a:r>
              <a:rPr lang="en-US" sz="2600" dirty="0">
                <a:latin typeface="+mj-lt"/>
              </a:rPr>
              <a:t>1 </a:t>
            </a:r>
            <a:r>
              <a:rPr lang="th-TH" sz="2600" dirty="0">
                <a:latin typeface="+mj-lt"/>
              </a:rPr>
              <a:t>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156482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1. </a:t>
            </a:r>
            <a:r>
              <a:rPr lang="th-TH" sz="3200" dirty="0"/>
              <a:t>การวิเคราะห์ความต้องการ </a:t>
            </a:r>
            <a:r>
              <a:rPr lang="en-US" sz="3200" dirty="0"/>
              <a:t>(Need Analysis)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49181" y="802638"/>
            <a:ext cx="5528925" cy="5252722"/>
          </a:xfrm>
        </p:spPr>
        <p:txBody>
          <a:bodyPr anchor="ctr">
            <a:noAutofit/>
          </a:bodyPr>
          <a:lstStyle/>
          <a:p>
            <a:pPr algn="thaiDist"/>
            <a:r>
              <a:rPr lang="th-TH" sz="3200" dirty="0">
                <a:solidFill>
                  <a:schemeClr val="bg1"/>
                </a:solidFill>
              </a:rPr>
              <a:t>กระบวนการเพื่อ</a:t>
            </a:r>
            <a:r>
              <a:rPr lang="th-TH" sz="3200" dirty="0">
                <a:highlight>
                  <a:srgbClr val="FFFF00"/>
                </a:highlight>
              </a:rPr>
              <a:t>ค้นหา</a:t>
            </a:r>
            <a:r>
              <a:rPr lang="th-TH" sz="3200" dirty="0">
                <a:solidFill>
                  <a:schemeClr val="bg1"/>
                </a:solidFill>
              </a:rPr>
              <a:t>ความต้องการที่แท้จริงของลูกค้า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ว่ามี</a:t>
            </a:r>
            <a:r>
              <a:rPr lang="th-TH" sz="3200" dirty="0">
                <a:highlight>
                  <a:srgbClr val="FFFF00"/>
                </a:highlight>
              </a:rPr>
              <a:t>พื้นฐาน</a:t>
            </a:r>
            <a:r>
              <a:rPr lang="th-TH" sz="3200" dirty="0">
                <a:solidFill>
                  <a:schemeClr val="bg1"/>
                </a:solidFill>
              </a:rPr>
              <a:t>เกี่ยวกับชีวิต อาชีพ การเงิน สุขภาพ และความเสี่ยงอย่างไรบ้าง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และมีความต้องการ</a:t>
            </a:r>
            <a:r>
              <a:rPr lang="th-TH" sz="3200" dirty="0">
                <a:highlight>
                  <a:srgbClr val="FFFF00"/>
                </a:highlight>
              </a:rPr>
              <a:t>ใช้เงินส่วนไหน เท่าไหร่ และเมื่อไหร่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เพื่อที่จะได้แนะนำ</a:t>
            </a:r>
            <a:r>
              <a:rPr lang="th-TH" sz="3200" dirty="0">
                <a:highlight>
                  <a:srgbClr val="FFFF00"/>
                </a:highlight>
              </a:rPr>
              <a:t>แผนทางการเงินและแผนประกันภัย</a:t>
            </a:r>
            <a:r>
              <a:rPr lang="th-TH" sz="3200" dirty="0">
                <a:solidFill>
                  <a:schemeClr val="bg1"/>
                </a:solidFill>
              </a:rPr>
              <a:t>ที่ตอบสนองความพึงพอใจของลูกค้า</a:t>
            </a:r>
          </a:p>
          <a:p>
            <a:pPr algn="thaiDist"/>
            <a:r>
              <a:rPr lang="th-TH" sz="3200" dirty="0">
                <a:solidFill>
                  <a:schemeClr val="bg1"/>
                </a:solidFill>
              </a:rPr>
              <a:t>และ</a:t>
            </a:r>
            <a:r>
              <a:rPr lang="th-TH" sz="3200" dirty="0">
                <a:highlight>
                  <a:srgbClr val="FFFF00"/>
                </a:highlight>
              </a:rPr>
              <a:t>ประเมินแผน</a:t>
            </a:r>
            <a:r>
              <a:rPr lang="th-TH" sz="3200" dirty="0">
                <a:solidFill>
                  <a:schemeClr val="bg1"/>
                </a:solidFill>
              </a:rPr>
              <a:t>ทางการเงินและแผนประกันภัยอย่างสม่ำเสมอ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2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ปัญหา </a:t>
            </a:r>
            <a:r>
              <a:rPr lang="en-US" sz="3600" dirty="0"/>
              <a:t>Moral Hazard </a:t>
            </a:r>
            <a:r>
              <a:rPr lang="th-TH" sz="3600" dirty="0"/>
              <a:t>คือปัญหาที่...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บริษัทประกันภัยไม่สามารถจำแนกได้ว่าใครมีความเสี่ยงสูงหรือความเสี่ยงต่ำทำให้มีแต่ลูกค้าที่มีความเสี่ยงสูงเข้ามาในตลาด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ผู้เอาประกันมีพฤติกรรมที่เปลี่ยนไปหลังจากทำสัญญาประกันภัยแล้ว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2. Net Worth Projection</a:t>
            </a:r>
          </a:p>
        </p:txBody>
      </p:sp>
    </p:spTree>
    <p:extLst>
      <p:ext uri="{BB962C8B-B14F-4D97-AF65-F5344CB8AC3E}">
        <p14:creationId xmlns:p14="http://schemas.microsoft.com/office/powerpoint/2010/main" val="351813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th-TH" dirty="0"/>
              <a:t>วิเคราะห์ความเสี่ยง </a:t>
            </a:r>
            <a:r>
              <a:rPr lang="en-US" dirty="0"/>
              <a:t>6 </a:t>
            </a:r>
            <a:r>
              <a:rPr lang="th-TH" dirty="0"/>
              <a:t>ด้านด้วย </a:t>
            </a:r>
            <a:r>
              <a:rPr lang="en-US" dirty="0"/>
              <a:t>HCD-FPL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Health </a:t>
            </a:r>
            <a:r>
              <a:rPr lang="th-TH" sz="2400" dirty="0">
                <a:cs typeface="+mj-cs"/>
              </a:rPr>
              <a:t>สุขภาพ ความทุพลภาพ</a:t>
            </a:r>
          </a:p>
          <a:p>
            <a:r>
              <a:rPr lang="th-TH" sz="2000" dirty="0">
                <a:cs typeface="+mj-cs"/>
              </a:rPr>
              <a:t>ป่วยน้อย ป่วยหนัก/นาน อุบัติเหตุ พิการ จิตเสื่อม</a:t>
            </a:r>
            <a:endParaRPr lang="en-US" sz="2000" dirty="0">
              <a:cs typeface="+mj-cs"/>
            </a:endParaRPr>
          </a:p>
        </p:txBody>
      </p:sp>
      <p:pic>
        <p:nvPicPr>
          <p:cNvPr id="18" name="Picture Placeholder 17" descr="&lt;strong&gt;sick&lt;/strong&gt;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6199" b="1619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7476932" y="1511570"/>
            <a:ext cx="4354284" cy="1315615"/>
          </a:xfrm>
        </p:spPr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Finance </a:t>
            </a:r>
            <a:r>
              <a:rPr lang="th-TH" sz="2400" dirty="0">
                <a:cs typeface="+mj-cs"/>
              </a:rPr>
              <a:t>การเงิน</a:t>
            </a:r>
          </a:p>
          <a:p>
            <a:r>
              <a:rPr lang="th-TH" sz="2000" dirty="0">
                <a:cs typeface="+mj-cs"/>
              </a:rPr>
              <a:t>เข้าถึงแหล่งทุนไม่ได้ เงินไม่พอ เงินแพง ผลตอบแทนจากการลงทุนต่ำ/ผันผวน รายจ่ายเพิ่ม/ผันผวน จ่ายภาษีแพง</a:t>
            </a:r>
          </a:p>
        </p:txBody>
      </p:sp>
      <p:pic>
        <p:nvPicPr>
          <p:cNvPr id="24" name="Picture Placeholder 23" descr="Progressive Charlestown: Important new scientific research sheds light ..."/>
          <p:cNvPicPr>
            <a:picLocks noGrp="1" noChangeAspect="1"/>
          </p:cNvPicPr>
          <p:nvPr>
            <p:ph type="pic" sz="quarter" idx="25"/>
          </p:nvPr>
        </p:nvPicPr>
        <p:blipFill>
          <a:blip r:embed="rId3"/>
          <a:srcRect t="2273" b="227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>
          <a:xfrm>
            <a:off x="1772817" y="3181762"/>
            <a:ext cx="4183224" cy="1315615"/>
          </a:xfrm>
        </p:spPr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Career </a:t>
            </a:r>
            <a:r>
              <a:rPr lang="th-TH" sz="2400" dirty="0">
                <a:cs typeface="+mj-cs"/>
              </a:rPr>
              <a:t>การเรียน อาชีพ</a:t>
            </a:r>
          </a:p>
          <a:p>
            <a:r>
              <a:rPr lang="th-TH" sz="2000" dirty="0">
                <a:cs typeface="+mj-cs"/>
              </a:rPr>
              <a:t>เลือกสายผิด เลือกอาชีพผิด รายได้น้อย/ผันผวน ตกงาน</a:t>
            </a:r>
            <a:endParaRPr lang="en-US" sz="2000" dirty="0">
              <a:cs typeface="+mj-cs"/>
            </a:endParaRPr>
          </a:p>
        </p:txBody>
      </p:sp>
      <p:pic>
        <p:nvPicPr>
          <p:cNvPr id="20" name="Picture Placeholder 19" descr="Baby &lt;strong&gt;Working&lt;/strong&gt; On A &lt;strong&gt;Laptop&lt;/strong&gt; Free Stock Photo - Public Domain Pictures"/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5079" r="1507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+mj-cs"/>
              </a:rPr>
              <a:t>Property </a:t>
            </a:r>
            <a:r>
              <a:rPr lang="th-TH" sz="3200" dirty="0">
                <a:cs typeface="+mj-cs"/>
              </a:rPr>
              <a:t>ทรัพย์สิน</a:t>
            </a:r>
          </a:p>
          <a:p>
            <a:r>
              <a:rPr lang="th-TH" sz="2200" dirty="0">
                <a:cs typeface="+mj-cs"/>
              </a:rPr>
              <a:t>พัง เสีย หาย มูลค่าตก ถูกโจรกรรมข้อมูล</a:t>
            </a:r>
            <a:endParaRPr lang="en-US" sz="2200" dirty="0">
              <a:cs typeface="+mj-cs"/>
            </a:endParaRPr>
          </a:p>
        </p:txBody>
      </p:sp>
      <p:pic>
        <p:nvPicPr>
          <p:cNvPr id="26" name="Picture Placeholder 25" descr="Description Ranch style &lt;strong&gt;home&lt;/strong&gt; in Salinas, California.JPG"/>
          <p:cNvPicPr>
            <a:picLocks noGrp="1" noChangeAspect="1"/>
          </p:cNvPicPr>
          <p:nvPr>
            <p:ph type="pic" sz="quarter" idx="29"/>
          </p:nvPr>
        </p:nvPicPr>
        <p:blipFill>
          <a:blip r:embed="rId5"/>
          <a:srcRect l="10714" r="10714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cs typeface="+mj-cs"/>
              </a:rPr>
              <a:t>Death </a:t>
            </a:r>
            <a:r>
              <a:rPr lang="th-TH" sz="2400" dirty="0">
                <a:cs typeface="+mj-cs"/>
              </a:rPr>
              <a:t>การเสียชีวิต</a:t>
            </a:r>
          </a:p>
          <a:p>
            <a:r>
              <a:rPr lang="th-TH" sz="2000" dirty="0">
                <a:cs typeface="+mj-cs"/>
              </a:rPr>
              <a:t>ตัวเองตาย คนรอบข้างตาย ตายเร็ว</a:t>
            </a:r>
            <a:r>
              <a:rPr lang="en-US" sz="2000" dirty="0">
                <a:cs typeface="+mj-cs"/>
              </a:rPr>
              <a:t> </a:t>
            </a:r>
            <a:r>
              <a:rPr lang="th-TH" sz="2000" dirty="0">
                <a:cs typeface="+mj-cs"/>
              </a:rPr>
              <a:t>ตายช้า</a:t>
            </a:r>
            <a:endParaRPr lang="en-US" sz="2000" dirty="0">
              <a:cs typeface="+mj-cs"/>
            </a:endParaRPr>
          </a:p>
        </p:txBody>
      </p:sp>
      <p:pic>
        <p:nvPicPr>
          <p:cNvPr id="22" name="Picture Placeholder 21" descr="Review : &lt;strong&gt;Death Note&lt;/strong&gt; manga series by Tsugumi Ohba. | Fiction is like a ..."/>
          <p:cNvPicPr>
            <a:picLocks noGrp="1" noChangeAspect="1"/>
          </p:cNvPicPr>
          <p:nvPr>
            <p:ph type="pic" sz="quarter" idx="31"/>
          </p:nvPr>
        </p:nvPicPr>
        <p:blipFill>
          <a:blip r:embed="rId6"/>
          <a:srcRect l="20536" r="20536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cs typeface="+mj-cs"/>
              </a:rPr>
              <a:t>Liability </a:t>
            </a:r>
            <a:r>
              <a:rPr lang="th-TH" sz="3200" dirty="0">
                <a:cs typeface="+mj-cs"/>
              </a:rPr>
              <a:t>ความรับผิด</a:t>
            </a:r>
          </a:p>
          <a:p>
            <a:r>
              <a:rPr lang="th-TH" sz="2200" dirty="0">
                <a:cs typeface="+mj-cs"/>
              </a:rPr>
              <a:t>ถูกฟ้อง ถูกไล่ออก ถูกปรับ เข้าคุก ประหารชีวิต</a:t>
            </a:r>
            <a:endParaRPr lang="en-US" sz="2200" dirty="0">
              <a:cs typeface="+mj-cs"/>
            </a:endParaRPr>
          </a:p>
        </p:txBody>
      </p:sp>
      <p:pic>
        <p:nvPicPr>
          <p:cNvPr id="28" name="Picture Placeholder 27" descr="When one has been in the brig, how long until clean record?"/>
          <p:cNvPicPr>
            <a:picLocks noGrp="1" noChangeAspect="1"/>
          </p:cNvPicPr>
          <p:nvPr>
            <p:ph type="pic" sz="quarter" idx="33"/>
          </p:nvPr>
        </p:nvPicPr>
        <p:blipFill>
          <a:blip r:embed="rId7"/>
          <a:srcRect t="1064" b="1064"/>
          <a:stretch>
            <a:fillRect/>
          </a:stretch>
        </p:blipFill>
        <p:spPr/>
      </p:pic>
      <p:sp>
        <p:nvSpPr>
          <p:cNvPr id="3" name="Rectangle: Rounded Corners 2"/>
          <p:cNvSpPr/>
          <p:nvPr/>
        </p:nvSpPr>
        <p:spPr>
          <a:xfrm>
            <a:off x="191068" y="4705110"/>
            <a:ext cx="4885899" cy="1586508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5941373" y="1463396"/>
            <a:ext cx="5768406" cy="1718365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8715" y="1201003"/>
            <a:ext cx="1705971" cy="4896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ประกันชีวิต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011443" y="4436080"/>
            <a:ext cx="1705971" cy="4896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/>
              <a:t>ประกันชีวิต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47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5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th-TH" dirty="0"/>
              <a:t>วางแผนกลยุทธ์การจัดการความเสี่ยง </a:t>
            </a:r>
            <a:r>
              <a:rPr lang="en-US" dirty="0"/>
              <a:t>4 </a:t>
            </a:r>
            <a:r>
              <a:rPr lang="th-TH" dirty="0"/>
              <a:t>แบบด้วย </a:t>
            </a:r>
            <a:r>
              <a:rPr lang="en-US" dirty="0"/>
              <a:t>MART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9104" y="2081529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Mitigate </a:t>
            </a:r>
            <a:r>
              <a:rPr lang="th-TH" sz="4000" dirty="0">
                <a:latin typeface="+mj-lt"/>
              </a:rPr>
              <a:t>(ลด)</a:t>
            </a:r>
            <a:endParaRPr lang="en-US" sz="4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7008" y="3823497"/>
            <a:ext cx="3930827" cy="14391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Transfer</a:t>
            </a:r>
            <a:r>
              <a:rPr lang="th-TH" sz="4000" dirty="0">
                <a:latin typeface="+mj-lt"/>
              </a:rPr>
              <a:t> (โอน)</a:t>
            </a:r>
            <a:endParaRPr lang="en-US" sz="4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7009" y="2081529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Avoid</a:t>
            </a:r>
            <a:r>
              <a:rPr lang="th-TH" sz="4000" dirty="0">
                <a:latin typeface="+mj-lt"/>
              </a:rPr>
              <a:t> (เลี่ยง)</a:t>
            </a:r>
            <a:endParaRPr lang="en-US" sz="40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104" y="3823497"/>
            <a:ext cx="3930827" cy="143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Retain (</a:t>
            </a:r>
            <a:r>
              <a:rPr lang="th-TH" sz="4000" dirty="0">
                <a:latin typeface="+mj-lt"/>
              </a:rPr>
              <a:t>รับ</a:t>
            </a:r>
            <a:r>
              <a:rPr lang="en-US" sz="4000" dirty="0">
                <a:latin typeface="+mj-lt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96556" y="3689684"/>
            <a:ext cx="9448800" cy="0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303316" y="1514946"/>
            <a:ext cx="8021" cy="4114800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84323" y="5409615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accent1"/>
                </a:solidFill>
              </a:rPr>
              <a:t>ความเสียหายสูง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190" y="5408615"/>
            <a:ext cx="2526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chemeClr val="accent1"/>
                </a:solidFill>
              </a:rPr>
              <a:t>ความเสียหายต่ำ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342" y="3881368"/>
            <a:ext cx="113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solidFill>
                  <a:schemeClr val="accent1"/>
                </a:solidFill>
              </a:rPr>
              <a:t>โอกาส</a:t>
            </a:r>
          </a:p>
          <a:p>
            <a:pPr algn="ctr"/>
            <a:r>
              <a:rPr lang="th-TH" sz="4000" dirty="0">
                <a:solidFill>
                  <a:schemeClr val="accent1"/>
                </a:solidFill>
              </a:rPr>
              <a:t>เกิดต่ำ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117" y="2139400"/>
            <a:ext cx="1372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solidFill>
                  <a:schemeClr val="accent1"/>
                </a:solidFill>
              </a:rPr>
              <a:t>โอกาส</a:t>
            </a:r>
          </a:p>
          <a:p>
            <a:pPr algn="ctr"/>
            <a:r>
              <a:rPr lang="th-TH" sz="4000" dirty="0">
                <a:solidFill>
                  <a:schemeClr val="accent1"/>
                </a:solidFill>
              </a:rPr>
              <a:t>เกิดบ่อย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5-6 </a:t>
            </a:r>
            <a:r>
              <a:rPr lang="th-TH" dirty="0"/>
              <a:t>จัด </a:t>
            </a:r>
            <a:r>
              <a:rPr lang="en-US" dirty="0"/>
              <a:t>Financial/Insurance Plan Package </a:t>
            </a:r>
            <a:r>
              <a:rPr lang="th-TH" dirty="0"/>
              <a:t>และทบทวนแผน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สัญญาหลักและสัญญาเพิ่มเติม </a:t>
            </a:r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(Rider)</a:t>
            </a:r>
          </a:p>
          <a:p>
            <a:pPr lvl="1"/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คุ้มครองอะไรบ้าง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/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ดูเบี้ยที่จะจ่าย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1"/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ดู </a:t>
            </a:r>
            <a:r>
              <a:rPr lang="en-US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Cash Flow </a:t>
            </a:r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ที่จะเข้ามา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lvl="0"/>
            <a:r>
              <a:rPr lang="th-TH" sz="4800" dirty="0">
                <a:latin typeface="FreesiaUPC" panose="020B0604020202020204" pitchFamily="34" charset="-34"/>
                <a:cs typeface="FreesiaUPC" panose="020B0604020202020204" pitchFamily="34" charset="-34"/>
              </a:rPr>
              <a:t>ทางเลือกและเงื่อนไขของลูกค้ามีอะไรบ้าง</a:t>
            </a:r>
            <a:endParaRPr lang="en-US" sz="4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0011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 For &gt; &lt;strong&gt;Elated&lt;/strong&gt; Pers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-1" r="2506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3C6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1633183"/>
            <a:ext cx="6586489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3600" dirty="0"/>
              <a:t>ประกันชีวิต</a:t>
            </a:r>
            <a:r>
              <a:rPr lang="en-US" sz="3600" dirty="0"/>
              <a:t>… </a:t>
            </a:r>
            <a:r>
              <a:rPr lang="th-TH" sz="3600" dirty="0"/>
              <a:t>สรุป สรุป สรุป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dirty="0">
                <a:highlight>
                  <a:srgbClr val="00FF00"/>
                </a:highlight>
              </a:rPr>
              <a:t>โอนความเสี่ยงด้านการเสียชีวิต</a:t>
            </a:r>
            <a:r>
              <a:rPr lang="th-TH" sz="3600" dirty="0"/>
              <a:t>ให้กับบริษัทประกัน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dirty="0"/>
              <a:t>แถมยังช่วยว</a:t>
            </a:r>
            <a:r>
              <a:rPr lang="th-TH" sz="3600" dirty="0">
                <a:highlight>
                  <a:srgbClr val="00FF00"/>
                </a:highlight>
              </a:rPr>
              <a:t>างแผนการเงิน / จัดการความเสี่ยงด้านการเงิน</a:t>
            </a:r>
            <a:r>
              <a:rPr lang="th-TH" sz="3600" dirty="0"/>
              <a:t>ได้ในบางเรื่องอีกด้วย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dirty="0"/>
              <a:t>ทั้งนี้เพื่อ</a:t>
            </a:r>
            <a:r>
              <a:rPr lang="th-TH" sz="3600" dirty="0">
                <a:highlight>
                  <a:srgbClr val="00FF00"/>
                </a:highlight>
              </a:rPr>
              <a:t>ตอบสนองความต้องการใช้เงินและเป้าหมายชีวิต</a:t>
            </a:r>
            <a:r>
              <a:rPr lang="th-TH" sz="3600" dirty="0"/>
              <a:t>ของลูกค้าให้เกิดความพึงพอใจสูงสุด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sz="3600" dirty="0"/>
              <a:t>ภายใต้</a:t>
            </a:r>
            <a:r>
              <a:rPr lang="th-TH" sz="3600" dirty="0">
                <a:highlight>
                  <a:srgbClr val="00FF00"/>
                </a:highlight>
              </a:rPr>
              <a:t>งบประมาณ</a:t>
            </a:r>
            <a:r>
              <a:rPr lang="th-TH" sz="3600" dirty="0"/>
              <a:t>ที่มีอยู่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6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7" descr="&lt;strong&gt;Financial&lt;/strong&gt; Coach, &lt;strong&gt;Financial&lt;/strong&gt; &lt;strong&gt;Advisor&lt;/strong&gt;, Or &lt;strong&gt;Financial Planner&lt;/strong&gt; ...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46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48" name="Straight Connector 42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th-TH" sz="8000" dirty="0">
                <a:solidFill>
                  <a:srgbClr val="FFFFFF"/>
                </a:solidFill>
              </a:rPr>
              <a:t>จับกลุ่ม </a:t>
            </a:r>
            <a:r>
              <a:rPr lang="en-US" sz="8000" dirty="0">
                <a:solidFill>
                  <a:srgbClr val="FFFFFF"/>
                </a:solidFill>
              </a:rPr>
              <a:t>2-4 </a:t>
            </a:r>
            <a:r>
              <a:rPr lang="th-TH" sz="8000" dirty="0">
                <a:solidFill>
                  <a:srgbClr val="FFFFFF"/>
                </a:solidFill>
              </a:rPr>
              <a:t>คน เพื่อให้คำปรึกษาทางการเงินแก่ลูกค้าจริง ๆ</a:t>
            </a:r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dirty="0">
                <a:solidFill>
                  <a:srgbClr val="FFFFFF"/>
                </a:solidFill>
                <a:latin typeface="+mj-lt"/>
              </a:rPr>
              <a:t>Let’s get some clients!</a:t>
            </a:r>
            <a:endParaRPr lang="en-US" sz="6600" kern="12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193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03" y="1712712"/>
            <a:ext cx="1728776" cy="1730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46691"/>
            <a:ext cx="1713557" cy="1713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60" y="46229"/>
            <a:ext cx="1711852" cy="1713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2" y="32341"/>
            <a:ext cx="1665746" cy="16657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8"/>
          <a:stretch/>
        </p:blipFill>
        <p:spPr>
          <a:xfrm>
            <a:off x="4945944" y="1811952"/>
            <a:ext cx="1972395" cy="1544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" y="3531896"/>
            <a:ext cx="1580822" cy="15808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5" y="1787390"/>
            <a:ext cx="1614915" cy="16149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44" y="58344"/>
            <a:ext cx="1615584" cy="16155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r="14524" b="-549"/>
          <a:stretch/>
        </p:blipFill>
        <p:spPr>
          <a:xfrm>
            <a:off x="1669970" y="3479285"/>
            <a:ext cx="1949882" cy="1641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75" y="1769280"/>
            <a:ext cx="1615584" cy="16155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63" y="3432218"/>
            <a:ext cx="1625519" cy="16255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74" y="5145823"/>
            <a:ext cx="1615585" cy="16155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3" y="5172035"/>
            <a:ext cx="1610695" cy="16140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51" y="5173394"/>
            <a:ext cx="1600237" cy="16002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72" y="5145824"/>
            <a:ext cx="1651503" cy="165150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2" b="29425"/>
          <a:stretch/>
        </p:blipFill>
        <p:spPr>
          <a:xfrm>
            <a:off x="3373780" y="5145823"/>
            <a:ext cx="1773054" cy="164737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28" y="5173394"/>
            <a:ext cx="1600237" cy="160023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" y="5198974"/>
            <a:ext cx="1600237" cy="16002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5369" r="6916" b="21188"/>
          <a:stretch/>
        </p:blipFill>
        <p:spPr>
          <a:xfrm>
            <a:off x="3513312" y="1795367"/>
            <a:ext cx="1557230" cy="16203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03" y="59455"/>
            <a:ext cx="1635970" cy="16359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4"/>
          <a:stretch/>
        </p:blipFill>
        <p:spPr>
          <a:xfrm>
            <a:off x="3793228" y="3534534"/>
            <a:ext cx="1423041" cy="15673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17" y="3500768"/>
            <a:ext cx="1605259" cy="16002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25" y="24259"/>
            <a:ext cx="1624508" cy="16245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740" y="1752900"/>
            <a:ext cx="1648344" cy="16483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1" y="3479872"/>
            <a:ext cx="1618945" cy="16189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49" y="3495893"/>
            <a:ext cx="1598887" cy="16029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07" y="37311"/>
            <a:ext cx="1624508" cy="16245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" y="1802956"/>
            <a:ext cx="1598569" cy="16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Financial&lt;/strong&gt; Coach, &lt;strong&gt;Financial&lt;/strong&gt; &lt;strong&gt;Advisor&lt;/strong&gt;, Or &lt;strong&gt;Financial Planner&lt;/strong&gt; ...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46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2" y="597325"/>
            <a:ext cx="10721454" cy="5762531"/>
          </a:xfrm>
          <a:solidFill>
            <a:srgbClr val="FFFFFF">
              <a:alpha val="89804"/>
            </a:srgb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h-TH" sz="3000" dirty="0">
                <a:latin typeface="+mj-lt"/>
              </a:rPr>
              <a:t>ให้เวลาทำ 20 นาที... หลังจากนั้นผมจะสุ่ม 2 กลุ่มออกมา </a:t>
            </a:r>
            <a:r>
              <a:rPr lang="en-US" sz="3000" dirty="0">
                <a:highlight>
                  <a:srgbClr val="FF00FF"/>
                </a:highlight>
                <a:latin typeface="+mj-lt"/>
              </a:rPr>
              <a:t>Present </a:t>
            </a:r>
            <a:r>
              <a:rPr lang="th-TH" sz="3000" dirty="0">
                <a:highlight>
                  <a:srgbClr val="FF00FF"/>
                </a:highlight>
                <a:latin typeface="+mj-lt"/>
              </a:rPr>
              <a:t>แผนหน้าห้อง</a:t>
            </a:r>
          </a:p>
          <a:p>
            <a:pPr marL="0" indent="0" algn="just">
              <a:buNone/>
            </a:pPr>
            <a:endParaRPr lang="th-TH" sz="3000" dirty="0">
              <a:highlight>
                <a:srgbClr val="FF00FF"/>
              </a:highlight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th-TH" sz="3000" dirty="0">
                <a:latin typeface="+mj-lt"/>
              </a:rPr>
              <a:t>ศึกษาแบบสอบถามและ </a:t>
            </a:r>
            <a:r>
              <a:rPr lang="en-US" sz="3000" dirty="0">
                <a:latin typeface="+mj-lt"/>
              </a:rPr>
              <a:t>Facebook Profile</a:t>
            </a:r>
            <a:r>
              <a:rPr lang="th-TH" sz="3000" dirty="0">
                <a:latin typeface="+mj-lt"/>
              </a:rPr>
              <a:t> ของลูกค้าเพื่อดูว่าเค้ามี</a:t>
            </a:r>
            <a:r>
              <a:rPr lang="th-TH" sz="3000" dirty="0">
                <a:highlight>
                  <a:srgbClr val="00FF00"/>
                </a:highlight>
                <a:latin typeface="+mj-lt"/>
              </a:rPr>
              <a:t>เป้าหมายชีวิตและเป้าหมายทางการเงิน</a:t>
            </a:r>
            <a:r>
              <a:rPr lang="th-TH" sz="3000" dirty="0">
                <a:latin typeface="+mj-lt"/>
              </a:rPr>
              <a:t>อย่างไรบ้าง</a:t>
            </a:r>
            <a:r>
              <a:rPr lang="en-US" sz="3000" dirty="0">
                <a:latin typeface="+mj-lt"/>
              </a:rPr>
              <a:t>… </a:t>
            </a:r>
            <a:r>
              <a:rPr lang="th-TH" sz="3000" dirty="0">
                <a:latin typeface="+mj-lt"/>
              </a:rPr>
              <a:t>มี</a:t>
            </a:r>
            <a:r>
              <a:rPr lang="th-TH" sz="3000" dirty="0">
                <a:highlight>
                  <a:srgbClr val="FFFF00"/>
                </a:highlight>
                <a:latin typeface="+mj-lt"/>
              </a:rPr>
              <a:t>ข้อมูลอื่น</a:t>
            </a:r>
            <a:r>
              <a:rPr lang="th-TH" sz="3000" dirty="0">
                <a:latin typeface="+mj-lt"/>
              </a:rPr>
              <a:t>ที่คิดว่าอยากรู้จากลูกค้าอีกมั้ย? อะไรบ้าง?</a:t>
            </a:r>
            <a:endParaRPr lang="en-US" sz="3000" dirty="0">
              <a:latin typeface="+mj-lt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th-TH" sz="3000" dirty="0">
                <a:latin typeface="+mj-lt"/>
              </a:rPr>
              <a:t>(ถ้ามีคอมพิวเตอร์) ใช้</a:t>
            </a:r>
            <a:r>
              <a:rPr lang="en-US" sz="3000" dirty="0">
                <a:latin typeface="+mj-lt"/>
              </a:rPr>
              <a:t> Excel </a:t>
            </a:r>
            <a:r>
              <a:rPr lang="th-TH" sz="3000" dirty="0">
                <a:latin typeface="+mj-lt"/>
              </a:rPr>
              <a:t>ทำ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>
                <a:highlight>
                  <a:srgbClr val="00FF00"/>
                </a:highlight>
                <a:latin typeface="+mj-lt"/>
              </a:rPr>
              <a:t>Net Worth Projection </a:t>
            </a:r>
            <a:r>
              <a:rPr lang="th-TH" sz="3000" dirty="0">
                <a:latin typeface="+mj-lt"/>
              </a:rPr>
              <a:t>จากรายได้ รายจ่าย และสถานะทางการเงินที่เป็นอยู่ตอนนี้ และวิเคราะห์ว่าลูกค้าสามารถไปถึงเป้าหมายที่ต้องการได้หรือไม่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th-TH" sz="3000" dirty="0">
                <a:highlight>
                  <a:srgbClr val="00FF00"/>
                </a:highlight>
                <a:latin typeface="+mj-lt"/>
              </a:rPr>
              <a:t>วิเคราะห์ความเสี่ยง</a:t>
            </a:r>
            <a:r>
              <a:rPr lang="th-TH" sz="3000" dirty="0">
                <a:latin typeface="+mj-lt"/>
              </a:rPr>
              <a:t>ของลูกค้าทั้ง </a:t>
            </a:r>
            <a:r>
              <a:rPr lang="en-US" sz="3000" dirty="0">
                <a:latin typeface="+mj-lt"/>
              </a:rPr>
              <a:t>6 </a:t>
            </a:r>
            <a:r>
              <a:rPr lang="th-TH" sz="3000" dirty="0">
                <a:latin typeface="+mj-lt"/>
              </a:rPr>
              <a:t>ด้านจากข้อมูลที่มีอยู่ จัดลำดับความเสี่ยงที่สำคัญ </a:t>
            </a:r>
            <a:r>
              <a:rPr lang="en-US" sz="3000" dirty="0">
                <a:latin typeface="+mj-lt"/>
              </a:rPr>
              <a:t>3-5 </a:t>
            </a:r>
            <a:r>
              <a:rPr lang="th-TH" sz="3000" dirty="0">
                <a:latin typeface="+mj-lt"/>
              </a:rPr>
              <a:t>ด้านที่น่าจะส่งผลให้ลูกค้าไม่สามารถบรรลุเป้าหมายชีวิตและเป้าหมายทางการเงินได้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th-TH" sz="3000" dirty="0">
                <a:highlight>
                  <a:srgbClr val="00FF00"/>
                </a:highlight>
                <a:latin typeface="+mj-lt"/>
              </a:rPr>
              <a:t>นำเสนอผลิตภัณฑ์ประกัน (ชีวิต)</a:t>
            </a:r>
            <a:r>
              <a:rPr lang="th-TH" sz="3000" dirty="0">
                <a:latin typeface="+mj-lt"/>
              </a:rPr>
              <a:t> ที่เหมาะสม (ต้องการ </a:t>
            </a:r>
            <a:r>
              <a:rPr lang="en-US" sz="3000" dirty="0">
                <a:latin typeface="+mj-lt"/>
              </a:rPr>
              <a:t>+ </a:t>
            </a:r>
            <a:r>
              <a:rPr lang="th-TH" sz="3000" dirty="0">
                <a:latin typeface="+mj-lt"/>
              </a:rPr>
              <a:t>มีเงินจ่าย) สำหรับลูกค้านั้น ๆ (</a:t>
            </a:r>
            <a:r>
              <a:rPr lang="en-US" sz="3000" dirty="0">
                <a:latin typeface="+mj-lt"/>
              </a:rPr>
              <a:t>Term / Whole Life / Endowment / Unit Link / Annuity) </a:t>
            </a:r>
            <a:r>
              <a:rPr lang="th-TH" sz="3000" dirty="0">
                <a:latin typeface="+mj-lt"/>
              </a:rPr>
              <a:t>อาจจะเป็นการ</a:t>
            </a:r>
            <a:r>
              <a:rPr lang="th-TH" sz="3000" dirty="0">
                <a:highlight>
                  <a:srgbClr val="FFFF00"/>
                </a:highlight>
                <a:latin typeface="+mj-lt"/>
              </a:rPr>
              <a:t>ผสมผสานกันหรืออาศัยผลิตภัณฑ์ทางการเงินอื่น ๆ</a:t>
            </a:r>
            <a:r>
              <a:rPr lang="th-TH" sz="3000" dirty="0">
                <a:latin typeface="+mj-lt"/>
              </a:rPr>
              <a:t> ก็ได้ (ฝากประจำ สลากออมสิน หุ้น กองทุนรวม ทอง ฯลฯ) และถ้าบอกเงื่อนไขของสัญญานั้น ๆ ได้ด้วยจะดีมาก </a:t>
            </a:r>
            <a:r>
              <a:rPr lang="en-US" sz="3000" dirty="0">
                <a:latin typeface="+mj-lt"/>
                <a:sym typeface="Wingdings" panose="05000000000000000000" pitchFamily="2" charset="2"/>
              </a:rPr>
              <a:t> </a:t>
            </a:r>
            <a:endParaRPr lang="th-TH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008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คราวหน้าเจอกัน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5191204" y="4198513"/>
            <a:ext cx="2111117" cy="255001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Extra Credit… </a:t>
            </a:r>
            <a:r>
              <a:rPr lang="th-TH" dirty="0"/>
              <a:t>โพสสรุปแล้วลง </a:t>
            </a:r>
            <a:r>
              <a:rPr lang="en-US" dirty="0"/>
              <a:t>Group </a:t>
            </a:r>
            <a:r>
              <a:rPr lang="th-TH" dirty="0"/>
              <a:t>จะได้คะแนนพิเศษ</a:t>
            </a:r>
            <a:r>
              <a:rPr lang="en-US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หนึ่งโพส </a:t>
            </a:r>
            <a:r>
              <a:rPr lang="en-US" sz="3600" dirty="0">
                <a:latin typeface="+mj-lt"/>
              </a:rPr>
              <a:t>= 1% </a:t>
            </a:r>
            <a:r>
              <a:rPr lang="th-TH" sz="3600" dirty="0">
                <a:latin typeface="+mj-lt"/>
              </a:rPr>
              <a:t>ให้ </a:t>
            </a:r>
            <a:r>
              <a:rPr lang="en-US" sz="3600" dirty="0">
                <a:latin typeface="+mj-lt"/>
              </a:rPr>
              <a:t>constructive feedback </a:t>
            </a:r>
            <a:r>
              <a:rPr lang="th-TH" sz="3600" dirty="0">
                <a:latin typeface="+mj-lt"/>
              </a:rPr>
              <a:t>งานของเพื่อน </a:t>
            </a:r>
            <a:r>
              <a:rPr lang="en-US" sz="3600" dirty="0">
                <a:latin typeface="+mj-lt"/>
              </a:rPr>
              <a:t>= 0.25%</a:t>
            </a:r>
            <a:endParaRPr lang="th-TH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อาจจะเลือกบางหัวข้อย่อยในนั้นที่นิสิตสนใจ ไม่ต้องสรุปทั้งบท แต่ก็ต้องไม่สั้นจนเกินไป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ไม่จำกัดรูปแบบการนำเสนอ </a:t>
            </a:r>
            <a:r>
              <a:rPr lang="en-US" sz="3600" dirty="0">
                <a:latin typeface="+mj-lt"/>
              </a:rPr>
              <a:t>(</a:t>
            </a:r>
            <a:r>
              <a:rPr lang="th-TH" sz="3600" dirty="0">
                <a:latin typeface="+mj-lt"/>
              </a:rPr>
              <a:t>เรียงความ รูป วิดีโอ ฯลฯ</a:t>
            </a:r>
            <a:r>
              <a:rPr lang="en-US" sz="3600" dirty="0">
                <a:latin typeface="+mj-lt"/>
              </a:rPr>
              <a:t>)</a:t>
            </a:r>
            <a:endParaRPr lang="th-TH" sz="3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หลักการประกันภัย 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21/9)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3600" dirty="0">
                <a:latin typeface="+mj-lt"/>
              </a:rPr>
              <a:t>http://riskx.teachable.com/courses/186048/lectures/3364115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00FF"/>
                </a:highlight>
                <a:latin typeface="+mj-lt"/>
              </a:rPr>
              <a:t>ประกันชีวิต</a:t>
            </a:r>
            <a:r>
              <a:rPr lang="en-US" sz="3600" dirty="0">
                <a:highlight>
                  <a:srgbClr val="FF00FF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00FF"/>
                </a:highlight>
                <a:latin typeface="+mj-lt"/>
              </a:rPr>
              <a:t>(อัพโหลดภายในวันที่ 2</a:t>
            </a:r>
            <a:r>
              <a:rPr lang="en-US" sz="3600" dirty="0">
                <a:highlight>
                  <a:srgbClr val="FF00FF"/>
                </a:highlight>
                <a:latin typeface="+mj-lt"/>
              </a:rPr>
              <a:t>8</a:t>
            </a:r>
            <a:r>
              <a:rPr lang="th-TH" sz="3600" dirty="0">
                <a:highlight>
                  <a:srgbClr val="FF00FF"/>
                </a:highlight>
                <a:latin typeface="+mj-lt"/>
              </a:rPr>
              <a:t>/9) ** เนื้อหาวันนี้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3600" dirty="0">
                <a:latin typeface="+mj-lt"/>
              </a:rPr>
              <a:t>http://riskx.teachable.com/courses/186048/lectures/3363954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ประกันสุขภาพ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5/10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)  </a:t>
            </a:r>
            <a:r>
              <a:rPr lang="en-US" sz="3600" dirty="0">
                <a:latin typeface="+mj-lt"/>
              </a:rPr>
              <a:t>http://riskx.teachable.com/courses/186048/lectures/3363955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ประกันวินาศภัย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5/10)  </a:t>
            </a:r>
            <a:r>
              <a:rPr lang="en-US" sz="3600" dirty="0">
                <a:latin typeface="+mj-lt"/>
              </a:rPr>
              <a:t>http://riskx.teachable.com/courses/186048/lectures/3363956</a:t>
            </a:r>
            <a:r>
              <a:rPr lang="th-TH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73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ประกันชีวิตประเภท </a:t>
            </a:r>
            <a:r>
              <a:rPr lang="en-US" sz="3600" dirty="0"/>
              <a:t>Term Life </a:t>
            </a:r>
            <a:r>
              <a:rPr lang="th-TH" sz="3600" dirty="0"/>
              <a:t>มีระยะเวลาคุ้มครองที่จำกัด ในขณะที่ประกันชีวิตแบบ </a:t>
            </a:r>
            <a:r>
              <a:rPr lang="en-US" sz="3600" dirty="0"/>
              <a:t>Whole Life </a:t>
            </a:r>
            <a:r>
              <a:rPr lang="th-TH" sz="3600" dirty="0"/>
              <a:t>มักจะมีระยะเวลาการคุ้มครองที่นานกว่า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ถูก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ผิด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7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ความท้าทายของการคำนวณเบี้ยประกันวินาศภัยคือเราไม่สามารถคาดการณ์ได้ว่าเหตุการณ์ที่จะทำให้บริษัทจ่ายสินไหมคือเมื่อไหร่ แต่บริษัทประกันสามารถทราบได้ล่วงหน้าว่ามูลค่าของความเสียหายเป็นเท่าไหร่?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ถูก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ผิด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9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ระบบ </a:t>
            </a:r>
            <a:r>
              <a:rPr lang="en-US" sz="3600" dirty="0"/>
              <a:t>Bonus Malus</a:t>
            </a:r>
            <a:r>
              <a:rPr lang="th-TH" sz="3600" dirty="0"/>
              <a:t> </a:t>
            </a:r>
            <a:r>
              <a:rPr lang="en-US" sz="3600" dirty="0"/>
              <a:t>Scheme</a:t>
            </a:r>
            <a:r>
              <a:rPr lang="th-TH" sz="3600" dirty="0"/>
              <a:t> คือระบบที่บริษัทประกันจะ...</a:t>
            </a:r>
            <a:endParaRPr lang="th-TH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เพิ่มเบี้ยประกันเมื่อเรียนรู้ว่าเป็นพวกที่มีความเสี่ยงสูง หรือให้รางวัลเมื่อเรียนรู้ว่าเป็นพวกที่มีความเสี่ยงต่ำ 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เพิ่มเบี้ยประกันเมื่อเรียนรู้ว่าเป็นพวกที่มีความเสี่ยงต่ำ หรือให้รางวัลเมื่อเรียนรู้ว่าเป็นพวกที่มีความเสี่ยงสูง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บริษัทประกันภัยต่อในประเทศไทยมีจำนวนกี่บริษัท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ไม่มีเลย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3600" dirty="0">
                <a:solidFill>
                  <a:schemeClr val="tx2"/>
                </a:solidFill>
              </a:rPr>
              <a:t>1 </a:t>
            </a:r>
            <a:r>
              <a:rPr lang="th-TH" sz="3600" dirty="0">
                <a:solidFill>
                  <a:schemeClr val="tx2"/>
                </a:solidFill>
              </a:rPr>
              <a:t>บริษัท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หลายบริษัท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3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คุยกันวันนี้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3345197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5191204" y="4198513"/>
            <a:ext cx="2111117" cy="255001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Extra Credit… </a:t>
            </a:r>
            <a:r>
              <a:rPr lang="th-TH" dirty="0"/>
              <a:t>โพสสรุปแล้วลง </a:t>
            </a:r>
            <a:r>
              <a:rPr lang="en-US" dirty="0"/>
              <a:t>Group </a:t>
            </a:r>
            <a:r>
              <a:rPr lang="th-TH" dirty="0"/>
              <a:t>จะได้คะแนนพิเศษ</a:t>
            </a:r>
            <a:r>
              <a:rPr lang="en-US" dirty="0"/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22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3600" dirty="0">
                <a:latin typeface="+mj-lt"/>
              </a:rPr>
              <a:t>หนึ่งโพส </a:t>
            </a:r>
            <a:r>
              <a:rPr lang="en-US" sz="3600" dirty="0">
                <a:latin typeface="+mj-lt"/>
              </a:rPr>
              <a:t>= 1% </a:t>
            </a:r>
            <a:r>
              <a:rPr lang="th-TH" sz="3600" dirty="0">
                <a:latin typeface="+mj-lt"/>
              </a:rPr>
              <a:t>ให้ </a:t>
            </a:r>
            <a:r>
              <a:rPr lang="en-US" sz="3600" dirty="0">
                <a:latin typeface="+mj-lt"/>
              </a:rPr>
              <a:t>constructive feedback </a:t>
            </a:r>
            <a:r>
              <a:rPr lang="th-TH" sz="3600" dirty="0">
                <a:latin typeface="+mj-lt"/>
              </a:rPr>
              <a:t>งานของเพื่อน </a:t>
            </a:r>
            <a:r>
              <a:rPr lang="en-US" sz="3600" dirty="0">
                <a:latin typeface="+mj-lt"/>
              </a:rPr>
              <a:t>= 0.25%</a:t>
            </a:r>
            <a:endParaRPr lang="th-TH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อาจจะเลือกบางหัวข้อย่อยในนั้นที่นิสิตสนใจ ไม่ต้องสรุปทั้งบท แต่ก็ต้องไม่สั้นจนเกินไป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th-TH" sz="3600" dirty="0">
                <a:latin typeface="+mj-lt"/>
              </a:rPr>
              <a:t>ไม่จำกัดรูปแบบการนำเสนอ </a:t>
            </a:r>
            <a:r>
              <a:rPr lang="en-US" sz="3600" dirty="0">
                <a:latin typeface="+mj-lt"/>
              </a:rPr>
              <a:t>(</a:t>
            </a:r>
            <a:r>
              <a:rPr lang="th-TH" sz="3600" dirty="0">
                <a:latin typeface="+mj-lt"/>
              </a:rPr>
              <a:t>เรียงความ รูป วิดีโอ ฯลฯ</a:t>
            </a:r>
            <a:r>
              <a:rPr lang="en-US" sz="3600" dirty="0">
                <a:latin typeface="+mj-lt"/>
              </a:rPr>
              <a:t>)</a:t>
            </a:r>
            <a:endParaRPr lang="th-TH" sz="3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หลักการประกันภัย 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21/9)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3600" dirty="0">
                <a:latin typeface="+mj-lt"/>
              </a:rPr>
              <a:t>http://riskx.teachable.com/courses/186048/lectures/3364115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00FF"/>
                </a:highlight>
                <a:latin typeface="+mj-lt"/>
              </a:rPr>
              <a:t>ประกันชีวิต</a:t>
            </a:r>
            <a:r>
              <a:rPr lang="en-US" sz="3600" dirty="0">
                <a:highlight>
                  <a:srgbClr val="FF00FF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00FF"/>
                </a:highlight>
                <a:latin typeface="+mj-lt"/>
              </a:rPr>
              <a:t>(อัพโหลดภายในวันที่ 2</a:t>
            </a:r>
            <a:r>
              <a:rPr lang="en-US" sz="3600" dirty="0">
                <a:highlight>
                  <a:srgbClr val="FF00FF"/>
                </a:highlight>
                <a:latin typeface="+mj-lt"/>
              </a:rPr>
              <a:t>8</a:t>
            </a:r>
            <a:r>
              <a:rPr lang="th-TH" sz="3600" dirty="0">
                <a:highlight>
                  <a:srgbClr val="FF00FF"/>
                </a:highlight>
                <a:latin typeface="+mj-lt"/>
              </a:rPr>
              <a:t>/9)</a:t>
            </a:r>
            <a:r>
              <a:rPr lang="en-US" sz="3600" dirty="0">
                <a:highlight>
                  <a:srgbClr val="FF00FF"/>
                </a:highlight>
                <a:latin typeface="+mj-lt"/>
              </a:rPr>
              <a:t> ** </a:t>
            </a:r>
            <a:r>
              <a:rPr lang="th-TH" sz="3600" dirty="0">
                <a:highlight>
                  <a:srgbClr val="FF00FF"/>
                </a:highlight>
                <a:latin typeface="+mj-lt"/>
              </a:rPr>
              <a:t>เนื้อหาวันนี้ </a:t>
            </a:r>
            <a:r>
              <a:rPr lang="en-US" sz="3600" dirty="0">
                <a:latin typeface="+mj-lt"/>
              </a:rPr>
              <a:t>http://riskx.teachable.com/courses/186048/lectures/3363954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ประกันสุขภาพ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5/10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)  </a:t>
            </a:r>
            <a:r>
              <a:rPr lang="en-US" sz="3600" dirty="0">
                <a:latin typeface="+mj-lt"/>
              </a:rPr>
              <a:t>http://riskx.teachable.com/courses/186048/lectures/3363955</a:t>
            </a:r>
            <a:r>
              <a:rPr lang="th-TH" sz="3600" dirty="0">
                <a:latin typeface="+mj-lt"/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th-TH" sz="3600" dirty="0">
                <a:highlight>
                  <a:srgbClr val="FFFF00"/>
                </a:highlight>
                <a:latin typeface="+mj-lt"/>
              </a:rPr>
              <a:t>ประกันวินาศภัย</a:t>
            </a:r>
            <a:r>
              <a:rPr lang="en-US" sz="3600" dirty="0">
                <a:highlight>
                  <a:srgbClr val="FFFF00"/>
                </a:highlight>
                <a:latin typeface="+mj-lt"/>
              </a:rPr>
              <a:t> </a:t>
            </a:r>
            <a:r>
              <a:rPr lang="th-TH" sz="3600" dirty="0">
                <a:highlight>
                  <a:srgbClr val="FFFF00"/>
                </a:highlight>
                <a:latin typeface="+mj-lt"/>
              </a:rPr>
              <a:t>(อัพโหลดภายในวันที่ 5/10)  </a:t>
            </a:r>
            <a:r>
              <a:rPr lang="en-US" sz="3600" dirty="0">
                <a:latin typeface="+mj-lt"/>
              </a:rPr>
              <a:t>http://riskx.teachable.com/courses/186048/lectures/3363956</a:t>
            </a:r>
            <a:r>
              <a:rPr lang="th-TH" sz="3600" dirty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1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5884</TotalTime>
  <Words>2619</Words>
  <Application>Microsoft Office PowerPoint</Application>
  <PresentationFormat>Widescreen</PresentationFormat>
  <Paragraphs>293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Century Gothic</vt:lpstr>
      <vt:lpstr>FreesiaUPC</vt:lpstr>
      <vt:lpstr>Segoe UI</vt:lpstr>
      <vt:lpstr>Wingdings</vt:lpstr>
      <vt:lpstr>Office Theme</vt:lpstr>
      <vt:lpstr>PowerPoint Presentation</vt:lpstr>
      <vt:lpstr>เปิด lecture note ของตัวเองแล้วทบทวนเรื่องต่อไปนี้... </vt:lpstr>
      <vt:lpstr>Concept Check</vt:lpstr>
      <vt:lpstr>Concept Check</vt:lpstr>
      <vt:lpstr>Concept Check</vt:lpstr>
      <vt:lpstr>Concept Check</vt:lpstr>
      <vt:lpstr>Concept Check</vt:lpstr>
      <vt:lpstr>คุยกันวันนี้</vt:lpstr>
      <vt:lpstr>Extra Credit… โพสสรุปแล้วลง Group จะได้คะแนนพิเศษ!!!</vt:lpstr>
      <vt:lpstr>PowerPoint Presentation</vt:lpstr>
      <vt:lpstr>การพิจารณาเอาประกัน</vt:lpstr>
      <vt:lpstr>สัญญาประกันชีวิต</vt:lpstr>
      <vt:lpstr>PowerPoint Presentation</vt:lpstr>
      <vt:lpstr>PowerPoint Presentation</vt:lpstr>
      <vt:lpstr>การคิดเบี้ยประกันชีวิต</vt:lpstr>
      <vt:lpstr>เข้าใจการคำนวณมูลค่าปัจจุบัน</vt:lpstr>
      <vt:lpstr>มาลองฝึกคิดเบี้ยประกันง่าย ๆ กันดีกว่า!</vt:lpstr>
      <vt:lpstr>เบี้ยประกันจะเพิ่มขึ้นหรือลดลง... ถ้า....</vt:lpstr>
      <vt:lpstr>PowerPoint Presentation</vt:lpstr>
      <vt:lpstr>สัญญาเพิ่มเติม (Rider)</vt:lpstr>
      <vt:lpstr>เงื่อนไขของสัญญาประกันชีวิต</vt:lpstr>
      <vt:lpstr>เงื่อนไขของสัญญาประกันชีวิต</vt:lpstr>
      <vt:lpstr>เงื่อนไขของสัญญาประกันชีวิต</vt:lpstr>
      <vt:lpstr>เงื่อนไขผลประโยชน์อันไม่อาจริบได้ (Nonforfeiture Benefits Provision)</vt:lpstr>
      <vt:lpstr>PowerPoint Presentation</vt:lpstr>
      <vt:lpstr>PowerPoint Presentation</vt:lpstr>
      <vt:lpstr>PowerPoint Presentation</vt:lpstr>
      <vt:lpstr>เริ่มยังไง กับการให้คำปรึกษาทางการเงิน (แบบละเอียดขึ้น)</vt:lpstr>
      <vt:lpstr>1. การวิเคราะห์ความต้องการ (Need Analysis)</vt:lpstr>
      <vt:lpstr>2. Net Worth Projection</vt:lpstr>
      <vt:lpstr>3. วิเคราะห์ความเสี่ยง 6 ด้านด้วย HCD-FPL</vt:lpstr>
      <vt:lpstr>4. วางแผนกลยุทธ์การจัดการความเสี่ยง 4 แบบด้วย MART</vt:lpstr>
      <vt:lpstr>5-6 จัด Financial/Insurance Plan Package และทบทวนแผน</vt:lpstr>
      <vt:lpstr>PowerPoint Presentation</vt:lpstr>
      <vt:lpstr>จับกลุ่ม 2-4 คน เพื่อให้คำปรึกษาทางการเงินแก่ลูกค้าจริง ๆ </vt:lpstr>
      <vt:lpstr>PowerPoint Presentation</vt:lpstr>
      <vt:lpstr>PowerPoint Presentation</vt:lpstr>
      <vt:lpstr>คราวหน้าเจอกัน</vt:lpstr>
      <vt:lpstr>Extra Credit… โพสสรุปแล้วลง Group จะได้คะแนนพิเศษ!!!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Isariya Suttakulpiboon</dc:creator>
  <cp:lastModifiedBy>Isariya Suttakulpiboon</cp:lastModifiedBy>
  <cp:revision>43</cp:revision>
  <dcterms:created xsi:type="dcterms:W3CDTF">2017-09-16T01:44:11Z</dcterms:created>
  <dcterms:modified xsi:type="dcterms:W3CDTF">2017-09-20T03:48:15Z</dcterms:modified>
</cp:coreProperties>
</file>