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"/>
  </p:notesMasterIdLst>
  <p:sldIdLst>
    <p:sldId id="256" r:id="rId2"/>
    <p:sldId id="265" r:id="rId3"/>
    <p:sldId id="266" r:id="rId4"/>
    <p:sldId id="325" r:id="rId5"/>
    <p:sldId id="358" r:id="rId6"/>
    <p:sldId id="355" r:id="rId7"/>
    <p:sldId id="354" r:id="rId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86"/>
  </p:normalViewPr>
  <p:slideViewPr>
    <p:cSldViewPr snapToGrid="0" snapToObjects="1">
      <p:cViewPr varScale="1">
        <p:scale>
          <a:sx n="34" d="100"/>
          <a:sy n="34" d="100"/>
        </p:scale>
        <p:origin x="834" y="96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7" name="Shape 15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8395071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9" name="Shape 16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642937">
              <a:lnSpc>
                <a:spcPct val="117999"/>
              </a:lnSpc>
              <a:defRPr sz="1600" b="1"/>
            </a:pPr>
            <a:r>
              <a:t>2 MINS</a:t>
            </a:r>
          </a:p>
          <a:p>
            <a:pPr marL="342900" indent="-342900" defTabSz="642937">
              <a:lnSpc>
                <a:spcPct val="117999"/>
              </a:lnSpc>
              <a:buSzPct val="100000"/>
              <a:buAutoNum type="arabicPeriod"/>
              <a:defRPr sz="1600"/>
            </a:pPr>
            <a:r>
              <a:t>FUN</a:t>
            </a:r>
          </a:p>
          <a:p>
            <a:pPr marL="342900" indent="-342900" defTabSz="642937">
              <a:lnSpc>
                <a:spcPct val="117999"/>
              </a:lnSpc>
              <a:buSzPct val="100000"/>
              <a:buAutoNum type="arabicPeriod"/>
              <a:defRPr sz="1600"/>
            </a:pPr>
            <a:r>
              <a:t>EDUCATE – Raise your hand if you’ve ever noticed in business that sometimes when you motivate people they just do stupid stuff faster??</a:t>
            </a:r>
          </a:p>
          <a:p>
            <a:pPr marL="342900" indent="-342900" defTabSz="642937">
              <a:lnSpc>
                <a:spcPct val="117999"/>
              </a:lnSpc>
              <a:buSzPct val="100000"/>
              <a:buAutoNum type="arabicPeriod"/>
              <a:defRPr sz="1600"/>
            </a:pPr>
            <a:r>
              <a:t>GIVE – info you can take away into your business right now – would that be a good thing?</a:t>
            </a:r>
          </a:p>
          <a:p>
            <a:pPr marL="342900" indent="-342900" defTabSz="642937">
              <a:lnSpc>
                <a:spcPct val="117999"/>
              </a:lnSpc>
              <a:buSzPct val="100000"/>
              <a:buAutoNum type="arabicPeriod"/>
              <a:defRPr sz="1600"/>
            </a:pPr>
            <a:r>
              <a:t>Most importantly, would you agree your teams are your most important asset??</a:t>
            </a:r>
          </a:p>
          <a:p>
            <a:pPr marL="342900" indent="-342900" defTabSz="642937">
              <a:lnSpc>
                <a:spcPct val="117999"/>
              </a:lnSpc>
              <a:buSzPct val="100000"/>
              <a:buAutoNum type="arabicPeriod"/>
              <a:defRPr sz="1600"/>
            </a:pPr>
            <a:r>
              <a:t>SO I by the end of this session I want you to have made a decision on what is the right level of investment to engage your teams to grow your business and give you back your time.</a:t>
            </a:r>
          </a:p>
          <a:p>
            <a:pPr defTabSz="642937">
              <a:lnSpc>
                <a:spcPct val="117999"/>
              </a:lnSpc>
              <a:defRPr sz="1600"/>
            </a:pPr>
            <a:r>
              <a:t>And there are 1 of 4 options: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228600" algn="ctr">
              <a:spcBef>
                <a:spcPts val="0"/>
              </a:spcBef>
              <a:buSzTx/>
              <a:buNone/>
              <a:defRPr sz="5400"/>
            </a:lvl2pPr>
            <a:lvl3pPr marL="0" indent="457200" algn="ctr">
              <a:spcBef>
                <a:spcPts val="0"/>
              </a:spcBef>
              <a:buSzTx/>
              <a:buNone/>
              <a:defRPr sz="5400"/>
            </a:lvl3pPr>
            <a:lvl4pPr marL="0" indent="685800" algn="ctr">
              <a:spcBef>
                <a:spcPts val="0"/>
              </a:spcBef>
              <a:buSzTx/>
              <a:buNone/>
              <a:defRPr sz="5400"/>
            </a:lvl4pPr>
            <a:lvl5pPr marL="0" indent="91440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ackground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image4.jpeg" descr="image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3125968" y="673100"/>
            <a:ext cx="1813560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228600" algn="ctr">
              <a:spcBef>
                <a:spcPts val="0"/>
              </a:spcBef>
              <a:buSzTx/>
              <a:buNone/>
              <a:defRPr sz="5400"/>
            </a:lvl2pPr>
            <a:lvl3pPr marL="0" indent="457200" algn="ctr">
              <a:spcBef>
                <a:spcPts val="0"/>
              </a:spcBef>
              <a:buSzTx/>
              <a:buNone/>
              <a:defRPr sz="5400"/>
            </a:lvl3pPr>
            <a:lvl4pPr marL="0" indent="685800" algn="ctr">
              <a:spcBef>
                <a:spcPts val="0"/>
              </a:spcBef>
              <a:buSzTx/>
              <a:buNone/>
              <a:defRPr sz="5400"/>
            </a:lvl4pPr>
            <a:lvl5pPr marL="0" indent="91440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13165980" y="952500"/>
            <a:ext cx="9525001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228600" algn="ctr">
              <a:spcBef>
                <a:spcPts val="0"/>
              </a:spcBef>
              <a:buSzTx/>
              <a:buNone/>
              <a:defRPr sz="5400"/>
            </a:lvl2pPr>
            <a:lvl3pPr marL="0" indent="457200" algn="ctr">
              <a:spcBef>
                <a:spcPts val="0"/>
              </a:spcBef>
              <a:buSzTx/>
              <a:buNone/>
              <a:defRPr sz="5400"/>
            </a:lvl3pPr>
            <a:lvl4pPr marL="0" indent="685800" algn="ctr">
              <a:spcBef>
                <a:spcPts val="0"/>
              </a:spcBef>
              <a:buSzTx/>
              <a:buNone/>
              <a:defRPr sz="5400"/>
            </a:lvl4pPr>
            <a:lvl5pPr marL="0" indent="91440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13169900" y="3149600"/>
            <a:ext cx="95250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15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image2.png" descr="image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7603" y="-19833"/>
            <a:ext cx="24384001" cy="137358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image3.png" descr="image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6737" y="12215979"/>
            <a:ext cx="2665061" cy="1332580"/>
          </a:xfrm>
          <a:prstGeom prst="rect">
            <a:avLst/>
          </a:prstGeom>
          <a:ln w="12700">
            <a:miter lim="400000"/>
          </a:ln>
          <a:effectLst>
            <a:outerShdw blurRad="266700" dist="41560" dir="3600000" rotWithShape="0">
              <a:srgbClr val="000000">
                <a:alpha val="36205"/>
              </a:srgbClr>
            </a:outerShdw>
          </a:effectLst>
        </p:spPr>
      </p:pic>
      <p:pic>
        <p:nvPicPr>
          <p:cNvPr id="161" name="Engage Your Team To Energize…" descr="Engage Your Team To Energize…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21360265">
            <a:off x="3092680" y="9013263"/>
            <a:ext cx="20456897" cy="3920193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 rot="21363180">
            <a:off x="3780296" y="9676162"/>
            <a:ext cx="19379543" cy="256480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8000" b="1" i="0" u="none" strike="noStrike" cap="none" spc="0" normalizeH="0" baseline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FillTx/>
                <a:sym typeface="Helvetica Neue"/>
              </a:rPr>
              <a:t>The Power</a:t>
            </a:r>
            <a:r>
              <a:rPr kumimoji="0" lang="en-US" sz="8000" b="1" i="0" u="none" strike="noStrike" cap="none" spc="0" normalizeH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FillTx/>
                <a:sym typeface="Helvetica Neue"/>
              </a:rPr>
              <a:t> of 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8000" b="1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Neue"/>
              </a:rPr>
              <a:t>Story Telling in Business</a:t>
            </a:r>
            <a:endParaRPr lang="en-US" sz="8000" dirty="0"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What makes"/>
          <p:cNvSpPr txBox="1"/>
          <p:nvPr/>
        </p:nvSpPr>
        <p:spPr>
          <a:xfrm>
            <a:off x="3948348" y="2362199"/>
            <a:ext cx="12817898" cy="2844801"/>
          </a:xfrm>
          <a:prstGeom prst="rect">
            <a:avLst/>
          </a:prstGeom>
          <a:ln w="12700">
            <a:miter lim="400000"/>
          </a:ln>
          <a:effectLst>
            <a:outerShdw blurRad="381000" dist="127000" dir="5400000" rotWithShape="0">
              <a:srgbClr val="213458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821529">
              <a:lnSpc>
                <a:spcPct val="150000"/>
              </a:lnSpc>
              <a:defRPr sz="180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What makes</a:t>
            </a:r>
          </a:p>
        </p:txBody>
      </p:sp>
      <p:sp>
        <p:nvSpPr>
          <p:cNvPr id="256" name="happiest?"/>
          <p:cNvSpPr txBox="1"/>
          <p:nvPr/>
        </p:nvSpPr>
        <p:spPr>
          <a:xfrm>
            <a:off x="4445208" y="6476997"/>
            <a:ext cx="17696484" cy="4673601"/>
          </a:xfrm>
          <a:prstGeom prst="rect">
            <a:avLst/>
          </a:prstGeom>
          <a:ln w="12700">
            <a:miter lim="400000"/>
          </a:ln>
          <a:effectLst>
            <a:outerShdw blurRad="381000" dist="127000" dir="5400000" rotWithShape="0">
              <a:srgbClr val="213458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821529">
              <a:lnSpc>
                <a:spcPct val="150000"/>
              </a:lnSpc>
              <a:defRPr sz="300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 happiest?</a:t>
            </a:r>
          </a:p>
        </p:txBody>
      </p:sp>
      <p:sp>
        <p:nvSpPr>
          <p:cNvPr id="257" name="people the"/>
          <p:cNvSpPr txBox="1"/>
          <p:nvPr/>
        </p:nvSpPr>
        <p:spPr>
          <a:xfrm>
            <a:off x="7579901" y="4495797"/>
            <a:ext cx="11427099" cy="2844801"/>
          </a:xfrm>
          <a:prstGeom prst="rect">
            <a:avLst/>
          </a:prstGeom>
          <a:ln w="12700">
            <a:miter lim="400000"/>
          </a:ln>
          <a:effectLst>
            <a:outerShdw blurRad="381000" dist="127000" dir="5400000" rotWithShape="0">
              <a:srgbClr val="213458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821529">
              <a:lnSpc>
                <a:spcPct val="150000"/>
              </a:lnSpc>
              <a:defRPr sz="180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 people the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1" name="Image"/>
          <p:cNvGrpSpPr/>
          <p:nvPr/>
        </p:nvGrpSpPr>
        <p:grpSpPr>
          <a:xfrm>
            <a:off x="2198939" y="240548"/>
            <a:ext cx="19529931" cy="13646826"/>
            <a:chOff x="0" y="-1"/>
            <a:chExt cx="19529930" cy="13646825"/>
          </a:xfrm>
        </p:grpSpPr>
        <p:pic>
          <p:nvPicPr>
            <p:cNvPr id="259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rot="21480000">
              <a:off x="431858" y="468914"/>
              <a:ext cx="18656462" cy="124297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0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21480000">
              <a:off x="220833" y="329129"/>
              <a:ext cx="19088263" cy="129885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62" name="Multiple &amp;…"/>
          <p:cNvSpPr txBox="1"/>
          <p:nvPr/>
        </p:nvSpPr>
        <p:spPr>
          <a:xfrm rot="21480000">
            <a:off x="3917099" y="10072270"/>
            <a:ext cx="16549804" cy="3600451"/>
          </a:xfrm>
          <a:prstGeom prst="rect">
            <a:avLst/>
          </a:prstGeom>
          <a:ln w="12700">
            <a:miter lim="400000"/>
          </a:ln>
          <a:effectLst>
            <a:outerShdw blurRad="127000" dist="635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821529">
              <a:lnSpc>
                <a:spcPct val="90000"/>
              </a:lnSpc>
              <a:defRPr sz="12100" b="0" spc="-24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Multiple &amp;</a:t>
            </a:r>
          </a:p>
          <a:p>
            <a:pPr defTabSz="821529">
              <a:lnSpc>
                <a:spcPct val="90000"/>
              </a:lnSpc>
              <a:defRPr sz="12100" b="0" spc="-24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Meaningful Relationships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afterEffect">
                                  <p:stCondLst>
                                    <p:cond delay="2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3000" fill="hold"/>
                                        <p:tgtEl>
                                          <p:spTgt spid="262"/>
                                        </p:tgtEl>
                                      </p:cBhvr>
                                      <p:by x="110087" y="110087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2" grpId="1" animBg="1" advAuto="0"/>
      <p:bldP spid="262" grpId="2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5" name="image61.jpeg" descr="image6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936" name="A time of adversity…"/>
          <p:cNvSpPr txBox="1"/>
          <p:nvPr/>
        </p:nvSpPr>
        <p:spPr>
          <a:xfrm rot="21000000">
            <a:off x="2772567" y="4839332"/>
            <a:ext cx="7434265" cy="43929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90000"/>
              </a:lnSpc>
              <a:defRPr sz="7500" b="0">
                <a:solidFill>
                  <a:srgbClr val="286AA6"/>
                </a:solidFill>
                <a:latin typeface="Noteworthy Light"/>
                <a:ea typeface="Noteworthy Light"/>
                <a:cs typeface="Noteworthy Light"/>
                <a:sym typeface="Noteworthy Light"/>
              </a:defRPr>
            </a:pPr>
            <a:r>
              <a:t>A time of adversity </a:t>
            </a:r>
          </a:p>
          <a:p>
            <a:pPr>
              <a:lnSpc>
                <a:spcPct val="90000"/>
              </a:lnSpc>
              <a:defRPr sz="7500" b="0">
                <a:solidFill>
                  <a:srgbClr val="286AA6"/>
                </a:solidFill>
                <a:latin typeface="Noteworthy Light"/>
                <a:ea typeface="Noteworthy Light"/>
                <a:cs typeface="Noteworthy Light"/>
                <a:sym typeface="Noteworthy Light"/>
              </a:defRPr>
            </a:pPr>
            <a:r>
              <a:t>that turned into </a:t>
            </a:r>
          </a:p>
          <a:p>
            <a:pPr>
              <a:lnSpc>
                <a:spcPct val="90000"/>
              </a:lnSpc>
              <a:defRPr sz="7500" b="0">
                <a:solidFill>
                  <a:srgbClr val="286AA6"/>
                </a:solidFill>
                <a:latin typeface="Noteworthy Light"/>
                <a:ea typeface="Noteworthy Light"/>
                <a:cs typeface="Noteworthy Light"/>
                <a:sym typeface="Noteworthy Light"/>
              </a:defRPr>
            </a:pPr>
            <a:r>
              <a:t>a positive…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6" grpId="1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KEY DOCS - REMOVE SLIDE"/>
          <p:cNvSpPr txBox="1"/>
          <p:nvPr/>
        </p:nvSpPr>
        <p:spPr>
          <a:xfrm>
            <a:off x="1107080" y="725408"/>
            <a:ext cx="22169842" cy="1910779"/>
          </a:xfrm>
          <a:prstGeom prst="rect">
            <a:avLst/>
          </a:prstGeom>
          <a:ln w="12700">
            <a:miter lim="400000"/>
          </a:ln>
          <a:effectLst>
            <a:outerShdw blurRad="381000" dist="127000" dir="5400000" rotWithShape="0">
              <a:srgbClr val="213458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1529">
              <a:lnSpc>
                <a:spcPct val="80000"/>
              </a:lnSpc>
              <a:defRPr sz="141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AU" dirty="0"/>
              <a:t>Speaking Structure</a:t>
            </a:r>
            <a:endParaRPr dirty="0"/>
          </a:p>
        </p:txBody>
      </p:sp>
      <p:sp>
        <p:nvSpPr>
          <p:cNvPr id="164" name="Client Alignment Survey"/>
          <p:cNvSpPr txBox="1"/>
          <p:nvPr/>
        </p:nvSpPr>
        <p:spPr>
          <a:xfrm>
            <a:off x="1310022" y="3344578"/>
            <a:ext cx="21764006" cy="1803181"/>
          </a:xfrm>
          <a:prstGeom prst="rect">
            <a:avLst/>
          </a:prstGeom>
          <a:ln w="12700">
            <a:miter lim="400000"/>
          </a:ln>
          <a:effectLst>
            <a:outerShdw blurRad="76200" dist="127000" dir="5400000" rotWithShape="0">
              <a:srgbClr val="213458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5" tIns="71435" rIns="71435" bIns="71435" anchor="ctr">
            <a:spAutoFit/>
          </a:bodyPr>
          <a:lstStyle/>
          <a:p>
            <a:pPr defTabSz="821529">
              <a:lnSpc>
                <a:spcPct val="80000"/>
              </a:lnSpc>
              <a:defRPr sz="7000" b="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sz="6600" dirty="0"/>
              <a:t>1. </a:t>
            </a:r>
            <a:r>
              <a:rPr lang="en-AU" sz="6600" dirty="0">
                <a:solidFill>
                  <a:srgbClr val="FFFF00"/>
                </a:solidFill>
              </a:rPr>
              <a:t>OPEN</a:t>
            </a:r>
            <a:r>
              <a:rPr lang="en-AU" sz="6600" dirty="0"/>
              <a:t> with a Connecting comment, anecdote, </a:t>
            </a:r>
          </a:p>
          <a:p>
            <a:pPr defTabSz="821529">
              <a:lnSpc>
                <a:spcPct val="80000"/>
              </a:lnSpc>
              <a:defRPr sz="7000" b="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lang="en-AU" sz="6600" dirty="0"/>
              <a:t>question or story</a:t>
            </a:r>
          </a:p>
        </p:txBody>
      </p:sp>
      <p:sp>
        <p:nvSpPr>
          <p:cNvPr id="165" name="Client Alignment Survey"/>
          <p:cNvSpPr txBox="1"/>
          <p:nvPr/>
        </p:nvSpPr>
        <p:spPr>
          <a:xfrm>
            <a:off x="2402676" y="5550675"/>
            <a:ext cx="18599424" cy="1803181"/>
          </a:xfrm>
          <a:prstGeom prst="rect">
            <a:avLst/>
          </a:prstGeom>
          <a:ln w="12700">
            <a:miter lim="400000"/>
          </a:ln>
          <a:effectLst>
            <a:outerShdw blurRad="76200" dist="127000" dir="5400000" rotWithShape="0">
              <a:srgbClr val="213458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5" tIns="71435" rIns="71435" bIns="71435" anchor="ctr">
            <a:spAutoFit/>
          </a:bodyPr>
          <a:lstStyle/>
          <a:p>
            <a:pPr defTabSz="821529">
              <a:lnSpc>
                <a:spcPct val="80000"/>
              </a:lnSpc>
              <a:defRPr sz="7000" b="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sz="6600" dirty="0"/>
              <a:t>2. </a:t>
            </a:r>
            <a:r>
              <a:rPr lang="en-AU" sz="6600" dirty="0">
                <a:solidFill>
                  <a:schemeClr val="bg1"/>
                </a:solidFill>
              </a:rPr>
              <a:t>Immediately</a:t>
            </a:r>
            <a:r>
              <a:rPr lang="en-AU" sz="6600" dirty="0">
                <a:solidFill>
                  <a:srgbClr val="FFFF00"/>
                </a:solidFill>
              </a:rPr>
              <a:t> ANCHOR </a:t>
            </a:r>
            <a:r>
              <a:rPr lang="en-AU" sz="6600" dirty="0">
                <a:solidFill>
                  <a:srgbClr val="FFFFFF"/>
                </a:solidFill>
              </a:rPr>
              <a:t>by stating your </a:t>
            </a:r>
          </a:p>
          <a:p>
            <a:pPr defTabSz="821529">
              <a:lnSpc>
                <a:spcPct val="80000"/>
              </a:lnSpc>
              <a:defRPr sz="7000" b="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lang="en-AU" sz="6600" dirty="0">
                <a:solidFill>
                  <a:srgbClr val="FFFF00"/>
                </a:solidFill>
              </a:rPr>
              <a:t>Key Message </a:t>
            </a:r>
            <a:endParaRPr sz="6600" dirty="0"/>
          </a:p>
        </p:txBody>
      </p:sp>
      <p:sp>
        <p:nvSpPr>
          <p:cNvPr id="166" name="Client Alignment Survey"/>
          <p:cNvSpPr txBox="1"/>
          <p:nvPr/>
        </p:nvSpPr>
        <p:spPr>
          <a:xfrm>
            <a:off x="135249" y="7835319"/>
            <a:ext cx="23141673" cy="1041947"/>
          </a:xfrm>
          <a:prstGeom prst="rect">
            <a:avLst/>
          </a:prstGeom>
          <a:ln w="12700">
            <a:miter lim="400000"/>
          </a:ln>
          <a:effectLst>
            <a:outerShdw blurRad="76200" dist="127000" dir="5400000" rotWithShape="0">
              <a:srgbClr val="213458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5" tIns="71435" rIns="71435" bIns="71435" anchor="ctr">
            <a:spAutoFit/>
          </a:bodyPr>
          <a:lstStyle/>
          <a:p>
            <a:pPr defTabSz="821529">
              <a:lnSpc>
                <a:spcPct val="80000"/>
              </a:lnSpc>
              <a:defRPr sz="7000" b="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dirty="0"/>
              <a:t>3. </a:t>
            </a:r>
            <a:r>
              <a:rPr lang="en-AU" dirty="0">
                <a:solidFill>
                  <a:srgbClr val="FFFFFF"/>
                </a:solidFill>
              </a:rPr>
              <a:t>Divide your message into </a:t>
            </a:r>
            <a:r>
              <a:rPr lang="en-AU" dirty="0">
                <a:solidFill>
                  <a:srgbClr val="FFFF00"/>
                </a:solidFill>
              </a:rPr>
              <a:t>THREE SUB THEMES</a:t>
            </a:r>
          </a:p>
        </p:txBody>
      </p:sp>
      <p:sp>
        <p:nvSpPr>
          <p:cNvPr id="6" name="Client Alignment Survey"/>
          <p:cNvSpPr txBox="1"/>
          <p:nvPr/>
        </p:nvSpPr>
        <p:spPr>
          <a:xfrm>
            <a:off x="826953" y="9368532"/>
            <a:ext cx="22229623" cy="1903721"/>
          </a:xfrm>
          <a:prstGeom prst="rect">
            <a:avLst/>
          </a:prstGeom>
          <a:ln w="12700">
            <a:miter lim="400000"/>
          </a:ln>
          <a:effectLst>
            <a:outerShdw blurRad="76200" dist="127000" dir="5400000" rotWithShape="0">
              <a:srgbClr val="213458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5" tIns="71435" rIns="71435" bIns="71435" anchor="ctr">
            <a:spAutoFit/>
          </a:bodyPr>
          <a:lstStyle/>
          <a:p>
            <a:pPr defTabSz="821529">
              <a:lnSpc>
                <a:spcPct val="80000"/>
              </a:lnSpc>
              <a:defRPr sz="7000" b="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lang="en-AU" dirty="0"/>
              <a:t>4</a:t>
            </a:r>
            <a:r>
              <a:rPr dirty="0"/>
              <a:t>. </a:t>
            </a:r>
            <a:r>
              <a:rPr lang="en-AU" dirty="0">
                <a:solidFill>
                  <a:srgbClr val="FFFF00"/>
                </a:solidFill>
              </a:rPr>
              <a:t>CONCLUDE </a:t>
            </a:r>
            <a:r>
              <a:rPr lang="en-AU" dirty="0">
                <a:solidFill>
                  <a:srgbClr val="FFFFFF"/>
                </a:solidFill>
              </a:rPr>
              <a:t>by summarising your 3 points </a:t>
            </a:r>
            <a:r>
              <a:rPr lang="mr-IN" dirty="0">
                <a:solidFill>
                  <a:srgbClr val="FFFFFF"/>
                </a:solidFill>
              </a:rPr>
              <a:t>–</a:t>
            </a:r>
            <a:r>
              <a:rPr lang="en-AU" dirty="0">
                <a:solidFill>
                  <a:srgbClr val="FFFFFF"/>
                </a:solidFill>
              </a:rPr>
              <a:t> </a:t>
            </a:r>
          </a:p>
          <a:p>
            <a:pPr defTabSz="821529">
              <a:lnSpc>
                <a:spcPct val="80000"/>
              </a:lnSpc>
              <a:defRPr sz="7000" b="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lang="en-AU" dirty="0">
                <a:solidFill>
                  <a:srgbClr val="FFFFFF"/>
                </a:solidFill>
              </a:rPr>
              <a:t>anchor in a real world example.</a:t>
            </a:r>
          </a:p>
        </p:txBody>
      </p:sp>
      <p:sp>
        <p:nvSpPr>
          <p:cNvPr id="7" name="Client Alignment Survey"/>
          <p:cNvSpPr txBox="1"/>
          <p:nvPr/>
        </p:nvSpPr>
        <p:spPr>
          <a:xfrm>
            <a:off x="7530537" y="11707705"/>
            <a:ext cx="9322956" cy="1041947"/>
          </a:xfrm>
          <a:prstGeom prst="rect">
            <a:avLst/>
          </a:prstGeom>
          <a:ln w="12700">
            <a:miter lim="400000"/>
          </a:ln>
          <a:effectLst>
            <a:outerShdw blurRad="76200" dist="127000" dir="5400000" rotWithShape="0">
              <a:srgbClr val="213458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5" tIns="71435" rIns="71435" bIns="71435" anchor="ctr">
            <a:spAutoFit/>
          </a:bodyPr>
          <a:lstStyle/>
          <a:p>
            <a:pPr defTabSz="821529">
              <a:lnSpc>
                <a:spcPct val="80000"/>
              </a:lnSpc>
              <a:defRPr sz="7000" b="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lang="en-AU" dirty="0"/>
              <a:t>5</a:t>
            </a:r>
            <a:r>
              <a:rPr dirty="0"/>
              <a:t>. </a:t>
            </a:r>
            <a:r>
              <a:rPr lang="en-AU" dirty="0">
                <a:solidFill>
                  <a:srgbClr val="FFFF00"/>
                </a:solidFill>
              </a:rPr>
              <a:t>CALL TO ACTION</a:t>
            </a:r>
          </a:p>
        </p:txBody>
      </p:sp>
    </p:spTree>
    <p:extLst>
      <p:ext uri="{BB962C8B-B14F-4D97-AF65-F5344CB8AC3E}">
        <p14:creationId xmlns:p14="http://schemas.microsoft.com/office/powerpoint/2010/main" val="139453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 animBg="1" advAuto="0"/>
      <p:bldP spid="165" grpId="0" animBg="1" advAuto="0"/>
      <p:bldP spid="166" grpId="0" animBg="1" advAuto="0"/>
      <p:bldP spid="6" grpId="0" animBg="1" advAuto="0"/>
      <p:bldP spid="7" grpId="0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5" name="image61.jpeg" descr="image6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936" name="A time of adversity…"/>
          <p:cNvSpPr txBox="1"/>
          <p:nvPr/>
        </p:nvSpPr>
        <p:spPr>
          <a:xfrm rot="21000000">
            <a:off x="2772567" y="5936138"/>
            <a:ext cx="7434265" cy="2199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90000"/>
              </a:lnSpc>
              <a:defRPr sz="7500" b="0">
                <a:solidFill>
                  <a:srgbClr val="286AA6"/>
                </a:solidFill>
                <a:latin typeface="Noteworthy Light"/>
                <a:ea typeface="Noteworthy Light"/>
                <a:cs typeface="Noteworthy Light"/>
                <a:sym typeface="Noteworthy Light"/>
              </a:defRPr>
            </a:pPr>
            <a:r>
              <a:rPr lang="en-AU" dirty="0"/>
              <a:t>Now you share a Story</a:t>
            </a:r>
            <a:r>
              <a:rPr lang="mr-IN" dirty="0"/>
              <a:t>…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2542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6" grpId="0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4" name="Contact Kirrilee Sunderland to schedule a convenient time for a conversation.…"/>
          <p:cNvSpPr txBox="1"/>
          <p:nvPr/>
        </p:nvSpPr>
        <p:spPr>
          <a:xfrm>
            <a:off x="1442959" y="3043884"/>
            <a:ext cx="21498081" cy="61766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5" tIns="71435" rIns="71435" bIns="71435" anchor="ctr">
            <a:spAutoFit/>
          </a:bodyPr>
          <a:lstStyle/>
          <a:p>
            <a:pPr algn="l" defTabSz="457200">
              <a:spcBef>
                <a:spcPts val="1800"/>
              </a:spcBef>
              <a:defRPr sz="70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Con</a:t>
            </a:r>
            <a:r>
              <a:rPr lang="en-AU" dirty="0" err="1"/>
              <a:t>nect</a:t>
            </a:r>
            <a:r>
              <a:rPr lang="en-AU" dirty="0"/>
              <a:t> on LinkedIn</a:t>
            </a:r>
            <a:r>
              <a:rPr dirty="0"/>
              <a:t> </a:t>
            </a:r>
            <a:r>
              <a:rPr lang="en-AU" dirty="0"/>
              <a:t>Ranya Akacha!</a:t>
            </a:r>
            <a:endParaRPr dirty="0"/>
          </a:p>
          <a:p>
            <a:pPr algn="l" defTabSz="457200">
              <a:spcBef>
                <a:spcPts val="1800"/>
              </a:spcBef>
              <a:defRPr sz="103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  <a:p>
            <a:pPr algn="l" defTabSz="457200">
              <a:spcBef>
                <a:spcPts val="1800"/>
              </a:spcBef>
              <a:defRPr sz="54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www.</a:t>
            </a:r>
            <a:r>
              <a:rPr lang="en-AU" dirty="0" err="1"/>
              <a:t>ranya</a:t>
            </a:r>
            <a:r>
              <a:rPr dirty="0"/>
              <a:t>.engageandgrowglobal.com</a:t>
            </a:r>
            <a:br>
              <a:rPr dirty="0"/>
            </a:br>
            <a:r>
              <a:rPr lang="en-AU" dirty="0" err="1"/>
              <a:t>ranya@realbusinessmatters.com.au</a:t>
            </a:r>
            <a:endParaRPr dirty="0"/>
          </a:p>
          <a:p>
            <a:pPr algn="l" defTabSz="457200">
              <a:spcBef>
                <a:spcPts val="1800"/>
              </a:spcBef>
              <a:defRPr sz="54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6600" dirty="0"/>
              <a:t>041</a:t>
            </a:r>
            <a:r>
              <a:rPr lang="en-AU" sz="6600" dirty="0"/>
              <a:t>0 619 027</a:t>
            </a:r>
            <a:endParaRPr sz="6600" dirty="0"/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4115</TotalTime>
  <Words>211</Words>
  <Application>Microsoft Office PowerPoint</Application>
  <PresentationFormat>Custom</PresentationFormat>
  <Paragraphs>31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Futura</vt:lpstr>
      <vt:lpstr>Helvetica</vt:lpstr>
      <vt:lpstr>Helvetica Light</vt:lpstr>
      <vt:lpstr>Helvetica Neue</vt:lpstr>
      <vt:lpstr>Helvetica Neue Light</vt:lpstr>
      <vt:lpstr>Helvetica Neue Medium</vt:lpstr>
      <vt:lpstr>Noteworthy Light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</dc:creator>
  <cp:lastModifiedBy>Sarah</cp:lastModifiedBy>
  <cp:revision>45</cp:revision>
  <dcterms:modified xsi:type="dcterms:W3CDTF">2018-09-21T05:01:22Z</dcterms:modified>
</cp:coreProperties>
</file>