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751011" y="1300788"/>
            <a:ext cx="8689972" cy="2509214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2" cy="1371600"/>
          </a:xfrm>
        </p:spPr>
        <p:txBody>
          <a:bodyPr anchorCtr="1"/>
          <a:lstStyle>
            <a:lvl1pPr marL="0" indent="0" algn="ctr">
              <a:buNone/>
              <a:defRPr sz="22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87A2FE-EE1E-477C-8462-C7D6B0B9B164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9AD76-0C09-474D-8295-8A2B02B8D3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0404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96" y="4289377"/>
            <a:ext cx="10364431" cy="811612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84742" y="698263"/>
            <a:ext cx="9822530" cy="3214134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5108725"/>
            <a:ext cx="10364449" cy="682471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10180-70AD-4005-979B-1DF6B5BD9A74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B35C0-315F-4121-ADD7-388737E92F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34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342724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10364449" cy="1586383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EAB33D-D48E-493A-83BD-E666A373B0E3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136C7F-977E-41CF-81AD-77601ADC1A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643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947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372797"/>
            <a:ext cx="10364449" cy="142105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F3CA67-DA22-4931-A9E8-CAA725EB05B1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EAF57B-CC10-41CA-80A3-594DBD7EA88B}" type="slidenum">
              <a:t>‹#›</a:t>
            </a:fld>
            <a:endParaRPr lang="en-US"/>
          </a:p>
        </p:txBody>
      </p:sp>
      <p:sp>
        <p:nvSpPr>
          <p:cNvPr id="8" name="TextBox 12"/>
          <p:cNvSpPr txBox="1"/>
          <p:nvPr/>
        </p:nvSpPr>
        <p:spPr>
          <a:xfrm>
            <a:off x="1001487" y="75416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“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0557561" y="2993581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8214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78" y="2138717"/>
            <a:ext cx="10364449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662333"/>
            <a:ext cx="10364449" cy="114064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478532-9411-4E1D-854D-38E44CB15C02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33DAE-1B86-4127-A699-36588A665D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074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160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778" y="2367088"/>
            <a:ext cx="3298972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2943353"/>
            <a:ext cx="329897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52387" y="2367088"/>
            <a:ext cx="3291519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41350" y="2943353"/>
            <a:ext cx="330335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73293" y="2367088"/>
            <a:ext cx="3304925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73293" y="2943353"/>
            <a:ext cx="3304925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B480ED-5612-4833-8B99-E6B3E6A40A73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E9924C-D489-47D6-8D38-17F256B396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411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78" y="610773"/>
            <a:ext cx="10364449" cy="16039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3296412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913778" y="2367088"/>
            <a:ext cx="3296412" cy="15240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13778" y="4781077"/>
            <a:ext cx="329641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42758" y="4204822"/>
            <a:ext cx="3301825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441350" y="2367088"/>
            <a:ext cx="3303352" cy="15240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41350" y="4781077"/>
            <a:ext cx="330335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73293" y="4204822"/>
            <a:ext cx="3300682" cy="576264"/>
          </a:xfrm>
        </p:spPr>
        <p:txBody>
          <a:bodyPr anchor="b" anchorCtr="1"/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973293" y="2367088"/>
            <a:ext cx="3304925" cy="15240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73174" y="4781077"/>
            <a:ext cx="3305053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B8C5A2-0DA1-4906-9AA8-222268AB5D25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558CAF-F4A3-4746-B7B9-E7741B68B8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5125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94B691-0FC9-4E8C-9BD5-C8B308481923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3BB466-79C4-4008-BE09-8E61D5ACC6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2161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609603"/>
            <a:ext cx="2553324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778" y="609603"/>
            <a:ext cx="7658721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EB30F1-1AEB-4B75-A759-619907595E13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A4AED-DB15-4A2A-8354-F96DA708A6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105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103638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CC9D7-3DB1-4696-8B55-F0E4F825D232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876D36-9D02-4E49-9A97-4C427AB949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9519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78" y="828565"/>
            <a:ext cx="10351748" cy="273681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778" y="3657453"/>
            <a:ext cx="10351748" cy="136818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64E052-2E62-40EC-BBAA-49343F1A89A3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CE359D-9740-45D7-9E74-A7EE8DB8C8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15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51060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2367088"/>
            <a:ext cx="5105396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E264EF-56EB-460E-B233-052CEDC683FF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F7435-8070-4FA8-81A1-50D057B5DF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68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6328" y="2371020"/>
            <a:ext cx="4873477" cy="67999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13778" y="3051014"/>
            <a:ext cx="5106027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96420" y="2371020"/>
            <a:ext cx="4881807" cy="67999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3051014"/>
            <a:ext cx="5105396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01F26-70E7-4174-BA2A-3DA284F6A55D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D14D8A-C825-4596-BA4F-333D246AEB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10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DA87C-5D49-4ADC-9E7B-57071CA064CE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F9066-4BEA-44F1-8D12-2530A3C014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96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E97AF-7E55-4296-BE91-A24B0720BBEE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1E6620-FAB1-49D7-8144-1FFBDB66EF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78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3935687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78065" y="609603"/>
            <a:ext cx="6200162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913778" y="2632850"/>
            <a:ext cx="3935687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3B040C-DD02-4757-ABF0-C916F3A8CF36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2C94B6-842E-40B4-9301-D3A64654C5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393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5934968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424799" y="609603"/>
            <a:ext cx="3255355" cy="5181603"/>
          </a:xfrm>
          <a:ln w="82552">
            <a:solidFill>
              <a:srgbClr val="EAEAEA"/>
            </a:solidFill>
            <a:prstDash val="solid"/>
            <a:miter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913796" y="2632850"/>
            <a:ext cx="5934949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A71C8-B6A8-44EC-89BD-56026A4E114D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91D16-859D-4683-B07D-2E5CFA1914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2024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/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913778" y="618518"/>
            <a:ext cx="10364449" cy="159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778" y="2367088"/>
            <a:ext cx="10364449" cy="342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D9A3A607-6042-482A-B6E5-0DB92738F19A}" type="datetime1">
              <a:rPr lang="en-US"/>
              <a:pPr lvl="0"/>
              <a:t>12/3/2020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13778" y="5883277"/>
            <a:ext cx="66728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642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74CD0113-6862-48AC-81B9-D5B1CEEC069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fade/>
  </p:transition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n-US" sz="20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n-US" sz="1800" b="0" i="0" u="none" strike="noStrike" kern="1200" cap="all" spc="0" baseline="0">
          <a:solidFill>
            <a:srgbClr val="000000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n-US" sz="1600" b="0" i="0" u="none" strike="noStrike" kern="1200" cap="all" spc="0" baseline="0">
          <a:solidFill>
            <a:srgbClr val="000000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n-US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n-US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The history of barbering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46" y="3809993"/>
            <a:ext cx="7772400" cy="271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Barber-surgeons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Barbers not only provided tonsorial services but also entered the world of medicine.</a:t>
            </a:r>
          </a:p>
          <a:p>
            <a:pPr lvl="0"/>
            <a:r>
              <a:rPr lang="en-US"/>
              <a:t>One of the most common treatments for curing a variety of illnesses was blood-letting   </a:t>
            </a:r>
          </a:p>
          <a:p>
            <a:pPr lvl="0"/>
            <a:r>
              <a:rPr lang="en-US"/>
              <a:t>Barbers continued the practices of bloodletting, minor surgey, herbal remedies, and tooth pulling.</a:t>
            </a:r>
          </a:p>
          <a:p>
            <a:pPr lvl="0"/>
            <a:r>
              <a:rPr lang="en-US"/>
              <a:t>For centuries dentistry was performed only by barbers, and for more than 1000yrs barbers were known as barber-surgeons.</a:t>
            </a:r>
          </a:p>
          <a:p>
            <a:pPr lvl="0"/>
            <a:r>
              <a:rPr lang="en-US"/>
              <a:t>Ambroise pare was the father of modern surgery.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8"/>
            <a:ext cx="4164653" cy="23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The barber pole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symbol of the barber pole evolved from the procedure of bloodletting .</a:t>
            </a:r>
          </a:p>
          <a:p>
            <a:pPr lvl="0"/>
            <a:r>
              <a:rPr lang="en-US"/>
              <a:t>The pole is compared to a staff that the patient would hold tightly in order for the veins to stand out during bloodletting.</a:t>
            </a:r>
          </a:p>
          <a:p>
            <a:pPr lvl="0"/>
            <a:r>
              <a:rPr lang="en-US"/>
              <a:t>The bottom end-cap represents the basin that was used as a vessel to catch the blood.</a:t>
            </a:r>
          </a:p>
          <a:p>
            <a:pPr lvl="0"/>
            <a:r>
              <a:rPr lang="en-US"/>
              <a:t>The white stripes represent the bandages that were used to stop the bleeding and were hung on the staff to dry.</a:t>
            </a:r>
          </a:p>
          <a:p>
            <a:pPr lvl="0"/>
            <a:r>
              <a:rPr lang="en-US"/>
              <a:t>The stained bandages would twist around the pole in the brezze forming the red and white pattern. </a:t>
            </a:r>
          </a:p>
          <a:p>
            <a:pPr marL="0" lvl="0" indent="0">
              <a:buNone/>
            </a:pP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56" y="334926"/>
            <a:ext cx="1095250" cy="297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Organizations and state board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400" dirty="0"/>
              <a:t>By the end of the 19</a:t>
            </a:r>
            <a:r>
              <a:rPr lang="en-US" sz="1400" baseline="30000" dirty="0"/>
              <a:t>th</a:t>
            </a:r>
            <a:r>
              <a:rPr lang="en-US" sz="1400" dirty="0"/>
              <a:t> century, barbering </a:t>
            </a:r>
            <a:r>
              <a:rPr lang="en-US" sz="1400" dirty="0" err="1"/>
              <a:t>seperated</a:t>
            </a:r>
            <a:r>
              <a:rPr lang="en-US" sz="1400" dirty="0"/>
              <a:t> from religion and medicine, becoming its own profession.</a:t>
            </a:r>
          </a:p>
          <a:p>
            <a:pPr lvl="0"/>
            <a:r>
              <a:rPr lang="en-US" sz="1400" dirty="0"/>
              <a:t>“Employer” organizations are known as master barber groups </a:t>
            </a:r>
          </a:p>
          <a:p>
            <a:pPr lvl="0"/>
            <a:r>
              <a:rPr lang="en-US" sz="1400" dirty="0"/>
              <a:t>“employee” organizations are known as </a:t>
            </a:r>
            <a:r>
              <a:rPr lang="en-US" sz="1400" dirty="0" err="1"/>
              <a:t>journrymen</a:t>
            </a:r>
            <a:r>
              <a:rPr lang="en-US" sz="1400" dirty="0"/>
              <a:t> barber groups.</a:t>
            </a:r>
          </a:p>
          <a:p>
            <a:pPr lvl="0"/>
            <a:r>
              <a:rPr lang="en-US" sz="1400" dirty="0"/>
              <a:t>Members of employer </a:t>
            </a:r>
            <a:r>
              <a:rPr lang="en-US" sz="1400" dirty="0" err="1"/>
              <a:t>organiztions</a:t>
            </a:r>
            <a:r>
              <a:rPr lang="en-US" sz="1400" dirty="0"/>
              <a:t> are apprentice barbers</a:t>
            </a:r>
          </a:p>
          <a:p>
            <a:pPr lvl="0"/>
            <a:r>
              <a:rPr lang="en-US" sz="1400" dirty="0"/>
              <a:t>Minnesota passed the 1</a:t>
            </a:r>
            <a:r>
              <a:rPr lang="en-US" sz="1400" baseline="30000" dirty="0"/>
              <a:t>st</a:t>
            </a:r>
            <a:r>
              <a:rPr lang="en-US" sz="1400" dirty="0"/>
              <a:t> barber law in 1897 to set standards for sanitation, minimum education, and licensing requirements </a:t>
            </a:r>
          </a:p>
          <a:p>
            <a:pPr lvl="0"/>
            <a:r>
              <a:rPr lang="en-US" sz="1400" dirty="0"/>
              <a:t>St. </a:t>
            </a:r>
            <a:r>
              <a:rPr lang="en-US" sz="1400" dirty="0" err="1"/>
              <a:t>paul</a:t>
            </a:r>
            <a:r>
              <a:rPr lang="en-US" sz="1400" dirty="0"/>
              <a:t>, </a:t>
            </a:r>
            <a:r>
              <a:rPr lang="en-US" sz="1400" dirty="0" err="1"/>
              <a:t>minnesota</a:t>
            </a:r>
            <a:r>
              <a:rPr lang="en-US" sz="1400" dirty="0"/>
              <a:t> was also where the 1</a:t>
            </a:r>
            <a:r>
              <a:rPr lang="en-US" sz="1400" baseline="30000" dirty="0"/>
              <a:t>st</a:t>
            </a:r>
            <a:r>
              <a:rPr lang="en-US" sz="1400" dirty="0"/>
              <a:t> barber school was located.</a:t>
            </a:r>
          </a:p>
          <a:p>
            <a:pPr lvl="0"/>
            <a:r>
              <a:rPr lang="en-US" sz="1400" dirty="0"/>
              <a:t>In 1983 a.b. moler established </a:t>
            </a:r>
            <a:r>
              <a:rPr lang="en-US" sz="1400" dirty="0" err="1"/>
              <a:t>americas</a:t>
            </a:r>
            <a:r>
              <a:rPr lang="en-US" sz="1400" dirty="0"/>
              <a:t> 1</a:t>
            </a:r>
            <a:r>
              <a:rPr lang="en-US" sz="1400" baseline="30000" dirty="0"/>
              <a:t>st</a:t>
            </a:r>
            <a:r>
              <a:rPr lang="en-US" sz="1400" dirty="0"/>
              <a:t> journeymen barbers.</a:t>
            </a:r>
          </a:p>
          <a:p>
            <a:pPr lvl="0"/>
            <a:r>
              <a:rPr lang="en-US" sz="1400" dirty="0"/>
              <a:t>The associated masters barbers of </a:t>
            </a:r>
            <a:r>
              <a:rPr lang="en-US" sz="1400" dirty="0" err="1"/>
              <a:t>america</a:t>
            </a:r>
            <a:r>
              <a:rPr lang="en-US" sz="1400" dirty="0"/>
              <a:t> was established in </a:t>
            </a:r>
            <a:r>
              <a:rPr lang="en-US" sz="1400" dirty="0" err="1"/>
              <a:t>chicagpo</a:t>
            </a:r>
            <a:r>
              <a:rPr lang="en-US" sz="1400" dirty="0"/>
              <a:t> in 1924</a:t>
            </a:r>
          </a:p>
          <a:p>
            <a:pPr lvl="0"/>
            <a:r>
              <a:rPr lang="en-US" sz="1400" dirty="0"/>
              <a:t>Ambba stands for associated master barbers and beauticians of </a:t>
            </a:r>
            <a:r>
              <a:rPr lang="en-US" sz="1400" dirty="0" err="1"/>
              <a:t>america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The </a:t>
            </a:r>
            <a:r>
              <a:rPr lang="en-US" sz="1400" dirty="0" err="1"/>
              <a:t>ambba</a:t>
            </a:r>
            <a:r>
              <a:rPr lang="en-US" sz="1400" dirty="0"/>
              <a:t> adopted the barber code of ethics in 1929 to promote professional responsibility in the trade.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6248400" cy="1192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What is barbering?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best profession in the world!!! Duh!! </a:t>
            </a:r>
            <a:r>
              <a:rPr lang="en-US">
                <a:latin typeface="Wingdings" pitchFamily="2"/>
              </a:rPr>
              <a:t></a:t>
            </a:r>
            <a:r>
              <a:rPr lang="en-US"/>
              <a:t> and also one of the oldest</a:t>
            </a:r>
          </a:p>
          <a:p>
            <a:pPr lvl="0"/>
            <a:r>
              <a:rPr lang="en-US"/>
              <a:t>All early cultures practiced some form of beautification and adornment </a:t>
            </a:r>
          </a:p>
          <a:p>
            <a:pPr lvl="0"/>
            <a:r>
              <a:rPr lang="en-US"/>
              <a:t>Archaeological evidence was found in painted pottery, early sculptures, and burial mounds.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395" y="3869749"/>
            <a:ext cx="3368201" cy="302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Why study the history?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778" y="2346798"/>
            <a:ext cx="10363827" cy="3444398"/>
          </a:xfrm>
        </p:spPr>
        <p:txBody>
          <a:bodyPr/>
          <a:lstStyle/>
          <a:p>
            <a:pPr lvl="0"/>
            <a:r>
              <a:rPr lang="en-US"/>
              <a:t>Understanding its evolution can provide you with an appreciation of the prominent role it achieved in different cultures throughout the ages.</a:t>
            </a:r>
          </a:p>
          <a:p>
            <a:pPr lvl="0"/>
            <a:r>
              <a:rPr lang="en-US"/>
              <a:t>It will help you predict and understand upcoming trends</a:t>
            </a:r>
          </a:p>
          <a:p>
            <a:pPr lvl="0"/>
            <a:r>
              <a:rPr lang="en-US"/>
              <a:t>Having a clear picture of organizations and regultions developed will help you have a better idea of where you fit into in this profession.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88440" y="4506291"/>
            <a:ext cx="5088736" cy="2351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Ancient cultures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Haircutting and hairstyling were practiced as early as the Glacial age.</a:t>
            </a:r>
          </a:p>
          <a:p>
            <a:pPr lvl="0"/>
            <a:r>
              <a:rPr lang="en-US" sz="1600" dirty="0"/>
              <a:t>The implements used then were sharpened flints, oyster shells, or bone.</a:t>
            </a:r>
          </a:p>
          <a:p>
            <a:pPr lvl="0"/>
            <a:r>
              <a:rPr lang="en-US" sz="1600" dirty="0"/>
              <a:t>Animal sinew or strips of hide were used to tie hair back</a:t>
            </a:r>
          </a:p>
          <a:p>
            <a:pPr lvl="0"/>
            <a:r>
              <a:rPr lang="en-US" sz="1600" dirty="0" err="1"/>
              <a:t>Primative</a:t>
            </a:r>
            <a:r>
              <a:rPr lang="en-US" sz="1600" dirty="0"/>
              <a:t> cultures maintained a connection between the body, mind, and spirit. </a:t>
            </a:r>
          </a:p>
          <a:p>
            <a:pPr lvl="0"/>
            <a:r>
              <a:rPr lang="en-US" sz="1600" dirty="0"/>
              <a:t>Superstitions and beliefs merged spirituality, religious rituals, and medical practices together.</a:t>
            </a:r>
          </a:p>
          <a:p>
            <a:pPr lvl="0"/>
            <a:r>
              <a:rPr lang="en-US" sz="1600" dirty="0"/>
              <a:t>Belief systems elevated tribal </a:t>
            </a:r>
            <a:r>
              <a:rPr lang="en-US" sz="1600" dirty="0" err="1"/>
              <a:t>babers</a:t>
            </a:r>
            <a:r>
              <a:rPr lang="en-US" sz="1600" dirty="0"/>
              <a:t> to positions of importance such as medicine men, shamans, or priest.</a:t>
            </a:r>
          </a:p>
          <a:p>
            <a:pPr lvl="0"/>
            <a:r>
              <a:rPr lang="en-US" sz="1600" dirty="0"/>
              <a:t>Barber is derived from the </a:t>
            </a:r>
            <a:r>
              <a:rPr lang="en-US" sz="1600" dirty="0" err="1"/>
              <a:t>latin</a:t>
            </a:r>
            <a:r>
              <a:rPr lang="en-US" sz="1600" dirty="0"/>
              <a:t> word barba, meaning “beard”.</a:t>
            </a:r>
          </a:p>
          <a:p>
            <a:pPr lvl="0"/>
            <a:r>
              <a:rPr lang="en-US" sz="1600" dirty="0"/>
              <a:t>Tonsorial comes from the </a:t>
            </a:r>
            <a:r>
              <a:rPr lang="en-US" sz="1600" dirty="0" err="1"/>
              <a:t>latin</a:t>
            </a:r>
            <a:r>
              <a:rPr lang="en-US" sz="1600" dirty="0"/>
              <a:t> word “tondere” meaning “to shear”</a:t>
            </a:r>
          </a:p>
          <a:p>
            <a:pPr lvl="0"/>
            <a:r>
              <a:rPr lang="en-US" sz="1600" dirty="0"/>
              <a:t>Tonsorial means the cutting, clipping, or trimming of hair with shears or a razor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318" y="0"/>
            <a:ext cx="2455874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Egyptian culture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Egyptians are credited with being the first people to cultivate beauty in an </a:t>
            </a:r>
            <a:r>
              <a:rPr lang="en-US" sz="1800" dirty="0" err="1"/>
              <a:t>extravagent</a:t>
            </a:r>
            <a:r>
              <a:rPr lang="en-US" sz="1800" dirty="0"/>
              <a:t> fashion.</a:t>
            </a:r>
          </a:p>
          <a:p>
            <a:pPr lvl="0"/>
            <a:r>
              <a:rPr lang="en-US" sz="1800" dirty="0"/>
              <a:t>Combs, brushes, mirrors, cosmetics, scissors, and razors were made of tempered copper and bronze</a:t>
            </a:r>
          </a:p>
          <a:p>
            <a:pPr lvl="0"/>
            <a:r>
              <a:rPr lang="en-US" sz="1800" dirty="0"/>
              <a:t>They used berries, bark, minerals, and other natural materials to color there hair and nails.</a:t>
            </a:r>
          </a:p>
          <a:p>
            <a:pPr lvl="0"/>
            <a:r>
              <a:rPr lang="en-US" sz="1800" dirty="0"/>
              <a:t>Using henna as a coloring </a:t>
            </a:r>
            <a:r>
              <a:rPr lang="en-US" sz="1800" dirty="0" err="1"/>
              <a:t>agaent</a:t>
            </a:r>
            <a:r>
              <a:rPr lang="en-US" sz="1800" dirty="0"/>
              <a:t> was first recorded in 1500 b.c.</a:t>
            </a:r>
          </a:p>
          <a:p>
            <a:pPr lvl="0"/>
            <a:r>
              <a:rPr lang="en-US" sz="1800" dirty="0"/>
              <a:t>Every 3</a:t>
            </a:r>
            <a:r>
              <a:rPr lang="en-US" sz="1800" baseline="30000" dirty="0"/>
              <a:t>rd</a:t>
            </a:r>
            <a:r>
              <a:rPr lang="en-US" sz="1800" dirty="0"/>
              <a:t> day the barbers shaved the priest entire body to ensure their purity before entering the temple. </a:t>
            </a:r>
          </a:p>
          <a:p>
            <a:pPr lvl="0"/>
            <a:r>
              <a:rPr lang="en-US" sz="1800" dirty="0"/>
              <a:t>Meryma’at was a barber held in high esteem, and his image was sculpted for posterity.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119" y="325096"/>
            <a:ext cx="2778825" cy="188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African culture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Hair was groomed with intricately carved combs and decorated with beads, clay, and colored bands.</a:t>
            </a:r>
          </a:p>
          <a:p>
            <a:pPr lvl="0"/>
            <a:r>
              <a:rPr lang="en-US"/>
              <a:t>Braiding was used extensively, w/ intricate patterns frequently denoting status in the tribe.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99" y="3732992"/>
            <a:ext cx="2551358" cy="312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Greek culture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Greek barbers from sicily introduced shears to rome between 800 and 700 bc</a:t>
            </a:r>
          </a:p>
          <a:p>
            <a:pPr lvl="0"/>
            <a:r>
              <a:rPr lang="en-US"/>
              <a:t>In greece during its golden age (500 to 300 bc) is where barbering became a highly developed art.</a:t>
            </a:r>
          </a:p>
          <a:p>
            <a:pPr lvl="0"/>
            <a:r>
              <a:rPr lang="en-US"/>
              <a:t>Alexander the great issued a decree that all soliders be cleaned shaven  b/c the pershians kept grabbing the troops by their beards, pulling them to the floor and beheading them.</a:t>
            </a:r>
          </a:p>
          <a:p>
            <a:pPr lvl="0"/>
            <a:r>
              <a:rPr lang="en-US"/>
              <a:t>Ticinius mena brought shaving and barbering services to rome in 296 bc.</a:t>
            </a:r>
          </a:p>
          <a:p>
            <a:pPr lvl="0"/>
            <a:r>
              <a:rPr lang="en-US"/>
              <a:t>Emperor hadrian grew his beard to hide his facial scars.</a:t>
            </a:r>
          </a:p>
          <a:p>
            <a:pPr lvl="0"/>
            <a:r>
              <a:rPr lang="en-US"/>
              <a:t>Greek philosopher and mathematician pythagoras, believed the hair was the source of the brains inspiration, and cutting it decreased an individuals intellectual capacity.</a:t>
            </a:r>
          </a:p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5945"/>
            <a:ext cx="2687266" cy="2174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Customs and traditions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50253" y="2233339"/>
            <a:ext cx="10363827" cy="3424107"/>
          </a:xfrm>
        </p:spPr>
        <p:txBody>
          <a:bodyPr/>
          <a:lstStyle/>
          <a:p>
            <a:pPr lvl="0"/>
            <a:r>
              <a:rPr lang="en-US" sz="1800" dirty="0"/>
              <a:t>Many believed that hair clippings could bewitch an individual hence, haircutting was reserved for the priest, medicine man, or spiritual leader of the tribe. </a:t>
            </a:r>
          </a:p>
          <a:p>
            <a:pPr lvl="0"/>
            <a:r>
              <a:rPr lang="en-US" sz="1800" dirty="0"/>
              <a:t>In almost every culture, hairstyles indicated social status.</a:t>
            </a:r>
          </a:p>
          <a:p>
            <a:pPr lvl="0"/>
            <a:r>
              <a:rPr lang="en-US" sz="1800" dirty="0"/>
              <a:t>Greek boys would cut their hair </a:t>
            </a:r>
            <a:r>
              <a:rPr lang="en-US" sz="1800" i="1" dirty="0"/>
              <a:t>entering adolescence</a:t>
            </a:r>
          </a:p>
          <a:p>
            <a:pPr lvl="0"/>
            <a:r>
              <a:rPr lang="en-US" sz="1800" i="1" dirty="0"/>
              <a:t>Hindus shaved their </a:t>
            </a:r>
            <a:r>
              <a:rPr lang="en-US" sz="1800" dirty="0"/>
              <a:t>heads</a:t>
            </a:r>
          </a:p>
          <a:p>
            <a:pPr lvl="0"/>
            <a:r>
              <a:rPr lang="en-US" sz="1800" dirty="0"/>
              <a:t>Chinese men adopted </a:t>
            </a:r>
            <a:r>
              <a:rPr lang="en-US" sz="1800" u="sng" dirty="0"/>
              <a:t>the queue </a:t>
            </a:r>
            <a:r>
              <a:rPr lang="en-US" sz="1800" dirty="0"/>
              <a:t>as a mark of </a:t>
            </a:r>
            <a:r>
              <a:rPr lang="en-US" sz="1800" dirty="0" smtClean="0"/>
              <a:t>dignity </a:t>
            </a:r>
            <a:r>
              <a:rPr lang="en-US" sz="1800" dirty="0"/>
              <a:t>and manhood</a:t>
            </a:r>
          </a:p>
          <a:p>
            <a:pPr lvl="0"/>
            <a:r>
              <a:rPr lang="en-US" sz="1800" dirty="0"/>
              <a:t>In </a:t>
            </a:r>
            <a:r>
              <a:rPr lang="en-US" sz="1800" dirty="0" smtClean="0"/>
              <a:t>Rome </a:t>
            </a:r>
            <a:r>
              <a:rPr lang="en-US" sz="1800" dirty="0"/>
              <a:t>the color of a </a:t>
            </a:r>
            <a:r>
              <a:rPr lang="en-US" sz="1800" dirty="0" smtClean="0"/>
              <a:t>woman's </a:t>
            </a:r>
            <a:r>
              <a:rPr lang="en-US" sz="1800" dirty="0"/>
              <a:t>hair indicated her class rank.</a:t>
            </a:r>
          </a:p>
          <a:p>
            <a:pPr lvl="0"/>
            <a:r>
              <a:rPr lang="en-US" sz="1800" dirty="0"/>
              <a:t>Noble woman tinted their hair red, middle class blonde, and poor was tinted black.</a:t>
            </a:r>
          </a:p>
          <a:p>
            <a:pPr lvl="0"/>
            <a:r>
              <a:rPr lang="en-US" sz="1800" dirty="0"/>
              <a:t>Clergymen of the middle ages were distinguished by the tonsure (a shaved patch on the top of the head) in 1972 it was abolished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2819400"/>
            <a:ext cx="2383273" cy="222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Beard and shaving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95529" y="2050944"/>
            <a:ext cx="10363827" cy="3424107"/>
          </a:xfrm>
        </p:spPr>
        <p:txBody>
          <a:bodyPr/>
          <a:lstStyle/>
          <a:p>
            <a:pPr lvl="0"/>
            <a:r>
              <a:rPr lang="en-US"/>
              <a:t>It is unknown when this form of hair removal began.</a:t>
            </a:r>
          </a:p>
          <a:p>
            <a:pPr lvl="0"/>
            <a:r>
              <a:rPr lang="en-US"/>
              <a:t>Stone razors and scrapes from the upper paleolithic period indicate that early man used these tools for hair removal.</a:t>
            </a:r>
          </a:p>
          <a:p>
            <a:pPr lvl="0"/>
            <a:r>
              <a:rPr lang="en-US"/>
              <a:t>Flint-bladed razors were used by ruling classes to shave their heads and faces.</a:t>
            </a:r>
          </a:p>
          <a:p>
            <a:pPr lvl="0"/>
            <a:r>
              <a:rPr lang="en-US"/>
              <a:t>Mesopotamians of 300 bc shaved with obsidian blades</a:t>
            </a:r>
          </a:p>
          <a:p>
            <a:pPr lvl="0"/>
            <a:r>
              <a:rPr lang="en-US"/>
              <a:t>Most groups considered the beard a sign of wisdom, strength, or manhood.</a:t>
            </a:r>
          </a:p>
          <a:p>
            <a:pPr lvl="0"/>
            <a:r>
              <a:rPr lang="en-US"/>
              <a:t>In some cultures the beard is a sacred symbol.</a:t>
            </a:r>
          </a:p>
          <a:p>
            <a:pPr lvl="0"/>
            <a:r>
              <a:rPr lang="en-US"/>
              <a:t>For orthodox jews the beard is a sign of religious devotion.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24" y="0"/>
            <a:ext cx="2290224" cy="260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The history of barbering</vt:lpstr>
      <vt:lpstr>What is barbering?</vt:lpstr>
      <vt:lpstr>Why study the history?</vt:lpstr>
      <vt:lpstr>Ancient cultures</vt:lpstr>
      <vt:lpstr>Egyptian culture</vt:lpstr>
      <vt:lpstr>African culture</vt:lpstr>
      <vt:lpstr>Greek culture</vt:lpstr>
      <vt:lpstr>Customs and traditions </vt:lpstr>
      <vt:lpstr>Beard and shaving</vt:lpstr>
      <vt:lpstr>Barber-surgeons</vt:lpstr>
      <vt:lpstr>The barber pole</vt:lpstr>
      <vt:lpstr>Organizations and state board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barbering</dc:title>
  <dc:creator>anya prophet</dc:creator>
  <cp:lastModifiedBy>Windows Client</cp:lastModifiedBy>
  <cp:revision>11</cp:revision>
  <dcterms:created xsi:type="dcterms:W3CDTF">2020-11-16T23:41:49Z</dcterms:created>
  <dcterms:modified xsi:type="dcterms:W3CDTF">2020-12-03T23:18:29Z</dcterms:modified>
</cp:coreProperties>
</file>