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5" r:id="rId1"/>
  </p:sldMasterIdLst>
  <p:notesMasterIdLst>
    <p:notesMasterId r:id="rId25"/>
  </p:notesMasterIdLst>
  <p:sldIdLst>
    <p:sldId id="256" r:id="rId2"/>
    <p:sldId id="283" r:id="rId3"/>
    <p:sldId id="258" r:id="rId4"/>
    <p:sldId id="257" r:id="rId5"/>
    <p:sldId id="259" r:id="rId6"/>
    <p:sldId id="263" r:id="rId7"/>
    <p:sldId id="265" r:id="rId8"/>
    <p:sldId id="264" r:id="rId9"/>
    <p:sldId id="266" r:id="rId10"/>
    <p:sldId id="267" r:id="rId11"/>
    <p:sldId id="268" r:id="rId12"/>
    <p:sldId id="269" r:id="rId13"/>
    <p:sldId id="270" r:id="rId14"/>
    <p:sldId id="271" r:id="rId15"/>
    <p:sldId id="272" r:id="rId16"/>
    <p:sldId id="276" r:id="rId17"/>
    <p:sldId id="277" r:id="rId18"/>
    <p:sldId id="278" r:id="rId19"/>
    <p:sldId id="279" r:id="rId20"/>
    <p:sldId id="282" r:id="rId21"/>
    <p:sldId id="280" r:id="rId22"/>
    <p:sldId id="281" r:id="rId23"/>
    <p:sldId id="28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291"/>
  </p:normalViewPr>
  <p:slideViewPr>
    <p:cSldViewPr snapToGrid="0" snapToObjects="1">
      <p:cViewPr varScale="1">
        <p:scale>
          <a:sx n="82" d="100"/>
          <a:sy n="82" d="100"/>
        </p:scale>
        <p:origin x="1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4F5A5-0BB2-D54C-99F1-F12E3399069B}" type="datetimeFigureOut">
              <a:rPr lang="en-US" smtClean="0"/>
              <a:t>12/2/21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6FFA9-4369-6444-84A2-77D22BE45636}" type="slidenum">
              <a:rPr lang="en-US" smtClean="0"/>
              <a:t>‹#›</a:t>
            </a:fld>
            <a:endParaRPr lang="en-US"/>
          </a:p>
        </p:txBody>
      </p:sp>
    </p:spTree>
    <p:extLst>
      <p:ext uri="{BB962C8B-B14F-4D97-AF65-F5344CB8AC3E}">
        <p14:creationId xmlns:p14="http://schemas.microsoft.com/office/powerpoint/2010/main" val="200192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C6FFA9-4369-6444-84A2-77D22BE45636}" type="slidenum">
              <a:rPr lang="en-US" smtClean="0"/>
              <a:t>9</a:t>
            </a:fld>
            <a:endParaRPr lang="en-US"/>
          </a:p>
        </p:txBody>
      </p:sp>
    </p:spTree>
    <p:extLst>
      <p:ext uri="{BB962C8B-B14F-4D97-AF65-F5344CB8AC3E}">
        <p14:creationId xmlns:p14="http://schemas.microsoft.com/office/powerpoint/2010/main" val="78545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C6FFA9-4369-6444-84A2-77D22BE45636}" type="slidenum">
              <a:rPr lang="en-US" smtClean="0"/>
              <a:t>23</a:t>
            </a:fld>
            <a:endParaRPr lang="en-US"/>
          </a:p>
        </p:txBody>
      </p:sp>
    </p:spTree>
    <p:extLst>
      <p:ext uri="{BB962C8B-B14F-4D97-AF65-F5344CB8AC3E}">
        <p14:creationId xmlns:p14="http://schemas.microsoft.com/office/powerpoint/2010/main" val="4111468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1773704-17AF-A946-BFEB-96988350694A}" type="datetimeFigureOut">
              <a:rPr lang="en-US" smtClean="0"/>
              <a:t>12/2/21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17095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773704-17AF-A946-BFEB-96988350694A}" type="datetimeFigureOut">
              <a:rPr lang="en-US" smtClean="0"/>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75719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773704-17AF-A946-BFEB-96988350694A}" type="datetimeFigureOut">
              <a:rPr lang="en-US" smtClean="0"/>
              <a:t>12/2/21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1465258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773704-17AF-A946-BFEB-96988350694A}" type="datetimeFigureOut">
              <a:rPr lang="en-US" smtClean="0"/>
              <a:t>12/2/21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207B8D6-921E-3646-A47E-9537E3BBCC4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0993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1773704-17AF-A946-BFEB-96988350694A}" type="datetimeFigureOut">
              <a:rPr lang="en-US" smtClean="0"/>
              <a:t>12/2/21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118867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1773704-17AF-A946-BFEB-96988350694A}" type="datetimeFigureOut">
              <a:rPr lang="en-US" smtClean="0"/>
              <a:t>12/2/21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890615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1773704-17AF-A946-BFEB-96988350694A}" type="datetimeFigureOut">
              <a:rPr lang="en-US" smtClean="0"/>
              <a:t>12/2/21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3140870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73704-17AF-A946-BFEB-96988350694A}" type="datetimeFigureOut">
              <a:rPr lang="en-US" smtClean="0"/>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291252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773704-17AF-A946-BFEB-96988350694A}" type="datetimeFigureOut">
              <a:rPr lang="en-US" smtClean="0"/>
              <a:t>12/2/21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47088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73704-17AF-A946-BFEB-96988350694A}" type="datetimeFigureOut">
              <a:rPr lang="en-US" smtClean="0"/>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87245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1773704-17AF-A946-BFEB-96988350694A}" type="datetimeFigureOut">
              <a:rPr lang="en-US" smtClean="0"/>
              <a:t>12/2/21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97263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773704-17AF-A946-BFEB-96988350694A}" type="datetimeFigureOut">
              <a:rPr lang="en-US" smtClean="0"/>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19373566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773704-17AF-A946-BFEB-96988350694A}" type="datetimeFigureOut">
              <a:rPr lang="en-US" smtClean="0"/>
              <a:t>12/2/21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10611806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773704-17AF-A946-BFEB-96988350694A}" type="datetimeFigureOut">
              <a:rPr lang="en-US" smtClean="0"/>
              <a:t>12/2/21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354566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73704-17AF-A946-BFEB-96988350694A}" type="datetimeFigureOut">
              <a:rPr lang="en-US" smtClean="0"/>
              <a:t>12/2/21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231472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773704-17AF-A946-BFEB-96988350694A}" type="datetimeFigureOut">
              <a:rPr lang="en-US" smtClean="0"/>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29934605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773704-17AF-A946-BFEB-96988350694A}" type="datetimeFigureOut">
              <a:rPr lang="en-US" smtClean="0"/>
              <a:t>12/2/21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07B8D6-921E-3646-A47E-9537E3BBCC4B}" type="slidenum">
              <a:rPr lang="en-US" smtClean="0"/>
              <a:t>‹#›</a:t>
            </a:fld>
            <a:endParaRPr lang="en-US"/>
          </a:p>
        </p:txBody>
      </p:sp>
    </p:spTree>
    <p:extLst>
      <p:ext uri="{BB962C8B-B14F-4D97-AF65-F5344CB8AC3E}">
        <p14:creationId xmlns:p14="http://schemas.microsoft.com/office/powerpoint/2010/main" val="173623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773704-17AF-A946-BFEB-96988350694A}" type="datetimeFigureOut">
              <a:rPr lang="en-US" smtClean="0"/>
              <a:t>12/2/21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07B8D6-921E-3646-A47E-9537E3BBCC4B}" type="slidenum">
              <a:rPr lang="en-US" smtClean="0"/>
              <a:t>‹#›</a:t>
            </a:fld>
            <a:endParaRPr lang="en-US"/>
          </a:p>
        </p:txBody>
      </p:sp>
    </p:spTree>
    <p:extLst>
      <p:ext uri="{BB962C8B-B14F-4D97-AF65-F5344CB8AC3E}">
        <p14:creationId xmlns:p14="http://schemas.microsoft.com/office/powerpoint/2010/main" val="396886615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pentextbc.ca/introductiontosociology2ndedi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3E8C10-D51F-C745-BE4B-55D194411902}"/>
              </a:ext>
            </a:extLst>
          </p:cNvPr>
          <p:cNvSpPr>
            <a:spLocks noGrp="1"/>
          </p:cNvSpPr>
          <p:nvPr>
            <p:ph type="ctrTitle"/>
          </p:nvPr>
        </p:nvSpPr>
        <p:spPr>
          <a:xfrm>
            <a:off x="4976028" y="965200"/>
            <a:ext cx="6170943" cy="4329641"/>
          </a:xfrm>
        </p:spPr>
        <p:txBody>
          <a:bodyPr anchor="ctr">
            <a:normAutofit/>
          </a:bodyPr>
          <a:lstStyle/>
          <a:p>
            <a:r>
              <a:rPr lang="en-US" sz="5000"/>
              <a:t>Systems of Power and intersectionality </a:t>
            </a:r>
          </a:p>
        </p:txBody>
      </p:sp>
      <p:sp>
        <p:nvSpPr>
          <p:cNvPr id="3" name="Subtitle 2">
            <a:extLst>
              <a:ext uri="{FF2B5EF4-FFF2-40B4-BE49-F238E27FC236}">
                <a16:creationId xmlns:a16="http://schemas.microsoft.com/office/drawing/2014/main" id="{FBC2BB53-93FB-3047-A036-C91E778ED831}"/>
              </a:ext>
            </a:extLst>
          </p:cNvPr>
          <p:cNvSpPr>
            <a:spLocks noGrp="1"/>
          </p:cNvSpPr>
          <p:nvPr>
            <p:ph type="subTitle" idx="1"/>
          </p:nvPr>
        </p:nvSpPr>
        <p:spPr>
          <a:xfrm>
            <a:off x="965200" y="965200"/>
            <a:ext cx="3367361" cy="4329641"/>
          </a:xfrm>
        </p:spPr>
        <p:txBody>
          <a:bodyPr anchor="ctr">
            <a:normAutofit/>
          </a:bodyPr>
          <a:lstStyle/>
          <a:p>
            <a:pPr algn="r"/>
            <a:r>
              <a:rPr lang="en-US" dirty="0">
                <a:latin typeface="Abadi MT Condensed Light" panose="020B0306030101010103" pitchFamily="34" charset="77"/>
              </a:rPr>
              <a:t>The Conscious Lee MEd, </a:t>
            </a:r>
            <a:r>
              <a:rPr lang="en-US" dirty="0" err="1">
                <a:latin typeface="Abadi MT Condensed Light" panose="020B0306030101010103" pitchFamily="34" charset="77"/>
              </a:rPr>
              <a:t>Mhr</a:t>
            </a:r>
            <a:endParaRPr lang="en-US" dirty="0">
              <a:latin typeface="Abadi MT Condensed Light" panose="020B0306030101010103" pitchFamily="34" charset="77"/>
            </a:endParaRPr>
          </a:p>
          <a:p>
            <a:pPr algn="r"/>
            <a:r>
              <a:rPr lang="en-US" dirty="0" err="1">
                <a:latin typeface="Abadi MT Condensed Light" panose="020B0306030101010103" pitchFamily="34" charset="77"/>
              </a:rPr>
              <a:t>Theconsciouslee.com</a:t>
            </a:r>
            <a:endParaRPr lang="en-US" dirty="0">
              <a:latin typeface="Abadi MT Condensed Light" panose="020B0306030101010103" pitchFamily="34" charset="77"/>
            </a:endParaRPr>
          </a:p>
          <a:p>
            <a:pPr algn="r"/>
            <a:endParaRPr lang="en-US" dirty="0">
              <a:latin typeface="Abadi MT Condensed Light" panose="020B0306030101010103" pitchFamily="34" charset="77"/>
            </a:endParaRPr>
          </a:p>
        </p:txBody>
      </p:sp>
      <p:cxnSp>
        <p:nvCxnSpPr>
          <p:cNvPr id="11" name="Straight Connector 10">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5128BB7-D1A3-4F7F-98A3-10B5DCE17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extBox 3">
            <a:extLst>
              <a:ext uri="{FF2B5EF4-FFF2-40B4-BE49-F238E27FC236}">
                <a16:creationId xmlns:a16="http://schemas.microsoft.com/office/drawing/2014/main" id="{F489CEA1-FB52-A240-AB27-86145A701771}"/>
              </a:ext>
            </a:extLst>
          </p:cNvPr>
          <p:cNvSpPr txBox="1"/>
          <p:nvPr/>
        </p:nvSpPr>
        <p:spPr>
          <a:xfrm>
            <a:off x="6849035" y="399825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162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1CB0-F231-F347-9879-1EC63CF46DB2}"/>
              </a:ext>
            </a:extLst>
          </p:cNvPr>
          <p:cNvSpPr>
            <a:spLocks noGrp="1"/>
          </p:cNvSpPr>
          <p:nvPr>
            <p:ph type="title"/>
          </p:nvPr>
        </p:nvSpPr>
        <p:spPr/>
        <p:txBody>
          <a:bodyPr/>
          <a:lstStyle/>
          <a:p>
            <a:pPr algn="ctr"/>
            <a:r>
              <a:rPr lang="en-US" dirty="0"/>
              <a:t>Intersectionality </a:t>
            </a:r>
          </a:p>
        </p:txBody>
      </p:sp>
      <p:sp>
        <p:nvSpPr>
          <p:cNvPr id="3" name="Content Placeholder 2">
            <a:extLst>
              <a:ext uri="{FF2B5EF4-FFF2-40B4-BE49-F238E27FC236}">
                <a16:creationId xmlns:a16="http://schemas.microsoft.com/office/drawing/2014/main" id="{C679CCF4-BD0A-6542-BB84-BAF3EDAC81FA}"/>
              </a:ext>
            </a:extLst>
          </p:cNvPr>
          <p:cNvSpPr>
            <a:spLocks noGrp="1"/>
          </p:cNvSpPr>
          <p:nvPr>
            <p:ph idx="1"/>
          </p:nvPr>
        </p:nvSpPr>
        <p:spPr>
          <a:xfrm>
            <a:off x="4985657" y="2179018"/>
            <a:ext cx="6368144" cy="3450613"/>
          </a:xfrm>
        </p:spPr>
        <p:txBody>
          <a:bodyPr>
            <a:normAutofit/>
          </a:bodyPr>
          <a:lstStyle/>
          <a:p>
            <a:r>
              <a:rPr lang="en-US" dirty="0"/>
              <a:t>The irony of ignoring groups whose experiences typically reflected the confluence of multiple major dimensions of inequality was captured in the often- cited title of one of the first anthologies in Black Women’s Studies: </a:t>
            </a:r>
            <a:r>
              <a:rPr lang="en-US" b="1" i="1" dirty="0"/>
              <a:t>All the Women Were White, A11 the Blacks Were Men, But Some </a:t>
            </a:r>
            <a:r>
              <a:rPr lang="en-US" dirty="0"/>
              <a:t>of </a:t>
            </a:r>
            <a:r>
              <a:rPr lang="en-US" b="1" i="1" dirty="0" err="1"/>
              <a:t>UsAre</a:t>
            </a:r>
            <a:r>
              <a:rPr lang="en-US" b="1" i="1" dirty="0"/>
              <a:t> </a:t>
            </a:r>
            <a:r>
              <a:rPr lang="en-US" b="1" i="1" dirty="0" err="1"/>
              <a:t>Brazje</a:t>
            </a:r>
            <a:r>
              <a:rPr lang="en-US" b="1" i="1" dirty="0"/>
              <a:t>: Black Women’s Studies </a:t>
            </a:r>
            <a:r>
              <a:rPr lang="en-US" dirty="0"/>
              <a:t>(Hull, Scott, &amp; Smith, 1982). </a:t>
            </a:r>
          </a:p>
          <a:p>
            <a:endParaRPr lang="en-US" dirty="0"/>
          </a:p>
        </p:txBody>
      </p:sp>
      <p:pic>
        <p:nvPicPr>
          <p:cNvPr id="4" name="Picture 2" descr="Related image">
            <a:extLst>
              <a:ext uri="{FF2B5EF4-FFF2-40B4-BE49-F238E27FC236}">
                <a16:creationId xmlns:a16="http://schemas.microsoft.com/office/drawing/2014/main" id="{52ECD9FF-A1BB-9C48-8CD2-466DA6011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50" y="2179018"/>
            <a:ext cx="4188550" cy="278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23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A37C-312B-6B48-960C-08776102B38C}"/>
              </a:ext>
            </a:extLst>
          </p:cNvPr>
          <p:cNvSpPr>
            <a:spLocks noGrp="1"/>
          </p:cNvSpPr>
          <p:nvPr>
            <p:ph type="title"/>
          </p:nvPr>
        </p:nvSpPr>
        <p:spPr/>
        <p:txBody>
          <a:bodyPr/>
          <a:lstStyle/>
          <a:p>
            <a:pPr algn="ctr"/>
            <a:r>
              <a:rPr lang="en-US" b="1" i="1" dirty="0"/>
              <a:t>Intersectionality Explained</a:t>
            </a:r>
            <a:endParaRPr lang="en-US" dirty="0"/>
          </a:p>
        </p:txBody>
      </p:sp>
      <p:sp>
        <p:nvSpPr>
          <p:cNvPr id="3" name="Content Placeholder 2">
            <a:extLst>
              <a:ext uri="{FF2B5EF4-FFF2-40B4-BE49-F238E27FC236}">
                <a16:creationId xmlns:a16="http://schemas.microsoft.com/office/drawing/2014/main" id="{7BF1A5CB-6194-C044-BFE1-D5F6DB0582F6}"/>
              </a:ext>
            </a:extLst>
          </p:cNvPr>
          <p:cNvSpPr>
            <a:spLocks noGrp="1"/>
          </p:cNvSpPr>
          <p:nvPr>
            <p:ph idx="1"/>
          </p:nvPr>
        </p:nvSpPr>
        <p:spPr>
          <a:xfrm>
            <a:off x="1212094" y="2037503"/>
            <a:ext cx="5983364" cy="3450613"/>
          </a:xfrm>
        </p:spPr>
        <p:txBody>
          <a:bodyPr>
            <a:normAutofit/>
          </a:bodyPr>
          <a:lstStyle/>
          <a:p>
            <a:r>
              <a:rPr lang="en-US" dirty="0">
                <a:latin typeface="Bodoni MT" panose="02070603080606020203" pitchFamily="18" charset="0"/>
              </a:rPr>
              <a:t>“Intersectionality is a lens through which you can see where power comes and collides, where it interlocks and intersects. It’s not simply that there’s a race problem here, a gender problem here, and a class or LBGTQ problem there. Many times that framework erases what happens to people who are subject to all of these things.”</a:t>
            </a:r>
          </a:p>
          <a:p>
            <a:pPr marL="0" indent="0">
              <a:buNone/>
            </a:pPr>
            <a:r>
              <a:rPr lang="en-US" dirty="0">
                <a:latin typeface="Bodoni MT" panose="02070603080606020203" pitchFamily="18" charset="0"/>
              </a:rPr>
              <a:t>-</a:t>
            </a:r>
            <a:r>
              <a:rPr lang="en-US" dirty="0" err="1">
                <a:latin typeface="Bodoni MT" panose="02070603080606020203" pitchFamily="18" charset="0"/>
              </a:rPr>
              <a:t>Kimberlé</a:t>
            </a:r>
            <a:r>
              <a:rPr lang="en-US" dirty="0">
                <a:latin typeface="Bodoni MT" panose="02070603080606020203" pitchFamily="18" charset="0"/>
              </a:rPr>
              <a:t> Crenshaw</a:t>
            </a:r>
          </a:p>
          <a:p>
            <a:endParaRPr lang="en-US" dirty="0"/>
          </a:p>
        </p:txBody>
      </p:sp>
      <p:pic>
        <p:nvPicPr>
          <p:cNvPr id="4" name="Picture 2" descr="Image result for intersectionality">
            <a:extLst>
              <a:ext uri="{FF2B5EF4-FFF2-40B4-BE49-F238E27FC236}">
                <a16:creationId xmlns:a16="http://schemas.microsoft.com/office/drawing/2014/main" id="{8D16768B-8A13-3C4D-A94F-F45C08BD1D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6235" y="2360141"/>
            <a:ext cx="4250265" cy="239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49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C3A5-6CA7-2641-B536-0AD5461393EC}"/>
              </a:ext>
            </a:extLst>
          </p:cNvPr>
          <p:cNvSpPr>
            <a:spLocks noGrp="1"/>
          </p:cNvSpPr>
          <p:nvPr>
            <p:ph type="title"/>
          </p:nvPr>
        </p:nvSpPr>
        <p:spPr/>
        <p:txBody>
          <a:bodyPr/>
          <a:lstStyle/>
          <a:p>
            <a:pPr algn="ctr"/>
            <a:r>
              <a:rPr lang="en-US" dirty="0"/>
              <a:t>Interlocking systems of power</a:t>
            </a:r>
          </a:p>
        </p:txBody>
      </p:sp>
      <p:sp>
        <p:nvSpPr>
          <p:cNvPr id="3" name="Content Placeholder 2">
            <a:extLst>
              <a:ext uri="{FF2B5EF4-FFF2-40B4-BE49-F238E27FC236}">
                <a16:creationId xmlns:a16="http://schemas.microsoft.com/office/drawing/2014/main" id="{353676EF-CFF6-464F-85BD-9CD9415B7E79}"/>
              </a:ext>
            </a:extLst>
          </p:cNvPr>
          <p:cNvSpPr>
            <a:spLocks noGrp="1"/>
          </p:cNvSpPr>
          <p:nvPr>
            <p:ph idx="1"/>
          </p:nvPr>
        </p:nvSpPr>
        <p:spPr/>
        <p:txBody>
          <a:bodyPr/>
          <a:lstStyle/>
          <a:p>
            <a:r>
              <a:rPr lang="en-US" dirty="0"/>
              <a:t>Since that time, the critique of the White middle-class bias in Women’s Studies has been joined by a critique of the male bias in racial ethnic studies, harkening back to the words of Sojourner Truth. </a:t>
            </a:r>
          </a:p>
          <a:p>
            <a:r>
              <a:rPr lang="en-US" dirty="0"/>
              <a:t>The study of race, class, gender, and sexuality has been expanded by studies of other groups of women of color of other oppressed groups, such as gays and lesbians and, more recently, of privilege itself: for example, studies of the social construction of whiteness or of masculinity.</a:t>
            </a:r>
          </a:p>
          <a:p>
            <a:endParaRPr lang="en-US" dirty="0"/>
          </a:p>
        </p:txBody>
      </p:sp>
    </p:spTree>
    <p:extLst>
      <p:ext uri="{BB962C8B-B14F-4D97-AF65-F5344CB8AC3E}">
        <p14:creationId xmlns:p14="http://schemas.microsoft.com/office/powerpoint/2010/main" val="239632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AFC0-31CD-AD4A-99FE-2622064F99CF}"/>
              </a:ext>
            </a:extLst>
          </p:cNvPr>
          <p:cNvSpPr>
            <a:spLocks noGrp="1"/>
          </p:cNvSpPr>
          <p:nvPr>
            <p:ph type="title"/>
          </p:nvPr>
        </p:nvSpPr>
        <p:spPr/>
        <p:txBody>
          <a:bodyPr/>
          <a:lstStyle/>
          <a:p>
            <a:pPr algn="ctr"/>
            <a:r>
              <a:rPr lang="en-US" dirty="0"/>
              <a:t>Power and perspective</a:t>
            </a:r>
          </a:p>
        </p:txBody>
      </p:sp>
      <p:sp>
        <p:nvSpPr>
          <p:cNvPr id="3" name="Content Placeholder 2">
            <a:extLst>
              <a:ext uri="{FF2B5EF4-FFF2-40B4-BE49-F238E27FC236}">
                <a16:creationId xmlns:a16="http://schemas.microsoft.com/office/drawing/2014/main" id="{1C0212A9-3BDE-F44F-ACE7-E77654EB49BC}"/>
              </a:ext>
            </a:extLst>
          </p:cNvPr>
          <p:cNvSpPr>
            <a:spLocks noGrp="1"/>
          </p:cNvSpPr>
          <p:nvPr>
            <p:ph idx="1"/>
          </p:nvPr>
        </p:nvSpPr>
        <p:spPr>
          <a:xfrm>
            <a:off x="4572000" y="2015732"/>
            <a:ext cx="6482854" cy="3450613"/>
          </a:xfrm>
        </p:spPr>
        <p:txBody>
          <a:bodyPr>
            <a:normAutofit fontScale="92500" lnSpcReduction="10000"/>
          </a:bodyPr>
          <a:lstStyle/>
          <a:p>
            <a:r>
              <a:rPr lang="en-US" dirty="0"/>
              <a:t>Seeing the world through the eyes of oppressed groups raises new questions about our preconceived notions of many aspects of social reality-from the social relations of domestic work to what it takes to be a “good” mother to the American Dream that talent and hard work will produce material success.</a:t>
            </a:r>
          </a:p>
          <a:p>
            <a:r>
              <a:rPr lang="en-US" dirty="0"/>
              <a:t>At the same time that it questions traditional scholarship and interpretations of the lives of oppressed as well as dominant groups, the scholarship on race, class, gender, and sexuality also tends to avoid grand theorizing about the essential natures of these hierarchies. </a:t>
            </a:r>
          </a:p>
          <a:p>
            <a:endParaRPr lang="en-US" dirty="0"/>
          </a:p>
        </p:txBody>
      </p:sp>
      <p:pic>
        <p:nvPicPr>
          <p:cNvPr id="6" name="Picture 5">
            <a:extLst>
              <a:ext uri="{FF2B5EF4-FFF2-40B4-BE49-F238E27FC236}">
                <a16:creationId xmlns:a16="http://schemas.microsoft.com/office/drawing/2014/main" id="{787CC2CD-8AD9-194E-B1CF-123C83CB281D}"/>
              </a:ext>
            </a:extLst>
          </p:cNvPr>
          <p:cNvPicPr>
            <a:picLocks noChangeAspect="1"/>
          </p:cNvPicPr>
          <p:nvPr/>
        </p:nvPicPr>
        <p:blipFill>
          <a:blip r:embed="rId2"/>
          <a:stretch>
            <a:fillRect/>
          </a:stretch>
        </p:blipFill>
        <p:spPr>
          <a:xfrm>
            <a:off x="317156" y="2385470"/>
            <a:ext cx="4047246" cy="2711136"/>
          </a:xfrm>
          <a:prstGeom prst="rect">
            <a:avLst/>
          </a:prstGeom>
        </p:spPr>
      </p:pic>
    </p:spTree>
    <p:extLst>
      <p:ext uri="{BB962C8B-B14F-4D97-AF65-F5344CB8AC3E}">
        <p14:creationId xmlns:p14="http://schemas.microsoft.com/office/powerpoint/2010/main" val="34023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40D2-ABA7-104A-B29F-3F34A719AE95}"/>
              </a:ext>
            </a:extLst>
          </p:cNvPr>
          <p:cNvSpPr>
            <a:spLocks noGrp="1"/>
          </p:cNvSpPr>
          <p:nvPr>
            <p:ph type="title"/>
          </p:nvPr>
        </p:nvSpPr>
        <p:spPr/>
        <p:txBody>
          <a:bodyPr/>
          <a:lstStyle/>
          <a:p>
            <a:pPr algn="ctr"/>
            <a:r>
              <a:rPr lang="en-US" dirty="0"/>
              <a:t>Context is key</a:t>
            </a:r>
          </a:p>
        </p:txBody>
      </p:sp>
      <p:sp>
        <p:nvSpPr>
          <p:cNvPr id="3" name="Content Placeholder 2">
            <a:extLst>
              <a:ext uri="{FF2B5EF4-FFF2-40B4-BE49-F238E27FC236}">
                <a16:creationId xmlns:a16="http://schemas.microsoft.com/office/drawing/2014/main" id="{2595E8F5-4195-0D48-86D8-F1113B0183F9}"/>
              </a:ext>
            </a:extLst>
          </p:cNvPr>
          <p:cNvSpPr>
            <a:spLocks noGrp="1"/>
          </p:cNvSpPr>
          <p:nvPr>
            <p:ph idx="1"/>
          </p:nvPr>
        </p:nvSpPr>
        <p:spPr/>
        <p:txBody>
          <a:bodyPr>
            <a:normAutofit/>
          </a:bodyPr>
          <a:lstStyle/>
          <a:p>
            <a:r>
              <a:rPr lang="en-US" dirty="0"/>
              <a:t>Race, class, gender, and sexuality are contextual. Although they persist throughout history, race, class, gender, and sexuality hierarchies are never static and fixed, but constantly undergo change </a:t>
            </a:r>
            <a:r>
              <a:rPr lang="en-US" b="1" dirty="0"/>
              <a:t>as </a:t>
            </a:r>
            <a:r>
              <a:rPr lang="en-US" dirty="0"/>
              <a:t>part of new economic, political, and ideological processes, trends, and events. Their meanings vary not only across historical time periods, but also across nations and regions during the same period. </a:t>
            </a:r>
          </a:p>
          <a:p>
            <a:r>
              <a:rPr lang="en-US" dirty="0"/>
              <a:t>Because race, class, gender, and sexuality must always be understood within a specific historical and global context, research tends to avoid the search for common meanings that would apply to all times and all places.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3026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8EAE-AF0D-A345-A3EC-41121CD8E7FF}"/>
              </a:ext>
            </a:extLst>
          </p:cNvPr>
          <p:cNvSpPr>
            <a:spLocks noGrp="1"/>
          </p:cNvSpPr>
          <p:nvPr>
            <p:ph type="title"/>
          </p:nvPr>
        </p:nvSpPr>
        <p:spPr/>
        <p:txBody>
          <a:bodyPr/>
          <a:lstStyle/>
          <a:p>
            <a:pPr algn="ctr"/>
            <a:r>
              <a:rPr lang="en-US" dirty="0"/>
              <a:t>For example</a:t>
            </a:r>
          </a:p>
        </p:txBody>
      </p:sp>
      <p:sp>
        <p:nvSpPr>
          <p:cNvPr id="3" name="Content Placeholder 2">
            <a:extLst>
              <a:ext uri="{FF2B5EF4-FFF2-40B4-BE49-F238E27FC236}">
                <a16:creationId xmlns:a16="http://schemas.microsoft.com/office/drawing/2014/main" id="{A34F8244-D217-E24B-93F7-8DC298C322A7}"/>
              </a:ext>
            </a:extLst>
          </p:cNvPr>
          <p:cNvSpPr>
            <a:spLocks noGrp="1"/>
          </p:cNvSpPr>
          <p:nvPr>
            <p:ph idx="1"/>
          </p:nvPr>
        </p:nvSpPr>
        <p:spPr/>
        <p:txBody>
          <a:bodyPr>
            <a:normAutofit/>
          </a:bodyPr>
          <a:lstStyle/>
          <a:p>
            <a:r>
              <a:rPr lang="en-US" dirty="0"/>
              <a:t>In the post-Civil Rights era in the United States, the racial signifiers “Latino/</a:t>
            </a:r>
            <a:r>
              <a:rPr lang="en-US" dirty="0" err="1"/>
              <a:t>a,”“Asian</a:t>
            </a:r>
            <a:r>
              <a:rPr lang="en-US" dirty="0"/>
              <a:t> </a:t>
            </a:r>
            <a:r>
              <a:rPr lang="en-US" dirty="0" err="1"/>
              <a:t>American,”“People</a:t>
            </a:r>
            <a:r>
              <a:rPr lang="en-US" dirty="0"/>
              <a:t> of Color,” and “Native American” developed when people from different cultures, tribes, and national origins were treated as a single racial group by a dominant culture that failed to recognize differences among “racial” ethnic groups. </a:t>
            </a:r>
          </a:p>
          <a:p>
            <a:r>
              <a:rPr lang="en-US" dirty="0"/>
              <a:t>Many members of these groups subsequently organized politically to resist their joint oppressions, and out of those political movements new racial identities were forged These labels did not exist before the 1960s, and even today some people identify with them and others do not, signifying the fluid, political, historically specific, and social meaning of race. </a:t>
            </a:r>
          </a:p>
          <a:p>
            <a:endParaRPr lang="en-US" dirty="0"/>
          </a:p>
        </p:txBody>
      </p:sp>
    </p:spTree>
    <p:extLst>
      <p:ext uri="{BB962C8B-B14F-4D97-AF65-F5344CB8AC3E}">
        <p14:creationId xmlns:p14="http://schemas.microsoft.com/office/powerpoint/2010/main" val="67495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C1CB-557F-9140-8681-18E2CA722EF2}"/>
              </a:ext>
            </a:extLst>
          </p:cNvPr>
          <p:cNvSpPr>
            <a:spLocks noGrp="1"/>
          </p:cNvSpPr>
          <p:nvPr>
            <p:ph type="title"/>
          </p:nvPr>
        </p:nvSpPr>
        <p:spPr/>
        <p:txBody>
          <a:bodyPr/>
          <a:lstStyle/>
          <a:p>
            <a:pPr algn="ctr"/>
            <a:r>
              <a:rPr lang="en-US" i="1" dirty="0"/>
              <a:t>Socially constructed</a:t>
            </a:r>
            <a:br>
              <a:rPr lang="en-US" dirty="0"/>
            </a:br>
            <a:endParaRPr lang="en-US" dirty="0"/>
          </a:p>
        </p:txBody>
      </p:sp>
      <p:sp>
        <p:nvSpPr>
          <p:cNvPr id="3" name="Content Placeholder 2">
            <a:extLst>
              <a:ext uri="{FF2B5EF4-FFF2-40B4-BE49-F238E27FC236}">
                <a16:creationId xmlns:a16="http://schemas.microsoft.com/office/drawing/2014/main" id="{3F199FDE-8386-784D-B3AF-E8CD4EF865A0}"/>
              </a:ext>
            </a:extLst>
          </p:cNvPr>
          <p:cNvSpPr>
            <a:spLocks noGrp="1"/>
          </p:cNvSpPr>
          <p:nvPr>
            <p:ph idx="1"/>
          </p:nvPr>
        </p:nvSpPr>
        <p:spPr>
          <a:xfrm>
            <a:off x="5199797" y="2015732"/>
            <a:ext cx="5855057" cy="3450613"/>
          </a:xfrm>
        </p:spPr>
        <p:txBody>
          <a:bodyPr>
            <a:normAutofit/>
          </a:bodyPr>
          <a:lstStyle/>
          <a:p>
            <a:r>
              <a:rPr lang="en-US" dirty="0"/>
              <a:t>Race, class, gender, and sexuality are social constructs whose meaning develops out of group struggles over socially valued resources. The dominant culture defines the categories within race, gender, and sexuality as polar opposites-White and Black (or non-White), men and women, heterosexual and homosexual-to create social rankings: good and bad, worthy and unworthy, right and wrong. </a:t>
            </a:r>
          </a:p>
          <a:p>
            <a:endParaRPr lang="en-US" dirty="0"/>
          </a:p>
        </p:txBody>
      </p:sp>
      <p:pic>
        <p:nvPicPr>
          <p:cNvPr id="4" name="Picture 3">
            <a:extLst>
              <a:ext uri="{FF2B5EF4-FFF2-40B4-BE49-F238E27FC236}">
                <a16:creationId xmlns:a16="http://schemas.microsoft.com/office/drawing/2014/main" id="{85758698-641D-334A-B52D-883381552F20}"/>
              </a:ext>
            </a:extLst>
          </p:cNvPr>
          <p:cNvPicPr>
            <a:picLocks noChangeAspect="1"/>
          </p:cNvPicPr>
          <p:nvPr/>
        </p:nvPicPr>
        <p:blipFill>
          <a:blip r:embed="rId2"/>
          <a:stretch>
            <a:fillRect/>
          </a:stretch>
        </p:blipFill>
        <p:spPr>
          <a:xfrm>
            <a:off x="286603" y="2718291"/>
            <a:ext cx="4792874" cy="2045494"/>
          </a:xfrm>
          <a:prstGeom prst="rect">
            <a:avLst/>
          </a:prstGeom>
        </p:spPr>
      </p:pic>
    </p:spTree>
    <p:extLst>
      <p:ext uri="{BB962C8B-B14F-4D97-AF65-F5344CB8AC3E}">
        <p14:creationId xmlns:p14="http://schemas.microsoft.com/office/powerpoint/2010/main" val="27992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7F98-7B7D-814D-B3C6-55AEAB662AAE}"/>
              </a:ext>
            </a:extLst>
          </p:cNvPr>
          <p:cNvSpPr>
            <a:spLocks noGrp="1"/>
          </p:cNvSpPr>
          <p:nvPr>
            <p:ph type="title"/>
          </p:nvPr>
        </p:nvSpPr>
        <p:spPr/>
        <p:txBody>
          <a:bodyPr/>
          <a:lstStyle/>
          <a:p>
            <a:pPr algn="ctr"/>
            <a:r>
              <a:rPr lang="en-US" dirty="0"/>
              <a:t>Social constructs continued</a:t>
            </a:r>
          </a:p>
        </p:txBody>
      </p:sp>
      <p:sp>
        <p:nvSpPr>
          <p:cNvPr id="3" name="Content Placeholder 2">
            <a:extLst>
              <a:ext uri="{FF2B5EF4-FFF2-40B4-BE49-F238E27FC236}">
                <a16:creationId xmlns:a16="http://schemas.microsoft.com/office/drawing/2014/main" id="{23B541DC-5DCF-D54F-95CF-54649319680F}"/>
              </a:ext>
            </a:extLst>
          </p:cNvPr>
          <p:cNvSpPr>
            <a:spLocks noGrp="1"/>
          </p:cNvSpPr>
          <p:nvPr>
            <p:ph idx="1"/>
          </p:nvPr>
        </p:nvSpPr>
        <p:spPr/>
        <p:txBody>
          <a:bodyPr/>
          <a:lstStyle/>
          <a:p>
            <a:r>
              <a:rPr lang="en-US" dirty="0"/>
              <a:t>It also links these concepts to biology to imply that the rankings are refuted, permanent, and embedded in nature. That is, dominant groups define race, gender, and sexuality as ranked dichotomies, where Whites, men, and heterosexuals are deemed superior. Dominant groups justify these hierarchies by claiming that the rankings are a part of the design of nature-not the design of those in power. Subordinate groups resist the binary categories, the rankings associated with them, and the biological rationales used to justify them. </a:t>
            </a:r>
          </a:p>
          <a:p>
            <a:endParaRPr lang="en-US" dirty="0"/>
          </a:p>
        </p:txBody>
      </p:sp>
    </p:spTree>
    <p:extLst>
      <p:ext uri="{BB962C8B-B14F-4D97-AF65-F5344CB8AC3E}">
        <p14:creationId xmlns:p14="http://schemas.microsoft.com/office/powerpoint/2010/main" val="185377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295C-8A92-5244-B21B-45B913A44486}"/>
              </a:ext>
            </a:extLst>
          </p:cNvPr>
          <p:cNvSpPr>
            <a:spLocks noGrp="1"/>
          </p:cNvSpPr>
          <p:nvPr>
            <p:ph type="title"/>
          </p:nvPr>
        </p:nvSpPr>
        <p:spPr/>
        <p:txBody>
          <a:bodyPr/>
          <a:lstStyle/>
          <a:p>
            <a:pPr algn="ctr"/>
            <a:r>
              <a:rPr lang="en-US" dirty="0"/>
              <a:t>The binary nature of systems</a:t>
            </a:r>
          </a:p>
        </p:txBody>
      </p:sp>
      <p:sp>
        <p:nvSpPr>
          <p:cNvPr id="3" name="Content Placeholder 2">
            <a:extLst>
              <a:ext uri="{FF2B5EF4-FFF2-40B4-BE49-F238E27FC236}">
                <a16:creationId xmlns:a16="http://schemas.microsoft.com/office/drawing/2014/main" id="{4519C421-9AFD-8D40-8C03-58420B30320A}"/>
              </a:ext>
            </a:extLst>
          </p:cNvPr>
          <p:cNvSpPr>
            <a:spLocks noGrp="1"/>
          </p:cNvSpPr>
          <p:nvPr>
            <p:ph idx="1"/>
          </p:nvPr>
        </p:nvSpPr>
        <p:spPr/>
        <p:txBody>
          <a:bodyPr/>
          <a:lstStyle/>
          <a:p>
            <a:r>
              <a:rPr lang="en-US" sz="3200" dirty="0"/>
              <a:t>Powerful vs Powerless</a:t>
            </a:r>
          </a:p>
          <a:p>
            <a:r>
              <a:rPr lang="en-US" dirty="0"/>
              <a:t>Gay vs Straight</a:t>
            </a:r>
          </a:p>
          <a:p>
            <a:r>
              <a:rPr lang="en-US" dirty="0"/>
              <a:t>White vs Black</a:t>
            </a:r>
          </a:p>
          <a:p>
            <a:r>
              <a:rPr lang="en-US" dirty="0"/>
              <a:t>Men vs Women</a:t>
            </a:r>
          </a:p>
          <a:p>
            <a:r>
              <a:rPr lang="en-US" dirty="0"/>
              <a:t>Rich vs Poor</a:t>
            </a:r>
          </a:p>
          <a:p>
            <a:r>
              <a:rPr lang="en-US" dirty="0"/>
              <a:t>Able Bodied vs Disability </a:t>
            </a:r>
          </a:p>
        </p:txBody>
      </p:sp>
    </p:spTree>
    <p:extLst>
      <p:ext uri="{BB962C8B-B14F-4D97-AF65-F5344CB8AC3E}">
        <p14:creationId xmlns:p14="http://schemas.microsoft.com/office/powerpoint/2010/main" val="3378268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DDC4-17F3-9945-ADED-BF7A81A15EE1}"/>
              </a:ext>
            </a:extLst>
          </p:cNvPr>
          <p:cNvSpPr>
            <a:spLocks noGrp="1"/>
          </p:cNvSpPr>
          <p:nvPr>
            <p:ph type="title"/>
          </p:nvPr>
        </p:nvSpPr>
        <p:spPr>
          <a:xfrm>
            <a:off x="2895600" y="764373"/>
            <a:ext cx="8610600" cy="1293028"/>
          </a:xfrm>
        </p:spPr>
        <p:txBody>
          <a:bodyPr>
            <a:normAutofit/>
          </a:bodyPr>
          <a:lstStyle/>
          <a:p>
            <a:r>
              <a:rPr lang="en-US" dirty="0"/>
              <a:t>The dominant culture is made up of many systems of power</a:t>
            </a:r>
            <a:endParaRPr lang="en-US"/>
          </a:p>
        </p:txBody>
      </p:sp>
      <p:sp>
        <p:nvSpPr>
          <p:cNvPr id="3" name="Content Placeholder 2">
            <a:extLst>
              <a:ext uri="{FF2B5EF4-FFF2-40B4-BE49-F238E27FC236}">
                <a16:creationId xmlns:a16="http://schemas.microsoft.com/office/drawing/2014/main" id="{CD82D05A-F443-5B4F-A322-F2207344BCC5}"/>
              </a:ext>
            </a:extLst>
          </p:cNvPr>
          <p:cNvSpPr>
            <a:spLocks noGrp="1"/>
          </p:cNvSpPr>
          <p:nvPr>
            <p:ph idx="1"/>
          </p:nvPr>
        </p:nvSpPr>
        <p:spPr>
          <a:xfrm>
            <a:off x="677333" y="2194560"/>
            <a:ext cx="5816600" cy="4024125"/>
          </a:xfrm>
        </p:spPr>
        <p:txBody>
          <a:bodyPr>
            <a:normAutofit/>
          </a:bodyPr>
          <a:lstStyle/>
          <a:p>
            <a:r>
              <a:rPr lang="en-US" dirty="0"/>
              <a:t>The dominant culture defines the categories within race, gender, and sexuality as polar opposites-White and Black (or non-White), men and women, heterosexual and homosexual-to create social rankings: good and bad, worthy and unworthy, right and wrong (Lorber, 1994). It also links these concepts to biology to imply that the rankings are fixed permanent, and embedded in nature. </a:t>
            </a:r>
          </a:p>
          <a:p>
            <a:endParaRPr lang="en-US" dirty="0"/>
          </a:p>
        </p:txBody>
      </p:sp>
      <p:pic>
        <p:nvPicPr>
          <p:cNvPr id="1026" name="Picture 2" descr="What's In A Word? – Part 4: Dominant Group | The Inclusion Solution">
            <a:extLst>
              <a:ext uri="{FF2B5EF4-FFF2-40B4-BE49-F238E27FC236}">
                <a16:creationId xmlns:a16="http://schemas.microsoft.com/office/drawing/2014/main" id="{9FC3595C-DE52-6248-9BB7-91E2FE6971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5000" y="3002853"/>
            <a:ext cx="4521200" cy="240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0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506C-8661-E54F-9D45-53A3E7785269}"/>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B94754E1-4478-C641-98AD-DAFA542D5E3D}"/>
              </a:ext>
            </a:extLst>
          </p:cNvPr>
          <p:cNvSpPr>
            <a:spLocks noGrp="1"/>
          </p:cNvSpPr>
          <p:nvPr>
            <p:ph idx="1"/>
          </p:nvPr>
        </p:nvSpPr>
        <p:spPr/>
        <p:txBody>
          <a:bodyPr/>
          <a:lstStyle/>
          <a:p>
            <a:r>
              <a:rPr lang="en-US" dirty="0"/>
              <a:t>1. Define and Explore Intersectionality</a:t>
            </a:r>
          </a:p>
          <a:p>
            <a:r>
              <a:rPr lang="en-US" dirty="0"/>
              <a:t>2. Discuss different systems of power</a:t>
            </a:r>
          </a:p>
          <a:p>
            <a:r>
              <a:rPr lang="en-US" dirty="0"/>
              <a:t>3. Develop methods and Strategies to navigate systems of power</a:t>
            </a:r>
          </a:p>
          <a:p>
            <a:r>
              <a:rPr lang="en-US" dirty="0"/>
              <a:t>4. Understand systems of power in the workplace</a:t>
            </a:r>
          </a:p>
          <a:p>
            <a:endParaRPr lang="en-US" dirty="0"/>
          </a:p>
        </p:txBody>
      </p:sp>
    </p:spTree>
    <p:extLst>
      <p:ext uri="{BB962C8B-B14F-4D97-AF65-F5344CB8AC3E}">
        <p14:creationId xmlns:p14="http://schemas.microsoft.com/office/powerpoint/2010/main" val="3797367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DCCF-3049-564F-B5B9-3872CEB37093}"/>
              </a:ext>
            </a:extLst>
          </p:cNvPr>
          <p:cNvSpPr>
            <a:spLocks noGrp="1"/>
          </p:cNvSpPr>
          <p:nvPr>
            <p:ph type="title"/>
          </p:nvPr>
        </p:nvSpPr>
        <p:spPr/>
        <p:txBody>
          <a:bodyPr/>
          <a:lstStyle/>
          <a:p>
            <a:pPr algn="ctr"/>
            <a:r>
              <a:rPr lang="en-US" dirty="0"/>
              <a:t>Power and intersectionality </a:t>
            </a:r>
          </a:p>
        </p:txBody>
      </p:sp>
      <p:sp>
        <p:nvSpPr>
          <p:cNvPr id="3" name="Content Placeholder 2">
            <a:extLst>
              <a:ext uri="{FF2B5EF4-FFF2-40B4-BE49-F238E27FC236}">
                <a16:creationId xmlns:a16="http://schemas.microsoft.com/office/drawing/2014/main" id="{8D7D71C1-8615-5C4E-9031-CDFA14921D13}"/>
              </a:ext>
            </a:extLst>
          </p:cNvPr>
          <p:cNvSpPr>
            <a:spLocks noGrp="1"/>
          </p:cNvSpPr>
          <p:nvPr>
            <p:ph idx="1"/>
          </p:nvPr>
        </p:nvSpPr>
        <p:spPr>
          <a:xfrm>
            <a:off x="5158854" y="2015732"/>
            <a:ext cx="5896000" cy="3450613"/>
          </a:xfrm>
        </p:spPr>
        <p:txBody>
          <a:bodyPr>
            <a:normAutofit lnSpcReduction="10000"/>
          </a:bodyPr>
          <a:lstStyle/>
          <a:p>
            <a:r>
              <a:rPr lang="en-US" dirty="0"/>
              <a:t>When race, gender, and sexuality are treated as discrete variables, individuals are typically assigned a single location along each dimension, which is defined by a set of presumably mutually exclusive and exhaustive categories. This practice reinforces the view of race, gender, and sexuality </a:t>
            </a:r>
            <a:r>
              <a:rPr lang="en-US" b="1" dirty="0"/>
              <a:t>a. </a:t>
            </a:r>
            <a:r>
              <a:rPr lang="en-US" dirty="0"/>
              <a:t>permanent characteristics of individuals, as unchangeable, and as polarities-people can belong to one and only one category. </a:t>
            </a:r>
          </a:p>
          <a:p>
            <a:pPr marL="0" indent="0">
              <a:buNone/>
            </a:pPr>
            <a:endParaRPr lang="en-US" dirty="0"/>
          </a:p>
        </p:txBody>
      </p:sp>
      <p:pic>
        <p:nvPicPr>
          <p:cNvPr id="4" name="Picture 2" descr="Related image">
            <a:extLst>
              <a:ext uri="{FF2B5EF4-FFF2-40B4-BE49-F238E27FC236}">
                <a16:creationId xmlns:a16="http://schemas.microsoft.com/office/drawing/2014/main" id="{0CE09EE4-4DC0-8049-8F21-68F9550EF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41" y="2233609"/>
            <a:ext cx="4188550" cy="278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7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CCE1968-3EE3-434D-ADC1-B9117837F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36D28F-37AD-4F3A-9DE3-5DB42C78AF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3AEBF43-B296-574A-B868-EED688C9DFB3}"/>
              </a:ext>
            </a:extLst>
          </p:cNvPr>
          <p:cNvSpPr>
            <a:spLocks noGrp="1"/>
          </p:cNvSpPr>
          <p:nvPr>
            <p:ph type="title"/>
          </p:nvPr>
        </p:nvSpPr>
        <p:spPr>
          <a:xfrm>
            <a:off x="685800" y="975055"/>
            <a:ext cx="3306744" cy="1293028"/>
          </a:xfrm>
        </p:spPr>
        <p:txBody>
          <a:bodyPr anchor="b">
            <a:normAutofit/>
          </a:bodyPr>
          <a:lstStyle/>
          <a:p>
            <a:pPr algn="ctr"/>
            <a:r>
              <a:rPr lang="en-US" sz="3600" dirty="0"/>
              <a:t>Critical examination</a:t>
            </a:r>
          </a:p>
        </p:txBody>
      </p:sp>
      <p:sp>
        <p:nvSpPr>
          <p:cNvPr id="3" name="Content Placeholder 2">
            <a:extLst>
              <a:ext uri="{FF2B5EF4-FFF2-40B4-BE49-F238E27FC236}">
                <a16:creationId xmlns:a16="http://schemas.microsoft.com/office/drawing/2014/main" id="{CC84AC48-E9C6-624F-8116-7DBE9D1BD194}"/>
              </a:ext>
            </a:extLst>
          </p:cNvPr>
          <p:cNvSpPr>
            <a:spLocks noGrp="1"/>
          </p:cNvSpPr>
          <p:nvPr>
            <p:ph idx="1"/>
          </p:nvPr>
        </p:nvSpPr>
        <p:spPr>
          <a:xfrm>
            <a:off x="685801" y="2413262"/>
            <a:ext cx="3306742" cy="3805423"/>
          </a:xfrm>
        </p:spPr>
        <p:txBody>
          <a:bodyPr>
            <a:normAutofit/>
          </a:bodyPr>
          <a:lstStyle/>
          <a:p>
            <a:r>
              <a:rPr lang="en-US" sz="1800" dirty="0"/>
              <a:t>That is, dominant groups define race, gender, and sexuality as ranked dichotomies, where Whites, men, and heterosexuals are deemed superior. Dominant groups justify these hierarchies by claiming that the rankings are a part of the design of nature-not the design of those in power. </a:t>
            </a:r>
          </a:p>
        </p:txBody>
      </p:sp>
      <p:sp>
        <p:nvSpPr>
          <p:cNvPr id="14" name="Rounded Rectangle 14">
            <a:extLst>
              <a:ext uri="{FF2B5EF4-FFF2-40B4-BE49-F238E27FC236}">
                <a16:creationId xmlns:a16="http://schemas.microsoft.com/office/drawing/2014/main" id="{0A460548-61E6-441F-A0E8-C3A05EAAD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around a table&#10;&#10;Description automatically generated with medium confidence">
            <a:extLst>
              <a:ext uri="{FF2B5EF4-FFF2-40B4-BE49-F238E27FC236}">
                <a16:creationId xmlns:a16="http://schemas.microsoft.com/office/drawing/2014/main" id="{121034D6-77F8-8C4D-900F-9AC8787229C3}"/>
              </a:ext>
            </a:extLst>
          </p:cNvPr>
          <p:cNvPicPr>
            <a:picLocks noChangeAspect="1"/>
          </p:cNvPicPr>
          <p:nvPr/>
        </p:nvPicPr>
        <p:blipFill rotWithShape="1">
          <a:blip r:embed="rId3"/>
          <a:srcRect l="8484" r="2751" b="1"/>
          <a:stretch/>
        </p:blipFill>
        <p:spPr>
          <a:xfrm>
            <a:off x="4955339" y="1336566"/>
            <a:ext cx="6127287" cy="4607567"/>
          </a:xfrm>
          <a:prstGeom prst="rect">
            <a:avLst/>
          </a:prstGeom>
        </p:spPr>
      </p:pic>
    </p:spTree>
    <p:extLst>
      <p:ext uri="{BB962C8B-B14F-4D97-AF65-F5344CB8AC3E}">
        <p14:creationId xmlns:p14="http://schemas.microsoft.com/office/powerpoint/2010/main" val="59289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7A771FBF-1693-4446-977C-DBF8387D19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4642202" cy="2755232"/>
          </a:xfrm>
          <a:prstGeom prst="rect">
            <a:avLst/>
          </a:prstGeom>
        </p:spPr>
      </p:pic>
      <p:sp>
        <p:nvSpPr>
          <p:cNvPr id="2" name="Title 1">
            <a:extLst>
              <a:ext uri="{FF2B5EF4-FFF2-40B4-BE49-F238E27FC236}">
                <a16:creationId xmlns:a16="http://schemas.microsoft.com/office/drawing/2014/main" id="{68C4585B-C501-7745-8AC4-87B8D0A0C198}"/>
              </a:ext>
            </a:extLst>
          </p:cNvPr>
          <p:cNvSpPr>
            <a:spLocks noGrp="1"/>
          </p:cNvSpPr>
          <p:nvPr>
            <p:ph type="title"/>
          </p:nvPr>
        </p:nvSpPr>
        <p:spPr>
          <a:xfrm>
            <a:off x="665922" y="987287"/>
            <a:ext cx="3548269" cy="4697896"/>
          </a:xfrm>
        </p:spPr>
        <p:txBody>
          <a:bodyPr>
            <a:normAutofit/>
          </a:bodyPr>
          <a:lstStyle/>
          <a:p>
            <a:r>
              <a:rPr lang="en-US" sz="3600"/>
              <a:t>Think about it</a:t>
            </a:r>
          </a:p>
        </p:txBody>
      </p:sp>
      <p:sp>
        <p:nvSpPr>
          <p:cNvPr id="3" name="Content Placeholder 2">
            <a:extLst>
              <a:ext uri="{FF2B5EF4-FFF2-40B4-BE49-F238E27FC236}">
                <a16:creationId xmlns:a16="http://schemas.microsoft.com/office/drawing/2014/main" id="{0D36AC46-9378-8540-B72B-813D1FBDFCE3}"/>
              </a:ext>
            </a:extLst>
          </p:cNvPr>
          <p:cNvSpPr>
            <a:spLocks noGrp="1"/>
          </p:cNvSpPr>
          <p:nvPr>
            <p:ph idx="1"/>
          </p:nvPr>
        </p:nvSpPr>
        <p:spPr>
          <a:xfrm>
            <a:off x="5057825" y="987287"/>
            <a:ext cx="5755949" cy="4697895"/>
          </a:xfrm>
        </p:spPr>
        <p:txBody>
          <a:bodyPr anchor="ctr">
            <a:normAutofit/>
          </a:bodyPr>
          <a:lstStyle/>
          <a:p>
            <a:r>
              <a:rPr lang="en-US" sz="1800"/>
              <a:t>When we say that race, gender, and sexuality are social constructs, not fixed biological traits, we also mean that we cannot fully capture their meaning in everyday life in the way that social scientists often attempt to do by employing them as variables in traditional quantitative research. </a:t>
            </a:r>
          </a:p>
          <a:p>
            <a:pPr marL="0" indent="0">
              <a:buNone/>
            </a:pPr>
            <a:endParaRPr lang="en-US" sz="1800"/>
          </a:p>
        </p:txBody>
      </p:sp>
    </p:spTree>
    <p:extLst>
      <p:ext uri="{BB962C8B-B14F-4D97-AF65-F5344CB8AC3E}">
        <p14:creationId xmlns:p14="http://schemas.microsoft.com/office/powerpoint/2010/main" val="3824961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2D2C-2546-334A-A6BB-56A738E84918}"/>
              </a:ext>
            </a:extLst>
          </p:cNvPr>
          <p:cNvSpPr>
            <a:spLocks noGrp="1"/>
          </p:cNvSpPr>
          <p:nvPr>
            <p:ph type="title"/>
          </p:nvPr>
        </p:nvSpPr>
        <p:spPr/>
        <p:txBody>
          <a:bodyPr/>
          <a:lstStyle/>
          <a:p>
            <a:pPr algn="ctr"/>
            <a:r>
              <a:rPr lang="en-US" dirty="0"/>
              <a:t>WORKS CITIED </a:t>
            </a:r>
          </a:p>
        </p:txBody>
      </p:sp>
      <p:sp>
        <p:nvSpPr>
          <p:cNvPr id="3" name="Content Placeholder 2">
            <a:extLst>
              <a:ext uri="{FF2B5EF4-FFF2-40B4-BE49-F238E27FC236}">
                <a16:creationId xmlns:a16="http://schemas.microsoft.com/office/drawing/2014/main" id="{F0EAC05D-AB46-BB43-8A93-C6E269506227}"/>
              </a:ext>
            </a:extLst>
          </p:cNvPr>
          <p:cNvSpPr>
            <a:spLocks noGrp="1"/>
          </p:cNvSpPr>
          <p:nvPr>
            <p:ph idx="1"/>
          </p:nvPr>
        </p:nvSpPr>
        <p:spPr/>
        <p:txBody>
          <a:bodyPr/>
          <a:lstStyle/>
          <a:p>
            <a:r>
              <a:rPr lang="en-US" b="1" dirty="0"/>
              <a:t>Global Political Economy and Political Economy Components </a:t>
            </a:r>
            <a:r>
              <a:rPr lang="en-US" dirty="0"/>
              <a:t>by: </a:t>
            </a:r>
            <a:r>
              <a:rPr lang="en-US" dirty="0" err="1"/>
              <a:t>Bogusław</a:t>
            </a:r>
            <a:r>
              <a:rPr lang="en-US" dirty="0"/>
              <a:t> </a:t>
            </a:r>
            <a:r>
              <a:rPr lang="en-US" dirty="0" err="1"/>
              <a:t>Szczepański</a:t>
            </a:r>
            <a:r>
              <a:rPr lang="en-US" dirty="0"/>
              <a:t> Department of Economics Poznan University of Economics</a:t>
            </a:r>
          </a:p>
          <a:p>
            <a:r>
              <a:rPr lang="en-US" b="1" u="sng" cap="all" dirty="0">
                <a:hlinkClick r:id="rId3" tooltip="Go to the cover page of Introduction to Sociology – 2nd Canadian Edition"/>
              </a:rPr>
              <a:t>INTRODUCTION TO SOCIOLOGY – 2ND CANADIAN EDITION</a:t>
            </a:r>
            <a:r>
              <a:rPr lang="en-US" b="1" u="sng" cap="all" dirty="0"/>
              <a:t>, </a:t>
            </a:r>
            <a:r>
              <a:rPr lang="en-US" b="1" dirty="0"/>
              <a:t>Chapter 12. Gender, Sex, and Sexuality, </a:t>
            </a:r>
            <a:r>
              <a:rPr lang="en-US" dirty="0"/>
              <a:t>W. Little</a:t>
            </a:r>
          </a:p>
          <a:p>
            <a:r>
              <a:rPr lang="en-US" b="1" dirty="0"/>
              <a:t>Readings in Multicultural Practice </a:t>
            </a:r>
            <a:r>
              <a:rPr lang="en-US" dirty="0"/>
              <a:t>edited by Glenn C. </a:t>
            </a:r>
            <a:r>
              <a:rPr lang="en-US" dirty="0" err="1"/>
              <a:t>Gamst</a:t>
            </a:r>
            <a:r>
              <a:rPr lang="en-US" dirty="0"/>
              <a:t>, </a:t>
            </a:r>
            <a:r>
              <a:rPr lang="en-US" dirty="0" err="1"/>
              <a:t>Aghop</a:t>
            </a:r>
            <a:r>
              <a:rPr lang="en-US" dirty="0"/>
              <a:t> Der-</a:t>
            </a:r>
            <a:r>
              <a:rPr lang="en-US" dirty="0" err="1"/>
              <a:t>Karabetian</a:t>
            </a:r>
            <a:r>
              <a:rPr lang="en-US" dirty="0"/>
              <a:t>, Richard H. Dana</a:t>
            </a:r>
          </a:p>
          <a:p>
            <a:r>
              <a:rPr lang="en-US" b="1" dirty="0"/>
              <a:t>A CONCEPTUAL FRAMEWORK FOR UNDERSTANDING RACE, CLASS, GENDER, AND SEXUALITY</a:t>
            </a:r>
            <a:r>
              <a:rPr lang="en-US" dirty="0"/>
              <a:t>, by Lynn Weber</a:t>
            </a:r>
          </a:p>
          <a:p>
            <a:endParaRPr lang="en-US" b="1" dirty="0"/>
          </a:p>
          <a:p>
            <a:endParaRPr lang="en-US" dirty="0"/>
          </a:p>
          <a:p>
            <a:endParaRPr lang="en-US" dirty="0"/>
          </a:p>
        </p:txBody>
      </p:sp>
    </p:spTree>
    <p:extLst>
      <p:ext uri="{BB962C8B-B14F-4D97-AF65-F5344CB8AC3E}">
        <p14:creationId xmlns:p14="http://schemas.microsoft.com/office/powerpoint/2010/main" val="310438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7B892C-9BD7-460D-B3EE-AB7C87F47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788" y="0"/>
            <a:ext cx="4651212"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panose="020B0502020202020204"/>
            </a:endParaRPr>
          </a:p>
        </p:txBody>
      </p:sp>
      <p:pic>
        <p:nvPicPr>
          <p:cNvPr id="15" name="Picture 14">
            <a:extLst>
              <a:ext uri="{FF2B5EF4-FFF2-40B4-BE49-F238E27FC236}">
                <a16:creationId xmlns:a16="http://schemas.microsoft.com/office/drawing/2014/main" id="{B49F69EA-A9B1-4EB9-91FB-AC4C1CC5E4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7521575" y="2187574"/>
            <a:ext cx="6857999" cy="2482850"/>
          </a:xfrm>
          <a:prstGeom prst="rect">
            <a:avLst/>
          </a:prstGeom>
        </p:spPr>
      </p:pic>
      <p:sp>
        <p:nvSpPr>
          <p:cNvPr id="2" name="Title 1">
            <a:extLst>
              <a:ext uri="{FF2B5EF4-FFF2-40B4-BE49-F238E27FC236}">
                <a16:creationId xmlns:a16="http://schemas.microsoft.com/office/drawing/2014/main" id="{0F4F1B1B-78FE-1343-B281-E85825CC8776}"/>
              </a:ext>
            </a:extLst>
          </p:cNvPr>
          <p:cNvSpPr>
            <a:spLocks noGrp="1"/>
          </p:cNvSpPr>
          <p:nvPr>
            <p:ph type="title"/>
          </p:nvPr>
        </p:nvSpPr>
        <p:spPr>
          <a:xfrm>
            <a:off x="7877898" y="1327169"/>
            <a:ext cx="3646678" cy="4199513"/>
          </a:xfrm>
        </p:spPr>
        <p:txBody>
          <a:bodyPr>
            <a:normAutofit/>
          </a:bodyPr>
          <a:lstStyle/>
          <a:p>
            <a:pPr algn="l"/>
            <a:r>
              <a:rPr lang="en-US">
                <a:solidFill>
                  <a:srgbClr val="FFFFFF"/>
                </a:solidFill>
              </a:rPr>
              <a:t>What is power?</a:t>
            </a:r>
          </a:p>
        </p:txBody>
      </p:sp>
      <p:pic>
        <p:nvPicPr>
          <p:cNvPr id="1030" name="Picture 6" descr="Power System Training - The Electricity Forum (EFTI)">
            <a:extLst>
              <a:ext uri="{FF2B5EF4-FFF2-40B4-BE49-F238E27FC236}">
                <a16:creationId xmlns:a16="http://schemas.microsoft.com/office/drawing/2014/main" id="{1AB65C7F-23B1-2143-BF0A-2E905E3289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8994" y="1359965"/>
            <a:ext cx="5026632" cy="376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7808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63EA-5C87-9F44-AFB1-2F82C3A9B01D}"/>
              </a:ext>
            </a:extLst>
          </p:cNvPr>
          <p:cNvSpPr>
            <a:spLocks noGrp="1"/>
          </p:cNvSpPr>
          <p:nvPr>
            <p:ph type="title"/>
          </p:nvPr>
        </p:nvSpPr>
        <p:spPr>
          <a:xfrm>
            <a:off x="2895600" y="764373"/>
            <a:ext cx="8610600" cy="1293028"/>
          </a:xfrm>
        </p:spPr>
        <p:txBody>
          <a:bodyPr>
            <a:normAutofit/>
          </a:bodyPr>
          <a:lstStyle/>
          <a:p>
            <a:r>
              <a:rPr lang="en-US"/>
              <a:t>Its always about power</a:t>
            </a:r>
          </a:p>
        </p:txBody>
      </p:sp>
      <p:sp>
        <p:nvSpPr>
          <p:cNvPr id="5" name="Content Placeholder 4">
            <a:extLst>
              <a:ext uri="{FF2B5EF4-FFF2-40B4-BE49-F238E27FC236}">
                <a16:creationId xmlns:a16="http://schemas.microsoft.com/office/drawing/2014/main" id="{8F23C469-2F35-B84A-81C0-5E209A61DA37}"/>
              </a:ext>
            </a:extLst>
          </p:cNvPr>
          <p:cNvSpPr>
            <a:spLocks noGrp="1"/>
          </p:cNvSpPr>
          <p:nvPr>
            <p:ph idx="1"/>
          </p:nvPr>
        </p:nvSpPr>
        <p:spPr>
          <a:xfrm>
            <a:off x="677333" y="2194560"/>
            <a:ext cx="5816600" cy="4024125"/>
          </a:xfrm>
        </p:spPr>
        <p:txBody>
          <a:bodyPr>
            <a:normAutofit/>
          </a:bodyPr>
          <a:lstStyle/>
          <a:p>
            <a:r>
              <a:rPr lang="en-US"/>
              <a:t>Race, class, gender, and sexuality are historically and globally specific, socially constructed </a:t>
            </a:r>
            <a:r>
              <a:rPr lang="en-US" b="1" u="sng"/>
              <a:t>power relations </a:t>
            </a:r>
            <a:r>
              <a:rPr lang="en-US"/>
              <a:t>that simultaneously operate at both the macro (societal)and micro (individual) levels of society. </a:t>
            </a:r>
          </a:p>
          <a:p>
            <a:endParaRPr lang="en-US" dirty="0"/>
          </a:p>
        </p:txBody>
      </p:sp>
      <p:pic>
        <p:nvPicPr>
          <p:cNvPr id="8" name="Picture 7">
            <a:extLst>
              <a:ext uri="{FF2B5EF4-FFF2-40B4-BE49-F238E27FC236}">
                <a16:creationId xmlns:a16="http://schemas.microsoft.com/office/drawing/2014/main" id="{D5444FA8-2C6C-7B44-BA8B-03B9D4F74A72}"/>
              </a:ext>
            </a:extLst>
          </p:cNvPr>
          <p:cNvPicPr>
            <a:picLocks noChangeAspect="1"/>
          </p:cNvPicPr>
          <p:nvPr/>
        </p:nvPicPr>
        <p:blipFill>
          <a:blip r:embed="rId2"/>
          <a:stretch>
            <a:fillRect/>
          </a:stretch>
        </p:blipFill>
        <p:spPr>
          <a:xfrm>
            <a:off x="6985000" y="2669082"/>
            <a:ext cx="4521200" cy="3075080"/>
          </a:xfrm>
          <a:prstGeom prst="rect">
            <a:avLst/>
          </a:prstGeom>
        </p:spPr>
      </p:pic>
    </p:spTree>
    <p:extLst>
      <p:ext uri="{BB962C8B-B14F-4D97-AF65-F5344CB8AC3E}">
        <p14:creationId xmlns:p14="http://schemas.microsoft.com/office/powerpoint/2010/main" val="50518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3" name="Rectangle 12">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5" name="Picture 14">
            <a:extLst>
              <a:ext uri="{FF2B5EF4-FFF2-40B4-BE49-F238E27FC236}">
                <a16:creationId xmlns:a16="http://schemas.microsoft.com/office/drawing/2014/main" id="{7A771FBF-1693-4446-977C-DBF8387D19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4642202" cy="2755232"/>
          </a:xfrm>
          <a:prstGeom prst="rect">
            <a:avLst/>
          </a:prstGeom>
        </p:spPr>
      </p:pic>
      <p:sp>
        <p:nvSpPr>
          <p:cNvPr id="2" name="Title 1">
            <a:extLst>
              <a:ext uri="{FF2B5EF4-FFF2-40B4-BE49-F238E27FC236}">
                <a16:creationId xmlns:a16="http://schemas.microsoft.com/office/drawing/2014/main" id="{B822DC99-EAFF-0B44-88D8-E7B05AD200AA}"/>
              </a:ext>
            </a:extLst>
          </p:cNvPr>
          <p:cNvSpPr>
            <a:spLocks noGrp="1"/>
          </p:cNvSpPr>
          <p:nvPr>
            <p:ph type="title"/>
          </p:nvPr>
        </p:nvSpPr>
        <p:spPr>
          <a:xfrm>
            <a:off x="665922" y="987287"/>
            <a:ext cx="3548269" cy="4697896"/>
          </a:xfrm>
        </p:spPr>
        <p:txBody>
          <a:bodyPr>
            <a:normAutofit/>
          </a:bodyPr>
          <a:lstStyle/>
          <a:p>
            <a:r>
              <a:rPr lang="en-US" sz="3600"/>
              <a:t>Systems of power understood</a:t>
            </a:r>
          </a:p>
        </p:txBody>
      </p:sp>
      <p:sp>
        <p:nvSpPr>
          <p:cNvPr id="6" name="Content Placeholder 5">
            <a:extLst>
              <a:ext uri="{FF2B5EF4-FFF2-40B4-BE49-F238E27FC236}">
                <a16:creationId xmlns:a16="http://schemas.microsoft.com/office/drawing/2014/main" id="{885A7E4E-D0F2-7044-8C9E-63E08CD09D95}"/>
              </a:ext>
            </a:extLst>
          </p:cNvPr>
          <p:cNvSpPr>
            <a:spLocks noGrp="1"/>
          </p:cNvSpPr>
          <p:nvPr>
            <p:ph idx="1"/>
          </p:nvPr>
        </p:nvSpPr>
        <p:spPr>
          <a:xfrm>
            <a:off x="5057825" y="987287"/>
            <a:ext cx="5755949" cy="4697895"/>
          </a:xfrm>
        </p:spPr>
        <p:txBody>
          <a:bodyPr anchor="ctr">
            <a:normAutofit/>
          </a:bodyPr>
          <a:lstStyle/>
          <a:p>
            <a:r>
              <a:rPr lang="en-US" sz="1800"/>
              <a:t>In social science and politics, </a:t>
            </a:r>
            <a:r>
              <a:rPr lang="en-US" sz="1800" b="1"/>
              <a:t>power</a:t>
            </a:r>
            <a:r>
              <a:rPr lang="en-US" sz="1800"/>
              <a:t> is the capacity of an individual to influence the conduct (behaviour) of others. The term "authority" is often used for power that is perceived as legitimate by the social structure. </a:t>
            </a:r>
          </a:p>
          <a:p>
            <a:r>
              <a:rPr lang="en-US" sz="1800"/>
              <a:t>Power can be seen as evil or unjust. This sort of primitive exercise of power is historically endemic to humans; however, as social beings, the same concept is seen as good and as something inherited or given for exercising humanistic objectives that will help, move, and empower others as well.</a:t>
            </a:r>
          </a:p>
        </p:txBody>
      </p:sp>
    </p:spTree>
    <p:extLst>
      <p:ext uri="{BB962C8B-B14F-4D97-AF65-F5344CB8AC3E}">
        <p14:creationId xmlns:p14="http://schemas.microsoft.com/office/powerpoint/2010/main" val="141718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7A771FBF-1693-4446-977C-DBF8387D19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4642202" cy="2755232"/>
          </a:xfrm>
          <a:prstGeom prst="rect">
            <a:avLst/>
          </a:prstGeom>
        </p:spPr>
      </p:pic>
      <p:sp>
        <p:nvSpPr>
          <p:cNvPr id="2" name="Title 1">
            <a:extLst>
              <a:ext uri="{FF2B5EF4-FFF2-40B4-BE49-F238E27FC236}">
                <a16:creationId xmlns:a16="http://schemas.microsoft.com/office/drawing/2014/main" id="{2F751E8B-E0D4-C045-9DD6-AFEA890A794A}"/>
              </a:ext>
            </a:extLst>
          </p:cNvPr>
          <p:cNvSpPr>
            <a:spLocks noGrp="1"/>
          </p:cNvSpPr>
          <p:nvPr>
            <p:ph type="title"/>
          </p:nvPr>
        </p:nvSpPr>
        <p:spPr>
          <a:xfrm>
            <a:off x="665922" y="987287"/>
            <a:ext cx="3548269" cy="4697896"/>
          </a:xfrm>
        </p:spPr>
        <p:txBody>
          <a:bodyPr>
            <a:normAutofit/>
          </a:bodyPr>
          <a:lstStyle/>
          <a:p>
            <a:r>
              <a:rPr lang="en-US" sz="3600"/>
              <a:t>We are given little guidance about what constitutes a race, class, gender, and sexuality</a:t>
            </a:r>
          </a:p>
        </p:txBody>
      </p:sp>
      <p:sp>
        <p:nvSpPr>
          <p:cNvPr id="3" name="Content Placeholder 2">
            <a:extLst>
              <a:ext uri="{FF2B5EF4-FFF2-40B4-BE49-F238E27FC236}">
                <a16:creationId xmlns:a16="http://schemas.microsoft.com/office/drawing/2014/main" id="{CC018BCC-7F84-2D44-92BF-6C34BBE2B6E1}"/>
              </a:ext>
            </a:extLst>
          </p:cNvPr>
          <p:cNvSpPr>
            <a:spLocks noGrp="1"/>
          </p:cNvSpPr>
          <p:nvPr>
            <p:ph idx="1"/>
          </p:nvPr>
        </p:nvSpPr>
        <p:spPr>
          <a:xfrm>
            <a:off x="5057825" y="987287"/>
            <a:ext cx="5755949" cy="4697895"/>
          </a:xfrm>
        </p:spPr>
        <p:txBody>
          <a:bodyPr anchor="ctr">
            <a:normAutofit/>
          </a:bodyPr>
          <a:lstStyle/>
          <a:p>
            <a:r>
              <a:rPr lang="en-US" sz="1800" dirty="0"/>
              <a:t>The strength of these anthologies is that they demonstrate the significance of race, class, gender, and sexuality by presenting a wide array of diverse human experiences and analyses across these dimensions. </a:t>
            </a:r>
          </a:p>
          <a:p>
            <a:r>
              <a:rPr lang="en-US" sz="1800" dirty="0"/>
              <a:t>Students are encouraged to move beyond thinking about major social and personal issues solely from their own viewpoints or from dominant group perspectives. The major limitation is that anthologies provide little direction in identifying the themes and assumptions that pull these diverse perspectives together. </a:t>
            </a:r>
          </a:p>
          <a:p>
            <a:endParaRPr lang="en-US" sz="1800" dirty="0"/>
          </a:p>
        </p:txBody>
      </p:sp>
    </p:spTree>
    <p:extLst>
      <p:ext uri="{BB962C8B-B14F-4D97-AF65-F5344CB8AC3E}">
        <p14:creationId xmlns:p14="http://schemas.microsoft.com/office/powerpoint/2010/main" val="16845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2620-8F63-D84D-AA7C-C3837A2B1734}"/>
              </a:ext>
            </a:extLst>
          </p:cNvPr>
          <p:cNvSpPr>
            <a:spLocks noGrp="1"/>
          </p:cNvSpPr>
          <p:nvPr>
            <p:ph type="title"/>
          </p:nvPr>
        </p:nvSpPr>
        <p:spPr>
          <a:xfrm>
            <a:off x="4673600" y="764373"/>
            <a:ext cx="6832600" cy="1293028"/>
          </a:xfrm>
        </p:spPr>
        <p:txBody>
          <a:bodyPr>
            <a:normAutofit/>
          </a:bodyPr>
          <a:lstStyle/>
          <a:p>
            <a:r>
              <a:rPr lang="en-US" sz="3100"/>
              <a:t>The beginning of intersecting systems of power</a:t>
            </a:r>
          </a:p>
        </p:txBody>
      </p:sp>
      <p:pic>
        <p:nvPicPr>
          <p:cNvPr id="4" name="Picture 3">
            <a:extLst>
              <a:ext uri="{FF2B5EF4-FFF2-40B4-BE49-F238E27FC236}">
                <a16:creationId xmlns:a16="http://schemas.microsoft.com/office/drawing/2014/main" id="{30C87960-EF1F-5942-9F4C-CF1DBB4432F3}"/>
              </a:ext>
            </a:extLst>
          </p:cNvPr>
          <p:cNvPicPr>
            <a:picLocks noChangeAspect="1"/>
          </p:cNvPicPr>
          <p:nvPr/>
        </p:nvPicPr>
        <p:blipFill>
          <a:blip r:embed="rId2"/>
          <a:stretch>
            <a:fillRect/>
          </a:stretch>
        </p:blipFill>
        <p:spPr>
          <a:xfrm>
            <a:off x="708808" y="746124"/>
            <a:ext cx="3488756" cy="5472559"/>
          </a:xfrm>
          <a:prstGeom prst="rect">
            <a:avLst/>
          </a:prstGeom>
        </p:spPr>
      </p:pic>
      <p:sp>
        <p:nvSpPr>
          <p:cNvPr id="3" name="Content Placeholder 2">
            <a:extLst>
              <a:ext uri="{FF2B5EF4-FFF2-40B4-BE49-F238E27FC236}">
                <a16:creationId xmlns:a16="http://schemas.microsoft.com/office/drawing/2014/main" id="{0E29EAE7-3F05-A34B-A196-4B769859D182}"/>
              </a:ext>
            </a:extLst>
          </p:cNvPr>
          <p:cNvSpPr>
            <a:spLocks noGrp="1"/>
          </p:cNvSpPr>
          <p:nvPr>
            <p:ph idx="1"/>
          </p:nvPr>
        </p:nvSpPr>
        <p:spPr>
          <a:xfrm>
            <a:off x="4673600" y="2194560"/>
            <a:ext cx="6832600" cy="4024125"/>
          </a:xfrm>
        </p:spPr>
        <p:txBody>
          <a:bodyPr>
            <a:normAutofit/>
          </a:bodyPr>
          <a:lstStyle/>
          <a:p>
            <a:r>
              <a:rPr lang="en-US" sz="2000"/>
              <a:t>It is in Women’s Studies-not in racial or ethnic studies, not in social stratification (class) studies in sociology, not in psychology or in other traditional disciplines-that race, class, gender, and sexuality studies </a:t>
            </a:r>
            <a:r>
              <a:rPr lang="en-US" sz="2000" b="1"/>
              <a:t>first </a:t>
            </a:r>
            <a:r>
              <a:rPr lang="en-US" sz="2000"/>
              <a:t>emerged.’ </a:t>
            </a:r>
          </a:p>
          <a:p>
            <a:r>
              <a:rPr lang="en-US" sz="2000"/>
              <a:t>Because of its critical stance toward knowledge in the traditional disciplines, its interdisciplinary approach, and its orientation toward social change and social betterment, Women’s Studies has been most open to self-critique for its exclusion of multiply oppressed groups, such as women of color, working-class women, and lesbians. </a:t>
            </a:r>
          </a:p>
          <a:p>
            <a:endParaRPr lang="en-US" sz="2000"/>
          </a:p>
        </p:txBody>
      </p:sp>
    </p:spTree>
    <p:extLst>
      <p:ext uri="{BB962C8B-B14F-4D97-AF65-F5344CB8AC3E}">
        <p14:creationId xmlns:p14="http://schemas.microsoft.com/office/powerpoint/2010/main" val="3379123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5198-244C-804F-96A1-BAD7F07B4934}"/>
              </a:ext>
            </a:extLst>
          </p:cNvPr>
          <p:cNvSpPr>
            <a:spLocks noGrp="1"/>
          </p:cNvSpPr>
          <p:nvPr>
            <p:ph type="title"/>
          </p:nvPr>
        </p:nvSpPr>
        <p:spPr/>
        <p:txBody>
          <a:bodyPr/>
          <a:lstStyle/>
          <a:p>
            <a:pPr algn="ctr"/>
            <a:r>
              <a:rPr lang="en-US" dirty="0"/>
              <a:t>Women of Color</a:t>
            </a:r>
          </a:p>
        </p:txBody>
      </p:sp>
      <p:sp>
        <p:nvSpPr>
          <p:cNvPr id="3" name="Content Placeholder 2">
            <a:extLst>
              <a:ext uri="{FF2B5EF4-FFF2-40B4-BE49-F238E27FC236}">
                <a16:creationId xmlns:a16="http://schemas.microsoft.com/office/drawing/2014/main" id="{741E0F81-F470-9F40-B385-E0766A9A22B9}"/>
              </a:ext>
            </a:extLst>
          </p:cNvPr>
          <p:cNvSpPr>
            <a:spLocks noGrp="1"/>
          </p:cNvSpPr>
          <p:nvPr>
            <p:ph idx="1"/>
          </p:nvPr>
        </p:nvSpPr>
        <p:spPr/>
        <p:txBody>
          <a:bodyPr/>
          <a:lstStyle/>
          <a:p>
            <a:r>
              <a:rPr lang="en-US" dirty="0"/>
              <a:t>In the 1970s and 198Os, women of color, the majority of whom were poor or working class, were especially vehement in voicing their opposition to theories of and perspectives on social reality that focused on a single dimension-especially on gender, but also on race, class, or sexuality. </a:t>
            </a:r>
          </a:p>
          <a:p>
            <a:r>
              <a:rPr lang="en-US" dirty="0"/>
              <a:t>They argued that the multidimensionality and interconnected nature of race class, gender, and sexuality hierarchies are especially visible to those who face oppression along more than one dimension of inequality. </a:t>
            </a:r>
          </a:p>
          <a:p>
            <a:endParaRPr lang="en-US" dirty="0"/>
          </a:p>
        </p:txBody>
      </p:sp>
    </p:spTree>
    <p:extLst>
      <p:ext uri="{BB962C8B-B14F-4D97-AF65-F5344CB8AC3E}">
        <p14:creationId xmlns:p14="http://schemas.microsoft.com/office/powerpoint/2010/main" val="52927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F15A-A12E-AF41-AE8B-D99A6AD8C296}"/>
              </a:ext>
            </a:extLst>
          </p:cNvPr>
          <p:cNvSpPr>
            <a:spLocks noGrp="1"/>
          </p:cNvSpPr>
          <p:nvPr>
            <p:ph type="title"/>
          </p:nvPr>
        </p:nvSpPr>
        <p:spPr>
          <a:xfrm>
            <a:off x="619760" y="764373"/>
            <a:ext cx="6832600" cy="1293028"/>
          </a:xfrm>
        </p:spPr>
        <p:txBody>
          <a:bodyPr>
            <a:normAutofit/>
          </a:bodyPr>
          <a:lstStyle/>
          <a:p>
            <a:r>
              <a:rPr lang="en-US" dirty="0"/>
              <a:t>Black feminism</a:t>
            </a:r>
            <a:endParaRPr lang="en-US"/>
          </a:p>
        </p:txBody>
      </p:sp>
      <p:sp>
        <p:nvSpPr>
          <p:cNvPr id="3" name="Content Placeholder 2">
            <a:extLst>
              <a:ext uri="{FF2B5EF4-FFF2-40B4-BE49-F238E27FC236}">
                <a16:creationId xmlns:a16="http://schemas.microsoft.com/office/drawing/2014/main" id="{C56FD216-731C-9845-BBE1-2D7FB6C038F6}"/>
              </a:ext>
            </a:extLst>
          </p:cNvPr>
          <p:cNvSpPr>
            <a:spLocks noGrp="1"/>
          </p:cNvSpPr>
          <p:nvPr>
            <p:ph idx="1"/>
          </p:nvPr>
        </p:nvSpPr>
        <p:spPr>
          <a:xfrm>
            <a:off x="619760" y="2194560"/>
            <a:ext cx="6832600" cy="4024125"/>
          </a:xfrm>
        </p:spPr>
        <p:txBody>
          <a:bodyPr>
            <a:normAutofit/>
          </a:bodyPr>
          <a:lstStyle/>
          <a:p>
            <a:r>
              <a:rPr lang="en-US" dirty="0"/>
              <a:t>Patricia Hill Collins (1990), author of </a:t>
            </a:r>
            <a:r>
              <a:rPr lang="en-US" b="1" i="1" dirty="0"/>
              <a:t>Black Feminist Thought, </a:t>
            </a:r>
            <a:r>
              <a:rPr lang="en-US" dirty="0"/>
              <a:t>identifies the “interlocking nature of oppression” </a:t>
            </a:r>
            <a:r>
              <a:rPr lang="en-US" b="1" dirty="0"/>
              <a:t>as </a:t>
            </a:r>
            <a:r>
              <a:rPr lang="en-US" dirty="0"/>
              <a:t>one of three recurring themes in the work of Black feminists. </a:t>
            </a:r>
          </a:p>
          <a:p>
            <a:r>
              <a:rPr lang="en-US" dirty="0"/>
              <a:t>When Black women began to critique recent gender scholarship for its exclusionary practices, they focused on conducting analyses that began from the experiences of Black women, putting them at center stage </a:t>
            </a:r>
          </a:p>
          <a:p>
            <a:endParaRPr lang="en-US" dirty="0"/>
          </a:p>
        </p:txBody>
      </p:sp>
      <p:pic>
        <p:nvPicPr>
          <p:cNvPr id="2050" name="Picture 2" descr="On Intellectual Activism: Collins, Patricia Hill: 9781439909614:  Amazon.com: Books">
            <a:extLst>
              <a:ext uri="{FF2B5EF4-FFF2-40B4-BE49-F238E27FC236}">
                <a16:creationId xmlns:a16="http://schemas.microsoft.com/office/drawing/2014/main" id="{11CD70AE-DF1F-9448-80F7-73F0C806C9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
          <a:stretch/>
        </p:blipFill>
        <p:spPr bwMode="auto">
          <a:xfrm>
            <a:off x="7861238" y="746125"/>
            <a:ext cx="3644962" cy="547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9240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{5FD11EB1-E7C7-6D47-A207-3D55EB3033E1}tf10001079</Template>
  <TotalTime>16764</TotalTime>
  <Words>1676</Words>
  <Application>Microsoft Macintosh PowerPoint</Application>
  <PresentationFormat>Widescreen</PresentationFormat>
  <Paragraphs>71</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Abadi MT Condensed Light</vt:lpstr>
      <vt:lpstr>Arial</vt:lpstr>
      <vt:lpstr>Bodoni MT</vt:lpstr>
      <vt:lpstr>Calibri</vt:lpstr>
      <vt:lpstr>Century Gothic</vt:lpstr>
      <vt:lpstr>Vapor Trail</vt:lpstr>
      <vt:lpstr>Systems of Power and intersectionality </vt:lpstr>
      <vt:lpstr>Learning objectives</vt:lpstr>
      <vt:lpstr>What is power?</vt:lpstr>
      <vt:lpstr>Its always about power</vt:lpstr>
      <vt:lpstr>Systems of power understood</vt:lpstr>
      <vt:lpstr>We are given little guidance about what constitutes a race, class, gender, and sexuality</vt:lpstr>
      <vt:lpstr>The beginning of intersecting systems of power</vt:lpstr>
      <vt:lpstr>Women of Color</vt:lpstr>
      <vt:lpstr>Black feminism</vt:lpstr>
      <vt:lpstr>Intersectionality </vt:lpstr>
      <vt:lpstr>Intersectionality Explained</vt:lpstr>
      <vt:lpstr>Interlocking systems of power</vt:lpstr>
      <vt:lpstr>Power and perspective</vt:lpstr>
      <vt:lpstr>Context is key</vt:lpstr>
      <vt:lpstr>For example</vt:lpstr>
      <vt:lpstr>Socially constructed </vt:lpstr>
      <vt:lpstr>Social constructs continued</vt:lpstr>
      <vt:lpstr>The binary nature of systems</vt:lpstr>
      <vt:lpstr>The dominant culture is made up of many systems of power</vt:lpstr>
      <vt:lpstr>Power and intersectionality </vt:lpstr>
      <vt:lpstr>Critical examination</vt:lpstr>
      <vt:lpstr>Think about it</vt:lpstr>
      <vt:lpstr>WORKS CITIED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of Power and intersectionality </dc:title>
  <dc:creator>Microsoft Office User</dc:creator>
  <cp:lastModifiedBy>Lee, George</cp:lastModifiedBy>
  <cp:revision>26</cp:revision>
  <dcterms:created xsi:type="dcterms:W3CDTF">2019-10-09T16:03:47Z</dcterms:created>
  <dcterms:modified xsi:type="dcterms:W3CDTF">2021-12-02T20:07:06Z</dcterms:modified>
</cp:coreProperties>
</file>