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544" r:id="rId2"/>
    <p:sldId id="552" r:id="rId3"/>
    <p:sldId id="576" r:id="rId4"/>
    <p:sldId id="591" r:id="rId5"/>
    <p:sldId id="554" r:id="rId6"/>
    <p:sldId id="557" r:id="rId7"/>
    <p:sldId id="565" r:id="rId8"/>
    <p:sldId id="578" r:id="rId9"/>
    <p:sldId id="553" r:id="rId10"/>
    <p:sldId id="546" r:id="rId11"/>
    <p:sldId id="590" r:id="rId12"/>
    <p:sldId id="555" r:id="rId13"/>
    <p:sldId id="556" r:id="rId14"/>
    <p:sldId id="548" r:id="rId15"/>
    <p:sldId id="451" r:id="rId16"/>
    <p:sldId id="549" r:id="rId17"/>
    <p:sldId id="550" r:id="rId18"/>
    <p:sldId id="569" r:id="rId19"/>
    <p:sldId id="575" r:id="rId20"/>
    <p:sldId id="547" r:id="rId21"/>
    <p:sldId id="551" r:id="rId22"/>
    <p:sldId id="559" r:id="rId23"/>
    <p:sldId id="560" r:id="rId24"/>
    <p:sldId id="561" r:id="rId25"/>
    <p:sldId id="562" r:id="rId26"/>
    <p:sldId id="574" r:id="rId27"/>
    <p:sldId id="571" r:id="rId28"/>
    <p:sldId id="592" r:id="rId29"/>
    <p:sldId id="593" r:id="rId3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58B2"/>
    <a:srgbClr val="663300"/>
    <a:srgbClr val="2CBA47"/>
    <a:srgbClr val="5AD87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68"/>
    <p:restoredTop sz="96405"/>
  </p:normalViewPr>
  <p:slideViewPr>
    <p:cSldViewPr snapToGrid="0">
      <p:cViewPr varScale="1">
        <p:scale>
          <a:sx n="131" d="100"/>
          <a:sy n="131" d="100"/>
        </p:scale>
        <p:origin x="86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2F3557-F150-7B95-DE0A-A9AA09B7920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37ED9547-589B-BAE9-E9D1-90DAF82DE7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53F6BB0E-B44F-6736-09AC-8040B4B7A589}"/>
              </a:ext>
            </a:extLst>
          </p:cNvPr>
          <p:cNvSpPr>
            <a:spLocks noGrp="1"/>
          </p:cNvSpPr>
          <p:nvPr>
            <p:ph type="dt" sz="half" idx="10"/>
          </p:nvPr>
        </p:nvSpPr>
        <p:spPr/>
        <p:txBody>
          <a:bodyPr/>
          <a:lstStyle/>
          <a:p>
            <a:fld id="{444C10E0-19DB-8549-A532-162FC2CE8ACF}" type="datetimeFigureOut">
              <a:rPr lang="es-ES" smtClean="0"/>
              <a:t>29/5/23</a:t>
            </a:fld>
            <a:endParaRPr lang="es-ES"/>
          </a:p>
        </p:txBody>
      </p:sp>
      <p:sp>
        <p:nvSpPr>
          <p:cNvPr id="5" name="Marcador de pie de página 4">
            <a:extLst>
              <a:ext uri="{FF2B5EF4-FFF2-40B4-BE49-F238E27FC236}">
                <a16:creationId xmlns:a16="http://schemas.microsoft.com/office/drawing/2014/main" id="{955F0A83-C9E6-F3DE-BEBB-F20CD3F0407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D7D70B4-F8B6-58E0-5956-5207ECE0DBD5}"/>
              </a:ext>
            </a:extLst>
          </p:cNvPr>
          <p:cNvSpPr>
            <a:spLocks noGrp="1"/>
          </p:cNvSpPr>
          <p:nvPr>
            <p:ph type="sldNum" sz="quarter" idx="12"/>
          </p:nvPr>
        </p:nvSpPr>
        <p:spPr/>
        <p:txBody>
          <a:bodyPr/>
          <a:lstStyle/>
          <a:p>
            <a:fld id="{672A5F66-B4EC-A046-AF94-12EE722A54F7}" type="slidenum">
              <a:rPr lang="es-ES" smtClean="0"/>
              <a:t>‹Nº›</a:t>
            </a:fld>
            <a:endParaRPr lang="es-ES"/>
          </a:p>
        </p:txBody>
      </p:sp>
    </p:spTree>
    <p:extLst>
      <p:ext uri="{BB962C8B-B14F-4D97-AF65-F5344CB8AC3E}">
        <p14:creationId xmlns:p14="http://schemas.microsoft.com/office/powerpoint/2010/main" val="2425701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A7C462-6D3E-6832-532B-93F8FECD5100}"/>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9C7128B8-D3BA-64CF-57C7-65CDBF963D48}"/>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FCE35B1-EF02-62CE-0C76-26DA0FED8E2C}"/>
              </a:ext>
            </a:extLst>
          </p:cNvPr>
          <p:cNvSpPr>
            <a:spLocks noGrp="1"/>
          </p:cNvSpPr>
          <p:nvPr>
            <p:ph type="dt" sz="half" idx="10"/>
          </p:nvPr>
        </p:nvSpPr>
        <p:spPr/>
        <p:txBody>
          <a:bodyPr/>
          <a:lstStyle/>
          <a:p>
            <a:fld id="{444C10E0-19DB-8549-A532-162FC2CE8ACF}" type="datetimeFigureOut">
              <a:rPr lang="es-ES" smtClean="0"/>
              <a:t>29/5/23</a:t>
            </a:fld>
            <a:endParaRPr lang="es-ES"/>
          </a:p>
        </p:txBody>
      </p:sp>
      <p:sp>
        <p:nvSpPr>
          <p:cNvPr id="5" name="Marcador de pie de página 4">
            <a:extLst>
              <a:ext uri="{FF2B5EF4-FFF2-40B4-BE49-F238E27FC236}">
                <a16:creationId xmlns:a16="http://schemas.microsoft.com/office/drawing/2014/main" id="{7A51D909-8EDE-ED0F-49D8-5A66A146AF7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B681584-1DBA-C74B-5176-43D3343C44BF}"/>
              </a:ext>
            </a:extLst>
          </p:cNvPr>
          <p:cNvSpPr>
            <a:spLocks noGrp="1"/>
          </p:cNvSpPr>
          <p:nvPr>
            <p:ph type="sldNum" sz="quarter" idx="12"/>
          </p:nvPr>
        </p:nvSpPr>
        <p:spPr/>
        <p:txBody>
          <a:bodyPr/>
          <a:lstStyle/>
          <a:p>
            <a:fld id="{672A5F66-B4EC-A046-AF94-12EE722A54F7}" type="slidenum">
              <a:rPr lang="es-ES" smtClean="0"/>
              <a:t>‹Nº›</a:t>
            </a:fld>
            <a:endParaRPr lang="es-ES"/>
          </a:p>
        </p:txBody>
      </p:sp>
    </p:spTree>
    <p:extLst>
      <p:ext uri="{BB962C8B-B14F-4D97-AF65-F5344CB8AC3E}">
        <p14:creationId xmlns:p14="http://schemas.microsoft.com/office/powerpoint/2010/main" val="3654729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EDD916D-7D12-43B0-383E-917DB8DD47C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E900CFB3-112B-E2CC-60B5-E0CE486EA06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FE138A3-6DE8-DF6A-56C0-95D708142D8A}"/>
              </a:ext>
            </a:extLst>
          </p:cNvPr>
          <p:cNvSpPr>
            <a:spLocks noGrp="1"/>
          </p:cNvSpPr>
          <p:nvPr>
            <p:ph type="dt" sz="half" idx="10"/>
          </p:nvPr>
        </p:nvSpPr>
        <p:spPr/>
        <p:txBody>
          <a:bodyPr/>
          <a:lstStyle/>
          <a:p>
            <a:fld id="{444C10E0-19DB-8549-A532-162FC2CE8ACF}" type="datetimeFigureOut">
              <a:rPr lang="es-ES" smtClean="0"/>
              <a:t>29/5/23</a:t>
            </a:fld>
            <a:endParaRPr lang="es-ES"/>
          </a:p>
        </p:txBody>
      </p:sp>
      <p:sp>
        <p:nvSpPr>
          <p:cNvPr id="5" name="Marcador de pie de página 4">
            <a:extLst>
              <a:ext uri="{FF2B5EF4-FFF2-40B4-BE49-F238E27FC236}">
                <a16:creationId xmlns:a16="http://schemas.microsoft.com/office/drawing/2014/main" id="{2229BAA7-D0A4-5CD1-41CA-AFB5AA2BD5A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4F02AEA-67B7-C8A1-90D5-3AE8796C1E78}"/>
              </a:ext>
            </a:extLst>
          </p:cNvPr>
          <p:cNvSpPr>
            <a:spLocks noGrp="1"/>
          </p:cNvSpPr>
          <p:nvPr>
            <p:ph type="sldNum" sz="quarter" idx="12"/>
          </p:nvPr>
        </p:nvSpPr>
        <p:spPr/>
        <p:txBody>
          <a:bodyPr/>
          <a:lstStyle/>
          <a:p>
            <a:fld id="{672A5F66-B4EC-A046-AF94-12EE722A54F7}" type="slidenum">
              <a:rPr lang="es-ES" smtClean="0"/>
              <a:t>‹Nº›</a:t>
            </a:fld>
            <a:endParaRPr lang="es-ES"/>
          </a:p>
        </p:txBody>
      </p:sp>
    </p:spTree>
    <p:extLst>
      <p:ext uri="{BB962C8B-B14F-4D97-AF65-F5344CB8AC3E}">
        <p14:creationId xmlns:p14="http://schemas.microsoft.com/office/powerpoint/2010/main" val="1781001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85F655-5B51-EA76-FDFF-8D404DBD734B}"/>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67DBD48-9582-3E4D-7109-84927A18A01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BC59792-E4DB-98B1-428E-B3C3BECB4771}"/>
              </a:ext>
            </a:extLst>
          </p:cNvPr>
          <p:cNvSpPr>
            <a:spLocks noGrp="1"/>
          </p:cNvSpPr>
          <p:nvPr>
            <p:ph type="dt" sz="half" idx="10"/>
          </p:nvPr>
        </p:nvSpPr>
        <p:spPr/>
        <p:txBody>
          <a:bodyPr/>
          <a:lstStyle/>
          <a:p>
            <a:fld id="{444C10E0-19DB-8549-A532-162FC2CE8ACF}" type="datetimeFigureOut">
              <a:rPr lang="es-ES" smtClean="0"/>
              <a:t>29/5/23</a:t>
            </a:fld>
            <a:endParaRPr lang="es-ES"/>
          </a:p>
        </p:txBody>
      </p:sp>
      <p:sp>
        <p:nvSpPr>
          <p:cNvPr id="5" name="Marcador de pie de página 4">
            <a:extLst>
              <a:ext uri="{FF2B5EF4-FFF2-40B4-BE49-F238E27FC236}">
                <a16:creationId xmlns:a16="http://schemas.microsoft.com/office/drawing/2014/main" id="{2C723462-FC96-70C0-7688-688CC3068A6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7B01B536-FDBB-C877-914C-4119090C5A28}"/>
              </a:ext>
            </a:extLst>
          </p:cNvPr>
          <p:cNvSpPr>
            <a:spLocks noGrp="1"/>
          </p:cNvSpPr>
          <p:nvPr>
            <p:ph type="sldNum" sz="quarter" idx="12"/>
          </p:nvPr>
        </p:nvSpPr>
        <p:spPr/>
        <p:txBody>
          <a:bodyPr/>
          <a:lstStyle/>
          <a:p>
            <a:fld id="{672A5F66-B4EC-A046-AF94-12EE722A54F7}" type="slidenum">
              <a:rPr lang="es-ES" smtClean="0"/>
              <a:t>‹Nº›</a:t>
            </a:fld>
            <a:endParaRPr lang="es-ES"/>
          </a:p>
        </p:txBody>
      </p:sp>
    </p:spTree>
    <p:extLst>
      <p:ext uri="{BB962C8B-B14F-4D97-AF65-F5344CB8AC3E}">
        <p14:creationId xmlns:p14="http://schemas.microsoft.com/office/powerpoint/2010/main" val="2112962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68F036-FDD7-3686-0421-5E009170AF7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DADFEBA6-D586-5190-7274-42FACC564E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35EA51C-F7CD-E479-F15B-58982C994875}"/>
              </a:ext>
            </a:extLst>
          </p:cNvPr>
          <p:cNvSpPr>
            <a:spLocks noGrp="1"/>
          </p:cNvSpPr>
          <p:nvPr>
            <p:ph type="dt" sz="half" idx="10"/>
          </p:nvPr>
        </p:nvSpPr>
        <p:spPr/>
        <p:txBody>
          <a:bodyPr/>
          <a:lstStyle/>
          <a:p>
            <a:fld id="{444C10E0-19DB-8549-A532-162FC2CE8ACF}" type="datetimeFigureOut">
              <a:rPr lang="es-ES" smtClean="0"/>
              <a:t>29/5/23</a:t>
            </a:fld>
            <a:endParaRPr lang="es-ES"/>
          </a:p>
        </p:txBody>
      </p:sp>
      <p:sp>
        <p:nvSpPr>
          <p:cNvPr id="5" name="Marcador de pie de página 4">
            <a:extLst>
              <a:ext uri="{FF2B5EF4-FFF2-40B4-BE49-F238E27FC236}">
                <a16:creationId xmlns:a16="http://schemas.microsoft.com/office/drawing/2014/main" id="{3D36C860-5C58-7565-139D-FC887C1FA72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F18F155-114C-1AE3-B40F-C176C82BDA4B}"/>
              </a:ext>
            </a:extLst>
          </p:cNvPr>
          <p:cNvSpPr>
            <a:spLocks noGrp="1"/>
          </p:cNvSpPr>
          <p:nvPr>
            <p:ph type="sldNum" sz="quarter" idx="12"/>
          </p:nvPr>
        </p:nvSpPr>
        <p:spPr/>
        <p:txBody>
          <a:bodyPr/>
          <a:lstStyle/>
          <a:p>
            <a:fld id="{672A5F66-B4EC-A046-AF94-12EE722A54F7}" type="slidenum">
              <a:rPr lang="es-ES" smtClean="0"/>
              <a:t>‹Nº›</a:t>
            </a:fld>
            <a:endParaRPr lang="es-ES"/>
          </a:p>
        </p:txBody>
      </p:sp>
    </p:spTree>
    <p:extLst>
      <p:ext uri="{BB962C8B-B14F-4D97-AF65-F5344CB8AC3E}">
        <p14:creationId xmlns:p14="http://schemas.microsoft.com/office/powerpoint/2010/main" val="2283840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943284-EC08-19A8-FE7E-9A2F11782388}"/>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883F007B-63AE-2038-57DD-D0C74153D1C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6A9E69EC-5B42-13A4-A9B0-58815938073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B7D4870E-6B7D-51E0-68BF-3FF760743790}"/>
              </a:ext>
            </a:extLst>
          </p:cNvPr>
          <p:cNvSpPr>
            <a:spLocks noGrp="1"/>
          </p:cNvSpPr>
          <p:nvPr>
            <p:ph type="dt" sz="half" idx="10"/>
          </p:nvPr>
        </p:nvSpPr>
        <p:spPr/>
        <p:txBody>
          <a:bodyPr/>
          <a:lstStyle/>
          <a:p>
            <a:fld id="{444C10E0-19DB-8549-A532-162FC2CE8ACF}" type="datetimeFigureOut">
              <a:rPr lang="es-ES" smtClean="0"/>
              <a:t>29/5/23</a:t>
            </a:fld>
            <a:endParaRPr lang="es-ES"/>
          </a:p>
        </p:txBody>
      </p:sp>
      <p:sp>
        <p:nvSpPr>
          <p:cNvPr id="6" name="Marcador de pie de página 5">
            <a:extLst>
              <a:ext uri="{FF2B5EF4-FFF2-40B4-BE49-F238E27FC236}">
                <a16:creationId xmlns:a16="http://schemas.microsoft.com/office/drawing/2014/main" id="{CBB74087-FA74-7E2D-9189-0AA7152B870A}"/>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EE254861-86DA-A6CE-3460-E28DB9AE07A0}"/>
              </a:ext>
            </a:extLst>
          </p:cNvPr>
          <p:cNvSpPr>
            <a:spLocks noGrp="1"/>
          </p:cNvSpPr>
          <p:nvPr>
            <p:ph type="sldNum" sz="quarter" idx="12"/>
          </p:nvPr>
        </p:nvSpPr>
        <p:spPr/>
        <p:txBody>
          <a:bodyPr/>
          <a:lstStyle/>
          <a:p>
            <a:fld id="{672A5F66-B4EC-A046-AF94-12EE722A54F7}" type="slidenum">
              <a:rPr lang="es-ES" smtClean="0"/>
              <a:t>‹Nº›</a:t>
            </a:fld>
            <a:endParaRPr lang="es-ES"/>
          </a:p>
        </p:txBody>
      </p:sp>
    </p:spTree>
    <p:extLst>
      <p:ext uri="{BB962C8B-B14F-4D97-AF65-F5344CB8AC3E}">
        <p14:creationId xmlns:p14="http://schemas.microsoft.com/office/powerpoint/2010/main" val="2707150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9C1A5F-85D0-69AA-4840-6CAF74E872CC}"/>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565D6F02-B2DD-AF3F-EA68-051B3B7015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AA70782-194D-A1C9-FAE5-0557DBC8A12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21C16D84-1BF0-5C2C-BA43-E1971E2C2A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FCEC992-A843-616E-170D-02700226671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E0D65AA6-5AB1-4E14-7FEE-532ECCCE4351}"/>
              </a:ext>
            </a:extLst>
          </p:cNvPr>
          <p:cNvSpPr>
            <a:spLocks noGrp="1"/>
          </p:cNvSpPr>
          <p:nvPr>
            <p:ph type="dt" sz="half" idx="10"/>
          </p:nvPr>
        </p:nvSpPr>
        <p:spPr/>
        <p:txBody>
          <a:bodyPr/>
          <a:lstStyle/>
          <a:p>
            <a:fld id="{444C10E0-19DB-8549-A532-162FC2CE8ACF}" type="datetimeFigureOut">
              <a:rPr lang="es-ES" smtClean="0"/>
              <a:t>29/5/23</a:t>
            </a:fld>
            <a:endParaRPr lang="es-ES"/>
          </a:p>
        </p:txBody>
      </p:sp>
      <p:sp>
        <p:nvSpPr>
          <p:cNvPr id="8" name="Marcador de pie de página 7">
            <a:extLst>
              <a:ext uri="{FF2B5EF4-FFF2-40B4-BE49-F238E27FC236}">
                <a16:creationId xmlns:a16="http://schemas.microsoft.com/office/drawing/2014/main" id="{39D30293-7F89-6274-7B5F-64924B54DDB4}"/>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0AB66F11-8B64-3738-BE16-99C2D7E2904F}"/>
              </a:ext>
            </a:extLst>
          </p:cNvPr>
          <p:cNvSpPr>
            <a:spLocks noGrp="1"/>
          </p:cNvSpPr>
          <p:nvPr>
            <p:ph type="sldNum" sz="quarter" idx="12"/>
          </p:nvPr>
        </p:nvSpPr>
        <p:spPr/>
        <p:txBody>
          <a:bodyPr/>
          <a:lstStyle/>
          <a:p>
            <a:fld id="{672A5F66-B4EC-A046-AF94-12EE722A54F7}" type="slidenum">
              <a:rPr lang="es-ES" smtClean="0"/>
              <a:t>‹Nº›</a:t>
            </a:fld>
            <a:endParaRPr lang="es-ES"/>
          </a:p>
        </p:txBody>
      </p:sp>
    </p:spTree>
    <p:extLst>
      <p:ext uri="{BB962C8B-B14F-4D97-AF65-F5344CB8AC3E}">
        <p14:creationId xmlns:p14="http://schemas.microsoft.com/office/powerpoint/2010/main" val="1618941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C53BDD-057E-3BC6-CFD8-E58B4527C8C7}"/>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CE41396C-C1F3-B402-F314-FABFE9D73EDC}"/>
              </a:ext>
            </a:extLst>
          </p:cNvPr>
          <p:cNvSpPr>
            <a:spLocks noGrp="1"/>
          </p:cNvSpPr>
          <p:nvPr>
            <p:ph type="dt" sz="half" idx="10"/>
          </p:nvPr>
        </p:nvSpPr>
        <p:spPr/>
        <p:txBody>
          <a:bodyPr/>
          <a:lstStyle/>
          <a:p>
            <a:fld id="{444C10E0-19DB-8549-A532-162FC2CE8ACF}" type="datetimeFigureOut">
              <a:rPr lang="es-ES" smtClean="0"/>
              <a:t>29/5/23</a:t>
            </a:fld>
            <a:endParaRPr lang="es-ES"/>
          </a:p>
        </p:txBody>
      </p:sp>
      <p:sp>
        <p:nvSpPr>
          <p:cNvPr id="4" name="Marcador de pie de página 3">
            <a:extLst>
              <a:ext uri="{FF2B5EF4-FFF2-40B4-BE49-F238E27FC236}">
                <a16:creationId xmlns:a16="http://schemas.microsoft.com/office/drawing/2014/main" id="{39F26BB1-3F10-9DF8-B03D-F7585E04BB9A}"/>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1A8E8DF0-44FD-40CF-8461-658A04C71883}"/>
              </a:ext>
            </a:extLst>
          </p:cNvPr>
          <p:cNvSpPr>
            <a:spLocks noGrp="1"/>
          </p:cNvSpPr>
          <p:nvPr>
            <p:ph type="sldNum" sz="quarter" idx="12"/>
          </p:nvPr>
        </p:nvSpPr>
        <p:spPr/>
        <p:txBody>
          <a:bodyPr/>
          <a:lstStyle/>
          <a:p>
            <a:fld id="{672A5F66-B4EC-A046-AF94-12EE722A54F7}" type="slidenum">
              <a:rPr lang="es-ES" smtClean="0"/>
              <a:t>‹Nº›</a:t>
            </a:fld>
            <a:endParaRPr lang="es-ES"/>
          </a:p>
        </p:txBody>
      </p:sp>
    </p:spTree>
    <p:extLst>
      <p:ext uri="{BB962C8B-B14F-4D97-AF65-F5344CB8AC3E}">
        <p14:creationId xmlns:p14="http://schemas.microsoft.com/office/powerpoint/2010/main" val="3078233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92A37E6-2265-CFEC-4C2C-5621DF5958E0}"/>
              </a:ext>
            </a:extLst>
          </p:cNvPr>
          <p:cNvSpPr>
            <a:spLocks noGrp="1"/>
          </p:cNvSpPr>
          <p:nvPr>
            <p:ph type="dt" sz="half" idx="10"/>
          </p:nvPr>
        </p:nvSpPr>
        <p:spPr/>
        <p:txBody>
          <a:bodyPr/>
          <a:lstStyle/>
          <a:p>
            <a:fld id="{444C10E0-19DB-8549-A532-162FC2CE8ACF}" type="datetimeFigureOut">
              <a:rPr lang="es-ES" smtClean="0"/>
              <a:t>29/5/23</a:t>
            </a:fld>
            <a:endParaRPr lang="es-ES"/>
          </a:p>
        </p:txBody>
      </p:sp>
      <p:sp>
        <p:nvSpPr>
          <p:cNvPr id="3" name="Marcador de pie de página 2">
            <a:extLst>
              <a:ext uri="{FF2B5EF4-FFF2-40B4-BE49-F238E27FC236}">
                <a16:creationId xmlns:a16="http://schemas.microsoft.com/office/drawing/2014/main" id="{68495958-4138-8A94-3CE3-9BE6106225AB}"/>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A7DCCC4F-0F61-D80C-CF2D-9FF4EBF2A8DB}"/>
              </a:ext>
            </a:extLst>
          </p:cNvPr>
          <p:cNvSpPr>
            <a:spLocks noGrp="1"/>
          </p:cNvSpPr>
          <p:nvPr>
            <p:ph type="sldNum" sz="quarter" idx="12"/>
          </p:nvPr>
        </p:nvSpPr>
        <p:spPr/>
        <p:txBody>
          <a:bodyPr/>
          <a:lstStyle/>
          <a:p>
            <a:fld id="{672A5F66-B4EC-A046-AF94-12EE722A54F7}" type="slidenum">
              <a:rPr lang="es-ES" smtClean="0"/>
              <a:t>‹Nº›</a:t>
            </a:fld>
            <a:endParaRPr lang="es-ES"/>
          </a:p>
        </p:txBody>
      </p:sp>
    </p:spTree>
    <p:extLst>
      <p:ext uri="{BB962C8B-B14F-4D97-AF65-F5344CB8AC3E}">
        <p14:creationId xmlns:p14="http://schemas.microsoft.com/office/powerpoint/2010/main" val="2403029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4A93AC-EEEB-6902-4CC3-B2D95518CAE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7B0BDA43-EEB3-71A7-10C6-C02D60B7B1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43E866EC-8E38-1AD6-7D2E-06077972E0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ECE37C8-A651-D0F1-7023-41A8F64F9932}"/>
              </a:ext>
            </a:extLst>
          </p:cNvPr>
          <p:cNvSpPr>
            <a:spLocks noGrp="1"/>
          </p:cNvSpPr>
          <p:nvPr>
            <p:ph type="dt" sz="half" idx="10"/>
          </p:nvPr>
        </p:nvSpPr>
        <p:spPr/>
        <p:txBody>
          <a:bodyPr/>
          <a:lstStyle/>
          <a:p>
            <a:fld id="{444C10E0-19DB-8549-A532-162FC2CE8ACF}" type="datetimeFigureOut">
              <a:rPr lang="es-ES" smtClean="0"/>
              <a:t>29/5/23</a:t>
            </a:fld>
            <a:endParaRPr lang="es-ES"/>
          </a:p>
        </p:txBody>
      </p:sp>
      <p:sp>
        <p:nvSpPr>
          <p:cNvPr id="6" name="Marcador de pie de página 5">
            <a:extLst>
              <a:ext uri="{FF2B5EF4-FFF2-40B4-BE49-F238E27FC236}">
                <a16:creationId xmlns:a16="http://schemas.microsoft.com/office/drawing/2014/main" id="{1B5DB8BC-FA55-B222-D0B5-1D024C0B4886}"/>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C73C2C88-D94D-B291-5A62-D14F4266E92E}"/>
              </a:ext>
            </a:extLst>
          </p:cNvPr>
          <p:cNvSpPr>
            <a:spLocks noGrp="1"/>
          </p:cNvSpPr>
          <p:nvPr>
            <p:ph type="sldNum" sz="quarter" idx="12"/>
          </p:nvPr>
        </p:nvSpPr>
        <p:spPr/>
        <p:txBody>
          <a:bodyPr/>
          <a:lstStyle/>
          <a:p>
            <a:fld id="{672A5F66-B4EC-A046-AF94-12EE722A54F7}" type="slidenum">
              <a:rPr lang="es-ES" smtClean="0"/>
              <a:t>‹Nº›</a:t>
            </a:fld>
            <a:endParaRPr lang="es-ES"/>
          </a:p>
        </p:txBody>
      </p:sp>
    </p:spTree>
    <p:extLst>
      <p:ext uri="{BB962C8B-B14F-4D97-AF65-F5344CB8AC3E}">
        <p14:creationId xmlns:p14="http://schemas.microsoft.com/office/powerpoint/2010/main" val="2563984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77A51C-665B-F326-2AF2-F24C9152EAF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337690AB-8D8B-9760-D92B-4E3895686C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B26E502D-3DDF-FA06-9A43-AA726043EE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6AF8F4B-84F7-0AAD-304D-1647A32DA42C}"/>
              </a:ext>
            </a:extLst>
          </p:cNvPr>
          <p:cNvSpPr>
            <a:spLocks noGrp="1"/>
          </p:cNvSpPr>
          <p:nvPr>
            <p:ph type="dt" sz="half" idx="10"/>
          </p:nvPr>
        </p:nvSpPr>
        <p:spPr/>
        <p:txBody>
          <a:bodyPr/>
          <a:lstStyle/>
          <a:p>
            <a:fld id="{444C10E0-19DB-8549-A532-162FC2CE8ACF}" type="datetimeFigureOut">
              <a:rPr lang="es-ES" smtClean="0"/>
              <a:t>29/5/23</a:t>
            </a:fld>
            <a:endParaRPr lang="es-ES"/>
          </a:p>
        </p:txBody>
      </p:sp>
      <p:sp>
        <p:nvSpPr>
          <p:cNvPr id="6" name="Marcador de pie de página 5">
            <a:extLst>
              <a:ext uri="{FF2B5EF4-FFF2-40B4-BE49-F238E27FC236}">
                <a16:creationId xmlns:a16="http://schemas.microsoft.com/office/drawing/2014/main" id="{78FF9C91-652C-DFEF-E148-0C42613583F9}"/>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D7B9F57C-AB3F-578D-3017-5D163D3E206D}"/>
              </a:ext>
            </a:extLst>
          </p:cNvPr>
          <p:cNvSpPr>
            <a:spLocks noGrp="1"/>
          </p:cNvSpPr>
          <p:nvPr>
            <p:ph type="sldNum" sz="quarter" idx="12"/>
          </p:nvPr>
        </p:nvSpPr>
        <p:spPr/>
        <p:txBody>
          <a:bodyPr/>
          <a:lstStyle/>
          <a:p>
            <a:fld id="{672A5F66-B4EC-A046-AF94-12EE722A54F7}" type="slidenum">
              <a:rPr lang="es-ES" smtClean="0"/>
              <a:t>‹Nº›</a:t>
            </a:fld>
            <a:endParaRPr lang="es-ES"/>
          </a:p>
        </p:txBody>
      </p:sp>
    </p:spTree>
    <p:extLst>
      <p:ext uri="{BB962C8B-B14F-4D97-AF65-F5344CB8AC3E}">
        <p14:creationId xmlns:p14="http://schemas.microsoft.com/office/powerpoint/2010/main" val="4061832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63271AA-0867-A776-DF3D-38B54F1D72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62C13605-84B6-D8A5-2139-76F3C2D62E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96EA506-B1DF-DC49-D61F-1DEA68E490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4C10E0-19DB-8549-A532-162FC2CE8ACF}" type="datetimeFigureOut">
              <a:rPr lang="es-ES" smtClean="0"/>
              <a:t>29/5/23</a:t>
            </a:fld>
            <a:endParaRPr lang="es-ES"/>
          </a:p>
        </p:txBody>
      </p:sp>
      <p:sp>
        <p:nvSpPr>
          <p:cNvPr id="5" name="Marcador de pie de página 4">
            <a:extLst>
              <a:ext uri="{FF2B5EF4-FFF2-40B4-BE49-F238E27FC236}">
                <a16:creationId xmlns:a16="http://schemas.microsoft.com/office/drawing/2014/main" id="{0FB54997-082E-E3FF-BEBD-F5400DE3B1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305E1CDA-F345-FFC2-1AC1-D3DDC32E41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2A5F66-B4EC-A046-AF94-12EE722A54F7}" type="slidenum">
              <a:rPr lang="es-ES" smtClean="0"/>
              <a:t>‹Nº›</a:t>
            </a:fld>
            <a:endParaRPr lang="es-ES"/>
          </a:p>
        </p:txBody>
      </p:sp>
    </p:spTree>
    <p:extLst>
      <p:ext uri="{BB962C8B-B14F-4D97-AF65-F5344CB8AC3E}">
        <p14:creationId xmlns:p14="http://schemas.microsoft.com/office/powerpoint/2010/main" val="4219403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AC2E161-0919-E840-A88E-3D8442293BC2}"/>
              </a:ext>
            </a:extLst>
          </p:cNvPr>
          <p:cNvSpPr>
            <a:spLocks noGrp="1"/>
          </p:cNvSpPr>
          <p:nvPr>
            <p:ph idx="1"/>
          </p:nvPr>
        </p:nvSpPr>
        <p:spPr>
          <a:xfrm>
            <a:off x="359938" y="2059624"/>
            <a:ext cx="10515600" cy="2738752"/>
          </a:xfrm>
        </p:spPr>
        <p:txBody>
          <a:bodyPr>
            <a:normAutofit/>
          </a:bodyPr>
          <a:lstStyle/>
          <a:p>
            <a:pPr marL="0" indent="0" algn="ctr">
              <a:buNone/>
            </a:pPr>
            <a:endParaRPr lang="es-ES" sz="3200" dirty="0"/>
          </a:p>
          <a:p>
            <a:pPr marL="0" indent="0" algn="ctr">
              <a:buNone/>
            </a:pPr>
            <a:r>
              <a:rPr lang="es-ES" sz="2400" dirty="0"/>
              <a:t>NOMBRE Y APELLIDOS ALUMNO:</a:t>
            </a:r>
          </a:p>
          <a:p>
            <a:pPr marL="0" indent="0" algn="ctr">
              <a:buNone/>
            </a:pPr>
            <a:r>
              <a:rPr lang="es-ES" sz="4000" dirty="0"/>
              <a:t>MEMORIA DEL PROYECTO</a:t>
            </a:r>
          </a:p>
          <a:p>
            <a:pPr marL="0" indent="0" algn="ctr">
              <a:buNone/>
            </a:pPr>
            <a:r>
              <a:rPr lang="es-ES" sz="2400" dirty="0"/>
              <a:t>ESTANCIA/PROYECTO:</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1</a:t>
            </a:fld>
            <a:endParaRPr lang="es-ES"/>
          </a:p>
        </p:txBody>
      </p:sp>
      <p:sp>
        <p:nvSpPr>
          <p:cNvPr id="10" name="Marcador de pie de página 6">
            <a:extLst>
              <a:ext uri="{FF2B5EF4-FFF2-40B4-BE49-F238E27FC236}">
                <a16:creationId xmlns:a16="http://schemas.microsoft.com/office/drawing/2014/main" id="{CB5F0425-3E68-96AB-7085-AF2860C94630}"/>
              </a:ext>
            </a:extLst>
          </p:cNvPr>
          <p:cNvSpPr>
            <a:spLocks noGrp="1"/>
          </p:cNvSpPr>
          <p:nvPr>
            <p:ph type="ftr" sz="quarter" idx="11"/>
          </p:nvPr>
        </p:nvSpPr>
        <p:spPr>
          <a:xfrm>
            <a:off x="3346315" y="6356350"/>
            <a:ext cx="5418306" cy="365125"/>
          </a:xfrm>
        </p:spPr>
        <p:txBody>
          <a:bodyPr/>
          <a:lstStyle/>
          <a:p>
            <a:r>
              <a:rPr lang="es-ES" dirty="0"/>
              <a:t>Copyright LA ACADEMIA DE DECORACION 2023. www.academiadecoracion.com</a:t>
            </a:r>
          </a:p>
        </p:txBody>
      </p:sp>
      <p:pic>
        <p:nvPicPr>
          <p:cNvPr id="11" name="Imagen 10">
            <a:extLst>
              <a:ext uri="{FF2B5EF4-FFF2-40B4-BE49-F238E27FC236}">
                <a16:creationId xmlns:a16="http://schemas.microsoft.com/office/drawing/2014/main" id="{ED825D78-F81E-1049-285F-C44FFE0B105E}"/>
              </a:ext>
            </a:extLst>
          </p:cNvPr>
          <p:cNvPicPr>
            <a:picLocks noChangeAspect="1"/>
          </p:cNvPicPr>
          <p:nvPr/>
        </p:nvPicPr>
        <p:blipFill>
          <a:blip r:embed="rId2"/>
          <a:stretch>
            <a:fillRect/>
          </a:stretch>
        </p:blipFill>
        <p:spPr>
          <a:xfrm>
            <a:off x="5026104" y="597701"/>
            <a:ext cx="1189611" cy="1189611"/>
          </a:xfrm>
          <a:prstGeom prst="rect">
            <a:avLst/>
          </a:prstGeom>
        </p:spPr>
      </p:pic>
    </p:spTree>
    <p:extLst>
      <p:ext uri="{BB962C8B-B14F-4D97-AF65-F5344CB8AC3E}">
        <p14:creationId xmlns:p14="http://schemas.microsoft.com/office/powerpoint/2010/main" val="3059037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199" y="380492"/>
            <a:ext cx="10515600" cy="701675"/>
          </a:xfrm>
        </p:spPr>
        <p:txBody>
          <a:bodyPr>
            <a:normAutofit/>
          </a:bodyPr>
          <a:lstStyle/>
          <a:p>
            <a:r>
              <a:rPr lang="es-ES" sz="2400" dirty="0"/>
              <a:t>6. IMÁGENES ACTUALES VIVIENDA Y ESTANCIA</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10</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pic>
        <p:nvPicPr>
          <p:cNvPr id="6" name="Imagen 5">
            <a:extLst>
              <a:ext uri="{FF2B5EF4-FFF2-40B4-BE49-F238E27FC236}">
                <a16:creationId xmlns:a16="http://schemas.microsoft.com/office/drawing/2014/main" id="{C6F94556-8372-4043-A305-D07331132CE3}"/>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812906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33760"/>
            <a:ext cx="10515600" cy="816860"/>
          </a:xfrm>
        </p:spPr>
        <p:txBody>
          <a:bodyPr>
            <a:normAutofit/>
          </a:bodyPr>
          <a:lstStyle/>
          <a:p>
            <a:r>
              <a:rPr lang="es-ES" sz="2400" dirty="0"/>
              <a:t>7. DEFINE LAS ÁREAS QUE DESEAS INCLUIR EN LA ESTANCIA</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11</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sp>
        <p:nvSpPr>
          <p:cNvPr id="14" name="CuadroTexto 13">
            <a:extLst>
              <a:ext uri="{FF2B5EF4-FFF2-40B4-BE49-F238E27FC236}">
                <a16:creationId xmlns:a16="http://schemas.microsoft.com/office/drawing/2014/main" id="{6A2B0237-7C3D-A678-264E-8F665D2CB690}"/>
              </a:ext>
            </a:extLst>
          </p:cNvPr>
          <p:cNvSpPr txBox="1"/>
          <p:nvPr/>
        </p:nvSpPr>
        <p:spPr>
          <a:xfrm>
            <a:off x="838200" y="1112523"/>
            <a:ext cx="7926421" cy="276999"/>
          </a:xfrm>
          <a:prstGeom prst="rect">
            <a:avLst/>
          </a:prstGeom>
          <a:noFill/>
        </p:spPr>
        <p:txBody>
          <a:bodyPr wrap="square" rtlCol="0">
            <a:spAutoFit/>
          </a:bodyPr>
          <a:lstStyle/>
          <a:p>
            <a:r>
              <a:rPr lang="es-ES" sz="1200" dirty="0">
                <a:solidFill>
                  <a:schemeClr val="tx1">
                    <a:lumMod val="50000"/>
                    <a:lumOff val="50000"/>
                  </a:schemeClr>
                </a:solidFill>
              </a:rPr>
              <a:t>Incluye tu plano y marca cada área objetivo.</a:t>
            </a:r>
          </a:p>
        </p:txBody>
      </p:sp>
      <p:pic>
        <p:nvPicPr>
          <p:cNvPr id="18" name="Imagen 17">
            <a:extLst>
              <a:ext uri="{FF2B5EF4-FFF2-40B4-BE49-F238E27FC236}">
                <a16:creationId xmlns:a16="http://schemas.microsoft.com/office/drawing/2014/main" id="{F0340821-67FD-BE34-63A0-ABF12C46DAC6}"/>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1352692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80492"/>
            <a:ext cx="10515600" cy="701675"/>
          </a:xfrm>
        </p:spPr>
        <p:txBody>
          <a:bodyPr>
            <a:normAutofit/>
          </a:bodyPr>
          <a:lstStyle/>
          <a:p>
            <a:r>
              <a:rPr lang="es-ES" sz="2400" dirty="0"/>
              <a:t>8. DEFINE Y UBICA EL PUNTO FOCAL</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12</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pic>
        <p:nvPicPr>
          <p:cNvPr id="3" name="Imagen 2">
            <a:extLst>
              <a:ext uri="{FF2B5EF4-FFF2-40B4-BE49-F238E27FC236}">
                <a16:creationId xmlns:a16="http://schemas.microsoft.com/office/drawing/2014/main" id="{99343F13-F6A3-74C0-26D5-75D8107E3AAB}"/>
              </a:ext>
            </a:extLst>
          </p:cNvPr>
          <p:cNvPicPr>
            <a:picLocks noChangeAspect="1"/>
          </p:cNvPicPr>
          <p:nvPr/>
        </p:nvPicPr>
        <p:blipFill>
          <a:blip r:embed="rId2"/>
          <a:stretch>
            <a:fillRect/>
          </a:stretch>
        </p:blipFill>
        <p:spPr>
          <a:xfrm>
            <a:off x="11140440" y="136525"/>
            <a:ext cx="808165" cy="808165"/>
          </a:xfrm>
          <a:prstGeom prst="rect">
            <a:avLst/>
          </a:prstGeom>
        </p:spPr>
      </p:pic>
      <p:sp>
        <p:nvSpPr>
          <p:cNvPr id="6" name="CuadroTexto 5">
            <a:extLst>
              <a:ext uri="{FF2B5EF4-FFF2-40B4-BE49-F238E27FC236}">
                <a16:creationId xmlns:a16="http://schemas.microsoft.com/office/drawing/2014/main" id="{6A768FCA-9CE6-3781-28B1-DEEE64165E8C}"/>
              </a:ext>
            </a:extLst>
          </p:cNvPr>
          <p:cNvSpPr txBox="1"/>
          <p:nvPr/>
        </p:nvSpPr>
        <p:spPr>
          <a:xfrm>
            <a:off x="838200" y="1112523"/>
            <a:ext cx="7926421" cy="276999"/>
          </a:xfrm>
          <a:prstGeom prst="rect">
            <a:avLst/>
          </a:prstGeom>
          <a:noFill/>
        </p:spPr>
        <p:txBody>
          <a:bodyPr wrap="square" rtlCol="0">
            <a:spAutoFit/>
          </a:bodyPr>
          <a:lstStyle/>
          <a:p>
            <a:r>
              <a:rPr lang="es-ES" sz="1200" dirty="0">
                <a:solidFill>
                  <a:schemeClr val="tx1">
                    <a:lumMod val="50000"/>
                    <a:lumOff val="50000"/>
                  </a:schemeClr>
                </a:solidFill>
              </a:rPr>
              <a:t>Incluye aquí el plano de la estancia que has hecho y marca el punto focal.</a:t>
            </a:r>
          </a:p>
        </p:txBody>
      </p:sp>
    </p:spTree>
    <p:extLst>
      <p:ext uri="{BB962C8B-B14F-4D97-AF65-F5344CB8AC3E}">
        <p14:creationId xmlns:p14="http://schemas.microsoft.com/office/powerpoint/2010/main" val="2157351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65125"/>
            <a:ext cx="10515600" cy="709295"/>
          </a:xfrm>
        </p:spPr>
        <p:txBody>
          <a:bodyPr>
            <a:normAutofit/>
          </a:bodyPr>
          <a:lstStyle/>
          <a:p>
            <a:r>
              <a:rPr lang="es-ES" sz="2400" dirty="0"/>
              <a:t>9. DISTRIBUCIÓN DEL MOBILIARIO EN EL ESPACIO</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13</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pic>
        <p:nvPicPr>
          <p:cNvPr id="6" name="Imagen 5">
            <a:extLst>
              <a:ext uri="{FF2B5EF4-FFF2-40B4-BE49-F238E27FC236}">
                <a16:creationId xmlns:a16="http://schemas.microsoft.com/office/drawing/2014/main" id="{252CC9C2-C05B-D0B5-340F-11845B3678E7}"/>
              </a:ext>
            </a:extLst>
          </p:cNvPr>
          <p:cNvPicPr>
            <a:picLocks noChangeAspect="1"/>
          </p:cNvPicPr>
          <p:nvPr/>
        </p:nvPicPr>
        <p:blipFill>
          <a:blip r:embed="rId2"/>
          <a:stretch>
            <a:fillRect/>
          </a:stretch>
        </p:blipFill>
        <p:spPr>
          <a:xfrm>
            <a:off x="11140440" y="136525"/>
            <a:ext cx="808165" cy="808165"/>
          </a:xfrm>
          <a:prstGeom prst="rect">
            <a:avLst/>
          </a:prstGeom>
        </p:spPr>
      </p:pic>
      <p:sp>
        <p:nvSpPr>
          <p:cNvPr id="3" name="CuadroTexto 2">
            <a:extLst>
              <a:ext uri="{FF2B5EF4-FFF2-40B4-BE49-F238E27FC236}">
                <a16:creationId xmlns:a16="http://schemas.microsoft.com/office/drawing/2014/main" id="{29C2347F-586B-FC6D-477D-823EE92C2CC4}"/>
              </a:ext>
            </a:extLst>
          </p:cNvPr>
          <p:cNvSpPr txBox="1"/>
          <p:nvPr/>
        </p:nvSpPr>
        <p:spPr>
          <a:xfrm>
            <a:off x="838200" y="1112523"/>
            <a:ext cx="7926421" cy="461665"/>
          </a:xfrm>
          <a:prstGeom prst="rect">
            <a:avLst/>
          </a:prstGeom>
          <a:noFill/>
        </p:spPr>
        <p:txBody>
          <a:bodyPr wrap="square" rtlCol="0">
            <a:spAutoFit/>
          </a:bodyPr>
          <a:lstStyle/>
          <a:p>
            <a:r>
              <a:rPr lang="es-ES" sz="1200" dirty="0">
                <a:solidFill>
                  <a:schemeClr val="tx1">
                    <a:lumMod val="50000"/>
                    <a:lumOff val="50000"/>
                  </a:schemeClr>
                </a:solidFill>
              </a:rPr>
              <a:t>Incluye tu plano y dibuja en él los mubles principales. Puedes hacerlo utilizando formas geométricas e indicando el nombre de lo que es cada forma a un lado. Busca una proporcionalidad con el plano para que sea lo más real posible.</a:t>
            </a:r>
          </a:p>
        </p:txBody>
      </p:sp>
    </p:spTree>
    <p:extLst>
      <p:ext uri="{BB962C8B-B14F-4D97-AF65-F5344CB8AC3E}">
        <p14:creationId xmlns:p14="http://schemas.microsoft.com/office/powerpoint/2010/main" val="847152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91023"/>
            <a:ext cx="10515600" cy="724535"/>
          </a:xfrm>
        </p:spPr>
        <p:txBody>
          <a:bodyPr>
            <a:normAutofit fontScale="90000"/>
          </a:bodyPr>
          <a:lstStyle/>
          <a:p>
            <a:r>
              <a:rPr lang="es-ES" sz="2400" dirty="0"/>
              <a:t>10. RESUMEN ESTILOS. Ejercicio Bloque II. </a:t>
            </a:r>
            <a:br>
              <a:rPr lang="es-ES" sz="2400" dirty="0"/>
            </a:br>
            <a:r>
              <a:rPr lang="es-ES" sz="2400" dirty="0"/>
              <a:t>Mi estilo decorativo</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14</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sp>
        <p:nvSpPr>
          <p:cNvPr id="3" name="CuadroTexto 2">
            <a:extLst>
              <a:ext uri="{FF2B5EF4-FFF2-40B4-BE49-F238E27FC236}">
                <a16:creationId xmlns:a16="http://schemas.microsoft.com/office/drawing/2014/main" id="{1D0D351E-F575-9D39-3343-5621993649BA}"/>
              </a:ext>
            </a:extLst>
          </p:cNvPr>
          <p:cNvSpPr txBox="1"/>
          <p:nvPr/>
        </p:nvSpPr>
        <p:spPr>
          <a:xfrm>
            <a:off x="838200" y="1231891"/>
            <a:ext cx="10194587" cy="676404"/>
          </a:xfrm>
          <a:prstGeom prst="rect">
            <a:avLst/>
          </a:prstGeom>
          <a:noFill/>
        </p:spPr>
        <p:txBody>
          <a:bodyPr wrap="square" rtlCol="0">
            <a:spAutoFit/>
          </a:bodyPr>
          <a:lstStyle/>
          <a:p>
            <a:pPr>
              <a:lnSpc>
                <a:spcPct val="107000"/>
              </a:lnSpc>
              <a:spcAft>
                <a:spcPts val="800"/>
              </a:spcAft>
            </a:pPr>
            <a:r>
              <a:rPr lang="es-PE" sz="1200" b="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EJERCICIO PRACTIO DE LA UNIDAD 1: </a:t>
            </a:r>
            <a:r>
              <a:rPr lang="es-PE" sz="1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DEFINIR MI ESTILO DECORATIVO Y LOS ELEMENTOS QUE DESEO DE CADA ESTILO. Incluye imágenes inspiradoras del estilo que estás bucando. Si tienes dudas, mira la página siguiente. Al final resume tu estilo en 3 palabras. P.e. Clasico, rústico, minimalista. En la siguiente página tienes la Rueda de estilos para orientarte. Si tiens dudas, revisa las lecciones sobre Estilo del Bloque II.</a:t>
            </a:r>
            <a:endParaRPr lang="es-ES" sz="1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F7092AB8-44CC-A5E8-3FC7-AC093633A714}"/>
              </a:ext>
            </a:extLst>
          </p:cNvPr>
          <p:cNvSpPr txBox="1"/>
          <p:nvPr/>
        </p:nvSpPr>
        <p:spPr>
          <a:xfrm>
            <a:off x="838199" y="2224426"/>
            <a:ext cx="4982995" cy="3560783"/>
          </a:xfrm>
          <a:prstGeom prst="rect">
            <a:avLst/>
          </a:prstGeom>
          <a:noFill/>
        </p:spPr>
        <p:txBody>
          <a:bodyPr wrap="square">
            <a:spAutoFit/>
          </a:bodyPr>
          <a:lstStyle/>
          <a:p>
            <a:pPr>
              <a:lnSpc>
                <a:spcPct val="107000"/>
              </a:lnSpc>
              <a:spcAft>
                <a:spcPts val="800"/>
              </a:spcAft>
            </a:pPr>
            <a:r>
              <a:rPr lang="es-PE" sz="1200" b="1" dirty="0">
                <a:effectLst/>
                <a:latin typeface="Calibri" panose="020F0502020204030204" pitchFamily="34" charset="0"/>
                <a:ea typeface="Calibri" panose="020F0502020204030204" pitchFamily="34" charset="0"/>
                <a:cs typeface="Times New Roman" panose="02020603050405020304" pitchFamily="18" charset="0"/>
              </a:rPr>
              <a:t>ESTILO PRINCIPAL:</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itchFamily="2" charset="2"/>
              <a:buChar char=""/>
            </a:pPr>
            <a:r>
              <a:rPr lang="es-PE" sz="1200" dirty="0">
                <a:effectLst/>
                <a:latin typeface="Calibri" panose="020F0502020204030204" pitchFamily="34" charset="0"/>
                <a:ea typeface="Calibri" panose="020F0502020204030204" pitchFamily="34" charset="0"/>
                <a:cs typeface="Times New Roman" panose="02020603050405020304" pitchFamily="18" charset="0"/>
              </a:rPr>
              <a:t>Característica 1</a:t>
            </a:r>
            <a:endParaRPr lang="es-PE"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itchFamily="2" charset="2"/>
              <a:buChar char=""/>
            </a:pPr>
            <a:r>
              <a:rPr lang="es-ES" sz="1200" dirty="0">
                <a:effectLst/>
                <a:latin typeface="Calibri" panose="020F0502020204030204" pitchFamily="34" charset="0"/>
                <a:ea typeface="Calibri" panose="020F0502020204030204" pitchFamily="34" charset="0"/>
                <a:cs typeface="Times New Roman" panose="02020603050405020304" pitchFamily="18" charset="0"/>
              </a:rPr>
              <a:t>Característica 2</a:t>
            </a:r>
          </a:p>
          <a:p>
            <a:pPr marL="342900" indent="-342900">
              <a:lnSpc>
                <a:spcPct val="107000"/>
              </a:lnSpc>
              <a:buFont typeface="Symbol" pitchFamily="2" charset="2"/>
              <a:buChar char=""/>
            </a:pPr>
            <a:r>
              <a:rPr lang="es-ES" sz="1200" dirty="0">
                <a:effectLst/>
                <a:latin typeface="Calibri" panose="020F0502020204030204" pitchFamily="34" charset="0"/>
                <a:ea typeface="Calibri" panose="020F0502020204030204" pitchFamily="34" charset="0"/>
                <a:cs typeface="Times New Roman" panose="02020603050405020304" pitchFamily="18" charset="0"/>
              </a:rPr>
              <a:t>Característica 3</a:t>
            </a:r>
          </a:p>
          <a:p>
            <a:pPr>
              <a:lnSpc>
                <a:spcPct val="107000"/>
              </a:lnSpc>
              <a:spcAft>
                <a:spcPts val="800"/>
              </a:spcAft>
            </a:pP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PE" sz="1200" b="1" dirty="0">
                <a:effectLst/>
                <a:latin typeface="Calibri" panose="020F0502020204030204" pitchFamily="34" charset="0"/>
                <a:ea typeface="Calibri" panose="020F0502020204030204" pitchFamily="34" charset="0"/>
                <a:cs typeface="Times New Roman" panose="02020603050405020304" pitchFamily="18" charset="0"/>
              </a:rPr>
              <a:t>ESTILO SECUNDARIO 1: </a:t>
            </a:r>
          </a:p>
          <a:p>
            <a:pPr marL="342900" lvl="0" indent="-342900">
              <a:lnSpc>
                <a:spcPct val="107000"/>
              </a:lnSpc>
              <a:buFont typeface="Symbol" pitchFamily="2" charset="2"/>
              <a:buChar char=""/>
            </a:pPr>
            <a:r>
              <a:rPr lang="es-PE" sz="1200" dirty="0">
                <a:effectLst/>
                <a:latin typeface="Calibri" panose="020F0502020204030204" pitchFamily="34" charset="0"/>
                <a:ea typeface="Calibri" panose="020F0502020204030204" pitchFamily="34" charset="0"/>
                <a:cs typeface="Times New Roman" panose="02020603050405020304" pitchFamily="18" charset="0"/>
              </a:rPr>
              <a:t>Característica 1</a:t>
            </a:r>
            <a:endParaRPr lang="es-PE"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itchFamily="2" charset="2"/>
              <a:buChar char=""/>
            </a:pPr>
            <a:r>
              <a:rPr lang="es-ES" sz="1200" dirty="0">
                <a:effectLst/>
                <a:latin typeface="Calibri" panose="020F0502020204030204" pitchFamily="34" charset="0"/>
                <a:ea typeface="Calibri" panose="020F0502020204030204" pitchFamily="34" charset="0"/>
                <a:cs typeface="Times New Roman" panose="02020603050405020304" pitchFamily="18" charset="0"/>
              </a:rPr>
              <a:t>Característica 2</a:t>
            </a:r>
          </a:p>
          <a:p>
            <a:pPr marL="342900" indent="-342900">
              <a:lnSpc>
                <a:spcPct val="107000"/>
              </a:lnSpc>
              <a:buFont typeface="Symbol" pitchFamily="2" charset="2"/>
              <a:buChar char=""/>
            </a:pPr>
            <a:r>
              <a:rPr lang="es-ES" sz="1200" dirty="0">
                <a:effectLst/>
                <a:latin typeface="Calibri" panose="020F0502020204030204" pitchFamily="34" charset="0"/>
                <a:ea typeface="Calibri" panose="020F0502020204030204" pitchFamily="34" charset="0"/>
                <a:cs typeface="Times New Roman" panose="02020603050405020304" pitchFamily="18" charset="0"/>
              </a:rPr>
              <a:t>Característica 3</a:t>
            </a:r>
          </a:p>
          <a:p>
            <a:pPr lvl="0">
              <a:lnSpc>
                <a:spcPct val="107000"/>
              </a:lnSpc>
              <a:spcAft>
                <a:spcPts val="800"/>
              </a:spcAft>
            </a:pPr>
            <a:endParaRPr lang="es-PE"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PE" sz="1200" b="1" dirty="0">
                <a:effectLst/>
                <a:latin typeface="Calibri" panose="020F0502020204030204" pitchFamily="34" charset="0"/>
                <a:ea typeface="Calibri" panose="020F0502020204030204" pitchFamily="34" charset="0"/>
                <a:cs typeface="Times New Roman" panose="02020603050405020304" pitchFamily="18" charset="0"/>
              </a:rPr>
              <a:t>ESTILO SECUNDARIO 2:</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itchFamily="2" charset="2"/>
              <a:buChar char=""/>
            </a:pPr>
            <a:r>
              <a:rPr lang="es-PE" sz="1200" dirty="0">
                <a:effectLst/>
                <a:latin typeface="Calibri" panose="020F0502020204030204" pitchFamily="34" charset="0"/>
                <a:ea typeface="Calibri" panose="020F0502020204030204" pitchFamily="34" charset="0"/>
                <a:cs typeface="Times New Roman" panose="02020603050405020304" pitchFamily="18" charset="0"/>
              </a:rPr>
              <a:t>Característica 1</a:t>
            </a:r>
            <a:endParaRPr lang="es-PE"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itchFamily="2" charset="2"/>
              <a:buChar char=""/>
            </a:pPr>
            <a:r>
              <a:rPr lang="es-ES" sz="1200" dirty="0">
                <a:effectLst/>
                <a:latin typeface="Calibri" panose="020F0502020204030204" pitchFamily="34" charset="0"/>
                <a:ea typeface="Calibri" panose="020F0502020204030204" pitchFamily="34" charset="0"/>
                <a:cs typeface="Times New Roman" panose="02020603050405020304" pitchFamily="18" charset="0"/>
              </a:rPr>
              <a:t>Característica 2</a:t>
            </a:r>
          </a:p>
          <a:p>
            <a:pPr marL="342900" indent="-342900">
              <a:lnSpc>
                <a:spcPct val="107000"/>
              </a:lnSpc>
              <a:buFont typeface="Symbol" pitchFamily="2" charset="2"/>
              <a:buChar char=""/>
            </a:pPr>
            <a:r>
              <a:rPr lang="es-ES" sz="1200" dirty="0">
                <a:effectLst/>
                <a:latin typeface="Calibri" panose="020F0502020204030204" pitchFamily="34" charset="0"/>
                <a:ea typeface="Calibri" panose="020F0502020204030204" pitchFamily="34" charset="0"/>
                <a:cs typeface="Times New Roman" panose="02020603050405020304" pitchFamily="18" charset="0"/>
              </a:rPr>
              <a:t>Característica 3</a:t>
            </a:r>
          </a:p>
          <a:p>
            <a:pPr lvl="0">
              <a:lnSpc>
                <a:spcPct val="107000"/>
              </a:lnSpc>
              <a:spcAft>
                <a:spcPts val="800"/>
              </a:spcAft>
            </a:pP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98C2F887-905E-45AF-1C68-734FD531007C}"/>
              </a:ext>
            </a:extLst>
          </p:cNvPr>
          <p:cNvSpPr txBox="1"/>
          <p:nvPr/>
        </p:nvSpPr>
        <p:spPr>
          <a:xfrm>
            <a:off x="6370806" y="2241534"/>
            <a:ext cx="4032115" cy="281231"/>
          </a:xfrm>
          <a:prstGeom prst="rect">
            <a:avLst/>
          </a:prstGeom>
          <a:noFill/>
        </p:spPr>
        <p:txBody>
          <a:bodyPr wrap="square">
            <a:spAutoFit/>
          </a:bodyPr>
          <a:lstStyle/>
          <a:p>
            <a:pPr>
              <a:lnSpc>
                <a:spcPct val="107000"/>
              </a:lnSpc>
              <a:spcAft>
                <a:spcPts val="800"/>
              </a:spcAft>
            </a:pPr>
            <a:r>
              <a:rPr lang="es-PE"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n 5">
            <a:extLst>
              <a:ext uri="{FF2B5EF4-FFF2-40B4-BE49-F238E27FC236}">
                <a16:creationId xmlns:a16="http://schemas.microsoft.com/office/drawing/2014/main" id="{C3BBAB47-7CA6-F8C5-E3D2-6330BB89AE71}"/>
              </a:ext>
            </a:extLst>
          </p:cNvPr>
          <p:cNvPicPr>
            <a:picLocks noChangeAspect="1"/>
          </p:cNvPicPr>
          <p:nvPr/>
        </p:nvPicPr>
        <p:blipFill>
          <a:blip r:embed="rId2"/>
          <a:stretch>
            <a:fillRect/>
          </a:stretch>
        </p:blipFill>
        <p:spPr>
          <a:xfrm>
            <a:off x="11140440" y="136525"/>
            <a:ext cx="808165" cy="808165"/>
          </a:xfrm>
          <a:prstGeom prst="rect">
            <a:avLst/>
          </a:prstGeom>
        </p:spPr>
      </p:pic>
      <p:sp>
        <p:nvSpPr>
          <p:cNvPr id="12" name="CuadroTexto 11">
            <a:extLst>
              <a:ext uri="{FF2B5EF4-FFF2-40B4-BE49-F238E27FC236}">
                <a16:creationId xmlns:a16="http://schemas.microsoft.com/office/drawing/2014/main" id="{25C6917E-E71E-A3FE-AB55-39DDABB0EBF6}"/>
              </a:ext>
            </a:extLst>
          </p:cNvPr>
          <p:cNvSpPr txBox="1"/>
          <p:nvPr/>
        </p:nvSpPr>
        <p:spPr>
          <a:xfrm>
            <a:off x="6492462" y="2522765"/>
            <a:ext cx="5052060" cy="1477328"/>
          </a:xfrm>
          <a:prstGeom prst="rect">
            <a:avLst/>
          </a:prstGeom>
          <a:noFill/>
        </p:spPr>
        <p:txBody>
          <a:bodyPr wrap="square" rtlCol="0">
            <a:spAutoFit/>
          </a:bodyPr>
          <a:lstStyle/>
          <a:p>
            <a:r>
              <a:rPr lang="es-ES" dirty="0"/>
              <a:t>RESUME TU ESTILO EN  3 PALABRAS:</a:t>
            </a:r>
          </a:p>
          <a:p>
            <a:endParaRPr lang="es-ES" dirty="0"/>
          </a:p>
          <a:p>
            <a:endParaRPr lang="es-ES" dirty="0"/>
          </a:p>
          <a:p>
            <a:endParaRPr lang="es-ES" dirty="0"/>
          </a:p>
          <a:p>
            <a:r>
              <a:rPr lang="es-ES" dirty="0"/>
              <a:t> </a:t>
            </a:r>
          </a:p>
        </p:txBody>
      </p:sp>
    </p:spTree>
    <p:extLst>
      <p:ext uri="{BB962C8B-B14F-4D97-AF65-F5344CB8AC3E}">
        <p14:creationId xmlns:p14="http://schemas.microsoft.com/office/powerpoint/2010/main" val="2794621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AC2E161-0919-E840-A88E-3D8442293BC2}"/>
              </a:ext>
            </a:extLst>
          </p:cNvPr>
          <p:cNvSpPr>
            <a:spLocks noGrp="1"/>
          </p:cNvSpPr>
          <p:nvPr>
            <p:ph idx="1"/>
          </p:nvPr>
        </p:nvSpPr>
        <p:spPr>
          <a:xfrm>
            <a:off x="838200" y="993213"/>
            <a:ext cx="7109298" cy="5413864"/>
          </a:xfrm>
        </p:spPr>
        <p:txBody>
          <a:bodyPr>
            <a:normAutofit/>
          </a:bodyPr>
          <a:lstStyle/>
          <a:p>
            <a:pPr marL="0" lvl="0" indent="0">
              <a:buNone/>
            </a:pPr>
            <a:r>
              <a:rPr lang="es-ES" sz="1200" b="1" dirty="0">
                <a:solidFill>
                  <a:srgbClr val="FF0000"/>
                </a:solidFill>
              </a:rPr>
              <a:t>UNIDAD 1- ESTILO.</a:t>
            </a:r>
          </a:p>
          <a:p>
            <a:pPr marL="0" lvl="0" indent="0">
              <a:buNone/>
            </a:pPr>
            <a:r>
              <a:rPr lang="es-ES" sz="1200" b="1" dirty="0"/>
              <a:t>1.4. MEZCLAR ESTILOS.   LA PALETA DE ESTILOS. ¿Cómo funciona?</a:t>
            </a:r>
          </a:p>
          <a:p>
            <a:r>
              <a:rPr lang="es-ES" sz="1200" dirty="0"/>
              <a:t>La paleta de estilos te ayudará a elegir muebles y accesorios que combinen entre sí.</a:t>
            </a:r>
          </a:p>
          <a:p>
            <a:r>
              <a:rPr lang="es-ES" sz="1200" dirty="0"/>
              <a:t>Fíjate en el opuesto de cada estilo.</a:t>
            </a:r>
          </a:p>
          <a:p>
            <a:r>
              <a:rPr lang="es-ES" sz="1200" dirty="0"/>
              <a:t>La Paleta de estilos presenta 12 estilos básicos de decoración y funciona como un reloj, de izquierda a derecha. </a:t>
            </a:r>
          </a:p>
          <a:p>
            <a:pPr marL="0" lvl="0" indent="0">
              <a:buNone/>
            </a:pPr>
            <a:r>
              <a:rPr lang="es-ES" sz="1200" dirty="0"/>
              <a:t>Desde los estilos más minimalistas (Escandinavo, Minimalista) a los más adornados (Rústico y Clásico).</a:t>
            </a:r>
          </a:p>
          <a:p>
            <a:pPr marL="0" lvl="0" indent="0">
              <a:buNone/>
            </a:pPr>
            <a:r>
              <a:rPr lang="es-ES" sz="1200" dirty="0"/>
              <a:t>Por supuesto a muchos más estilos, pero todos los estilos podrás ubicarlos entre alguno de estos y tendrás claro en que lado de la paleta de estilos deben ir.</a:t>
            </a:r>
          </a:p>
          <a:p>
            <a:pPr marL="0" lvl="0" indent="0">
              <a:buNone/>
            </a:pPr>
            <a:r>
              <a:rPr lang="es-ES" sz="1200" dirty="0"/>
              <a:t>Por ejemplo el estilo </a:t>
            </a:r>
            <a:r>
              <a:rPr lang="es-ES" sz="1200" dirty="0" err="1"/>
              <a:t>Japandi</a:t>
            </a:r>
            <a:r>
              <a:rPr lang="es-ES" sz="1200" dirty="0"/>
              <a:t>, combina elementos del </a:t>
            </a:r>
            <a:r>
              <a:rPr lang="es-ES" sz="1200" dirty="0" err="1"/>
              <a:t>Ecandinavo</a:t>
            </a:r>
            <a:r>
              <a:rPr lang="es-ES" sz="1200" dirty="0"/>
              <a:t> y el Japonés. Estará en el lado más minimalista de la paleta. </a:t>
            </a:r>
          </a:p>
          <a:p>
            <a:r>
              <a:rPr lang="es-ES" sz="1200" dirty="0"/>
              <a:t>Todos los estilos relacionados con el Rústico, irán en el lado de estilos más decorados, cerca del rústico, eso incluye estilos como el </a:t>
            </a:r>
            <a:r>
              <a:rPr lang="es-ES" sz="1200" dirty="0" err="1"/>
              <a:t>Shabby</a:t>
            </a:r>
            <a:r>
              <a:rPr lang="es-ES" sz="1200" dirty="0"/>
              <a:t> Chic o el Country Chic.</a:t>
            </a:r>
          </a:p>
          <a:p>
            <a:pPr marL="0" lvl="0" indent="0">
              <a:buNone/>
            </a:pPr>
            <a:r>
              <a:rPr lang="es-ES" sz="1200" dirty="0"/>
              <a:t>Si está dentro de un estilo determinado, probablemente tendrás tendencia a los estilos que se encuentran adyacentes a este, en la paleta de estilos.</a:t>
            </a:r>
          </a:p>
          <a:p>
            <a:r>
              <a:rPr lang="es-ES" sz="1200" dirty="0"/>
              <a:t>Cuando sepas cual es tu estilo. Búscalo en la Paleta de estilos y mira cual es su complementario, el opuesto.</a:t>
            </a:r>
          </a:p>
          <a:p>
            <a:r>
              <a:rPr lang="es-ES" sz="1200" dirty="0"/>
              <a:t>Cuando los estilos son muy distintos, funcionarán muy bien juntos.</a:t>
            </a:r>
          </a:p>
          <a:p>
            <a:pPr marL="0" lvl="0" indent="0">
              <a:buNone/>
            </a:pPr>
            <a:r>
              <a:rPr lang="es-ES" sz="1200" dirty="0"/>
              <a:t>Por ejemplo, si tu estilo es el clásico, con sus sillas acolchadas y sus papeles decorativos. Combina muy bien con otro estilo muy decorado como es el rústico. Para equilibrarlo, utiliza elementos más minimalistas. Fíjate en su opuesto en la paleta de estilos, el </a:t>
            </a:r>
            <a:r>
              <a:rPr lang="es-ES" sz="1200" dirty="0" err="1"/>
              <a:t>Mid</a:t>
            </a:r>
            <a:r>
              <a:rPr lang="es-ES" sz="1200" dirty="0"/>
              <a:t> Century Modern.  Como hacerlo? Puedes poner sobre una alfombra persa tradicional, unas sillas de comedor danesas, de líneas limpias. Pon sobre tu sofá de líneas finas y simples unos cojines florales combinados con otros de en lino con una raya en el centro.</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15</a:t>
            </a:fld>
            <a:endParaRPr lang="es-ES"/>
          </a:p>
        </p:txBody>
      </p:sp>
      <p:sp>
        <p:nvSpPr>
          <p:cNvPr id="10" name="Título 1">
            <a:extLst>
              <a:ext uri="{FF2B5EF4-FFF2-40B4-BE49-F238E27FC236}">
                <a16:creationId xmlns:a16="http://schemas.microsoft.com/office/drawing/2014/main" id="{EB40FFC8-E6DD-9545-AC25-AC08713F5701}"/>
              </a:ext>
            </a:extLst>
          </p:cNvPr>
          <p:cNvSpPr>
            <a:spLocks noGrp="1"/>
          </p:cNvSpPr>
          <p:nvPr>
            <p:ph type="title"/>
          </p:nvPr>
        </p:nvSpPr>
        <p:spPr>
          <a:xfrm>
            <a:off x="838200" y="365125"/>
            <a:ext cx="10515600" cy="678815"/>
          </a:xfrm>
        </p:spPr>
        <p:txBody>
          <a:bodyPr>
            <a:normAutofit/>
          </a:bodyPr>
          <a:lstStyle/>
          <a:p>
            <a:r>
              <a:rPr lang="es-ES" sz="2400" dirty="0"/>
              <a:t>BLOQUE 2: INSPÍRATE</a:t>
            </a:r>
          </a:p>
        </p:txBody>
      </p:sp>
      <p:sp>
        <p:nvSpPr>
          <p:cNvPr id="9" name="Marcador de pie de página 6">
            <a:extLst>
              <a:ext uri="{FF2B5EF4-FFF2-40B4-BE49-F238E27FC236}">
                <a16:creationId xmlns:a16="http://schemas.microsoft.com/office/drawing/2014/main" id="{4EE0E8D9-A77D-8BD1-E161-8D68CC698BE0}"/>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pic>
        <p:nvPicPr>
          <p:cNvPr id="11" name="Imagen 10">
            <a:extLst>
              <a:ext uri="{FF2B5EF4-FFF2-40B4-BE49-F238E27FC236}">
                <a16:creationId xmlns:a16="http://schemas.microsoft.com/office/drawing/2014/main" id="{6371CF47-6E13-08EC-1BD4-9AA72FB2A16F}"/>
              </a:ext>
            </a:extLst>
          </p:cNvPr>
          <p:cNvPicPr>
            <a:picLocks noChangeAspect="1"/>
          </p:cNvPicPr>
          <p:nvPr/>
        </p:nvPicPr>
        <p:blipFill>
          <a:blip r:embed="rId2"/>
          <a:stretch>
            <a:fillRect/>
          </a:stretch>
        </p:blipFill>
        <p:spPr>
          <a:xfrm>
            <a:off x="8187910" y="1749559"/>
            <a:ext cx="3751908" cy="3233921"/>
          </a:xfrm>
          <a:prstGeom prst="rect">
            <a:avLst/>
          </a:prstGeom>
        </p:spPr>
      </p:pic>
      <p:pic>
        <p:nvPicPr>
          <p:cNvPr id="2" name="Imagen 1">
            <a:extLst>
              <a:ext uri="{FF2B5EF4-FFF2-40B4-BE49-F238E27FC236}">
                <a16:creationId xmlns:a16="http://schemas.microsoft.com/office/drawing/2014/main" id="{D964CC04-5A14-423C-2452-C079E2AD0870}"/>
              </a:ext>
            </a:extLst>
          </p:cNvPr>
          <p:cNvPicPr>
            <a:picLocks noChangeAspect="1"/>
          </p:cNvPicPr>
          <p:nvPr/>
        </p:nvPicPr>
        <p:blipFill>
          <a:blip r:embed="rId3"/>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1923470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65125"/>
            <a:ext cx="10515600" cy="699361"/>
          </a:xfrm>
        </p:spPr>
        <p:txBody>
          <a:bodyPr>
            <a:normAutofit/>
          </a:bodyPr>
          <a:lstStyle/>
          <a:p>
            <a:r>
              <a:rPr lang="es-ES" sz="2400" dirty="0"/>
              <a:t>11. PALETA DE COLOR</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16</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sp>
        <p:nvSpPr>
          <p:cNvPr id="6" name="CuadroTexto 5">
            <a:extLst>
              <a:ext uri="{FF2B5EF4-FFF2-40B4-BE49-F238E27FC236}">
                <a16:creationId xmlns:a16="http://schemas.microsoft.com/office/drawing/2014/main" id="{0FB24976-FF88-B2B0-0DC2-E46506B151AE}"/>
              </a:ext>
            </a:extLst>
          </p:cNvPr>
          <p:cNvSpPr txBox="1"/>
          <p:nvPr/>
        </p:nvSpPr>
        <p:spPr>
          <a:xfrm>
            <a:off x="838200" y="1049137"/>
            <a:ext cx="4000500" cy="830997"/>
          </a:xfrm>
          <a:prstGeom prst="rect">
            <a:avLst/>
          </a:prstGeom>
          <a:noFill/>
        </p:spPr>
        <p:txBody>
          <a:bodyPr wrap="square" rtlCol="0">
            <a:spAutoFit/>
          </a:bodyPr>
          <a:lstStyle/>
          <a:p>
            <a:r>
              <a:rPr lang="es-ES" sz="1200" dirty="0">
                <a:solidFill>
                  <a:schemeClr val="tx1">
                    <a:lumMod val="50000"/>
                    <a:lumOff val="50000"/>
                  </a:schemeClr>
                </a:solidFill>
              </a:rPr>
              <a:t>Define 3 colores, utilizando la regla de los 60-30-10.</a:t>
            </a:r>
          </a:p>
          <a:p>
            <a:r>
              <a:rPr lang="es-ES" sz="1200" dirty="0">
                <a:solidFill>
                  <a:schemeClr val="tx1">
                    <a:lumMod val="50000"/>
                    <a:lumOff val="50000"/>
                  </a:schemeClr>
                </a:solidFill>
              </a:rPr>
              <a:t>Luego busca tus colores y pega una imagen de cada color. </a:t>
            </a:r>
          </a:p>
          <a:p>
            <a:r>
              <a:rPr lang="es-ES" sz="1200" dirty="0">
                <a:solidFill>
                  <a:schemeClr val="tx1">
                    <a:lumMod val="50000"/>
                    <a:lumOff val="50000"/>
                  </a:schemeClr>
                </a:solidFill>
              </a:rPr>
              <a:t>Termina buscando imágenes inspiradoras que incluyan esos colores y pega aquí una o dos.</a:t>
            </a:r>
          </a:p>
        </p:txBody>
      </p:sp>
      <p:sp>
        <p:nvSpPr>
          <p:cNvPr id="7" name="CuadroTexto 6">
            <a:extLst>
              <a:ext uri="{FF2B5EF4-FFF2-40B4-BE49-F238E27FC236}">
                <a16:creationId xmlns:a16="http://schemas.microsoft.com/office/drawing/2014/main" id="{7B03513C-E99D-6B50-9164-E5534E83954E}"/>
              </a:ext>
            </a:extLst>
          </p:cNvPr>
          <p:cNvSpPr txBox="1"/>
          <p:nvPr/>
        </p:nvSpPr>
        <p:spPr>
          <a:xfrm>
            <a:off x="4838700" y="1071496"/>
            <a:ext cx="5524176" cy="830997"/>
          </a:xfrm>
          <a:prstGeom prst="rect">
            <a:avLst/>
          </a:prstGeom>
          <a:noFill/>
          <a:ln>
            <a:solidFill>
              <a:schemeClr val="tx1"/>
            </a:solidFill>
          </a:ln>
        </p:spPr>
        <p:txBody>
          <a:bodyPr wrap="square" rtlCol="0">
            <a:spAutoFit/>
          </a:bodyPr>
          <a:lstStyle/>
          <a:p>
            <a:r>
              <a:rPr lang="es-ES" sz="1200" dirty="0">
                <a:solidFill>
                  <a:schemeClr val="tx1">
                    <a:lumMod val="50000"/>
                    <a:lumOff val="50000"/>
                  </a:schemeClr>
                </a:solidFill>
              </a:rPr>
              <a:t>1. Color principal: 60% del espacio. Paredes, muebles grandes. </a:t>
            </a:r>
          </a:p>
          <a:p>
            <a:r>
              <a:rPr lang="es-ES" sz="1200" dirty="0">
                <a:solidFill>
                  <a:schemeClr val="tx1">
                    <a:lumMod val="50000"/>
                    <a:lumOff val="50000"/>
                  </a:schemeClr>
                </a:solidFill>
              </a:rPr>
              <a:t>2. Color secundario: 30% del espacio. Muebles auxiliares y accesorios principales.</a:t>
            </a:r>
          </a:p>
          <a:p>
            <a:r>
              <a:rPr lang="es-ES" sz="1200" dirty="0">
                <a:solidFill>
                  <a:schemeClr val="tx1">
                    <a:lumMod val="50000"/>
                    <a:lumOff val="50000"/>
                  </a:schemeClr>
                </a:solidFill>
              </a:rPr>
              <a:t>3. Color de acento: 10% del espacio. Acabados de muebles y pequeños accesorios.</a:t>
            </a:r>
          </a:p>
          <a:p>
            <a:r>
              <a:rPr lang="es-ES" sz="1200" dirty="0">
                <a:solidFill>
                  <a:schemeClr val="tx1">
                    <a:lumMod val="50000"/>
                    <a:lumOff val="50000"/>
                  </a:schemeClr>
                </a:solidFill>
              </a:rPr>
              <a:t>Y ponle luego el toque verde: Plantas</a:t>
            </a:r>
          </a:p>
        </p:txBody>
      </p:sp>
      <p:sp>
        <p:nvSpPr>
          <p:cNvPr id="3" name="CuadroTexto 2">
            <a:extLst>
              <a:ext uri="{FF2B5EF4-FFF2-40B4-BE49-F238E27FC236}">
                <a16:creationId xmlns:a16="http://schemas.microsoft.com/office/drawing/2014/main" id="{7C7C9396-C5FE-80AF-0CA6-096354F3A88D}"/>
              </a:ext>
            </a:extLst>
          </p:cNvPr>
          <p:cNvSpPr txBox="1"/>
          <p:nvPr/>
        </p:nvSpPr>
        <p:spPr>
          <a:xfrm>
            <a:off x="838200" y="2359366"/>
            <a:ext cx="4679004" cy="1015663"/>
          </a:xfrm>
          <a:prstGeom prst="rect">
            <a:avLst/>
          </a:prstGeom>
          <a:noFill/>
        </p:spPr>
        <p:txBody>
          <a:bodyPr wrap="square" rtlCol="0">
            <a:spAutoFit/>
          </a:bodyPr>
          <a:lstStyle/>
          <a:p>
            <a:pPr marL="171450" indent="-171450">
              <a:buFont typeface="Arial" panose="020B0604020202020204" pitchFamily="34" charset="0"/>
              <a:buChar char="•"/>
            </a:pPr>
            <a:r>
              <a:rPr lang="es-ES" sz="1200" dirty="0"/>
              <a:t>COLOR PRINCIPAL:</a:t>
            </a:r>
          </a:p>
          <a:p>
            <a:pPr marL="171450" indent="-171450">
              <a:buFont typeface="Arial" panose="020B0604020202020204" pitchFamily="34" charset="0"/>
              <a:buChar char="•"/>
            </a:pPr>
            <a:endParaRPr lang="es-ES" sz="1200" dirty="0"/>
          </a:p>
          <a:p>
            <a:pPr marL="171450" indent="-171450">
              <a:buFont typeface="Arial" panose="020B0604020202020204" pitchFamily="34" charset="0"/>
              <a:buChar char="•"/>
            </a:pPr>
            <a:r>
              <a:rPr lang="es-ES" sz="1200" dirty="0"/>
              <a:t>COLOR SECUNDARIO:</a:t>
            </a:r>
          </a:p>
          <a:p>
            <a:pPr marL="171450" indent="-171450">
              <a:buFont typeface="Arial" panose="020B0604020202020204" pitchFamily="34" charset="0"/>
              <a:buChar char="•"/>
            </a:pPr>
            <a:endParaRPr lang="es-ES" sz="1200" dirty="0"/>
          </a:p>
          <a:p>
            <a:pPr marL="171450" indent="-171450">
              <a:buFont typeface="Arial" panose="020B0604020202020204" pitchFamily="34" charset="0"/>
              <a:buChar char="•"/>
            </a:pPr>
            <a:r>
              <a:rPr lang="es-ES" sz="1200" dirty="0"/>
              <a:t>COLOR DE ACENTO:</a:t>
            </a:r>
          </a:p>
        </p:txBody>
      </p:sp>
      <p:pic>
        <p:nvPicPr>
          <p:cNvPr id="9" name="Imagen 8">
            <a:extLst>
              <a:ext uri="{FF2B5EF4-FFF2-40B4-BE49-F238E27FC236}">
                <a16:creationId xmlns:a16="http://schemas.microsoft.com/office/drawing/2014/main" id="{A4AB9527-F726-1781-B540-F3C82678BA41}"/>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1288909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65125"/>
            <a:ext cx="10515600" cy="686435"/>
          </a:xfrm>
        </p:spPr>
        <p:txBody>
          <a:bodyPr>
            <a:normAutofit/>
          </a:bodyPr>
          <a:lstStyle/>
          <a:p>
            <a:r>
              <a:rPr lang="es-ES" sz="2400" dirty="0"/>
              <a:t>12. MEDIDAS MUEBLES PRINCIPALES</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17</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sp>
        <p:nvSpPr>
          <p:cNvPr id="3" name="CuadroTexto 2">
            <a:extLst>
              <a:ext uri="{FF2B5EF4-FFF2-40B4-BE49-F238E27FC236}">
                <a16:creationId xmlns:a16="http://schemas.microsoft.com/office/drawing/2014/main" id="{C431968D-F749-E04D-48F3-73CE02BCE697}"/>
              </a:ext>
            </a:extLst>
          </p:cNvPr>
          <p:cNvSpPr txBox="1"/>
          <p:nvPr/>
        </p:nvSpPr>
        <p:spPr>
          <a:xfrm>
            <a:off x="838200" y="1051560"/>
            <a:ext cx="9805480" cy="1754326"/>
          </a:xfrm>
          <a:prstGeom prst="rect">
            <a:avLst/>
          </a:prstGeom>
          <a:noFill/>
        </p:spPr>
        <p:txBody>
          <a:bodyPr wrap="square" rtlCol="0">
            <a:spAutoFit/>
          </a:bodyPr>
          <a:lstStyle/>
          <a:p>
            <a:r>
              <a:rPr lang="es-ES" sz="1200" dirty="0">
                <a:solidFill>
                  <a:schemeClr val="tx1">
                    <a:lumMod val="50000"/>
                    <a:lumOff val="50000"/>
                  </a:schemeClr>
                </a:solidFill>
              </a:rPr>
              <a:t>Detalla aquí las medidas que deberían tener idealmente tus muebles principales. Ancho, largo, alto y fondo.</a:t>
            </a:r>
          </a:p>
          <a:p>
            <a:endParaRPr lang="es-ES" sz="1200" dirty="0"/>
          </a:p>
          <a:p>
            <a:endParaRPr lang="es-ES" sz="1200" dirty="0"/>
          </a:p>
          <a:p>
            <a:pPr marL="285750" indent="-285750">
              <a:buFont typeface="Arial" panose="020B0604020202020204" pitchFamily="34" charset="0"/>
              <a:buChar char="•"/>
            </a:pPr>
            <a:r>
              <a:rPr lang="es-ES" dirty="0"/>
              <a:t>Mueble 1:</a:t>
            </a:r>
          </a:p>
          <a:p>
            <a:pPr marL="285750" indent="-285750">
              <a:buFont typeface="Arial" panose="020B0604020202020204" pitchFamily="34" charset="0"/>
              <a:buChar char="•"/>
            </a:pPr>
            <a:r>
              <a:rPr lang="es-ES" dirty="0"/>
              <a:t>Mueble 2:</a:t>
            </a:r>
          </a:p>
          <a:p>
            <a:pPr marL="285750" indent="-285750">
              <a:buFont typeface="Arial" panose="020B0604020202020204" pitchFamily="34" charset="0"/>
              <a:buChar char="•"/>
            </a:pPr>
            <a:r>
              <a:rPr lang="es-ES" dirty="0"/>
              <a:t>Mueble 3:</a:t>
            </a:r>
          </a:p>
          <a:p>
            <a:pPr marL="285750" indent="-285750">
              <a:buFont typeface="Arial" panose="020B0604020202020204" pitchFamily="34" charset="0"/>
              <a:buChar char="•"/>
            </a:pPr>
            <a:endParaRPr lang="es-ES" dirty="0"/>
          </a:p>
        </p:txBody>
      </p:sp>
      <p:pic>
        <p:nvPicPr>
          <p:cNvPr id="6" name="Imagen 5">
            <a:extLst>
              <a:ext uri="{FF2B5EF4-FFF2-40B4-BE49-F238E27FC236}">
                <a16:creationId xmlns:a16="http://schemas.microsoft.com/office/drawing/2014/main" id="{DDFE2241-A96E-0C2D-04BD-F818AF9733CE}"/>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2034054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65125"/>
            <a:ext cx="10515600" cy="709295"/>
          </a:xfrm>
        </p:spPr>
        <p:txBody>
          <a:bodyPr>
            <a:normAutofit/>
          </a:bodyPr>
          <a:lstStyle/>
          <a:p>
            <a:r>
              <a:rPr lang="es-ES" sz="2400" dirty="0"/>
              <a:t>12. MUEBLES Y ACCESORIOS EXISTENTES Y NUEVOS</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18</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sp>
        <p:nvSpPr>
          <p:cNvPr id="6" name="CuadroTexto 5">
            <a:extLst>
              <a:ext uri="{FF2B5EF4-FFF2-40B4-BE49-F238E27FC236}">
                <a16:creationId xmlns:a16="http://schemas.microsoft.com/office/drawing/2014/main" id="{B3F2FC19-1591-A285-572E-E9D5C00CF32E}"/>
              </a:ext>
            </a:extLst>
          </p:cNvPr>
          <p:cNvSpPr txBox="1"/>
          <p:nvPr/>
        </p:nvSpPr>
        <p:spPr>
          <a:xfrm>
            <a:off x="938893" y="1326136"/>
            <a:ext cx="3094264" cy="369332"/>
          </a:xfrm>
          <a:prstGeom prst="rect">
            <a:avLst/>
          </a:prstGeom>
          <a:noFill/>
        </p:spPr>
        <p:txBody>
          <a:bodyPr wrap="square" rtlCol="0">
            <a:spAutoFit/>
          </a:bodyPr>
          <a:lstStyle/>
          <a:p>
            <a:r>
              <a:rPr lang="es-ES" dirty="0"/>
              <a:t>Ejercicio: Plan de muebles</a:t>
            </a:r>
          </a:p>
        </p:txBody>
      </p:sp>
      <p:sp>
        <p:nvSpPr>
          <p:cNvPr id="8" name="CuadroTexto 7">
            <a:extLst>
              <a:ext uri="{FF2B5EF4-FFF2-40B4-BE49-F238E27FC236}">
                <a16:creationId xmlns:a16="http://schemas.microsoft.com/office/drawing/2014/main" id="{95EFE604-44DA-D1AA-25AC-63246FFC6FBC}"/>
              </a:ext>
            </a:extLst>
          </p:cNvPr>
          <p:cNvSpPr txBox="1"/>
          <p:nvPr/>
        </p:nvSpPr>
        <p:spPr>
          <a:xfrm>
            <a:off x="834146" y="1848775"/>
            <a:ext cx="10515600" cy="1767150"/>
          </a:xfrm>
          <a:prstGeom prst="rect">
            <a:avLst/>
          </a:prstGeom>
          <a:noFill/>
        </p:spPr>
        <p:txBody>
          <a:bodyPr wrap="square">
            <a:spAutoFit/>
          </a:bodyPr>
          <a:lstStyle/>
          <a:p>
            <a:pPr marL="342900" lvl="0" indent="-342900">
              <a:lnSpc>
                <a:spcPct val="107000"/>
              </a:lnSpc>
              <a:buFont typeface="Symbol" pitchFamily="2" charset="2"/>
              <a:buChar char=""/>
            </a:pPr>
            <a:r>
              <a:rPr lang="es-PE" sz="1200" dirty="0">
                <a:effectLst/>
                <a:latin typeface="Calibri" panose="020F0502020204030204" pitchFamily="34" charset="0"/>
                <a:ea typeface="Calibri" panose="020F0502020204030204" pitchFamily="34" charset="0"/>
                <a:cs typeface="Times New Roman" panose="02020603050405020304" pitchFamily="18" charset="0"/>
              </a:rPr>
              <a:t>¿Qué quieres?</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s-PE" sz="1200" dirty="0">
                <a:effectLst/>
                <a:latin typeface="Calibri" panose="020F0502020204030204" pitchFamily="34" charset="0"/>
                <a:ea typeface="Calibri" panose="020F0502020204030204" pitchFamily="34" charset="0"/>
                <a:cs typeface="Times New Roman" panose="02020603050405020304" pitchFamily="18" charset="0"/>
              </a:rPr>
              <a:t> </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itchFamily="2" charset="2"/>
              <a:buChar char=""/>
            </a:pPr>
            <a:r>
              <a:rPr lang="es-PE" sz="1200" dirty="0">
                <a:effectLst/>
                <a:latin typeface="Calibri" panose="020F0502020204030204" pitchFamily="34" charset="0"/>
                <a:ea typeface="Calibri" panose="020F0502020204030204" pitchFamily="34" charset="0"/>
                <a:cs typeface="Times New Roman" panose="02020603050405020304" pitchFamily="18" charset="0"/>
              </a:rPr>
              <a:t>¿Qué tienes?</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itchFamily="2" charset="2"/>
              <a:buChar char=""/>
            </a:pPr>
            <a:endParaRPr lang="es-PE"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itchFamily="2" charset="2"/>
              <a:buChar char=""/>
            </a:pPr>
            <a:r>
              <a:rPr lang="es-PE" sz="1200" dirty="0">
                <a:effectLst/>
                <a:latin typeface="Calibri" panose="020F0502020204030204" pitchFamily="34" charset="0"/>
                <a:ea typeface="Calibri" panose="020F0502020204030204" pitchFamily="34" charset="0"/>
                <a:cs typeface="Times New Roman" panose="02020603050405020304" pitchFamily="18" charset="0"/>
              </a:rPr>
              <a:t>¿Qué te falta?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s-PE" sz="1200" dirty="0">
                <a:effectLst/>
                <a:latin typeface="Calibri" panose="020F0502020204030204" pitchFamily="34" charset="0"/>
                <a:ea typeface="Calibri" panose="020F0502020204030204" pitchFamily="34" charset="0"/>
                <a:cs typeface="Times New Roman" panose="02020603050405020304" pitchFamily="18" charset="0"/>
              </a:rPr>
              <a:t> </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itchFamily="2" charset="2"/>
              <a:buChar char=""/>
            </a:pPr>
            <a:r>
              <a:rPr lang="es-PE" sz="1200" dirty="0">
                <a:effectLst/>
                <a:latin typeface="Calibri" panose="020F0502020204030204" pitchFamily="34" charset="0"/>
                <a:ea typeface="Calibri" panose="020F0502020204030204" pitchFamily="34" charset="0"/>
                <a:cs typeface="Times New Roman" panose="02020603050405020304" pitchFamily="18" charset="0"/>
              </a:rPr>
              <a:t>¿Qué te sobra?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n 2">
            <a:extLst>
              <a:ext uri="{FF2B5EF4-FFF2-40B4-BE49-F238E27FC236}">
                <a16:creationId xmlns:a16="http://schemas.microsoft.com/office/drawing/2014/main" id="{654CE22E-4EA6-5E96-6A56-63F82D81DB86}"/>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1356096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65125"/>
            <a:ext cx="9920794" cy="732155"/>
          </a:xfrm>
        </p:spPr>
        <p:txBody>
          <a:bodyPr>
            <a:normAutofit/>
          </a:bodyPr>
          <a:lstStyle/>
          <a:p>
            <a:r>
              <a:rPr lang="es-ES" sz="2400" dirty="0"/>
              <a:t>CHECK LIST PARA TOMAR DECISIONES SOBRE CUALQUIER ACCESORIO</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19</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2020. www.academiadecoracion.com</a:t>
            </a:r>
          </a:p>
        </p:txBody>
      </p:sp>
      <p:sp>
        <p:nvSpPr>
          <p:cNvPr id="6" name="CuadroTexto 5">
            <a:extLst>
              <a:ext uri="{FF2B5EF4-FFF2-40B4-BE49-F238E27FC236}">
                <a16:creationId xmlns:a16="http://schemas.microsoft.com/office/drawing/2014/main" id="{701C58A5-5C50-7326-8C99-AADC79C8B486}"/>
              </a:ext>
            </a:extLst>
          </p:cNvPr>
          <p:cNvSpPr txBox="1"/>
          <p:nvPr/>
        </p:nvSpPr>
        <p:spPr>
          <a:xfrm>
            <a:off x="838200" y="1097280"/>
            <a:ext cx="10222523" cy="2585323"/>
          </a:xfrm>
          <a:prstGeom prst="rect">
            <a:avLst/>
          </a:prstGeom>
          <a:noFill/>
        </p:spPr>
        <p:txBody>
          <a:bodyPr wrap="square" rtlCol="0">
            <a:spAutoFit/>
          </a:bodyPr>
          <a:lstStyle/>
          <a:p>
            <a:r>
              <a:rPr lang="es-ES" dirty="0"/>
              <a:t>Antes de comprar, hazte estas preguntas para NO PERDER EL FOCO EN TUS OBJETIVOS DE DECORACIÓN.</a:t>
            </a:r>
          </a:p>
          <a:p>
            <a:r>
              <a:rPr lang="es-ES" dirty="0"/>
              <a:t> Y COMPRA,  sólo si todas las respuestas sean afirmativas.</a:t>
            </a:r>
          </a:p>
          <a:p>
            <a:endParaRPr lang="es-ES" dirty="0"/>
          </a:p>
          <a:p>
            <a:pPr marL="342900" indent="-342900">
              <a:buAutoNum type="arabicParenR"/>
            </a:pPr>
            <a:r>
              <a:rPr lang="es-ES" dirty="0"/>
              <a:t>¿Encaja con mis necesidades y deseos? </a:t>
            </a:r>
          </a:p>
          <a:p>
            <a:pPr marL="342900" indent="-342900">
              <a:buAutoNum type="arabicParenR"/>
            </a:pPr>
            <a:r>
              <a:rPr lang="es-ES" dirty="0"/>
              <a:t>¿Encaja con los estilos decorativos que he definido para mi proyecto?</a:t>
            </a:r>
          </a:p>
          <a:p>
            <a:pPr marL="342900" indent="-342900">
              <a:buAutoNum type="arabicParenR"/>
            </a:pPr>
            <a:r>
              <a:rPr lang="es-ES" dirty="0"/>
              <a:t>¿Está claramente dentro de mi paleta de color?</a:t>
            </a:r>
          </a:p>
          <a:p>
            <a:pPr marL="342900" indent="-342900">
              <a:buAutoNum type="arabicParenR"/>
            </a:pPr>
            <a:r>
              <a:rPr lang="es-ES" dirty="0"/>
              <a:t>¿Su tamaño es el adecuado? ¿Resultará armonioso en el espacio donde voy a colocarlo? ¿o ponerlo me traerá otros problemas?</a:t>
            </a:r>
          </a:p>
          <a:p>
            <a:pPr marL="342900" indent="-342900">
              <a:buAutoNum type="arabicParenR"/>
            </a:pPr>
            <a:endParaRPr lang="es-ES" dirty="0"/>
          </a:p>
        </p:txBody>
      </p:sp>
      <p:pic>
        <p:nvPicPr>
          <p:cNvPr id="3" name="Imagen 2">
            <a:extLst>
              <a:ext uri="{FF2B5EF4-FFF2-40B4-BE49-F238E27FC236}">
                <a16:creationId xmlns:a16="http://schemas.microsoft.com/office/drawing/2014/main" id="{20A7B7C0-6360-8EF9-165B-AD5BAFBDD139}"/>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801016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65125"/>
            <a:ext cx="10515600" cy="701675"/>
          </a:xfrm>
        </p:spPr>
        <p:txBody>
          <a:bodyPr>
            <a:normAutofit/>
          </a:bodyPr>
          <a:lstStyle/>
          <a:p>
            <a:r>
              <a:rPr lang="es-ES" sz="2400" dirty="0"/>
              <a:t>CONTENIDO – Memoria del proyecto</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2</a:t>
            </a:fld>
            <a:endParaRPr lang="es-ES"/>
          </a:p>
        </p:txBody>
      </p:sp>
      <p:pic>
        <p:nvPicPr>
          <p:cNvPr id="10" name="Imagen 9">
            <a:extLst>
              <a:ext uri="{FF2B5EF4-FFF2-40B4-BE49-F238E27FC236}">
                <a16:creationId xmlns:a16="http://schemas.microsoft.com/office/drawing/2014/main" id="{64567780-CD3C-3BA2-1C0F-AF29606B5FEC}"/>
              </a:ext>
            </a:extLst>
          </p:cNvPr>
          <p:cNvPicPr>
            <a:picLocks noChangeAspect="1"/>
          </p:cNvPicPr>
          <p:nvPr/>
        </p:nvPicPr>
        <p:blipFill>
          <a:blip r:embed="rId2"/>
          <a:stretch>
            <a:fillRect/>
          </a:stretch>
        </p:blipFill>
        <p:spPr>
          <a:xfrm>
            <a:off x="11140440" y="136525"/>
            <a:ext cx="808165" cy="808165"/>
          </a:xfrm>
          <a:prstGeom prst="rect">
            <a:avLst/>
          </a:prstGeom>
        </p:spPr>
      </p:pic>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sp>
        <p:nvSpPr>
          <p:cNvPr id="3" name="CuadroTexto 2">
            <a:extLst>
              <a:ext uri="{FF2B5EF4-FFF2-40B4-BE49-F238E27FC236}">
                <a16:creationId xmlns:a16="http://schemas.microsoft.com/office/drawing/2014/main" id="{77202ACD-D537-5758-8188-7277B3081045}"/>
              </a:ext>
            </a:extLst>
          </p:cNvPr>
          <p:cNvSpPr txBox="1"/>
          <p:nvPr/>
        </p:nvSpPr>
        <p:spPr>
          <a:xfrm>
            <a:off x="972766" y="1442336"/>
            <a:ext cx="9786228" cy="4185761"/>
          </a:xfrm>
          <a:prstGeom prst="rect">
            <a:avLst/>
          </a:prstGeom>
          <a:noFill/>
        </p:spPr>
        <p:txBody>
          <a:bodyPr wrap="square" rtlCol="0">
            <a:spAutoFit/>
          </a:bodyPr>
          <a:lstStyle/>
          <a:p>
            <a:pPr marL="342900" indent="-342900">
              <a:buFont typeface="+mj-lt"/>
              <a:buAutoNum type="arabicPeriod"/>
            </a:pPr>
            <a:r>
              <a:rPr lang="es-ES" sz="1400" dirty="0"/>
              <a:t>Enfoque personal: Resumen de necesidades y deseos. Objetivos del proyecto.</a:t>
            </a:r>
          </a:p>
          <a:p>
            <a:pPr marL="342900" indent="-342900">
              <a:buFont typeface="+mj-lt"/>
              <a:buAutoNum type="arabicPeriod"/>
            </a:pPr>
            <a:r>
              <a:rPr lang="es-ES" sz="1400" dirty="0"/>
              <a:t>Propósito de la decoración</a:t>
            </a:r>
          </a:p>
          <a:p>
            <a:pPr marL="342900" indent="-342900">
              <a:buFont typeface="+mj-lt"/>
              <a:buAutoNum type="arabicPeriod"/>
            </a:pPr>
            <a:r>
              <a:rPr lang="es-ES" sz="1400" dirty="0"/>
              <a:t>Historias que quieres narrar a través de tu decoración</a:t>
            </a:r>
          </a:p>
          <a:p>
            <a:pPr marL="342900" indent="-342900">
              <a:buFont typeface="+mj-lt"/>
              <a:buAutoNum type="arabicPeriod"/>
            </a:pPr>
            <a:r>
              <a:rPr lang="es-ES" sz="1400" dirty="0"/>
              <a:t>Plano vivienda</a:t>
            </a:r>
          </a:p>
          <a:p>
            <a:pPr marL="342900" indent="-342900">
              <a:buFont typeface="+mj-lt"/>
              <a:buAutoNum type="arabicPeriod"/>
            </a:pPr>
            <a:r>
              <a:rPr lang="es-ES" sz="1400" dirty="0"/>
              <a:t>Plano estancia proyecto</a:t>
            </a:r>
          </a:p>
          <a:p>
            <a:pPr marL="342900" indent="-342900">
              <a:buFont typeface="+mj-lt"/>
              <a:buAutoNum type="arabicPeriod"/>
            </a:pPr>
            <a:r>
              <a:rPr lang="es-ES" sz="1400" dirty="0"/>
              <a:t>Imágenes vivienda y estancia</a:t>
            </a:r>
          </a:p>
          <a:p>
            <a:pPr marL="342900" indent="-342900">
              <a:buFont typeface="+mj-lt"/>
              <a:buAutoNum type="arabicPeriod"/>
            </a:pPr>
            <a:r>
              <a:rPr lang="es-ES" sz="1400" dirty="0"/>
              <a:t>Definir áreas dentro del espacio</a:t>
            </a:r>
          </a:p>
          <a:p>
            <a:pPr marL="342900" indent="-342900">
              <a:buFont typeface="+mj-lt"/>
              <a:buAutoNum type="arabicPeriod"/>
            </a:pPr>
            <a:r>
              <a:rPr lang="es-ES" sz="1400" dirty="0"/>
              <a:t>Definir punto focal.</a:t>
            </a:r>
          </a:p>
          <a:p>
            <a:pPr marL="342900" indent="-342900">
              <a:buFont typeface="+mj-lt"/>
              <a:buAutoNum type="arabicPeriod"/>
            </a:pPr>
            <a:r>
              <a:rPr lang="es-ES" sz="1400" dirty="0"/>
              <a:t>Distribución del mobiliario en el espacio.</a:t>
            </a:r>
          </a:p>
          <a:p>
            <a:pPr marL="342900" indent="-342900">
              <a:buFont typeface="+mj-lt"/>
              <a:buAutoNum type="arabicPeriod"/>
            </a:pPr>
            <a:r>
              <a:rPr lang="es-ES" sz="1400" dirty="0"/>
              <a:t>Estilos decorativos</a:t>
            </a:r>
          </a:p>
          <a:p>
            <a:pPr marL="342900" indent="-342900">
              <a:buFont typeface="+mj-lt"/>
              <a:buAutoNum type="arabicPeriod"/>
            </a:pPr>
            <a:r>
              <a:rPr lang="es-ES" sz="1400" dirty="0"/>
              <a:t>Paleta de color</a:t>
            </a:r>
          </a:p>
          <a:p>
            <a:pPr marL="342900" indent="-342900">
              <a:buFont typeface="+mj-lt"/>
              <a:buAutoNum type="arabicPeriod"/>
            </a:pPr>
            <a:r>
              <a:rPr lang="es-ES" sz="1400" dirty="0"/>
              <a:t>Definir medidas de los muebles principales: mesa comedor sofás</a:t>
            </a:r>
          </a:p>
          <a:p>
            <a:pPr marL="342900" indent="-342900">
              <a:buFont typeface="+mj-lt"/>
              <a:buAutoNum type="arabicPeriod"/>
            </a:pPr>
            <a:r>
              <a:rPr lang="es-ES" sz="1400" dirty="0"/>
              <a:t>Fotos muebles: Pinterest tablero. Hacer Moodboard.</a:t>
            </a:r>
          </a:p>
          <a:p>
            <a:pPr marL="342900" indent="-342900">
              <a:buFont typeface="+mj-lt"/>
              <a:buAutoNum type="arabicPeriod"/>
            </a:pPr>
            <a:r>
              <a:rPr lang="es-ES" sz="1400" dirty="0"/>
              <a:t>Fotos accesorios: existentes y nuevos. Hacer Moodboard.</a:t>
            </a:r>
          </a:p>
          <a:p>
            <a:pPr marL="342900" indent="-342900">
              <a:buFont typeface="+mj-lt"/>
              <a:buAutoNum type="arabicPeriod"/>
            </a:pPr>
            <a:r>
              <a:rPr lang="es-ES" sz="1400" dirty="0"/>
              <a:t>Materiales y texturas: Hacer Moodboard.</a:t>
            </a:r>
          </a:p>
          <a:p>
            <a:pPr marL="342900" indent="-342900">
              <a:buFont typeface="+mj-lt"/>
              <a:buAutoNum type="arabicPeriod"/>
            </a:pPr>
            <a:r>
              <a:rPr lang="es-ES" sz="1400" dirty="0"/>
              <a:t>Iluminación: General, puntual y ambiental. Hacer Moodboard.</a:t>
            </a:r>
          </a:p>
          <a:p>
            <a:pPr marL="342900" indent="-342900">
              <a:buFont typeface="+mj-lt"/>
              <a:buAutoNum type="arabicPeriod"/>
            </a:pPr>
            <a:r>
              <a:rPr lang="es-ES" sz="1400" dirty="0"/>
              <a:t>Decoración paredes: Fotos, cuadros, espejos, paredes de acento.</a:t>
            </a:r>
          </a:p>
          <a:p>
            <a:pPr marL="342900" indent="-342900">
              <a:buFont typeface="+mj-lt"/>
              <a:buAutoNum type="arabicPeriod"/>
            </a:pPr>
            <a:r>
              <a:rPr lang="es-ES" sz="1400" dirty="0"/>
              <a:t>Suelos: alfombras</a:t>
            </a:r>
          </a:p>
          <a:p>
            <a:endParaRPr lang="es-ES" sz="1400" dirty="0"/>
          </a:p>
        </p:txBody>
      </p:sp>
    </p:spTree>
    <p:extLst>
      <p:ext uri="{BB962C8B-B14F-4D97-AF65-F5344CB8AC3E}">
        <p14:creationId xmlns:p14="http://schemas.microsoft.com/office/powerpoint/2010/main" val="33149266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65126"/>
            <a:ext cx="10515600" cy="684012"/>
          </a:xfrm>
        </p:spPr>
        <p:txBody>
          <a:bodyPr>
            <a:normAutofit/>
          </a:bodyPr>
          <a:lstStyle/>
          <a:p>
            <a:r>
              <a:rPr lang="es-ES" sz="2400" dirty="0"/>
              <a:t>12. MUEBLES, PRINCIPALES, AUXILIARES Y ACCESORIOS</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20</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sp>
        <p:nvSpPr>
          <p:cNvPr id="6" name="CuadroTexto 5">
            <a:extLst>
              <a:ext uri="{FF2B5EF4-FFF2-40B4-BE49-F238E27FC236}">
                <a16:creationId xmlns:a16="http://schemas.microsoft.com/office/drawing/2014/main" id="{B3F2FC19-1591-A285-572E-E9D5C00CF32E}"/>
              </a:ext>
            </a:extLst>
          </p:cNvPr>
          <p:cNvSpPr txBox="1"/>
          <p:nvPr/>
        </p:nvSpPr>
        <p:spPr>
          <a:xfrm>
            <a:off x="734612" y="1870885"/>
            <a:ext cx="10619188" cy="2862322"/>
          </a:xfrm>
          <a:prstGeom prst="rect">
            <a:avLst/>
          </a:prstGeom>
          <a:noFill/>
        </p:spPr>
        <p:txBody>
          <a:bodyPr wrap="square" rtlCol="0">
            <a:spAutoFit/>
          </a:bodyPr>
          <a:lstStyle/>
          <a:p>
            <a:r>
              <a:rPr lang="es-ES" dirty="0"/>
              <a:t>Muebles y accesorios que ya tienes:</a:t>
            </a:r>
          </a:p>
          <a:p>
            <a:pPr marL="285750" indent="-285750">
              <a:buFont typeface="Arial" panose="020B0604020202020204" pitchFamily="34" charset="0"/>
              <a:buChar char="•"/>
            </a:pPr>
            <a:r>
              <a:rPr lang="es-ES" dirty="0"/>
              <a:t>Mueble 1:</a:t>
            </a:r>
          </a:p>
          <a:p>
            <a:pPr marL="285750" indent="-285750">
              <a:buFont typeface="Arial" panose="020B0604020202020204" pitchFamily="34" charset="0"/>
              <a:buChar char="•"/>
            </a:pPr>
            <a:r>
              <a:rPr lang="es-ES" dirty="0"/>
              <a:t>Mueble 2:</a:t>
            </a:r>
          </a:p>
          <a:p>
            <a:pPr marL="285750" indent="-285750">
              <a:buFont typeface="Arial" panose="020B0604020202020204" pitchFamily="34" charset="0"/>
              <a:buChar char="•"/>
            </a:pPr>
            <a:r>
              <a:rPr lang="es-ES" dirty="0"/>
              <a:t>Mueble 3:</a:t>
            </a:r>
          </a:p>
          <a:p>
            <a:pPr marL="285750" indent="-285750">
              <a:buFontTx/>
              <a:buChar char="-"/>
            </a:pPr>
            <a:endParaRPr lang="es-ES" dirty="0"/>
          </a:p>
          <a:p>
            <a:r>
              <a:rPr lang="es-ES" dirty="0"/>
              <a:t>Muebles que no tienes y necesitarás comprar, pero que deseas incluir: (Puedes mostrarlos con imágenes inspiradoras donde aparezcan o solo la imagen del mueble).</a:t>
            </a:r>
          </a:p>
          <a:p>
            <a:pPr marL="285750" indent="-285750">
              <a:buFont typeface="Arial" panose="020B0604020202020204" pitchFamily="34" charset="0"/>
              <a:buChar char="•"/>
            </a:pPr>
            <a:r>
              <a:rPr lang="es-ES" dirty="0"/>
              <a:t>Mueble 1:</a:t>
            </a:r>
          </a:p>
          <a:p>
            <a:pPr marL="285750" indent="-285750">
              <a:buFont typeface="Arial" panose="020B0604020202020204" pitchFamily="34" charset="0"/>
              <a:buChar char="•"/>
            </a:pPr>
            <a:r>
              <a:rPr lang="es-ES" dirty="0"/>
              <a:t>Mueble 2:</a:t>
            </a:r>
          </a:p>
          <a:p>
            <a:pPr marL="285750" indent="-285750">
              <a:buFont typeface="Arial" panose="020B0604020202020204" pitchFamily="34" charset="0"/>
              <a:buChar char="•"/>
            </a:pPr>
            <a:r>
              <a:rPr lang="es-ES" dirty="0"/>
              <a:t>Mueble 3:</a:t>
            </a:r>
          </a:p>
        </p:txBody>
      </p:sp>
      <p:sp>
        <p:nvSpPr>
          <p:cNvPr id="3" name="CuadroTexto 2">
            <a:extLst>
              <a:ext uri="{FF2B5EF4-FFF2-40B4-BE49-F238E27FC236}">
                <a16:creationId xmlns:a16="http://schemas.microsoft.com/office/drawing/2014/main" id="{01431697-6137-9E91-75CC-20A13A0104AC}"/>
              </a:ext>
            </a:extLst>
          </p:cNvPr>
          <p:cNvSpPr txBox="1"/>
          <p:nvPr/>
        </p:nvSpPr>
        <p:spPr>
          <a:xfrm>
            <a:off x="734612" y="1183012"/>
            <a:ext cx="10515600" cy="276999"/>
          </a:xfrm>
          <a:prstGeom prst="rect">
            <a:avLst/>
          </a:prstGeom>
          <a:noFill/>
        </p:spPr>
        <p:txBody>
          <a:bodyPr wrap="square" rtlCol="0">
            <a:spAutoFit/>
          </a:bodyPr>
          <a:lstStyle/>
          <a:p>
            <a:r>
              <a:rPr lang="es-ES" sz="1200" dirty="0">
                <a:solidFill>
                  <a:schemeClr val="tx1">
                    <a:lumMod val="50000"/>
                    <a:lumOff val="50000"/>
                  </a:schemeClr>
                </a:solidFill>
              </a:rPr>
              <a:t>RESUMEN: Haz tu lista de muebles, anota sus medidas y pega imágenes de apoyo. Puedes utilizar tantas páginas como necesites.</a:t>
            </a:r>
          </a:p>
        </p:txBody>
      </p:sp>
      <p:pic>
        <p:nvPicPr>
          <p:cNvPr id="8" name="Imagen 7">
            <a:extLst>
              <a:ext uri="{FF2B5EF4-FFF2-40B4-BE49-F238E27FC236}">
                <a16:creationId xmlns:a16="http://schemas.microsoft.com/office/drawing/2014/main" id="{3546FE62-08EC-7FE7-2650-EFD324B64C9C}"/>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12509557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09835"/>
            <a:ext cx="10515600" cy="756965"/>
          </a:xfrm>
        </p:spPr>
        <p:txBody>
          <a:bodyPr>
            <a:normAutofit/>
          </a:bodyPr>
          <a:lstStyle/>
          <a:p>
            <a:r>
              <a:rPr lang="es-ES" sz="2400" dirty="0"/>
              <a:t>13.FOTOS MUEBLES. PINTEREST TABLERO. CREAR MOODBOARD</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21</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sp>
        <p:nvSpPr>
          <p:cNvPr id="6" name="CuadroTexto 5">
            <a:extLst>
              <a:ext uri="{FF2B5EF4-FFF2-40B4-BE49-F238E27FC236}">
                <a16:creationId xmlns:a16="http://schemas.microsoft.com/office/drawing/2014/main" id="{E5B4FABD-692B-D919-B6ED-D28B0069DFA3}"/>
              </a:ext>
            </a:extLst>
          </p:cNvPr>
          <p:cNvSpPr txBox="1"/>
          <p:nvPr/>
        </p:nvSpPr>
        <p:spPr>
          <a:xfrm>
            <a:off x="868680" y="965636"/>
            <a:ext cx="10454640" cy="830997"/>
          </a:xfrm>
          <a:prstGeom prst="rect">
            <a:avLst/>
          </a:prstGeom>
          <a:noFill/>
        </p:spPr>
        <p:txBody>
          <a:bodyPr wrap="square" rtlCol="0">
            <a:spAutoFit/>
          </a:bodyPr>
          <a:lstStyle/>
          <a:p>
            <a:r>
              <a:rPr lang="es-ES" sz="1200" dirty="0">
                <a:solidFill>
                  <a:schemeClr val="tx1">
                    <a:lumMod val="50000"/>
                    <a:lumOff val="50000"/>
                  </a:schemeClr>
                </a:solidFill>
              </a:rPr>
              <a:t>Incluye aquí fotos de ejemplo de tus muebles principales: sofá, sillones, mesa de centro, mesa auxiliar, mesa comedor, sillas comedor, librería, mueble TV…</a:t>
            </a:r>
          </a:p>
          <a:p>
            <a:r>
              <a:rPr lang="es-ES" sz="1200" dirty="0">
                <a:solidFill>
                  <a:schemeClr val="tx1">
                    <a:lumMod val="50000"/>
                    <a:lumOff val="50000"/>
                  </a:schemeClr>
                </a:solidFill>
              </a:rPr>
              <a:t>Crea y pega aquí tu moodboard de materiales y acabados que deseas incluir en tu proyecto.</a:t>
            </a:r>
          </a:p>
          <a:p>
            <a:r>
              <a:rPr lang="es-ES" sz="1200" dirty="0">
                <a:solidFill>
                  <a:schemeClr val="tx1">
                    <a:lumMod val="50000"/>
                    <a:lumOff val="50000"/>
                  </a:schemeClr>
                </a:solidFill>
              </a:rPr>
              <a:t>Crea y pega aquí tu moodboard con los muebles principales que deseas para el espacio.</a:t>
            </a:r>
          </a:p>
          <a:p>
            <a:endParaRPr lang="es-ES" sz="1200" dirty="0"/>
          </a:p>
        </p:txBody>
      </p:sp>
      <p:pic>
        <p:nvPicPr>
          <p:cNvPr id="9" name="Imagen 8">
            <a:extLst>
              <a:ext uri="{FF2B5EF4-FFF2-40B4-BE49-F238E27FC236}">
                <a16:creationId xmlns:a16="http://schemas.microsoft.com/office/drawing/2014/main" id="{0BB104CD-288E-0A6D-84F5-972DEDFB3F9F}"/>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2885917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797668" y="384302"/>
            <a:ext cx="10515600" cy="694055"/>
          </a:xfrm>
        </p:spPr>
        <p:txBody>
          <a:bodyPr>
            <a:normAutofit/>
          </a:bodyPr>
          <a:lstStyle/>
          <a:p>
            <a:r>
              <a:rPr lang="es-ES" sz="2400" dirty="0"/>
              <a:t>14.FOTOS ACCESORIOS</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22</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sp>
        <p:nvSpPr>
          <p:cNvPr id="3" name="CuadroTexto 2">
            <a:extLst>
              <a:ext uri="{FF2B5EF4-FFF2-40B4-BE49-F238E27FC236}">
                <a16:creationId xmlns:a16="http://schemas.microsoft.com/office/drawing/2014/main" id="{7BEC7555-8420-7114-1FD9-5312A23CD9B1}"/>
              </a:ext>
            </a:extLst>
          </p:cNvPr>
          <p:cNvSpPr txBox="1"/>
          <p:nvPr/>
        </p:nvSpPr>
        <p:spPr>
          <a:xfrm>
            <a:off x="797668" y="1078357"/>
            <a:ext cx="9805480" cy="646331"/>
          </a:xfrm>
          <a:prstGeom prst="rect">
            <a:avLst/>
          </a:prstGeom>
          <a:noFill/>
        </p:spPr>
        <p:txBody>
          <a:bodyPr wrap="square" rtlCol="0">
            <a:spAutoFit/>
          </a:bodyPr>
          <a:lstStyle/>
          <a:p>
            <a:r>
              <a:rPr lang="es-ES" sz="1200" dirty="0">
                <a:solidFill>
                  <a:schemeClr val="tx1">
                    <a:lumMod val="50000"/>
                    <a:lumOff val="50000"/>
                  </a:schemeClr>
                </a:solidFill>
              </a:rPr>
              <a:t>Fotos de los accesorios que tienes, ordenados por el criterio que prefieras: formas, colores, materiales.</a:t>
            </a:r>
          </a:p>
          <a:p>
            <a:r>
              <a:rPr lang="es-ES" sz="1200" dirty="0">
                <a:solidFill>
                  <a:schemeClr val="tx1">
                    <a:lumMod val="50000"/>
                    <a:lumOff val="50000"/>
                  </a:schemeClr>
                </a:solidFill>
              </a:rPr>
              <a:t>Descarta los que no se ajusten a los criterios de tu proyecto: por ejemplo si es un material que no vas a utilizar o es de un color que no se integra en tu paleta de color.</a:t>
            </a:r>
          </a:p>
        </p:txBody>
      </p:sp>
      <p:pic>
        <p:nvPicPr>
          <p:cNvPr id="6" name="Imagen 5">
            <a:extLst>
              <a:ext uri="{FF2B5EF4-FFF2-40B4-BE49-F238E27FC236}">
                <a16:creationId xmlns:a16="http://schemas.microsoft.com/office/drawing/2014/main" id="{FA385E47-5303-CF84-CAEE-A872E61A605C}"/>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25728846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65125"/>
            <a:ext cx="10515600" cy="694055"/>
          </a:xfrm>
        </p:spPr>
        <p:txBody>
          <a:bodyPr>
            <a:normAutofit/>
          </a:bodyPr>
          <a:lstStyle/>
          <a:p>
            <a:r>
              <a:rPr lang="es-ES" sz="2400" dirty="0"/>
              <a:t>15.MATERIALES Y TEXTURAS</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23</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sp>
        <p:nvSpPr>
          <p:cNvPr id="3" name="CuadroTexto 2">
            <a:extLst>
              <a:ext uri="{FF2B5EF4-FFF2-40B4-BE49-F238E27FC236}">
                <a16:creationId xmlns:a16="http://schemas.microsoft.com/office/drawing/2014/main" id="{5CEAF62B-0D59-1F1B-DBB2-8EBDA2632F32}"/>
              </a:ext>
            </a:extLst>
          </p:cNvPr>
          <p:cNvSpPr txBox="1"/>
          <p:nvPr/>
        </p:nvSpPr>
        <p:spPr>
          <a:xfrm>
            <a:off x="838200" y="1010781"/>
            <a:ext cx="9805480" cy="461665"/>
          </a:xfrm>
          <a:prstGeom prst="rect">
            <a:avLst/>
          </a:prstGeom>
          <a:noFill/>
        </p:spPr>
        <p:txBody>
          <a:bodyPr wrap="square" rtlCol="0">
            <a:spAutoFit/>
          </a:bodyPr>
          <a:lstStyle/>
          <a:p>
            <a:r>
              <a:rPr lang="es-ES" sz="1200" dirty="0">
                <a:solidFill>
                  <a:schemeClr val="tx1">
                    <a:lumMod val="50000"/>
                    <a:lumOff val="50000"/>
                  </a:schemeClr>
                </a:solidFill>
              </a:rPr>
              <a:t>Crea y pega aquí tu moodboard de materiales y acabados que deseas incluir en tu proyecto. Cuando termines, revisa los muebles y accesorios que habías escogido y haz los cambios que veas necesarios para que encajen con los materiales y texturas que deseas o viceversa.</a:t>
            </a:r>
          </a:p>
        </p:txBody>
      </p:sp>
      <p:pic>
        <p:nvPicPr>
          <p:cNvPr id="6" name="Imagen 5">
            <a:extLst>
              <a:ext uri="{FF2B5EF4-FFF2-40B4-BE49-F238E27FC236}">
                <a16:creationId xmlns:a16="http://schemas.microsoft.com/office/drawing/2014/main" id="{BEC34E2F-B1B3-D519-05DD-09BD9984931D}"/>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2973140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65126"/>
            <a:ext cx="10515600" cy="648866"/>
          </a:xfrm>
        </p:spPr>
        <p:txBody>
          <a:bodyPr>
            <a:normAutofit/>
          </a:bodyPr>
          <a:lstStyle/>
          <a:p>
            <a:r>
              <a:rPr lang="es-ES" sz="2400" dirty="0"/>
              <a:t>16.ILUMINACIÓN</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24</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sp>
        <p:nvSpPr>
          <p:cNvPr id="3" name="CuadroTexto 2">
            <a:extLst>
              <a:ext uri="{FF2B5EF4-FFF2-40B4-BE49-F238E27FC236}">
                <a16:creationId xmlns:a16="http://schemas.microsoft.com/office/drawing/2014/main" id="{79CFF181-127D-EEA8-EB35-1F2A1B21504A}"/>
              </a:ext>
            </a:extLst>
          </p:cNvPr>
          <p:cNvSpPr txBox="1"/>
          <p:nvPr/>
        </p:nvSpPr>
        <p:spPr>
          <a:xfrm>
            <a:off x="974874" y="1611922"/>
            <a:ext cx="2743200" cy="369332"/>
          </a:xfrm>
          <a:prstGeom prst="rect">
            <a:avLst/>
          </a:prstGeom>
          <a:noFill/>
        </p:spPr>
        <p:txBody>
          <a:bodyPr wrap="square" rtlCol="0">
            <a:spAutoFit/>
          </a:bodyPr>
          <a:lstStyle/>
          <a:p>
            <a:r>
              <a:rPr lang="es-ES" dirty="0"/>
              <a:t>GENERAL</a:t>
            </a:r>
          </a:p>
        </p:txBody>
      </p:sp>
      <p:sp>
        <p:nvSpPr>
          <p:cNvPr id="6" name="CuadroTexto 5">
            <a:extLst>
              <a:ext uri="{FF2B5EF4-FFF2-40B4-BE49-F238E27FC236}">
                <a16:creationId xmlns:a16="http://schemas.microsoft.com/office/drawing/2014/main" id="{5E56DA45-E52D-60C7-901F-53B331887B27}"/>
              </a:ext>
            </a:extLst>
          </p:cNvPr>
          <p:cNvSpPr txBox="1"/>
          <p:nvPr/>
        </p:nvSpPr>
        <p:spPr>
          <a:xfrm>
            <a:off x="4424707" y="1611922"/>
            <a:ext cx="2743200" cy="369332"/>
          </a:xfrm>
          <a:prstGeom prst="rect">
            <a:avLst/>
          </a:prstGeom>
          <a:noFill/>
        </p:spPr>
        <p:txBody>
          <a:bodyPr wrap="square" rtlCol="0">
            <a:spAutoFit/>
          </a:bodyPr>
          <a:lstStyle/>
          <a:p>
            <a:r>
              <a:rPr lang="es-ES" dirty="0"/>
              <a:t>PUNTUAL</a:t>
            </a:r>
          </a:p>
        </p:txBody>
      </p:sp>
      <p:sp>
        <p:nvSpPr>
          <p:cNvPr id="7" name="CuadroTexto 6">
            <a:extLst>
              <a:ext uri="{FF2B5EF4-FFF2-40B4-BE49-F238E27FC236}">
                <a16:creationId xmlns:a16="http://schemas.microsoft.com/office/drawing/2014/main" id="{4CD87B84-A04D-BEA0-2684-E8FF319E1F06}"/>
              </a:ext>
            </a:extLst>
          </p:cNvPr>
          <p:cNvSpPr txBox="1"/>
          <p:nvPr/>
        </p:nvSpPr>
        <p:spPr>
          <a:xfrm>
            <a:off x="7874540" y="1611922"/>
            <a:ext cx="2743200" cy="369332"/>
          </a:xfrm>
          <a:prstGeom prst="rect">
            <a:avLst/>
          </a:prstGeom>
          <a:noFill/>
        </p:spPr>
        <p:txBody>
          <a:bodyPr wrap="square" rtlCol="0">
            <a:spAutoFit/>
          </a:bodyPr>
          <a:lstStyle/>
          <a:p>
            <a:r>
              <a:rPr lang="es-ES" dirty="0"/>
              <a:t>AMBIENTAL</a:t>
            </a:r>
          </a:p>
        </p:txBody>
      </p:sp>
      <p:sp>
        <p:nvSpPr>
          <p:cNvPr id="8" name="CuadroTexto 7">
            <a:extLst>
              <a:ext uri="{FF2B5EF4-FFF2-40B4-BE49-F238E27FC236}">
                <a16:creationId xmlns:a16="http://schemas.microsoft.com/office/drawing/2014/main" id="{5CBDC510-C268-2E8B-4A94-946B57C1460A}"/>
              </a:ext>
            </a:extLst>
          </p:cNvPr>
          <p:cNvSpPr txBox="1"/>
          <p:nvPr/>
        </p:nvSpPr>
        <p:spPr>
          <a:xfrm>
            <a:off x="838200" y="1013992"/>
            <a:ext cx="10668000" cy="461665"/>
          </a:xfrm>
          <a:prstGeom prst="rect">
            <a:avLst/>
          </a:prstGeom>
          <a:noFill/>
        </p:spPr>
        <p:txBody>
          <a:bodyPr wrap="square" rtlCol="0">
            <a:spAutoFit/>
          </a:bodyPr>
          <a:lstStyle/>
          <a:p>
            <a:r>
              <a:rPr lang="es-ES" sz="1200" dirty="0">
                <a:solidFill>
                  <a:schemeClr val="tx1">
                    <a:lumMod val="50000"/>
                    <a:lumOff val="50000"/>
                  </a:schemeClr>
                </a:solidFill>
              </a:rPr>
              <a:t>Incluye fotos que representen el estilo de lámpara que quieres para cada función. Ten en cuenta cuál es tu color de acento y con qué materiales y texturas deseas jugar. Anota el color de la luz más adecuado, según el tipo de estancia que estés decorando y las funciones que deba cumplir cada tipo de iluminación.</a:t>
            </a:r>
          </a:p>
        </p:txBody>
      </p:sp>
      <p:pic>
        <p:nvPicPr>
          <p:cNvPr id="9" name="Imagen 8">
            <a:extLst>
              <a:ext uri="{FF2B5EF4-FFF2-40B4-BE49-F238E27FC236}">
                <a16:creationId xmlns:a16="http://schemas.microsoft.com/office/drawing/2014/main" id="{C832CD53-E92D-AC0F-5D68-E00FA5209D02}"/>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19718038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65125"/>
            <a:ext cx="10515600" cy="686435"/>
          </a:xfrm>
        </p:spPr>
        <p:txBody>
          <a:bodyPr>
            <a:normAutofit/>
          </a:bodyPr>
          <a:lstStyle/>
          <a:p>
            <a:r>
              <a:rPr lang="es-ES" sz="2400" dirty="0"/>
              <a:t>17.PAREDES Y CORTINAS</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25</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sp>
        <p:nvSpPr>
          <p:cNvPr id="3" name="CuadroTexto 2">
            <a:extLst>
              <a:ext uri="{FF2B5EF4-FFF2-40B4-BE49-F238E27FC236}">
                <a16:creationId xmlns:a16="http://schemas.microsoft.com/office/drawing/2014/main" id="{C940E490-611A-5814-598F-6AABE81F811B}"/>
              </a:ext>
            </a:extLst>
          </p:cNvPr>
          <p:cNvSpPr txBox="1"/>
          <p:nvPr/>
        </p:nvSpPr>
        <p:spPr>
          <a:xfrm>
            <a:off x="838200" y="1365226"/>
            <a:ext cx="2598906" cy="369332"/>
          </a:xfrm>
          <a:prstGeom prst="rect">
            <a:avLst/>
          </a:prstGeom>
          <a:noFill/>
        </p:spPr>
        <p:txBody>
          <a:bodyPr wrap="square" rtlCol="0">
            <a:spAutoFit/>
          </a:bodyPr>
          <a:lstStyle/>
          <a:p>
            <a:r>
              <a:rPr lang="es-ES" dirty="0"/>
              <a:t>DECORACIÓN MURAL</a:t>
            </a:r>
          </a:p>
        </p:txBody>
      </p:sp>
      <p:sp>
        <p:nvSpPr>
          <p:cNvPr id="7" name="CuadroTexto 6">
            <a:extLst>
              <a:ext uri="{FF2B5EF4-FFF2-40B4-BE49-F238E27FC236}">
                <a16:creationId xmlns:a16="http://schemas.microsoft.com/office/drawing/2014/main" id="{0703323A-0BB1-C338-36D3-5F4FC4BF03AF}"/>
              </a:ext>
            </a:extLst>
          </p:cNvPr>
          <p:cNvSpPr txBox="1"/>
          <p:nvPr/>
        </p:nvSpPr>
        <p:spPr>
          <a:xfrm>
            <a:off x="838200" y="1048123"/>
            <a:ext cx="9805480" cy="276999"/>
          </a:xfrm>
          <a:prstGeom prst="rect">
            <a:avLst/>
          </a:prstGeom>
          <a:noFill/>
        </p:spPr>
        <p:txBody>
          <a:bodyPr wrap="square" rtlCol="0">
            <a:spAutoFit/>
          </a:bodyPr>
          <a:lstStyle/>
          <a:p>
            <a:r>
              <a:rPr lang="es-ES" sz="1200" dirty="0">
                <a:solidFill>
                  <a:schemeClr val="tx1">
                    <a:lumMod val="50000"/>
                    <a:lumOff val="50000"/>
                  </a:schemeClr>
                </a:solidFill>
              </a:rPr>
              <a:t>Fotos que representen el estilo de cuadros y cortinas que quieres incluir.</a:t>
            </a:r>
          </a:p>
        </p:txBody>
      </p:sp>
      <p:pic>
        <p:nvPicPr>
          <p:cNvPr id="6" name="Imagen 5">
            <a:extLst>
              <a:ext uri="{FF2B5EF4-FFF2-40B4-BE49-F238E27FC236}">
                <a16:creationId xmlns:a16="http://schemas.microsoft.com/office/drawing/2014/main" id="{01365FDE-9FC2-E956-8C89-1A44D371F595}"/>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3234405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65125"/>
            <a:ext cx="10515600" cy="701675"/>
          </a:xfrm>
        </p:spPr>
        <p:txBody>
          <a:bodyPr>
            <a:normAutofit/>
          </a:bodyPr>
          <a:lstStyle/>
          <a:p>
            <a:r>
              <a:rPr lang="es-ES" sz="2400" dirty="0"/>
              <a:t>18.DECORACIÓN SUELOS: ALFOMBRAS</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26</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sp>
        <p:nvSpPr>
          <p:cNvPr id="3" name="CuadroTexto 2">
            <a:extLst>
              <a:ext uri="{FF2B5EF4-FFF2-40B4-BE49-F238E27FC236}">
                <a16:creationId xmlns:a16="http://schemas.microsoft.com/office/drawing/2014/main" id="{DFC0DF80-B64E-7899-4E1E-49EB8CB27403}"/>
              </a:ext>
            </a:extLst>
          </p:cNvPr>
          <p:cNvSpPr txBox="1"/>
          <p:nvPr/>
        </p:nvSpPr>
        <p:spPr>
          <a:xfrm>
            <a:off x="960120" y="1005840"/>
            <a:ext cx="9654540" cy="461665"/>
          </a:xfrm>
          <a:prstGeom prst="rect">
            <a:avLst/>
          </a:prstGeom>
          <a:noFill/>
        </p:spPr>
        <p:txBody>
          <a:bodyPr wrap="square" rtlCol="0">
            <a:spAutoFit/>
          </a:bodyPr>
          <a:lstStyle/>
          <a:p>
            <a:r>
              <a:rPr lang="es-ES" sz="1200" dirty="0">
                <a:solidFill>
                  <a:schemeClr val="tx1">
                    <a:lumMod val="50000"/>
                    <a:lumOff val="50000"/>
                  </a:schemeClr>
                </a:solidFill>
              </a:rPr>
              <a:t>Incluye imágenes de modelos de alfombra que desees incluir en tu estancia. Revisa que encajen en tu estilo, paleta de color y moodboard de materiales y acabados.</a:t>
            </a:r>
          </a:p>
        </p:txBody>
      </p:sp>
      <p:pic>
        <p:nvPicPr>
          <p:cNvPr id="6" name="Imagen 5">
            <a:extLst>
              <a:ext uri="{FF2B5EF4-FFF2-40B4-BE49-F238E27FC236}">
                <a16:creationId xmlns:a16="http://schemas.microsoft.com/office/drawing/2014/main" id="{10AA6DB8-0E76-1534-B7E2-F0F5E6DDD2A8}"/>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3936029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65125"/>
            <a:ext cx="10515600" cy="503555"/>
          </a:xfrm>
        </p:spPr>
        <p:txBody>
          <a:bodyPr>
            <a:normAutofit/>
          </a:bodyPr>
          <a:lstStyle/>
          <a:p>
            <a:r>
              <a:rPr lang="es-ES" sz="2400" dirty="0"/>
              <a:t>RESULTADO PROYECTO ESTANCIA</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27</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pic>
        <p:nvPicPr>
          <p:cNvPr id="3" name="Imagen 2">
            <a:extLst>
              <a:ext uri="{FF2B5EF4-FFF2-40B4-BE49-F238E27FC236}">
                <a16:creationId xmlns:a16="http://schemas.microsoft.com/office/drawing/2014/main" id="{BEA8C8E8-55BC-178B-2543-149B3ADF467A}"/>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1015642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65125"/>
            <a:ext cx="10515600" cy="511175"/>
          </a:xfrm>
        </p:spPr>
        <p:txBody>
          <a:bodyPr>
            <a:normAutofit/>
          </a:bodyPr>
          <a:lstStyle/>
          <a:p>
            <a:r>
              <a:rPr lang="es-ES" sz="2400" dirty="0"/>
              <a:t>ANTES - DESPUÉS</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28</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pic>
        <p:nvPicPr>
          <p:cNvPr id="3" name="Imagen 2">
            <a:extLst>
              <a:ext uri="{FF2B5EF4-FFF2-40B4-BE49-F238E27FC236}">
                <a16:creationId xmlns:a16="http://schemas.microsoft.com/office/drawing/2014/main" id="{BEA8C8E8-55BC-178B-2543-149B3ADF467A}"/>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27718779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2209800" y="3030504"/>
            <a:ext cx="8111247" cy="1045385"/>
          </a:xfrm>
        </p:spPr>
        <p:txBody>
          <a:bodyPr>
            <a:normAutofit fontScale="90000"/>
          </a:bodyPr>
          <a:lstStyle/>
          <a:p>
            <a:pPr algn="ctr"/>
            <a:r>
              <a:rPr lang="es-ES" sz="2400" dirty="0">
                <a:latin typeface="Bradley Hand" pitchFamily="2" charset="77"/>
              </a:rPr>
              <a:t>¡Enhorabuena!</a:t>
            </a:r>
            <a:br>
              <a:rPr lang="es-ES" sz="2400" dirty="0">
                <a:latin typeface="Bradley Hand" pitchFamily="2" charset="77"/>
              </a:rPr>
            </a:br>
            <a:r>
              <a:rPr lang="es-ES" sz="2400" dirty="0">
                <a:latin typeface="Bradley Hand" pitchFamily="2" charset="77"/>
              </a:rPr>
              <a:t>Terminaste la Memoria de tu proyecto.</a:t>
            </a:r>
            <a:br>
              <a:rPr lang="es-ES" sz="2400" dirty="0">
                <a:latin typeface="Bradley Hand" pitchFamily="2" charset="77"/>
              </a:rPr>
            </a:br>
            <a:endParaRPr lang="es-ES" sz="2400" dirty="0">
              <a:latin typeface="Bradley Hand" pitchFamily="2" charset="77"/>
            </a:endParaRP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29</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pic>
        <p:nvPicPr>
          <p:cNvPr id="3" name="Imagen 2">
            <a:extLst>
              <a:ext uri="{FF2B5EF4-FFF2-40B4-BE49-F238E27FC236}">
                <a16:creationId xmlns:a16="http://schemas.microsoft.com/office/drawing/2014/main" id="{BEA8C8E8-55BC-178B-2543-149B3ADF467A}"/>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4072010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0E9DF974-D227-7063-CF24-1D1AD1C09256}"/>
              </a:ext>
            </a:extLst>
          </p:cNvPr>
          <p:cNvPicPr>
            <a:picLocks noChangeAspect="1"/>
          </p:cNvPicPr>
          <p:nvPr/>
        </p:nvPicPr>
        <p:blipFill>
          <a:blip r:embed="rId2"/>
          <a:stretch>
            <a:fillRect/>
          </a:stretch>
        </p:blipFill>
        <p:spPr>
          <a:xfrm>
            <a:off x="449580" y="2367915"/>
            <a:ext cx="4838700" cy="3629025"/>
          </a:xfrm>
          <a:prstGeom prst="rect">
            <a:avLst/>
          </a:prstGeom>
        </p:spPr>
      </p:pic>
      <p:pic>
        <p:nvPicPr>
          <p:cNvPr id="10" name="Imagen 9">
            <a:extLst>
              <a:ext uri="{FF2B5EF4-FFF2-40B4-BE49-F238E27FC236}">
                <a16:creationId xmlns:a16="http://schemas.microsoft.com/office/drawing/2014/main" id="{B4E78BC7-06E2-1829-C373-01431A04F6D3}"/>
              </a:ext>
            </a:extLst>
          </p:cNvPr>
          <p:cNvPicPr>
            <a:picLocks noChangeAspect="1"/>
          </p:cNvPicPr>
          <p:nvPr/>
        </p:nvPicPr>
        <p:blipFill>
          <a:blip r:embed="rId3"/>
          <a:stretch>
            <a:fillRect/>
          </a:stretch>
        </p:blipFill>
        <p:spPr>
          <a:xfrm>
            <a:off x="6781800" y="2201227"/>
            <a:ext cx="3962400" cy="3962400"/>
          </a:xfrm>
          <a:prstGeom prst="rect">
            <a:avLst/>
          </a:prstGeom>
        </p:spPr>
      </p:pic>
      <p:pic>
        <p:nvPicPr>
          <p:cNvPr id="12" name="Imagen 11">
            <a:extLst>
              <a:ext uri="{FF2B5EF4-FFF2-40B4-BE49-F238E27FC236}">
                <a16:creationId xmlns:a16="http://schemas.microsoft.com/office/drawing/2014/main" id="{2564AC53-5AEC-6EF9-905A-EE33B42D33E4}"/>
              </a:ext>
            </a:extLst>
          </p:cNvPr>
          <p:cNvPicPr>
            <a:picLocks noChangeAspect="1"/>
          </p:cNvPicPr>
          <p:nvPr/>
        </p:nvPicPr>
        <p:blipFill>
          <a:blip r:embed="rId4"/>
          <a:stretch>
            <a:fillRect/>
          </a:stretch>
        </p:blipFill>
        <p:spPr>
          <a:xfrm>
            <a:off x="11140440" y="136525"/>
            <a:ext cx="808165" cy="808165"/>
          </a:xfrm>
          <a:prstGeom prst="rect">
            <a:avLst/>
          </a:prstGeom>
        </p:spPr>
      </p:pic>
      <p:sp>
        <p:nvSpPr>
          <p:cNvPr id="13" name="Título 1">
            <a:extLst>
              <a:ext uri="{FF2B5EF4-FFF2-40B4-BE49-F238E27FC236}">
                <a16:creationId xmlns:a16="http://schemas.microsoft.com/office/drawing/2014/main" id="{45686D75-0C22-4379-4AA9-B5118E47B1D8}"/>
              </a:ext>
            </a:extLst>
          </p:cNvPr>
          <p:cNvSpPr>
            <a:spLocks noGrp="1"/>
          </p:cNvSpPr>
          <p:nvPr>
            <p:ph type="title"/>
          </p:nvPr>
        </p:nvSpPr>
        <p:spPr>
          <a:xfrm>
            <a:off x="838200" y="136525"/>
            <a:ext cx="10515600" cy="1018197"/>
          </a:xfrm>
        </p:spPr>
        <p:txBody>
          <a:bodyPr>
            <a:normAutofit/>
          </a:bodyPr>
          <a:lstStyle/>
          <a:p>
            <a:r>
              <a:rPr lang="es-ES" sz="2400" dirty="0"/>
              <a:t>POR QUÉ HACER UNA MEMORIA DEL PROYECTO</a:t>
            </a:r>
          </a:p>
        </p:txBody>
      </p:sp>
      <p:sp>
        <p:nvSpPr>
          <p:cNvPr id="14" name="CuadroTexto 13">
            <a:extLst>
              <a:ext uri="{FF2B5EF4-FFF2-40B4-BE49-F238E27FC236}">
                <a16:creationId xmlns:a16="http://schemas.microsoft.com/office/drawing/2014/main" id="{7A1D8B9B-EC4C-D69A-747D-994A97F08FFF}"/>
              </a:ext>
            </a:extLst>
          </p:cNvPr>
          <p:cNvSpPr txBox="1"/>
          <p:nvPr/>
        </p:nvSpPr>
        <p:spPr>
          <a:xfrm>
            <a:off x="838200" y="822960"/>
            <a:ext cx="10210800" cy="954107"/>
          </a:xfrm>
          <a:prstGeom prst="rect">
            <a:avLst/>
          </a:prstGeom>
          <a:noFill/>
        </p:spPr>
        <p:txBody>
          <a:bodyPr wrap="square" rtlCol="0">
            <a:spAutoFit/>
          </a:bodyPr>
          <a:lstStyle/>
          <a:p>
            <a:r>
              <a:rPr lang="es-ES" sz="1400" dirty="0"/>
              <a:t>La Memoria del proyecto es una herramienta fundamental para asegurarte resultado que estás buscando para tu hogar. </a:t>
            </a:r>
          </a:p>
          <a:p>
            <a:r>
              <a:rPr lang="es-ES" sz="1400" dirty="0"/>
              <a:t>Resumir en este documento la información relevante, tus objetivos, y las decisiones que vas tomando al trabajar cada capa, te permitirá no desviarte del camino que escojas. </a:t>
            </a:r>
          </a:p>
          <a:p>
            <a:r>
              <a:rPr lang="es-ES" sz="1400" dirty="0"/>
              <a:t>Por eso, mantén actualizado el documento cada semana y revísalo cuando vayas a tomar nuevas decisiones.</a:t>
            </a:r>
          </a:p>
        </p:txBody>
      </p:sp>
    </p:spTree>
    <p:extLst>
      <p:ext uri="{BB962C8B-B14F-4D97-AF65-F5344CB8AC3E}">
        <p14:creationId xmlns:p14="http://schemas.microsoft.com/office/powerpoint/2010/main" val="1378744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6F6DCB31-CD4D-7AB1-8D3E-CD3C303D8F33}"/>
              </a:ext>
            </a:extLst>
          </p:cNvPr>
          <p:cNvPicPr>
            <a:picLocks noChangeAspect="1"/>
          </p:cNvPicPr>
          <p:nvPr/>
        </p:nvPicPr>
        <p:blipFill>
          <a:blip r:embed="rId2"/>
          <a:stretch>
            <a:fillRect/>
          </a:stretch>
        </p:blipFill>
        <p:spPr>
          <a:xfrm>
            <a:off x="852377" y="944944"/>
            <a:ext cx="10487246" cy="4968111"/>
          </a:xfrm>
          <a:prstGeom prst="rect">
            <a:avLst/>
          </a:prstGeom>
        </p:spPr>
      </p:pic>
      <p:pic>
        <p:nvPicPr>
          <p:cNvPr id="3" name="Imagen 2">
            <a:extLst>
              <a:ext uri="{FF2B5EF4-FFF2-40B4-BE49-F238E27FC236}">
                <a16:creationId xmlns:a16="http://schemas.microsoft.com/office/drawing/2014/main" id="{4CD69208-4A16-C632-9FF4-21F3681457F3}"/>
              </a:ext>
            </a:extLst>
          </p:cNvPr>
          <p:cNvPicPr>
            <a:picLocks noChangeAspect="1"/>
          </p:cNvPicPr>
          <p:nvPr/>
        </p:nvPicPr>
        <p:blipFill>
          <a:blip r:embed="rId3"/>
          <a:stretch>
            <a:fillRect/>
          </a:stretch>
        </p:blipFill>
        <p:spPr>
          <a:xfrm>
            <a:off x="11140440" y="136525"/>
            <a:ext cx="808165" cy="808165"/>
          </a:xfrm>
          <a:prstGeom prst="rect">
            <a:avLst/>
          </a:prstGeom>
        </p:spPr>
      </p:pic>
      <p:sp>
        <p:nvSpPr>
          <p:cNvPr id="4" name="Título 1">
            <a:extLst>
              <a:ext uri="{FF2B5EF4-FFF2-40B4-BE49-F238E27FC236}">
                <a16:creationId xmlns:a16="http://schemas.microsoft.com/office/drawing/2014/main" id="{89DE1C70-5F0D-6628-7EAB-DBF5809D5AB6}"/>
              </a:ext>
            </a:extLst>
          </p:cNvPr>
          <p:cNvSpPr>
            <a:spLocks noGrp="1"/>
          </p:cNvSpPr>
          <p:nvPr>
            <p:ph type="title"/>
          </p:nvPr>
        </p:nvSpPr>
        <p:spPr>
          <a:xfrm>
            <a:off x="838200" y="136525"/>
            <a:ext cx="10515600" cy="1018197"/>
          </a:xfrm>
        </p:spPr>
        <p:txBody>
          <a:bodyPr>
            <a:normAutofit/>
          </a:bodyPr>
          <a:lstStyle/>
          <a:p>
            <a:r>
              <a:rPr lang="es-ES" sz="2400" dirty="0"/>
              <a:t>VISIÓN GLOBAL DE LAS FASES DE TU PROYECTO</a:t>
            </a:r>
          </a:p>
        </p:txBody>
      </p:sp>
    </p:spTree>
    <p:extLst>
      <p:ext uri="{BB962C8B-B14F-4D97-AF65-F5344CB8AC3E}">
        <p14:creationId xmlns:p14="http://schemas.microsoft.com/office/powerpoint/2010/main" val="1007427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136525"/>
            <a:ext cx="10515600" cy="1018197"/>
          </a:xfrm>
        </p:spPr>
        <p:txBody>
          <a:bodyPr>
            <a:normAutofit/>
          </a:bodyPr>
          <a:lstStyle/>
          <a:p>
            <a:r>
              <a:rPr lang="es-ES" sz="2400" dirty="0"/>
              <a:t>1. ENFOQUE PERSONAL: NECESIDADES Y DESEOS</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5</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sp>
        <p:nvSpPr>
          <p:cNvPr id="3" name="CuadroTexto 2">
            <a:extLst>
              <a:ext uri="{FF2B5EF4-FFF2-40B4-BE49-F238E27FC236}">
                <a16:creationId xmlns:a16="http://schemas.microsoft.com/office/drawing/2014/main" id="{77202ACD-D537-5758-8188-7277B3081045}"/>
              </a:ext>
            </a:extLst>
          </p:cNvPr>
          <p:cNvSpPr txBox="1"/>
          <p:nvPr/>
        </p:nvSpPr>
        <p:spPr>
          <a:xfrm>
            <a:off x="838200" y="906667"/>
            <a:ext cx="10515600" cy="276999"/>
          </a:xfrm>
          <a:prstGeom prst="rect">
            <a:avLst/>
          </a:prstGeom>
          <a:noFill/>
        </p:spPr>
        <p:txBody>
          <a:bodyPr wrap="square" rtlCol="0">
            <a:spAutoFit/>
          </a:bodyPr>
          <a:lstStyle/>
          <a:p>
            <a:r>
              <a:rPr lang="es-ES" sz="1200" dirty="0">
                <a:solidFill>
                  <a:schemeClr val="tx1">
                    <a:lumMod val="50000"/>
                    <a:lumOff val="50000"/>
                  </a:schemeClr>
                </a:solidFill>
              </a:rPr>
              <a:t>Resume aquí tu lista de necesidades y deseos. Haz una lista de los objetivos del proyecto.</a:t>
            </a:r>
          </a:p>
        </p:txBody>
      </p:sp>
      <p:sp>
        <p:nvSpPr>
          <p:cNvPr id="6" name="CuadroTexto 5">
            <a:extLst>
              <a:ext uri="{FF2B5EF4-FFF2-40B4-BE49-F238E27FC236}">
                <a16:creationId xmlns:a16="http://schemas.microsoft.com/office/drawing/2014/main" id="{E2666219-47C6-4597-8CDE-8D5D427C846A}"/>
              </a:ext>
            </a:extLst>
          </p:cNvPr>
          <p:cNvSpPr txBox="1"/>
          <p:nvPr/>
        </p:nvSpPr>
        <p:spPr>
          <a:xfrm>
            <a:off x="759568" y="1553769"/>
            <a:ext cx="5206892" cy="523220"/>
          </a:xfrm>
          <a:prstGeom prst="rect">
            <a:avLst/>
          </a:prstGeom>
          <a:noFill/>
        </p:spPr>
        <p:txBody>
          <a:bodyPr wrap="square" rtlCol="0">
            <a:spAutoFit/>
          </a:bodyPr>
          <a:lstStyle/>
          <a:p>
            <a:r>
              <a:rPr lang="es-ES" sz="1400" dirty="0"/>
              <a:t>NECESIDADES Y DESEOS:</a:t>
            </a:r>
          </a:p>
          <a:p>
            <a:pPr marL="285750" indent="-285750">
              <a:buFont typeface="Arial" panose="020B0604020202020204" pitchFamily="34" charset="0"/>
              <a:buChar char="•"/>
            </a:pPr>
            <a:r>
              <a:rPr lang="es-ES" sz="1400" dirty="0"/>
              <a:t>Escribe aquí</a:t>
            </a:r>
          </a:p>
        </p:txBody>
      </p:sp>
      <p:sp>
        <p:nvSpPr>
          <p:cNvPr id="7" name="CuadroTexto 6">
            <a:extLst>
              <a:ext uri="{FF2B5EF4-FFF2-40B4-BE49-F238E27FC236}">
                <a16:creationId xmlns:a16="http://schemas.microsoft.com/office/drawing/2014/main" id="{CD5464AF-301F-F0F9-9ADF-25EE1D7016D2}"/>
              </a:ext>
            </a:extLst>
          </p:cNvPr>
          <p:cNvSpPr txBox="1"/>
          <p:nvPr/>
        </p:nvSpPr>
        <p:spPr>
          <a:xfrm>
            <a:off x="6139733" y="1553769"/>
            <a:ext cx="5503627" cy="738664"/>
          </a:xfrm>
          <a:prstGeom prst="rect">
            <a:avLst/>
          </a:prstGeom>
          <a:noFill/>
        </p:spPr>
        <p:txBody>
          <a:bodyPr wrap="square" rtlCol="0">
            <a:spAutoFit/>
          </a:bodyPr>
          <a:lstStyle/>
          <a:p>
            <a:r>
              <a:rPr lang="es-ES" sz="1400" dirty="0"/>
              <a:t>OBJETIVOS DEL PROYECTO:</a:t>
            </a:r>
          </a:p>
          <a:p>
            <a:pPr marL="342900" indent="-342900">
              <a:buFont typeface="+mj-lt"/>
              <a:buAutoNum type="arabicPeriod"/>
            </a:pPr>
            <a:r>
              <a:rPr lang="es-ES" sz="1400" dirty="0"/>
              <a:t>Escribe aquí</a:t>
            </a:r>
          </a:p>
          <a:p>
            <a:endParaRPr lang="es-ES" sz="1400" dirty="0"/>
          </a:p>
        </p:txBody>
      </p:sp>
      <p:pic>
        <p:nvPicPr>
          <p:cNvPr id="8" name="Imagen 7">
            <a:extLst>
              <a:ext uri="{FF2B5EF4-FFF2-40B4-BE49-F238E27FC236}">
                <a16:creationId xmlns:a16="http://schemas.microsoft.com/office/drawing/2014/main" id="{A860497B-089B-FC1F-2547-FD90F3F55AD1}"/>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1914766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65125"/>
            <a:ext cx="10515600" cy="633095"/>
          </a:xfrm>
        </p:spPr>
        <p:txBody>
          <a:bodyPr>
            <a:normAutofit/>
          </a:bodyPr>
          <a:lstStyle/>
          <a:p>
            <a:r>
              <a:rPr lang="es-ES" sz="2400" dirty="0"/>
              <a:t>2. PROPÓSITO</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6</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sp>
        <p:nvSpPr>
          <p:cNvPr id="3" name="CuadroTexto 2">
            <a:extLst>
              <a:ext uri="{FF2B5EF4-FFF2-40B4-BE49-F238E27FC236}">
                <a16:creationId xmlns:a16="http://schemas.microsoft.com/office/drawing/2014/main" id="{5A46F67F-4F34-FFF4-08FC-A3FC4365F87B}"/>
              </a:ext>
            </a:extLst>
          </p:cNvPr>
          <p:cNvSpPr txBox="1"/>
          <p:nvPr/>
        </p:nvSpPr>
        <p:spPr>
          <a:xfrm>
            <a:off x="838200" y="998220"/>
            <a:ext cx="9455285" cy="1015663"/>
          </a:xfrm>
          <a:prstGeom prst="rect">
            <a:avLst/>
          </a:prstGeom>
          <a:noFill/>
        </p:spPr>
        <p:txBody>
          <a:bodyPr wrap="square" rtlCol="0">
            <a:spAutoFit/>
          </a:bodyPr>
          <a:lstStyle/>
          <a:p>
            <a:r>
              <a:rPr lang="es-ES" sz="1200" dirty="0">
                <a:solidFill>
                  <a:schemeClr val="bg2">
                    <a:lumMod val="50000"/>
                  </a:schemeClr>
                </a:solidFill>
              </a:rPr>
              <a:t>Describe aquí cuál es el propósito de tu proyecto de decoración</a:t>
            </a:r>
          </a:p>
          <a:p>
            <a:r>
              <a:rPr lang="es-ES" sz="1200" u="sng" dirty="0">
                <a:solidFill>
                  <a:schemeClr val="bg2">
                    <a:lumMod val="50000"/>
                  </a:schemeClr>
                </a:solidFill>
              </a:rPr>
              <a:t>Se trata de crear experiencias</a:t>
            </a:r>
            <a:r>
              <a:rPr lang="es-ES" sz="1200" dirty="0">
                <a:solidFill>
                  <a:schemeClr val="bg2">
                    <a:lumMod val="50000"/>
                  </a:schemeClr>
                </a:solidFill>
              </a:rPr>
              <a:t>.</a:t>
            </a:r>
          </a:p>
          <a:p>
            <a:r>
              <a:rPr lang="es-ES" sz="1200" dirty="0">
                <a:solidFill>
                  <a:schemeClr val="bg2">
                    <a:lumMod val="50000"/>
                  </a:schemeClr>
                </a:solidFill>
              </a:rPr>
              <a:t>Pregúntate: ¿</a:t>
            </a:r>
            <a:r>
              <a:rPr lang="es-ES" sz="1200" b="1" dirty="0">
                <a:solidFill>
                  <a:schemeClr val="bg2">
                    <a:lumMod val="50000"/>
                  </a:schemeClr>
                </a:solidFill>
              </a:rPr>
              <a:t>qué clase de impacto quiero crear en las personas que vengan a casa</a:t>
            </a:r>
            <a:r>
              <a:rPr lang="es-ES" sz="1200" dirty="0">
                <a:solidFill>
                  <a:schemeClr val="bg2">
                    <a:lumMod val="50000"/>
                  </a:schemeClr>
                </a:solidFill>
              </a:rPr>
              <a:t>? Sensaciones / Sentimientos concretos.</a:t>
            </a:r>
          </a:p>
          <a:p>
            <a:r>
              <a:rPr lang="es-ES" sz="1200" dirty="0">
                <a:solidFill>
                  <a:schemeClr val="bg2">
                    <a:lumMod val="50000"/>
                  </a:schemeClr>
                </a:solidFill>
              </a:rPr>
              <a:t>Piensa en tu habitación como en una escenografía de teatro.</a:t>
            </a:r>
          </a:p>
          <a:p>
            <a:endParaRPr lang="es-ES" sz="1200" dirty="0">
              <a:solidFill>
                <a:schemeClr val="bg2">
                  <a:lumMod val="50000"/>
                </a:schemeClr>
              </a:solidFill>
            </a:endParaRPr>
          </a:p>
        </p:txBody>
      </p:sp>
      <p:sp>
        <p:nvSpPr>
          <p:cNvPr id="6" name="CuadroTexto 5">
            <a:extLst>
              <a:ext uri="{FF2B5EF4-FFF2-40B4-BE49-F238E27FC236}">
                <a16:creationId xmlns:a16="http://schemas.microsoft.com/office/drawing/2014/main" id="{44FB9640-4D64-47C5-C524-0D655404DC87}"/>
              </a:ext>
            </a:extLst>
          </p:cNvPr>
          <p:cNvSpPr txBox="1"/>
          <p:nvPr/>
        </p:nvSpPr>
        <p:spPr>
          <a:xfrm>
            <a:off x="838200" y="1939834"/>
            <a:ext cx="8841921" cy="369332"/>
          </a:xfrm>
          <a:prstGeom prst="rect">
            <a:avLst/>
          </a:prstGeom>
          <a:noFill/>
        </p:spPr>
        <p:txBody>
          <a:bodyPr wrap="square" rtlCol="0">
            <a:spAutoFit/>
          </a:bodyPr>
          <a:lstStyle/>
          <a:p>
            <a:r>
              <a:rPr lang="es-ES" dirty="0"/>
              <a:t>El tipo de espacio que quiero crear es así:</a:t>
            </a:r>
          </a:p>
        </p:txBody>
      </p:sp>
      <p:pic>
        <p:nvPicPr>
          <p:cNvPr id="7" name="Imagen 6">
            <a:extLst>
              <a:ext uri="{FF2B5EF4-FFF2-40B4-BE49-F238E27FC236}">
                <a16:creationId xmlns:a16="http://schemas.microsoft.com/office/drawing/2014/main" id="{342ED91A-01D3-BB7B-590D-AB15E67FF634}"/>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767230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65125"/>
            <a:ext cx="10515600" cy="686435"/>
          </a:xfrm>
        </p:spPr>
        <p:txBody>
          <a:bodyPr>
            <a:normAutofit/>
          </a:bodyPr>
          <a:lstStyle/>
          <a:p>
            <a:r>
              <a:rPr lang="es-ES" sz="2400" dirty="0"/>
              <a:t>3. HISTORIAS QUE QUIERES CONTAR (</a:t>
            </a:r>
            <a:r>
              <a:rPr lang="es-ES" sz="2400" dirty="0">
                <a:solidFill>
                  <a:srgbClr val="FF0000"/>
                </a:solidFill>
              </a:rPr>
              <a:t>ejercicio práctico 1</a:t>
            </a:r>
            <a:r>
              <a:rPr lang="es-ES" sz="2400" dirty="0"/>
              <a:t>)</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7</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sp>
        <p:nvSpPr>
          <p:cNvPr id="6" name="CuadroTexto 5">
            <a:extLst>
              <a:ext uri="{FF2B5EF4-FFF2-40B4-BE49-F238E27FC236}">
                <a16:creationId xmlns:a16="http://schemas.microsoft.com/office/drawing/2014/main" id="{53778710-7B24-5CBC-1597-A77466C38EEF}"/>
              </a:ext>
            </a:extLst>
          </p:cNvPr>
          <p:cNvSpPr txBox="1"/>
          <p:nvPr/>
        </p:nvSpPr>
        <p:spPr>
          <a:xfrm>
            <a:off x="838200" y="1150257"/>
            <a:ext cx="4960619" cy="1071640"/>
          </a:xfrm>
          <a:prstGeom prst="rect">
            <a:avLst/>
          </a:prstGeom>
          <a:noFill/>
        </p:spPr>
        <p:txBody>
          <a:bodyPr wrap="square">
            <a:spAutoFit/>
          </a:bodyPr>
          <a:lstStyle/>
          <a:p>
            <a:pPr lvl="0">
              <a:lnSpc>
                <a:spcPct val="107000"/>
              </a:lnSpc>
            </a:pPr>
            <a:r>
              <a:rPr lang="es-PE" sz="1200" b="1" dirty="0">
                <a:effectLst/>
                <a:latin typeface="Calibri" panose="020F0502020204030204" pitchFamily="34" charset="0"/>
                <a:ea typeface="Calibri" panose="020F0502020204030204" pitchFamily="34" charset="0"/>
                <a:cs typeface="Times New Roman" panose="02020603050405020304" pitchFamily="18" charset="0"/>
              </a:rPr>
              <a:t>Ambiente que quiero decorar: </a:t>
            </a:r>
          </a:p>
          <a:p>
            <a:pPr marL="342900" lvl="0" indent="-342900">
              <a:lnSpc>
                <a:spcPct val="107000"/>
              </a:lnSpc>
              <a:buFont typeface="+mj-lt"/>
              <a:buAutoNum type="arabicParenR"/>
            </a:pPr>
            <a:r>
              <a:rPr lang="es-PE" sz="1200" b="1" dirty="0">
                <a:effectLst/>
                <a:latin typeface="Calibri" panose="020F0502020204030204" pitchFamily="34" charset="0"/>
                <a:ea typeface="Calibri" panose="020F0502020204030204" pitchFamily="34" charset="0"/>
                <a:cs typeface="Times New Roman" panose="02020603050405020304" pitchFamily="18" charset="0"/>
              </a:rPr>
              <a:t>¿Que necesitas? </a:t>
            </a:r>
            <a:r>
              <a:rPr lang="es-PE" sz="1200" dirty="0">
                <a:effectLst/>
                <a:latin typeface="Calibri" panose="020F0502020204030204" pitchFamily="34" charset="0"/>
                <a:ea typeface="Calibri" panose="020F0502020204030204" pitchFamily="34" charset="0"/>
                <a:cs typeface="Times New Roman" panose="02020603050405020304" pitchFamily="18" charset="0"/>
              </a:rPr>
              <a:t>Escribe aquí</a:t>
            </a:r>
            <a:endParaRPr lang="es-PE"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es-PE" sz="1200" b="1" dirty="0">
                <a:effectLst/>
                <a:latin typeface="Calibri" panose="020F0502020204030204" pitchFamily="34" charset="0"/>
                <a:ea typeface="Calibri" panose="020F0502020204030204" pitchFamily="34" charset="0"/>
                <a:cs typeface="Times New Roman" panose="02020603050405020304" pitchFamily="18" charset="0"/>
              </a:rPr>
              <a:t>¿Qué deseas?</a:t>
            </a:r>
            <a:r>
              <a:rPr lang="es-PE" sz="1200" dirty="0">
                <a:effectLst/>
                <a:latin typeface="Calibri" panose="020F0502020204030204" pitchFamily="34" charset="0"/>
                <a:ea typeface="Calibri" panose="020F0502020204030204" pitchFamily="34" charset="0"/>
                <a:cs typeface="Times New Roman" panose="02020603050405020304" pitchFamily="18" charset="0"/>
              </a:rPr>
              <a:t> Escribe aquí</a:t>
            </a:r>
          </a:p>
          <a:p>
            <a:pPr marL="342900" lvl="0" indent="-342900">
              <a:lnSpc>
                <a:spcPct val="107000"/>
              </a:lnSpc>
              <a:buFont typeface="+mj-lt"/>
              <a:buAutoNum type="arabicParenR"/>
            </a:pPr>
            <a:r>
              <a:rPr lang="es-PE" sz="1200" b="1" dirty="0">
                <a:effectLst/>
                <a:latin typeface="Calibri" panose="020F0502020204030204" pitchFamily="34" charset="0"/>
                <a:ea typeface="Calibri" panose="020F0502020204030204" pitchFamily="34" charset="0"/>
                <a:cs typeface="Times New Roman" panose="02020603050405020304" pitchFamily="18" charset="0"/>
              </a:rPr>
              <a:t>¿Quién eres?</a:t>
            </a:r>
            <a:r>
              <a:rPr lang="es-PE" sz="1200" dirty="0">
                <a:effectLst/>
                <a:latin typeface="Calibri" panose="020F0502020204030204" pitchFamily="34" charset="0"/>
                <a:ea typeface="Calibri" panose="020F0502020204030204" pitchFamily="34" charset="0"/>
                <a:cs typeface="Times New Roman" panose="02020603050405020304" pitchFamily="18" charset="0"/>
              </a:rPr>
              <a:t> Escribe aquí</a:t>
            </a:r>
          </a:p>
          <a:p>
            <a:pPr lvl="0">
              <a:lnSpc>
                <a:spcPct val="107000"/>
              </a:lnSpc>
            </a:pPr>
            <a:endParaRPr lang="es-PE" sz="1200" u="sng" dirty="0">
              <a:latin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086D8A17-D806-6C07-EC03-1BEA6ECA1AD8}"/>
              </a:ext>
            </a:extLst>
          </p:cNvPr>
          <p:cNvSpPr txBox="1"/>
          <p:nvPr/>
        </p:nvSpPr>
        <p:spPr>
          <a:xfrm>
            <a:off x="6216074" y="1150257"/>
            <a:ext cx="3550387" cy="478785"/>
          </a:xfrm>
          <a:prstGeom prst="rect">
            <a:avLst/>
          </a:prstGeom>
          <a:noFill/>
        </p:spPr>
        <p:txBody>
          <a:bodyPr wrap="square" rtlCol="0">
            <a:spAutoFit/>
          </a:bodyPr>
          <a:lstStyle/>
          <a:p>
            <a:pPr lvl="0">
              <a:lnSpc>
                <a:spcPct val="107000"/>
              </a:lnSpc>
            </a:pPr>
            <a:r>
              <a:rPr lang="es-PE" sz="1200" b="1" dirty="0">
                <a:effectLst/>
                <a:latin typeface="Calibri" panose="020F0502020204030204" pitchFamily="34" charset="0"/>
                <a:ea typeface="Calibri" panose="020F0502020204030204" pitchFamily="34" charset="0"/>
                <a:cs typeface="Times New Roman" panose="02020603050405020304" pitchFamily="18" charset="0"/>
              </a:rPr>
              <a:t>LISTA DE PALABRAS CLAVE</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s-PE" sz="1200" dirty="0">
                <a:effectLst/>
                <a:latin typeface="Calibri" panose="020F0502020204030204" pitchFamily="34" charset="0"/>
                <a:ea typeface="Calibri" panose="020F0502020204030204" pitchFamily="34" charset="0"/>
                <a:cs typeface="Times New Roman" panose="02020603050405020304" pitchFamily="18" charset="0"/>
              </a:rPr>
              <a:t> </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CuadroTexto 11">
            <a:extLst>
              <a:ext uri="{FF2B5EF4-FFF2-40B4-BE49-F238E27FC236}">
                <a16:creationId xmlns:a16="http://schemas.microsoft.com/office/drawing/2014/main" id="{8D1786CB-1E56-E90F-C8FD-E24BC296B8BB}"/>
              </a:ext>
            </a:extLst>
          </p:cNvPr>
          <p:cNvSpPr txBox="1"/>
          <p:nvPr/>
        </p:nvSpPr>
        <p:spPr>
          <a:xfrm>
            <a:off x="6021522" y="4367407"/>
            <a:ext cx="5486198" cy="738664"/>
          </a:xfrm>
          <a:prstGeom prst="rect">
            <a:avLst/>
          </a:prstGeom>
          <a:noFill/>
        </p:spPr>
        <p:txBody>
          <a:bodyPr wrap="square" rtlCol="0">
            <a:spAutoFit/>
          </a:bodyPr>
          <a:lstStyle/>
          <a:p>
            <a:r>
              <a:rPr lang="es-ES" sz="1400" u="sng" dirty="0"/>
              <a:t>TÍTULO DE TU NARRACIÓN</a:t>
            </a:r>
            <a:r>
              <a:rPr lang="es-ES" sz="1400" dirty="0"/>
              <a:t>:</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s-ES" sz="1400" dirty="0"/>
          </a:p>
          <a:p>
            <a:endParaRPr lang="es-ES" sz="1400" dirty="0"/>
          </a:p>
        </p:txBody>
      </p:sp>
      <p:cxnSp>
        <p:nvCxnSpPr>
          <p:cNvPr id="14" name="Conector recto 13">
            <a:extLst>
              <a:ext uri="{FF2B5EF4-FFF2-40B4-BE49-F238E27FC236}">
                <a16:creationId xmlns:a16="http://schemas.microsoft.com/office/drawing/2014/main" id="{721037BC-8946-CBCD-556B-E5536284D779}"/>
              </a:ext>
            </a:extLst>
          </p:cNvPr>
          <p:cNvCxnSpPr/>
          <p:nvPr/>
        </p:nvCxnSpPr>
        <p:spPr>
          <a:xfrm flipV="1">
            <a:off x="5952031" y="1150257"/>
            <a:ext cx="0" cy="50065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a:extLst>
              <a:ext uri="{FF2B5EF4-FFF2-40B4-BE49-F238E27FC236}">
                <a16:creationId xmlns:a16="http://schemas.microsoft.com/office/drawing/2014/main" id="{DE270985-AF73-9004-C6DA-027C7903CB58}"/>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1195210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D3189C4F-4B8E-BDF9-1698-66484EB88A92}"/>
              </a:ext>
            </a:extLst>
          </p:cNvPr>
          <p:cNvSpPr txBox="1"/>
          <p:nvPr/>
        </p:nvSpPr>
        <p:spPr>
          <a:xfrm>
            <a:off x="899444" y="500497"/>
            <a:ext cx="7966129" cy="461665"/>
          </a:xfrm>
          <a:prstGeom prst="rect">
            <a:avLst/>
          </a:prstGeom>
          <a:noFill/>
        </p:spPr>
        <p:txBody>
          <a:bodyPr wrap="square" rtlCol="0">
            <a:spAutoFit/>
          </a:bodyPr>
          <a:lstStyle/>
          <a:p>
            <a:r>
              <a:rPr lang="es-PE" sz="2400" dirty="0">
                <a:latin typeface="+mj-lt"/>
              </a:rPr>
              <a:t>4. PLANO DE LA VIVIENDA</a:t>
            </a:r>
          </a:p>
        </p:txBody>
      </p:sp>
      <p:sp>
        <p:nvSpPr>
          <p:cNvPr id="4" name="Marcador de fecha 3">
            <a:extLst>
              <a:ext uri="{FF2B5EF4-FFF2-40B4-BE49-F238E27FC236}">
                <a16:creationId xmlns:a16="http://schemas.microsoft.com/office/drawing/2014/main" id="{DC58B4CA-146C-B131-39E3-0694A723E737}"/>
              </a:ext>
            </a:extLst>
          </p:cNvPr>
          <p:cNvSpPr>
            <a:spLocks noGrp="1"/>
          </p:cNvSpPr>
          <p:nvPr>
            <p:ph type="dt" sz="half" idx="10"/>
          </p:nvPr>
        </p:nvSpPr>
        <p:spPr>
          <a:xfrm>
            <a:off x="838200" y="6356350"/>
            <a:ext cx="2743200" cy="365125"/>
          </a:xfrm>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8C1059A2-6B5E-EF16-D81B-E809AB1A768B}"/>
              </a:ext>
            </a:extLst>
          </p:cNvPr>
          <p:cNvSpPr>
            <a:spLocks noGrp="1"/>
          </p:cNvSpPr>
          <p:nvPr>
            <p:ph type="sldNum" sz="quarter" idx="12"/>
          </p:nvPr>
        </p:nvSpPr>
        <p:spPr>
          <a:xfrm>
            <a:off x="8610600" y="6356350"/>
            <a:ext cx="2743200" cy="365125"/>
          </a:xfrm>
        </p:spPr>
        <p:txBody>
          <a:bodyPr/>
          <a:lstStyle/>
          <a:p>
            <a:fld id="{31DC8596-A17A-AD47-9833-037D92A1445E}" type="slidenum">
              <a:rPr lang="es-ES" smtClean="0"/>
              <a:t>8</a:t>
            </a:fld>
            <a:endParaRPr lang="es-ES"/>
          </a:p>
        </p:txBody>
      </p:sp>
      <p:sp>
        <p:nvSpPr>
          <p:cNvPr id="8" name="Marcador de pie de página 6">
            <a:extLst>
              <a:ext uri="{FF2B5EF4-FFF2-40B4-BE49-F238E27FC236}">
                <a16:creationId xmlns:a16="http://schemas.microsoft.com/office/drawing/2014/main" id="{62DB4BBE-6306-0C5B-E78D-4FDB677BEAFF}"/>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pic>
        <p:nvPicPr>
          <p:cNvPr id="9" name="Imagen 8">
            <a:extLst>
              <a:ext uri="{FF2B5EF4-FFF2-40B4-BE49-F238E27FC236}">
                <a16:creationId xmlns:a16="http://schemas.microsoft.com/office/drawing/2014/main" id="{1087BEA7-29F6-4EA7-36A3-60D31B891A08}"/>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2335038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74F49-8461-C449-875B-92F056A26D4F}"/>
              </a:ext>
            </a:extLst>
          </p:cNvPr>
          <p:cNvSpPr>
            <a:spLocks noGrp="1"/>
          </p:cNvSpPr>
          <p:nvPr>
            <p:ph type="title"/>
          </p:nvPr>
        </p:nvSpPr>
        <p:spPr>
          <a:xfrm>
            <a:off x="838200" y="365125"/>
            <a:ext cx="10515600" cy="709295"/>
          </a:xfrm>
        </p:spPr>
        <p:txBody>
          <a:bodyPr>
            <a:normAutofit/>
          </a:bodyPr>
          <a:lstStyle/>
          <a:p>
            <a:r>
              <a:rPr lang="es-ES" sz="2400" dirty="0"/>
              <a:t>5. PLANO ESTANCIA DEL PROYECTO</a:t>
            </a:r>
          </a:p>
        </p:txBody>
      </p:sp>
      <p:sp>
        <p:nvSpPr>
          <p:cNvPr id="4" name="Marcador de fecha 3">
            <a:extLst>
              <a:ext uri="{FF2B5EF4-FFF2-40B4-BE49-F238E27FC236}">
                <a16:creationId xmlns:a16="http://schemas.microsoft.com/office/drawing/2014/main" id="{DC564AA6-B6C9-E44A-8639-9CB2DDD36FEC}"/>
              </a:ext>
            </a:extLst>
          </p:cNvPr>
          <p:cNvSpPr>
            <a:spLocks noGrp="1"/>
          </p:cNvSpPr>
          <p:nvPr>
            <p:ph type="dt" sz="half" idx="10"/>
          </p:nvPr>
        </p:nvSpPr>
        <p:spPr/>
        <p:txBody>
          <a:bodyPr/>
          <a:lstStyle/>
          <a:p>
            <a:fld id="{30AA5E9F-4B70-2F4A-9251-A98D24549A83}" type="datetime1">
              <a:rPr lang="es-ES" smtClean="0"/>
              <a:t>29/5/23</a:t>
            </a:fld>
            <a:endParaRPr lang="es-ES"/>
          </a:p>
        </p:txBody>
      </p:sp>
      <p:sp>
        <p:nvSpPr>
          <p:cNvPr id="5" name="Marcador de número de diapositiva 4">
            <a:extLst>
              <a:ext uri="{FF2B5EF4-FFF2-40B4-BE49-F238E27FC236}">
                <a16:creationId xmlns:a16="http://schemas.microsoft.com/office/drawing/2014/main" id="{C68B93B2-FA19-2440-B6B1-9C4EBF69E684}"/>
              </a:ext>
            </a:extLst>
          </p:cNvPr>
          <p:cNvSpPr>
            <a:spLocks noGrp="1"/>
          </p:cNvSpPr>
          <p:nvPr>
            <p:ph type="sldNum" sz="quarter" idx="12"/>
          </p:nvPr>
        </p:nvSpPr>
        <p:spPr/>
        <p:txBody>
          <a:bodyPr/>
          <a:lstStyle/>
          <a:p>
            <a:fld id="{31DC8596-A17A-AD47-9833-037D92A1445E}" type="slidenum">
              <a:rPr lang="es-ES" smtClean="0"/>
              <a:t>9</a:t>
            </a:fld>
            <a:endParaRPr lang="es-ES"/>
          </a:p>
        </p:txBody>
      </p:sp>
      <p:sp>
        <p:nvSpPr>
          <p:cNvPr id="11" name="Marcador de pie de página 6">
            <a:extLst>
              <a:ext uri="{FF2B5EF4-FFF2-40B4-BE49-F238E27FC236}">
                <a16:creationId xmlns:a16="http://schemas.microsoft.com/office/drawing/2014/main" id="{63BE4D10-63F8-0DFA-D7DF-ED1EC68C63B9}"/>
              </a:ext>
            </a:extLst>
          </p:cNvPr>
          <p:cNvSpPr>
            <a:spLocks noGrp="1"/>
          </p:cNvSpPr>
          <p:nvPr>
            <p:ph type="ftr" sz="quarter" idx="11"/>
          </p:nvPr>
        </p:nvSpPr>
        <p:spPr>
          <a:xfrm>
            <a:off x="3346315" y="6356350"/>
            <a:ext cx="5418306" cy="365125"/>
          </a:xfrm>
        </p:spPr>
        <p:txBody>
          <a:bodyPr/>
          <a:lstStyle/>
          <a:p>
            <a:r>
              <a:rPr lang="es-ES" dirty="0"/>
              <a:t>Copyright LA ACADEMIA DE DECORACION. www.academiadecoracion.com</a:t>
            </a:r>
          </a:p>
        </p:txBody>
      </p:sp>
      <p:pic>
        <p:nvPicPr>
          <p:cNvPr id="6" name="Imagen 5">
            <a:extLst>
              <a:ext uri="{FF2B5EF4-FFF2-40B4-BE49-F238E27FC236}">
                <a16:creationId xmlns:a16="http://schemas.microsoft.com/office/drawing/2014/main" id="{6E2F412C-B59A-89F2-FB58-52044AA69A27}"/>
              </a:ext>
            </a:extLst>
          </p:cNvPr>
          <p:cNvPicPr>
            <a:picLocks noChangeAspect="1"/>
          </p:cNvPicPr>
          <p:nvPr/>
        </p:nvPicPr>
        <p:blipFill>
          <a:blip r:embed="rId2"/>
          <a:stretch>
            <a:fillRect/>
          </a:stretch>
        </p:blipFill>
        <p:spPr>
          <a:xfrm>
            <a:off x="11140440" y="136525"/>
            <a:ext cx="808165" cy="808165"/>
          </a:xfrm>
          <a:prstGeom prst="rect">
            <a:avLst/>
          </a:prstGeom>
        </p:spPr>
      </p:pic>
    </p:spTree>
    <p:extLst>
      <p:ext uri="{BB962C8B-B14F-4D97-AF65-F5344CB8AC3E}">
        <p14:creationId xmlns:p14="http://schemas.microsoft.com/office/powerpoint/2010/main" val="312123515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8036</TotalTime>
  <Words>1990</Words>
  <Application>Microsoft Macintosh PowerPoint</Application>
  <PresentationFormat>Panorámica</PresentationFormat>
  <Paragraphs>244</Paragraphs>
  <Slides>29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29</vt:i4>
      </vt:variant>
    </vt:vector>
  </HeadingPairs>
  <TitlesOfParts>
    <vt:vector size="35" baseType="lpstr">
      <vt:lpstr>Arial</vt:lpstr>
      <vt:lpstr>Bradley Hand</vt:lpstr>
      <vt:lpstr>Calibri</vt:lpstr>
      <vt:lpstr>Calibri Light</vt:lpstr>
      <vt:lpstr>Symbol</vt:lpstr>
      <vt:lpstr>Tema de Office</vt:lpstr>
      <vt:lpstr>Presentación de PowerPoint</vt:lpstr>
      <vt:lpstr>CONTENIDO – Memoria del proyecto</vt:lpstr>
      <vt:lpstr>POR QUÉ HACER UNA MEMORIA DEL PROYECTO</vt:lpstr>
      <vt:lpstr>VISIÓN GLOBAL DE LAS FASES DE TU PROYECTO</vt:lpstr>
      <vt:lpstr>1. ENFOQUE PERSONAL: NECESIDADES Y DESEOS</vt:lpstr>
      <vt:lpstr>2. PROPÓSITO</vt:lpstr>
      <vt:lpstr>3. HISTORIAS QUE QUIERES CONTAR (ejercicio práctico 1)</vt:lpstr>
      <vt:lpstr>Presentación de PowerPoint</vt:lpstr>
      <vt:lpstr>5. PLANO ESTANCIA DEL PROYECTO</vt:lpstr>
      <vt:lpstr>6. IMÁGENES ACTUALES VIVIENDA Y ESTANCIA</vt:lpstr>
      <vt:lpstr>7. DEFINE LAS ÁREAS QUE DESEAS INCLUIR EN LA ESTANCIA</vt:lpstr>
      <vt:lpstr>8. DEFINE Y UBICA EL PUNTO FOCAL</vt:lpstr>
      <vt:lpstr>9. DISTRIBUCIÓN DEL MOBILIARIO EN EL ESPACIO</vt:lpstr>
      <vt:lpstr>10. RESUMEN ESTILOS. Ejercicio Bloque II.  Mi estilo decorativo</vt:lpstr>
      <vt:lpstr>BLOQUE 2: INSPÍRATE</vt:lpstr>
      <vt:lpstr>11. PALETA DE COLOR</vt:lpstr>
      <vt:lpstr>12. MEDIDAS MUEBLES PRINCIPALES</vt:lpstr>
      <vt:lpstr>12. MUEBLES Y ACCESORIOS EXISTENTES Y NUEVOS</vt:lpstr>
      <vt:lpstr>CHECK LIST PARA TOMAR DECISIONES SOBRE CUALQUIER ACCESORIO</vt:lpstr>
      <vt:lpstr>12. MUEBLES, PRINCIPALES, AUXILIARES Y ACCESORIOS</vt:lpstr>
      <vt:lpstr>13.FOTOS MUEBLES. PINTEREST TABLERO. CREAR MOODBOARD</vt:lpstr>
      <vt:lpstr>14.FOTOS ACCESORIOS</vt:lpstr>
      <vt:lpstr>15.MATERIALES Y TEXTURAS</vt:lpstr>
      <vt:lpstr>16.ILUMINACIÓN</vt:lpstr>
      <vt:lpstr>17.PAREDES Y CORTINAS</vt:lpstr>
      <vt:lpstr>18.DECORACIÓN SUELOS: ALFOMBRAS</vt:lpstr>
      <vt:lpstr>RESULTADO PROYECTO ESTANCIA</vt:lpstr>
      <vt:lpstr>ANTES - DESPUÉS</vt:lpstr>
      <vt:lpstr>¡Enhorabuena! Terminaste la Memoria de tu proyecto.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GONZÁLEZ</dc:creator>
  <cp:lastModifiedBy>Maria GONZÁLEZ</cp:lastModifiedBy>
  <cp:revision>62</cp:revision>
  <cp:lastPrinted>2023-03-22T11:05:19Z</cp:lastPrinted>
  <dcterms:created xsi:type="dcterms:W3CDTF">2022-11-16T09:05:58Z</dcterms:created>
  <dcterms:modified xsi:type="dcterms:W3CDTF">2023-05-29T12:52:36Z</dcterms:modified>
</cp:coreProperties>
</file>