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3"/>
  </p:notesMasterIdLst>
  <p:handoutMasterIdLst>
    <p:handoutMasterId r:id="rId94"/>
  </p:handout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Lst>
  <p:sldSz cx="9144000" cy="6858000" type="screen4x3"/>
  <p:notesSz cx="6797675" cy="9928225"/>
  <p:defaultTex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87" autoAdjust="0"/>
    <p:restoredTop sz="88615" autoAdjust="0"/>
  </p:normalViewPr>
  <p:slideViewPr>
    <p:cSldViewPr snapToGrid="0">
      <p:cViewPr varScale="1">
        <p:scale>
          <a:sx n="115" d="100"/>
          <a:sy n="115" d="100"/>
        </p:scale>
        <p:origin x="1840" y="20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486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uFillTx/>
              </a:defRPr>
            </a:lvl1pPr>
          </a:lstStyle>
          <a:p>
            <a:endParaRPr lang="en-SG">
              <a:uFillTx/>
            </a:endParaRPr>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uFillTx/>
              </a:defRPr>
            </a:lvl1pPr>
          </a:lstStyle>
          <a:p>
            <a:fld id="{3AB9E811-DA4C-46C8-8B6B-7915CDB27CEB}" type="datetimeFigureOut">
              <a:rPr lang="en-SG" smtClean="0">
                <a:uFillTx/>
              </a:rPr>
              <a:t>26/12/20</a:t>
            </a:fld>
            <a:endParaRPr lang="en-SG">
              <a:uFillTx/>
            </a:endParaRPr>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uFillTx/>
              </a:defRPr>
            </a:lvl1pPr>
          </a:lstStyle>
          <a:p>
            <a:endParaRPr lang="en-SG">
              <a:uFillTx/>
            </a:endParaRPr>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uFillTx/>
              </a:defRPr>
            </a:lvl1pPr>
          </a:lstStyle>
          <a:p>
            <a:fld id="{57C5BAE0-58F5-4EA9-86B0-98B15C6F2027}" type="slidenum">
              <a:rPr lang="en-SG" smtClean="0">
                <a:uFillTx/>
              </a:rPr>
              <a:t>‹#›</a:t>
            </a:fld>
            <a:endParaRPr lang="en-SG">
              <a:uFillTx/>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uFillTx/>
              </a:defRPr>
            </a:lvl1pPr>
          </a:lstStyle>
          <a:p>
            <a:endParaRPr lang="en-SG">
              <a:uFillTx/>
            </a:endParaRPr>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uFillTx/>
              </a:defRPr>
            </a:lvl1pPr>
          </a:lstStyle>
          <a:p>
            <a:fld id="{B0C812E6-D311-42A7-88E6-86951E0B7844}" type="datetimeFigureOut">
              <a:rPr lang="en-SG" smtClean="0">
                <a:uFillTx/>
              </a:rPr>
              <a:t>26/12/20</a:t>
            </a:fld>
            <a:endParaRPr lang="en-SG">
              <a:uFillTx/>
            </a:endParaRPr>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srgbClr val="000000"/>
            </a:solidFill>
          </a:ln>
        </p:spPr>
        <p:txBody>
          <a:bodyPr vert="horz" lIns="91440" tIns="45720" rIns="91440" bIns="45720" rtlCol="0" anchor="ctr"/>
          <a:lstStyle/>
          <a:p>
            <a:endParaRPr lang="en-SG">
              <a:uFillTx/>
            </a:endParaRPr>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SG">
              <a:uFillTx/>
            </a:endParaRP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uFillTx/>
              </a:defRPr>
            </a:lvl1pPr>
          </a:lstStyle>
          <a:p>
            <a:endParaRPr lang="en-SG">
              <a:uFillTx/>
            </a:endParaRPr>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uFillTx/>
              </a:defRPr>
            </a:lvl1pPr>
          </a:lstStyle>
          <a:p>
            <a:fld id="{171ACA00-26C2-4BF2-A29D-72D50DD6B33B}" type="slidenum">
              <a:rPr lang="en-SG" smtClean="0">
                <a:uFillTx/>
              </a:rPr>
              <a:t>‹#›</a:t>
            </a:fld>
            <a:endParaRPr lang="en-SG">
              <a:uFillTx/>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uFillTx/>
        <a:latin typeface="+mn-lt"/>
        <a:ea typeface="+mn-ea"/>
        <a:cs typeface="+mn-cs"/>
      </a:defRPr>
    </a:lvl1pPr>
    <a:lvl2pPr marL="457200" algn="l" defTabSz="914400" rtl="0" eaLnBrk="1" latinLnBrk="0" hangingPunct="1">
      <a:defRPr sz="1200" kern="1200">
        <a:solidFill>
          <a:schemeClr val="tx1"/>
        </a:solidFill>
        <a:uFillTx/>
        <a:latin typeface="+mn-lt"/>
        <a:ea typeface="+mn-ea"/>
        <a:cs typeface="+mn-cs"/>
      </a:defRPr>
    </a:lvl2pPr>
    <a:lvl3pPr marL="914400" algn="l" defTabSz="914400" rtl="0" eaLnBrk="1" latinLnBrk="0" hangingPunct="1">
      <a:defRPr sz="1200" kern="1200">
        <a:solidFill>
          <a:schemeClr val="tx1"/>
        </a:solidFill>
        <a:uFillTx/>
        <a:latin typeface="+mn-lt"/>
        <a:ea typeface="+mn-ea"/>
        <a:cs typeface="+mn-cs"/>
      </a:defRPr>
    </a:lvl3pPr>
    <a:lvl4pPr marL="1371600" algn="l" defTabSz="914400" rtl="0" eaLnBrk="1" latinLnBrk="0" hangingPunct="1">
      <a:defRPr sz="1200" kern="1200">
        <a:solidFill>
          <a:schemeClr val="tx1"/>
        </a:solidFill>
        <a:uFillTx/>
        <a:latin typeface="+mn-lt"/>
        <a:ea typeface="+mn-ea"/>
        <a:cs typeface="+mn-cs"/>
      </a:defRPr>
    </a:lvl4pPr>
    <a:lvl5pPr marL="1828800" algn="l" defTabSz="914400" rtl="0" eaLnBrk="1" latinLnBrk="0" hangingPunct="1">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a:t>
            </a:fld>
            <a:endParaRPr lang="en-GB">
              <a:uFillTx/>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From GMAT slides</a:t>
            </a: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20</a:t>
            </a:fld>
            <a:endParaRPr lang="en-GB">
              <a:uFillTx/>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-Dmitri</a:t>
            </a:r>
            <a:r>
              <a:rPr lang="en-SG" baseline="0" dirty="0">
                <a:uFillTx/>
              </a:rPr>
              <a:t> Shostakovich</a:t>
            </a:r>
          </a:p>
          <a:p>
            <a:r>
              <a:rPr lang="en-SG" baseline="0" dirty="0">
                <a:uFillTx/>
              </a:rPr>
              <a:t>-the interpretation of his music</a:t>
            </a:r>
            <a:endParaRPr lang="en-SG"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21</a:t>
            </a:fld>
            <a:endParaRPr lang="en-GB">
              <a:uFillTx/>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E</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23</a:t>
            </a:fld>
            <a:endParaRPr lang="en-GB">
              <a:uFillTx/>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24</a:t>
            </a:fld>
            <a:endParaRPr lang="en-GB">
              <a:uFillTx/>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25</a:t>
            </a:fld>
            <a:endParaRPr lang="en-GB">
              <a:uFillTx/>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26</a:t>
            </a:fld>
            <a:endParaRPr lang="en-GB">
              <a:uFillTx/>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27</a:t>
            </a:fld>
            <a:endParaRPr lang="en-GB">
              <a:uFillTx/>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28</a:t>
            </a:fld>
            <a:endParaRPr lang="en-GB">
              <a:uFillTx/>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endParaRPr lang="en-SG" baseline="0"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29</a:t>
            </a:fld>
            <a:endParaRPr lang="en-GB">
              <a:uFillTx/>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uFillTx/>
              </a:rPr>
              <a:t>C</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30</a:t>
            </a:fld>
            <a:endParaRPr lang="en-GB">
              <a:uFillTx/>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1</a:t>
            </a:r>
          </a:p>
          <a:p>
            <a:r>
              <a:rPr lang="en-SG" dirty="0">
                <a:uFillTx/>
              </a:rPr>
              <a:t> You cannot </a:t>
            </a:r>
            <a:r>
              <a:rPr lang="en-SG" dirty="0" err="1">
                <a:uFillTx/>
              </a:rPr>
              <a:t>resit</a:t>
            </a:r>
            <a:r>
              <a:rPr lang="en-SG" dirty="0">
                <a:uFillTx/>
              </a:rPr>
              <a:t> the LNAT twice in the same academic year, however it is possible to </a:t>
            </a:r>
            <a:r>
              <a:rPr lang="en-SG" dirty="0" err="1">
                <a:uFillTx/>
              </a:rPr>
              <a:t>resit</a:t>
            </a:r>
            <a:r>
              <a:rPr lang="en-SG" dirty="0">
                <a:uFillTx/>
              </a:rPr>
              <a:t> the test in following </a:t>
            </a:r>
          </a:p>
          <a:p>
            <a:r>
              <a:rPr lang="en-SG" dirty="0">
                <a:uFillTx/>
              </a:rPr>
              <a:t>academic years </a:t>
            </a:r>
          </a:p>
          <a:p>
            <a:r>
              <a:rPr lang="en-US" dirty="0">
                <a:uFillTx/>
              </a:rPr>
              <a:t>They</a:t>
            </a:r>
            <a:r>
              <a:rPr lang="en-US" baseline="0" dirty="0">
                <a:uFillTx/>
              </a:rPr>
              <a:t> must make sure they prepare as much as possible for whatever test date they decide on </a:t>
            </a:r>
            <a:endParaRPr lang="en-SG"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a:t>
            </a:fld>
            <a:endParaRPr lang="en-GB">
              <a:uFillTx/>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uFillTx/>
              </a:rPr>
              <a:t>Author implies but</a:t>
            </a:r>
            <a:r>
              <a:rPr lang="en-US" baseline="0" dirty="0">
                <a:uFillTx/>
              </a:rPr>
              <a:t> the reader would infer from a statement.</a:t>
            </a:r>
            <a:endParaRPr lang="en-SG" dirty="0">
              <a:uFillTx/>
            </a:endParaRPr>
          </a:p>
          <a:p>
            <a:r>
              <a:rPr lang="en-US" dirty="0">
                <a:uFillTx/>
              </a:rPr>
              <a:t>Author</a:t>
            </a:r>
            <a:r>
              <a:rPr lang="en-US" baseline="0" dirty="0">
                <a:uFillTx/>
              </a:rPr>
              <a:t> </a:t>
            </a:r>
            <a:endParaRPr lang="en-US"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31</a:t>
            </a:fld>
            <a:endParaRPr lang="en-GB">
              <a:uFillTx/>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32</a:t>
            </a:fld>
            <a:endParaRPr lang="en-GB">
              <a:uFillTx/>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33</a:t>
            </a:fld>
            <a:endParaRPr lang="en-GB">
              <a:uFillTx/>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 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34</a:t>
            </a:fld>
            <a:endParaRPr lang="en-GB">
              <a:uFillTx/>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35</a:t>
            </a:fld>
            <a:endParaRPr lang="en-GB">
              <a:uFillTx/>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37</a:t>
            </a:fld>
            <a:endParaRPr lang="en-GB">
              <a:uFillTx/>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38</a:t>
            </a:fld>
            <a:endParaRPr lang="en-GB">
              <a:uFillTx/>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39</a:t>
            </a:fld>
            <a:endParaRPr lang="en-GB">
              <a:uFillTx/>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baseline="0" dirty="0">
                <a:uFillTx/>
              </a:rPr>
              <a:t>C</a:t>
            </a:r>
          </a:p>
          <a:p>
            <a:r>
              <a:rPr lang="en-SG" baseline="0" dirty="0">
                <a:uFillTx/>
              </a:rPr>
              <a:t>Standard: Hard</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40</a:t>
            </a:fld>
            <a:endParaRPr lang="en-GB">
              <a:uFillTx/>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a:p>
            <a:r>
              <a:rPr lang="en-SG" dirty="0">
                <a:uFillTx/>
              </a:rPr>
              <a:t>Standard: Medium</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41</a:t>
            </a:fld>
            <a:endParaRPr lang="en-GB">
              <a:uFillTx/>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uFillTx/>
              </a:rPr>
              <a:t>Point: To</a:t>
            </a:r>
            <a:r>
              <a:rPr lang="en-US" baseline="0" dirty="0">
                <a:uFillTx/>
              </a:rPr>
              <a:t> show the basic format of the test administered by Pearson </a:t>
            </a:r>
            <a:r>
              <a:rPr lang="en-US" baseline="0" dirty="0" err="1">
                <a:uFillTx/>
              </a:rPr>
              <a:t>Vue</a:t>
            </a:r>
            <a:endParaRPr lang="en-US" baseline="0" dirty="0">
              <a:uFillTx/>
            </a:endParaRPr>
          </a:p>
          <a:p>
            <a:r>
              <a:rPr lang="en-US" baseline="0" dirty="0">
                <a:uFillTx/>
              </a:rPr>
              <a:t>You’ll always see the reading comp passage on the left even as you scroll through questions</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a:t>
            </a:fld>
            <a:endParaRPr lang="en-GB">
              <a:uFillTx/>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42</a:t>
            </a:fld>
            <a:endParaRPr lang="en-GB">
              <a:uFillTx/>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a:t>
            </a:r>
          </a:p>
          <a:p>
            <a:r>
              <a:rPr lang="en-SG" dirty="0">
                <a:uFillTx/>
              </a:rPr>
              <a:t>Standard: Medium</a:t>
            </a: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43</a:t>
            </a:fld>
            <a:endParaRPr lang="en-GB">
              <a:uFillTx/>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SG">
                <a:uFillTx/>
              </a:rPr>
              <a:t>D</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44</a:t>
            </a:fld>
            <a:endParaRPr lang="en-GB">
              <a:uFillTx/>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a:t>
            </a:r>
            <a:endParaRPr lang="en-SG" baseline="0" dirty="0">
              <a:uFillTx/>
            </a:endParaRPr>
          </a:p>
          <a:p>
            <a:r>
              <a:rPr lang="en-SG" baseline="0" dirty="0">
                <a:uFillTx/>
              </a:rPr>
              <a:t>Standard: Hard</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45</a:t>
            </a:fld>
            <a:endParaRPr lang="en-GB">
              <a:uFillTx/>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46</a:t>
            </a:fld>
            <a:endParaRPr lang="en-GB">
              <a:uFillTx/>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47</a:t>
            </a:fld>
            <a:endParaRPr lang="en-GB">
              <a:uFillTx/>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b="0" i="0" u="none" strike="noStrike" cap="none" baseline="0" dirty="0">
                <a:uFillTx/>
              </a:rPr>
              <a:t>A</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48</a:t>
            </a:fld>
            <a:endParaRPr lang="en-GB">
              <a:uFillTx/>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 - GMAT</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49</a:t>
            </a:fld>
            <a:endParaRPr lang="en-GB">
              <a:uFillTx/>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uFillTx/>
              </a:rPr>
              <a:t>B</a:t>
            </a:r>
          </a:p>
          <a:p>
            <a:r>
              <a:rPr lang="en-SG" sz="1200" b="0" i="0" kern="1200" dirty="0">
                <a:solidFill>
                  <a:schemeClr val="tx1"/>
                </a:solidFill>
                <a:effectLst/>
                <a:uFillTx/>
                <a:latin typeface="+mn-lt"/>
                <a:ea typeface="+mn-ea"/>
                <a:cs typeface="+mn-cs"/>
              </a:rPr>
              <a:t>The author says the Nielsen Company has questionable methods and has come under criticism, and puts the word diaries in quotes as though to make fun of its methodology as quaint or clunky, so choice (B) is the best answer. There is no indication that Nielsen’s bias is intentional, so eliminate choice (A). Choices (C) and (D) are extreme because the passage does not suggest that Nielsen’s research is so bad as to be worthless or unscrupulous. The passage does not offer any information about Nielsen’s opinion of itself, boastful or otherwise, so eliminate choice (E).</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50</a:t>
            </a:fld>
            <a:endParaRPr lang="en-GB">
              <a:uFillTx/>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D</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51</a:t>
            </a:fld>
            <a:endParaRPr lang="en-GB">
              <a:uFillTx/>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a:t>
            </a:fld>
            <a:endParaRPr lang="en-GB">
              <a:uFillTx/>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53</a:t>
            </a:fld>
            <a:endParaRPr lang="en-GB">
              <a:uFillTx/>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54</a:t>
            </a:fld>
            <a:endParaRPr lang="en-GB">
              <a:uFillTx/>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uFillTx/>
              </a:rPr>
              <a:t>Popular elements do not appear out of place in Glass’s classical music, which from its early days has shared certain harmonies and rhythms with rock music</a:t>
            </a:r>
            <a:endParaRPr lang="en-US" sz="1200" b="0" i="0" u="none" strike="noStrike" cap="none" baseline="0" dirty="0">
              <a:uFillTx/>
            </a:endParaRPr>
          </a:p>
          <a:p>
            <a:pPr>
              <a:buNone/>
            </a:pPr>
            <a:r>
              <a:rPr lang="en-US" sz="1200" b="0" i="0" u="none" strike="noStrike" cap="none" baseline="0" dirty="0">
                <a:uFillTx/>
              </a:rPr>
              <a:t>[From </a:t>
            </a:r>
            <a:r>
              <a:rPr lang="en-US" sz="1200" b="0" i="0" u="none" strike="noStrike" cap="none" baseline="0" dirty="0" err="1">
                <a:uFillTx/>
              </a:rPr>
              <a:t>PowerScore</a:t>
            </a:r>
            <a:r>
              <a:rPr lang="en-US" sz="1200" b="0" i="0" u="none" strike="noStrike" cap="none" baseline="0" dirty="0">
                <a:uFillTx/>
              </a:rPr>
              <a:t> Logical Reasoning Bible]</a:t>
            </a: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55</a:t>
            </a:fld>
            <a:endParaRPr lang="en-GB">
              <a:uFillTx/>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dirty="0">
                <a:uFillTx/>
              </a:rPr>
              <a:t>From then on, he was recognized as an artist of preternatural abilities, not only as a composer but also as a pianist and conductor</a:t>
            </a:r>
            <a:r>
              <a:rPr lang="en-US" sz="1200" b="0" i="0" u="none" strike="noStrike" cap="none" baseline="0" dirty="0">
                <a:uFillTx/>
              </a:rPr>
              <a:t>[From </a:t>
            </a:r>
            <a:r>
              <a:rPr lang="en-US" sz="1200" b="0" i="0" u="none" strike="noStrike" cap="none" baseline="0" dirty="0" err="1">
                <a:uFillTx/>
              </a:rPr>
              <a:t>PowerScore</a:t>
            </a:r>
            <a:r>
              <a:rPr lang="en-US" sz="1200" b="0" i="0" u="none" strike="noStrike" cap="none" baseline="0" dirty="0">
                <a:uFillTx/>
              </a:rPr>
              <a:t> Logical Reasoning Bible]</a:t>
            </a: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56</a:t>
            </a:fld>
            <a:endParaRPr lang="en-GB">
              <a:uFillTx/>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b="0" i="0" u="none" strike="noStrike" cap="none" baseline="0" dirty="0">
                <a:uFillTx/>
              </a:rPr>
              <a:t>E</a:t>
            </a:r>
          </a:p>
          <a:p>
            <a:pPr marL="0" marR="0" lvl="0" indent="0" algn="l" rtl="0">
              <a:lnSpc>
                <a:spcPct val="100000"/>
              </a:lnSpc>
              <a:spcBef>
                <a:spcPts val="540"/>
              </a:spcBef>
              <a:spcAft>
                <a:spcPts val="0"/>
              </a:spcAft>
              <a:buSzPct val="25000"/>
              <a:buFont typeface="Arial"/>
              <a:buNone/>
            </a:pPr>
            <a:r>
              <a:rPr lang="en-US" sz="1200" b="0" i="0" u="none" strike="noStrike" cap="none" baseline="0" dirty="0">
                <a:uFillTx/>
              </a:rPr>
              <a:t>[From </a:t>
            </a:r>
            <a:r>
              <a:rPr lang="en-US" sz="1200" b="0" i="0" u="none" strike="noStrike" cap="none" baseline="0" dirty="0" err="1">
                <a:uFillTx/>
              </a:rPr>
              <a:t>PowerScore</a:t>
            </a:r>
            <a:r>
              <a:rPr lang="en-US" sz="1200" b="0" i="0" u="none" strike="noStrike" cap="none" baseline="0" dirty="0">
                <a:uFillTx/>
              </a:rPr>
              <a:t> Logical Reasoning Bible]</a:t>
            </a: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57</a:t>
            </a:fld>
            <a:endParaRPr lang="en-GB">
              <a:uFillTx/>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E</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58</a:t>
            </a:fld>
            <a:endParaRPr lang="en-GB">
              <a:uFillTx/>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endParaRPr lang="en-SG" baseline="0" dirty="0">
              <a:uFillTx/>
            </a:endParaRPr>
          </a:p>
          <a:p>
            <a:r>
              <a:rPr lang="en-SG" baseline="0" dirty="0">
                <a:uFillTx/>
              </a:rPr>
              <a:t>Standard: Easy</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59</a:t>
            </a:fld>
            <a:endParaRPr lang="en-GB">
              <a:uFillTx/>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60</a:t>
            </a:fld>
            <a:endParaRPr lang="en-GB">
              <a:uFillTx/>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endParaRPr lang="en-SG" baseline="0" dirty="0">
              <a:uFillTx/>
            </a:endParaRPr>
          </a:p>
          <a:p>
            <a:r>
              <a:rPr lang="en-SG" baseline="0" dirty="0">
                <a:uFillTx/>
              </a:rPr>
              <a:t>Standard: Easy</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61</a:t>
            </a:fld>
            <a:endParaRPr lang="en-GB">
              <a:uFillTx/>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62</a:t>
            </a:fld>
            <a:endParaRPr lang="en-GB">
              <a:uFillTx/>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b="0" i="0" u="none" strike="noStrike" cap="none" baseline="0" dirty="0">
                <a:uFillTx/>
              </a:rPr>
              <a:t>[From GMAT Verbal Slides]</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12</a:t>
            </a:fld>
            <a:endParaRPr lang="en-GB">
              <a:uFillTx/>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cap="none" baseline="0" dirty="0">
                <a:uFillTx/>
              </a:rPr>
              <a:t>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63</a:t>
            </a:fld>
            <a:endParaRPr lang="en-GB">
              <a:uFillTx/>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cap="none" baseline="0"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64</a:t>
            </a:fld>
            <a:endParaRPr lang="en-GB">
              <a:uFillTx/>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cap="none" baseline="0" dirty="0">
                <a:uFillTx/>
              </a:rPr>
              <a:t>(B) A is wrong because European and Native American slaves were not </a:t>
            </a:r>
            <a:r>
              <a:rPr lang="en-US" sz="1200" b="0" i="0" u="sng" strike="noStrike" cap="none" baseline="0" dirty="0">
                <a:uFillTx/>
              </a:rPr>
              <a:t>completely</a:t>
            </a:r>
            <a:r>
              <a:rPr lang="en-US" sz="1200" b="0" i="0" u="none" strike="noStrike" cap="none" baseline="0" dirty="0">
                <a:uFillTx/>
              </a:rPr>
              <a:t> replaced by African slaves in the 18</a:t>
            </a:r>
            <a:r>
              <a:rPr lang="en-US" sz="1200" b="0" i="0" u="none" strike="noStrike" cap="none" baseline="30000" dirty="0">
                <a:uFillTx/>
              </a:rPr>
              <a:t>th</a:t>
            </a:r>
            <a:r>
              <a:rPr lang="en-US" sz="1200" b="0" i="0" u="none" strike="noStrike" cap="none" baseline="0" dirty="0">
                <a:uFillTx/>
              </a:rPr>
              <a:t> Century, and Native Americans continued serving as slaves in the 18</a:t>
            </a:r>
            <a:r>
              <a:rPr lang="en-US" sz="1200" b="0" i="0" u="none" strike="noStrike" cap="none" baseline="30000" dirty="0">
                <a:uFillTx/>
              </a:rPr>
              <a:t>th</a:t>
            </a:r>
            <a:r>
              <a:rPr lang="en-US" sz="1200" b="0" i="0" u="none" strike="noStrike" cap="none" baseline="0" dirty="0">
                <a:uFillTx/>
              </a:rPr>
              <a:t> Century. C is wrong because the passage does not mention that the </a:t>
            </a:r>
            <a:r>
              <a:rPr lang="en-US" sz="1200" b="0" i="0" u="sng" strike="noStrike" cap="none" baseline="0" dirty="0">
                <a:uFillTx/>
              </a:rPr>
              <a:t>majority</a:t>
            </a:r>
            <a:r>
              <a:rPr lang="en-US" sz="1200" b="0" i="0" u="none" strike="noStrike" cap="none" baseline="0" dirty="0">
                <a:uFillTx/>
              </a:rPr>
              <a:t> of slaves were of European origin. D is wrong because the passage does not mention that African slaves worked </a:t>
            </a:r>
            <a:r>
              <a:rPr lang="en-US" sz="1200" b="0" i="0" u="sng" strike="noStrike" cap="none" baseline="0" dirty="0">
                <a:uFillTx/>
              </a:rPr>
              <a:t>chiefly</a:t>
            </a:r>
            <a:r>
              <a:rPr lang="en-US" sz="1200" b="0" i="0" u="none" strike="noStrike" cap="none" baseline="0" dirty="0">
                <a:uFillTx/>
              </a:rPr>
              <a:t> in the south. E is wrong because the passage claims that only the northern states used slaves as household helpers. </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65</a:t>
            </a:fld>
            <a:endParaRPr lang="en-GB">
              <a:uFillTx/>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457200" algn="l" rtl="0">
              <a:spcBef>
                <a:spcPts val="0"/>
              </a:spcBef>
              <a:buSzPct val="25000"/>
              <a:buNone/>
            </a:pPr>
            <a:r>
              <a:rPr lang="en-US" sz="1200" b="0" i="0" u="none" strike="noStrike" cap="none" baseline="0" dirty="0">
                <a:uFillTx/>
              </a:rPr>
              <a:t>(4. (B) The answer is found in the statement, “The collective inclination of southerners to preserve the institution of slavery led to the American Civil War”.</a:t>
            </a:r>
          </a:p>
          <a:p>
            <a:pPr marL="457200" marR="0" lvl="0" indent="-457200" algn="l" rtl="0">
              <a:spcBef>
                <a:spcPts val="384"/>
              </a:spcBef>
              <a:buSzPct val="25000"/>
              <a:buNone/>
            </a:pPr>
            <a:r>
              <a:rPr lang="en-US" sz="1200" b="0" i="0" u="none" strike="noStrike" cap="none" baseline="0" dirty="0">
                <a:uFillTx/>
              </a:rPr>
              <a:t>	All the other options mention ideas which are conveyed in the passage. But none of these were credited with being the stimulus behind the American Civil War.</a:t>
            </a:r>
          </a:p>
          <a:p>
            <a:endParaRPr lang="en-US" sz="1200" b="0" i="0" u="none" strike="noStrike" cap="none" baseline="0"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66</a:t>
            </a:fld>
            <a:endParaRPr lang="en-GB">
              <a:uFillTx/>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67</a:t>
            </a:fld>
            <a:endParaRPr lang="en-GB">
              <a:uFillTx/>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C</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68</a:t>
            </a:fld>
            <a:endParaRPr lang="en-GB">
              <a:uFillTx/>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B</a:t>
            </a:r>
          </a:p>
          <a:p>
            <a:r>
              <a:rPr lang="en-SG" dirty="0">
                <a:uFillTx/>
              </a:rPr>
              <a:t>Standard: Easy</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69</a:t>
            </a:fld>
            <a:endParaRPr lang="en-GB">
              <a:uFillTx/>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A</a:t>
            </a:r>
          </a:p>
          <a:p>
            <a:endParaRPr lang="en-SG" dirty="0">
              <a:uFillTx/>
            </a:endParaRPr>
          </a:p>
          <a:p>
            <a:r>
              <a:rPr lang="en-SG" dirty="0">
                <a:uFillTx/>
              </a:rPr>
              <a:t>E – reduction </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70</a:t>
            </a:fld>
            <a:endParaRPr lang="en-GB">
              <a:uFillTx/>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1. B</a:t>
            </a:r>
          </a:p>
          <a:p>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72</a:t>
            </a:fld>
            <a:endParaRPr lang="en-SG">
              <a:uFillTx/>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2. B</a:t>
            </a:r>
          </a:p>
          <a:p>
            <a:r>
              <a:rPr lang="en-SG" dirty="0">
                <a:uFillTx/>
              </a:rPr>
              <a:t>3. D</a:t>
            </a:r>
            <a:r>
              <a:rPr lang="en-SG" baseline="0" dirty="0">
                <a:uFillTx/>
              </a:rPr>
              <a:t> </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73</a:t>
            </a:fld>
            <a:endParaRPr lang="en-SG">
              <a:uFillTx/>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13</a:t>
            </a:fld>
            <a:endParaRPr lang="en-GB">
              <a:uFillTx/>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baseline="0" dirty="0">
                <a:uFillTx/>
              </a:rPr>
              <a:t>4. D</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74</a:t>
            </a:fld>
            <a:endParaRPr lang="en-SG">
              <a:uFillTx/>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5. C</a:t>
            </a:r>
          </a:p>
          <a:p>
            <a:r>
              <a:rPr lang="en-SG" dirty="0">
                <a:uFillTx/>
              </a:rPr>
              <a:t>6. B</a:t>
            </a: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75</a:t>
            </a:fld>
            <a:endParaRPr lang="en-GB">
              <a:uFillTx/>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baseline="0" dirty="0">
                <a:uFillTx/>
              </a:rPr>
              <a:t>7. D</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76</a:t>
            </a:fld>
            <a:endParaRPr lang="en-SG">
              <a:uFillTx/>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pg14 unit 6</a:t>
            </a:r>
          </a:p>
          <a:p>
            <a:pPr marL="0" marR="0" lvl="0" indent="0" algn="l" defTabSz="914400" rtl="0" eaLnBrk="1" fontAlgn="auto" latinLnBrk="0" hangingPunct="1">
              <a:lnSpc>
                <a:spcPct val="100000"/>
              </a:lnSpc>
              <a:spcBef>
                <a:spcPts val="0"/>
              </a:spcBef>
              <a:spcAft>
                <a:spcPts val="0"/>
              </a:spcAft>
              <a:buFontTx/>
              <a:buNone/>
              <a:defRPr>
                <a:uFillTx/>
              </a:defRPr>
            </a:pPr>
            <a:endParaRPr lang="en-SG" dirty="0">
              <a:uFillTx/>
            </a:endParaRPr>
          </a:p>
          <a:p>
            <a:r>
              <a:rPr lang="en-SG" dirty="0">
                <a:uFillTx/>
              </a:rPr>
              <a:t>8. B</a:t>
            </a: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77</a:t>
            </a:fld>
            <a:endParaRPr lang="en-SG">
              <a:uFillTx/>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pg14 unit 6</a:t>
            </a:r>
          </a:p>
          <a:p>
            <a:pPr marL="0" marR="0" lvl="0" indent="0" algn="l" defTabSz="914400" rtl="0" eaLnBrk="1" fontAlgn="auto" latinLnBrk="0" hangingPunct="1">
              <a:lnSpc>
                <a:spcPct val="100000"/>
              </a:lnSpc>
              <a:spcBef>
                <a:spcPts val="0"/>
              </a:spcBef>
              <a:spcAft>
                <a:spcPts val="0"/>
              </a:spcAft>
              <a:buFontTx/>
              <a:buNone/>
              <a:defRPr>
                <a:uFillTx/>
              </a:defRPr>
            </a:pPr>
            <a:endParaRPr lang="en-SG" dirty="0">
              <a:uFillTx/>
            </a:endParaRPr>
          </a:p>
          <a:p>
            <a:r>
              <a:rPr lang="en-SG" dirty="0">
                <a:uFillTx/>
              </a:rPr>
              <a:t>9. A</a:t>
            </a:r>
          </a:p>
          <a:p>
            <a:r>
              <a:rPr lang="en-SG" dirty="0">
                <a:uFillTx/>
              </a:rPr>
              <a:t>10. C</a:t>
            </a:r>
          </a:p>
          <a:p>
            <a:r>
              <a:rPr lang="en-SG" dirty="0">
                <a:uFillTx/>
              </a:rPr>
              <a:t>11. A</a:t>
            </a: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78</a:t>
            </a:fld>
            <a:endParaRPr lang="en-SG">
              <a:uFillTx/>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pg38 unit 23</a:t>
            </a:r>
          </a:p>
          <a:p>
            <a:endParaRPr lang="en-SG" dirty="0">
              <a:uFillTx/>
            </a:endParaRPr>
          </a:p>
          <a:p>
            <a:r>
              <a:rPr lang="en-SG" dirty="0">
                <a:uFillTx/>
              </a:rPr>
              <a:t>12. A</a:t>
            </a: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79</a:t>
            </a:fld>
            <a:endParaRPr lang="en-SG">
              <a:uFillTx/>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pg38 unit 23</a:t>
            </a:r>
          </a:p>
          <a:p>
            <a:endParaRPr lang="en-SG" dirty="0">
              <a:uFillTx/>
            </a:endParaRPr>
          </a:p>
          <a:p>
            <a:r>
              <a:rPr lang="en-SG" dirty="0">
                <a:uFillTx/>
              </a:rPr>
              <a:t>13. B</a:t>
            </a:r>
          </a:p>
          <a:p>
            <a:r>
              <a:rPr lang="en-SG" dirty="0">
                <a:uFillTx/>
              </a:rPr>
              <a:t>14. D</a:t>
            </a: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80</a:t>
            </a:fld>
            <a:endParaRPr lang="en-SG">
              <a:uFillTx/>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pg90, test</a:t>
            </a:r>
            <a:r>
              <a:rPr lang="en-SG" baseline="0" dirty="0">
                <a:uFillTx/>
              </a:rPr>
              <a:t> 1, q25-28</a:t>
            </a:r>
            <a:endParaRPr lang="en-SG" dirty="0">
              <a:uFillTx/>
            </a:endParaRPr>
          </a:p>
          <a:p>
            <a:endParaRPr lang="en-SG" dirty="0">
              <a:uFillTx/>
            </a:endParaRPr>
          </a:p>
          <a:p>
            <a:r>
              <a:rPr lang="en-SG" dirty="0">
                <a:uFillTx/>
              </a:rPr>
              <a:t>1.</a:t>
            </a:r>
            <a:r>
              <a:rPr lang="en-SG" baseline="0" dirty="0">
                <a:uFillTx/>
              </a:rPr>
              <a:t> A</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82</a:t>
            </a:fld>
            <a:endParaRPr lang="en-SG">
              <a:uFillTx/>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pg90, test</a:t>
            </a:r>
            <a:r>
              <a:rPr lang="en-SG" baseline="0" dirty="0">
                <a:uFillTx/>
              </a:rPr>
              <a:t> 1, q25-28</a:t>
            </a:r>
            <a:endParaRPr lang="en-SG" dirty="0">
              <a:uFillTx/>
            </a:endParaRPr>
          </a:p>
          <a:p>
            <a:endParaRPr lang="en-SG" dirty="0">
              <a:uFillTx/>
            </a:endParaRPr>
          </a:p>
          <a:p>
            <a:r>
              <a:rPr lang="en-SG" dirty="0">
                <a:uFillTx/>
              </a:rPr>
              <a:t>2.</a:t>
            </a:r>
            <a:r>
              <a:rPr lang="en-SG" baseline="0" dirty="0">
                <a:uFillTx/>
              </a:rPr>
              <a:t> D</a:t>
            </a:r>
            <a:endParaRPr lang="en-SG" dirty="0">
              <a:uFillTx/>
            </a:endParaRPr>
          </a:p>
          <a:p>
            <a:r>
              <a:rPr lang="en-SG" dirty="0">
                <a:uFillTx/>
              </a:rPr>
              <a:t>3. A</a:t>
            </a:r>
          </a:p>
          <a:p>
            <a:r>
              <a:rPr lang="en-SG" dirty="0">
                <a:uFillTx/>
              </a:rPr>
              <a:t>4.</a:t>
            </a:r>
            <a:r>
              <a:rPr lang="en-SG" baseline="0" dirty="0">
                <a:uFillTx/>
              </a:rPr>
              <a:t> D</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83</a:t>
            </a:fld>
            <a:endParaRPr lang="en-SG">
              <a:uFillTx/>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pg102, test</a:t>
            </a:r>
            <a:r>
              <a:rPr lang="en-SG" baseline="0" dirty="0">
                <a:uFillTx/>
              </a:rPr>
              <a:t> 1, q58-61</a:t>
            </a:r>
            <a:endParaRPr lang="en-SG" dirty="0">
              <a:uFillTx/>
            </a:endParaRPr>
          </a:p>
          <a:p>
            <a:endParaRPr lang="en-SG" dirty="0">
              <a:uFillTx/>
            </a:endParaRPr>
          </a:p>
          <a:p>
            <a:r>
              <a:rPr lang="en-SG" dirty="0">
                <a:uFillTx/>
              </a:rPr>
              <a:t>5.</a:t>
            </a:r>
            <a:r>
              <a:rPr lang="en-SG" baseline="0" dirty="0">
                <a:uFillTx/>
              </a:rPr>
              <a:t> D</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84</a:t>
            </a:fld>
            <a:endParaRPr lang="en-SG">
              <a:uFillTx/>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2</a:t>
            </a:r>
            <a:r>
              <a:rPr lang="en-SG" baseline="30000" dirty="0">
                <a:uFillTx/>
              </a:rPr>
              <a:t>nd</a:t>
            </a:r>
            <a:r>
              <a:rPr lang="en-SG" baseline="0" dirty="0">
                <a:uFillTx/>
              </a:rPr>
              <a:t> Sentence: It may come as a surprise that elephants, too, perform particular rituals for their dead. </a:t>
            </a:r>
          </a:p>
          <a:p>
            <a:r>
              <a:rPr lang="en-SG" baseline="0" dirty="0">
                <a:uFillTx/>
              </a:rPr>
              <a:t>From this sentence, we can extract the main idea: “Elephants perform particular rituals for their dead.”</a:t>
            </a:r>
            <a:endParaRPr lang="en-SG"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14</a:t>
            </a:fld>
            <a:endParaRPr lang="en-GB">
              <a:uFillTx/>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pg102, test</a:t>
            </a:r>
            <a:r>
              <a:rPr lang="en-SG" baseline="0" dirty="0">
                <a:uFillTx/>
              </a:rPr>
              <a:t> 1, q58-61</a:t>
            </a:r>
            <a:endParaRPr lang="en-SG" dirty="0">
              <a:uFillTx/>
            </a:endParaRPr>
          </a:p>
          <a:p>
            <a:endParaRPr lang="en-SG" dirty="0">
              <a:uFillTx/>
            </a:endParaRPr>
          </a:p>
          <a:p>
            <a:r>
              <a:rPr lang="en-SG" dirty="0">
                <a:uFillTx/>
              </a:rPr>
              <a:t>6.</a:t>
            </a:r>
            <a:r>
              <a:rPr lang="en-SG" baseline="0" dirty="0">
                <a:uFillTx/>
              </a:rPr>
              <a:t> C</a:t>
            </a:r>
          </a:p>
          <a:p>
            <a:r>
              <a:rPr lang="en-SG" baseline="0" dirty="0">
                <a:uFillTx/>
              </a:rPr>
              <a:t>7. D</a:t>
            </a:r>
          </a:p>
          <a:p>
            <a:r>
              <a:rPr lang="en-SG" baseline="0" dirty="0">
                <a:uFillTx/>
              </a:rPr>
              <a:t>8. A</a:t>
            </a:r>
            <a:endParaRPr lang="en-SG" dirty="0">
              <a:uFillTx/>
            </a:endParaRPr>
          </a:p>
          <a:p>
            <a:endParaRPr lang="en-SG"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85</a:t>
            </a:fld>
            <a:endParaRPr lang="en-SG">
              <a:uFillTx/>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pg118, Unit</a:t>
            </a:r>
            <a:r>
              <a:rPr lang="en-SG" baseline="0" dirty="0">
                <a:uFillTx/>
              </a:rPr>
              <a:t> 54</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86</a:t>
            </a:fld>
            <a:endParaRPr lang="en-SG">
              <a:uFillTx/>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pg118, Unit</a:t>
            </a:r>
            <a:r>
              <a:rPr lang="en-SG" baseline="0" dirty="0">
                <a:uFillTx/>
              </a:rPr>
              <a:t> 54</a:t>
            </a:r>
            <a:endParaRPr lang="en-SG" dirty="0">
              <a:uFillTx/>
            </a:endParaRPr>
          </a:p>
          <a:p>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87</a:t>
            </a:fld>
            <a:endParaRPr lang="en-SG">
              <a:uFillTx/>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pg118, Unit</a:t>
            </a:r>
            <a:r>
              <a:rPr lang="en-SG" baseline="0" dirty="0">
                <a:uFillTx/>
              </a:rPr>
              <a:t> 54</a:t>
            </a:r>
            <a:endParaRPr lang="en-SG" dirty="0">
              <a:uFillTx/>
            </a:endParaRPr>
          </a:p>
          <a:p>
            <a:r>
              <a:rPr lang="en-SG" dirty="0">
                <a:uFillTx/>
              </a:rPr>
              <a:t>9. D</a:t>
            </a:r>
          </a:p>
          <a:p>
            <a:r>
              <a:rPr lang="en-SG" dirty="0">
                <a:uFillTx/>
              </a:rPr>
              <a:t>10.</a:t>
            </a:r>
            <a:r>
              <a:rPr lang="en-SG" baseline="0" dirty="0">
                <a:uFillTx/>
              </a:rPr>
              <a:t> D</a:t>
            </a:r>
          </a:p>
          <a:p>
            <a:r>
              <a:rPr lang="en-SG" baseline="0" dirty="0">
                <a:uFillTx/>
              </a:rPr>
              <a:t>11. D</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88</a:t>
            </a:fld>
            <a:endParaRPr lang="en-SG">
              <a:uFillTx/>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12. B</a:t>
            </a: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89</a:t>
            </a:fld>
            <a:endParaRPr lang="en-SG">
              <a:uFillTx/>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90</a:t>
            </a:fld>
            <a:endParaRPr lang="en-SG">
              <a:uFillTx/>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FontTx/>
              <a:buNone/>
              <a:defRPr>
                <a:uFillTx/>
              </a:defRPr>
            </a:pPr>
            <a:r>
              <a:rPr lang="en-SG" dirty="0">
                <a:uFillTx/>
              </a:rPr>
              <a:t>Source: Des O’Neill pg123, Unit</a:t>
            </a:r>
            <a:r>
              <a:rPr lang="en-SG" baseline="0" dirty="0">
                <a:uFillTx/>
              </a:rPr>
              <a:t> 56</a:t>
            </a:r>
            <a:endParaRPr lang="en-SG" dirty="0">
              <a:uFillTx/>
            </a:endParaRPr>
          </a:p>
          <a:p>
            <a:r>
              <a:rPr lang="en-SG" dirty="0">
                <a:uFillTx/>
              </a:rPr>
              <a:t>13. D</a:t>
            </a:r>
          </a:p>
          <a:p>
            <a:r>
              <a:rPr lang="en-SG" dirty="0">
                <a:uFillTx/>
              </a:rPr>
              <a:t>14. D</a:t>
            </a:r>
          </a:p>
          <a:p>
            <a:r>
              <a:rPr lang="en-SG" dirty="0">
                <a:uFillTx/>
              </a:rPr>
              <a:t>15.</a:t>
            </a:r>
            <a:r>
              <a:rPr lang="en-SG" baseline="0" dirty="0">
                <a:uFillTx/>
              </a:rPr>
              <a:t> </a:t>
            </a:r>
            <a:r>
              <a:rPr lang="en-SG" baseline="0">
                <a:uFillTx/>
              </a:rPr>
              <a:t>A</a:t>
            </a:r>
            <a:endParaRPr lang="en-SG" dirty="0">
              <a:uFillTx/>
            </a:endParaRPr>
          </a:p>
        </p:txBody>
      </p:sp>
      <p:sp>
        <p:nvSpPr>
          <p:cNvPr id="4" name="Slide Number Placeholder 3"/>
          <p:cNvSpPr>
            <a:spLocks noGrp="1"/>
          </p:cNvSpPr>
          <p:nvPr>
            <p:ph type="sldNum" sz="quarter" idx="10"/>
          </p:nvPr>
        </p:nvSpPr>
        <p:spPr/>
        <p:txBody>
          <a:bodyPr/>
          <a:lstStyle/>
          <a:p>
            <a:fld id="{171ACA00-26C2-4BF2-A29D-72D50DD6B33B}" type="slidenum">
              <a:rPr lang="en-SG" smtClean="0">
                <a:uFillTx/>
              </a:rPr>
              <a:t>91</a:t>
            </a:fld>
            <a:endParaRPr lang="en-SG">
              <a:uFillTx/>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This</a:t>
            </a:r>
            <a:r>
              <a:rPr lang="en-SG" baseline="0" dirty="0">
                <a:uFillTx/>
              </a:rPr>
              <a:t> passage requires you to follow the strand of the main idea as it develops. The passage traces the chronological progression of a particular theory of language, namely, the theory of how language influences our perception of the world. </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16</a:t>
            </a:fld>
            <a:endParaRPr lang="en-GB">
              <a:uFillTx/>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uFillTx/>
              </a:rPr>
              <a:t>This</a:t>
            </a:r>
            <a:r>
              <a:rPr lang="en-SG" baseline="0" dirty="0">
                <a:uFillTx/>
              </a:rPr>
              <a:t> passage requires you to follow the strand of the main idea as it develops. The passage traces the chronological progression of a particular theory of language, namely, the theory of how language influences our perception of the world. </a:t>
            </a:r>
            <a:endParaRPr lang="en-SG" dirty="0">
              <a:uFillTx/>
            </a:endParaRPr>
          </a:p>
        </p:txBody>
      </p:sp>
      <p:sp>
        <p:nvSpPr>
          <p:cNvPr id="4" name="Slide Number Placeholder 3"/>
          <p:cNvSpPr>
            <a:spLocks noGrp="1"/>
          </p:cNvSpPr>
          <p:nvPr>
            <p:ph type="sldNum" sz="quarter" idx="10"/>
          </p:nvPr>
        </p:nvSpPr>
        <p:spPr/>
        <p:txBody>
          <a:bodyPr/>
          <a:lstStyle/>
          <a:p>
            <a:fld id="{B569BC90-94E3-407A-A456-F35C4D7D9D07}" type="slidenum">
              <a:rPr lang="en-GB" smtClean="0">
                <a:uFillTx/>
              </a:rPr>
              <a:pPr/>
              <a:t>17</a:t>
            </a:fld>
            <a:endParaRPr lang="en-GB">
              <a:uFillTx/>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3648" y="1124744"/>
            <a:ext cx="7054552" cy="3240359"/>
          </a:xfrm>
        </p:spPr>
        <p:txBody>
          <a:bodyPr anchor="b">
            <a:normAutofit/>
          </a:bodyPr>
          <a:lstStyle>
            <a:lvl1pPr algn="r">
              <a:defRPr sz="4800" cap="all" baseline="0">
                <a:uFillTx/>
              </a:defRPr>
            </a:lvl1pPr>
          </a:lstStyle>
          <a:p>
            <a:r>
              <a:rPr lang="en-US" dirty="0">
                <a:uFillTx/>
              </a:rPr>
              <a:t>CLICK TO EDIT MASTER TITLE STYLE</a:t>
            </a:r>
            <a:endParaRPr lang="en-SG" dirty="0">
              <a:uFillTx/>
            </a:endParaRPr>
          </a:p>
        </p:txBody>
      </p:sp>
      <p:sp>
        <p:nvSpPr>
          <p:cNvPr id="3" name="Subtitle 2"/>
          <p:cNvSpPr>
            <a:spLocks noGrp="1"/>
          </p:cNvSpPr>
          <p:nvPr>
            <p:ph type="subTitle" idx="1"/>
          </p:nvPr>
        </p:nvSpPr>
        <p:spPr>
          <a:xfrm>
            <a:off x="1403648" y="4365104"/>
            <a:ext cx="7056784" cy="1273696"/>
          </a:xfrm>
        </p:spPr>
        <p:txBody>
          <a:bodyPr/>
          <a:lstStyle>
            <a:lvl1pPr marL="0" indent="0" algn="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en-US">
                <a:uFillTx/>
              </a:rPr>
              <a:t>Click to edit Master subtitle style</a:t>
            </a:r>
            <a:endParaRPr lang="en-SG" dirty="0">
              <a:uFillTx/>
            </a:endParaRPr>
          </a:p>
        </p:txBody>
      </p:sp>
      <p:sp>
        <p:nvSpPr>
          <p:cNvPr id="6" name="Slide Number Placeholder 5"/>
          <p:cNvSpPr>
            <a:spLocks noGrp="1"/>
          </p:cNvSpPr>
          <p:nvPr>
            <p:ph type="sldNum" sz="quarter" idx="12"/>
          </p:nvPr>
        </p:nvSpPr>
        <p:spPr/>
        <p:txBody>
          <a:bodyPr/>
          <a:lstStyle/>
          <a:p>
            <a:fld id="{FE888221-73E1-48FE-A501-1A5F829C09A5}" type="slidenum">
              <a:rPr lang="en-US" smtClean="0">
                <a:uFillTx/>
              </a:rPr>
              <a:t>‹#›</a:t>
            </a:fld>
            <a:endParaRPr lang="en-US" dirty="0">
              <a:uFillTx/>
            </a:endParaRPr>
          </a:p>
        </p:txBody>
      </p:sp>
      <p:sp>
        <p:nvSpPr>
          <p:cNvPr id="7" name="Text Placeholder 4"/>
          <p:cNvSpPr>
            <a:spLocks noGrp="1"/>
          </p:cNvSpPr>
          <p:nvPr>
            <p:ph type="body" sz="quarter" idx="13" hasCustomPrompt="1"/>
          </p:nvPr>
        </p:nvSpPr>
        <p:spPr>
          <a:xfrm>
            <a:off x="360000" y="6408000"/>
            <a:ext cx="828000" cy="358775"/>
          </a:xfrm>
        </p:spPr>
        <p:txBody>
          <a:bodyPr anchor="ctr">
            <a:normAutofit/>
          </a:bodyPr>
          <a:lstStyle>
            <a:lvl1pPr marL="0" indent="0" algn="ctr">
              <a:buNone/>
              <a:defRPr sz="1400">
                <a:solidFill>
                  <a:srgbClr val="898989"/>
                </a:solidFill>
                <a:uFillTx/>
              </a:defRPr>
            </a:lvl1pPr>
          </a:lstStyle>
          <a:p>
            <a:pPr lvl="0"/>
            <a:r>
              <a:rPr lang="en-SG" dirty="0">
                <a:uFillTx/>
              </a:rPr>
              <a:t>v16.05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172201"/>
            <a:ext cx="3429000" cy="304800"/>
          </a:xfrm>
          <a:prstGeom prst="rect">
            <a:avLst/>
          </a:prstGeom>
        </p:spPr>
        <p:txBody>
          <a:bodyPr/>
          <a:lstStyle/>
          <a:p>
            <a:fld id="{705D005F-10C5-4BBA-915A-1D95B12476A4}" type="datetime1">
              <a:rPr lang="en-GB" smtClean="0">
                <a:uFillTx/>
              </a:rPr>
              <a:pPr/>
              <a:t>26/12/2020</a:t>
            </a:fld>
            <a:endParaRPr lang="en-GB">
              <a:uFillTx/>
            </a:endParaRPr>
          </a:p>
        </p:txBody>
      </p:sp>
      <p:sp>
        <p:nvSpPr>
          <p:cNvPr id="3" name="Footer Placeholder 2"/>
          <p:cNvSpPr>
            <a:spLocks noGrp="1"/>
          </p:cNvSpPr>
          <p:nvPr>
            <p:ph type="ftr" sz="quarter" idx="11"/>
          </p:nvPr>
        </p:nvSpPr>
        <p:spPr>
          <a:xfrm>
            <a:off x="457200" y="6492875"/>
            <a:ext cx="3429000" cy="283845"/>
          </a:xfrm>
          <a:prstGeom prst="rect">
            <a:avLst/>
          </a:prstGeom>
        </p:spPr>
        <p:txBody>
          <a:bodyPr/>
          <a:lstStyle/>
          <a:p>
            <a:endParaRPr lang="en-GB">
              <a:uFillTx/>
            </a:endParaRPr>
          </a:p>
        </p:txBody>
      </p:sp>
      <p:sp>
        <p:nvSpPr>
          <p:cNvPr id="4" name="Slide Number Placeholder 3"/>
          <p:cNvSpPr>
            <a:spLocks noGrp="1"/>
          </p:cNvSpPr>
          <p:nvPr>
            <p:ph type="sldNum" sz="quarter" idx="12"/>
          </p:nvPr>
        </p:nvSpPr>
        <p:spPr/>
        <p:txBody>
          <a:bodyPr/>
          <a:lstStyle/>
          <a:p>
            <a:fld id="{37A6BB97-4630-4160-B543-CFB6B2270168}" type="slidenum">
              <a:rPr lang="en-GB" smtClean="0">
                <a:uFillTx/>
              </a:rPr>
              <a:pPr/>
              <a:t>‹#›</a:t>
            </a:fld>
            <a:endParaRPr lang="en-GB">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uFillTx/>
              </a:defRPr>
            </a:lvl1pPr>
          </a:lstStyle>
          <a:p>
            <a:r>
              <a:rPr lang="en-US">
                <a:uFillTx/>
              </a:rPr>
              <a:t>Click to edit Master title style</a:t>
            </a:r>
            <a:endParaRPr lang="en-SG">
              <a:uFillTx/>
            </a:endParaRP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uFillTx/>
              </a:defRPr>
            </a:lvl1pPr>
            <a:lvl2pPr marL="342900" indent="0" algn="ctr">
              <a:buNone/>
              <a:defRPr sz="1500">
                <a:uFillTx/>
              </a:defRPr>
            </a:lvl2pPr>
            <a:lvl3pPr marL="685800" indent="0" algn="ctr">
              <a:buNone/>
              <a:defRPr sz="1350">
                <a:uFillTx/>
              </a:defRPr>
            </a:lvl3pPr>
            <a:lvl4pPr marL="1028700" indent="0" algn="ctr">
              <a:buNone/>
              <a:defRPr sz="1200">
                <a:uFillTx/>
              </a:defRPr>
            </a:lvl4pPr>
            <a:lvl5pPr marL="1371600" indent="0" algn="ctr">
              <a:buNone/>
              <a:defRPr sz="1200">
                <a:uFillTx/>
              </a:defRPr>
            </a:lvl5pPr>
            <a:lvl6pPr marL="1714500" indent="0" algn="ctr">
              <a:buNone/>
              <a:defRPr sz="1200">
                <a:uFillTx/>
              </a:defRPr>
            </a:lvl6pPr>
            <a:lvl7pPr marL="2057400" indent="0" algn="ctr">
              <a:buNone/>
              <a:defRPr sz="1200">
                <a:uFillTx/>
              </a:defRPr>
            </a:lvl7pPr>
            <a:lvl8pPr marL="2400300" indent="0" algn="ctr">
              <a:buNone/>
              <a:defRPr sz="1200">
                <a:uFillTx/>
              </a:defRPr>
            </a:lvl8pPr>
            <a:lvl9pPr marL="2743200" indent="0" algn="ctr">
              <a:buNone/>
              <a:defRPr sz="1200">
                <a:uFillTx/>
              </a:defRPr>
            </a:lvl9pPr>
          </a:lstStyle>
          <a:p>
            <a:r>
              <a:rPr lang="en-US">
                <a:uFillTx/>
              </a:rPr>
              <a:t>Click to edit Master subtitle style</a:t>
            </a:r>
            <a:endParaRPr lang="en-SG">
              <a:uFillTx/>
            </a:endParaRP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2263554-5587-4BE2-8C6A-2A29A9C07E7C}" type="datetimeFigureOut">
              <a:rPr lang="en-SG" smtClean="0">
                <a:uFillTx/>
              </a:rPr>
              <a:t>26/12/20</a:t>
            </a:fld>
            <a:endParaRPr lang="en-SG">
              <a:uFillTx/>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SG">
              <a:uFillTx/>
            </a:endParaRPr>
          </a:p>
        </p:txBody>
      </p:sp>
      <p:sp>
        <p:nvSpPr>
          <p:cNvPr id="6" name="Slide Number Placeholder 5"/>
          <p:cNvSpPr>
            <a:spLocks noGrp="1"/>
          </p:cNvSpPr>
          <p:nvPr>
            <p:ph type="sldNum" sz="quarter" idx="12"/>
          </p:nvPr>
        </p:nvSpPr>
        <p:spPr/>
        <p:txBody>
          <a:bodyPr/>
          <a:lstStyle/>
          <a:p>
            <a:fld id="{AEC9BDDB-E881-4432-ACF6-5AF5F9EBCBE7}" type="slidenum">
              <a:rPr lang="en-SG" smtClean="0">
                <a:uFillTx/>
              </a:rPr>
              <a:t>‹#›</a:t>
            </a:fld>
            <a:endParaRPr lang="en-SG">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normAutofit/>
          </a:bodyPr>
          <a:lstStyle>
            <a:lvl1pPr algn="l">
              <a:defRPr sz="3600" b="0" cap="all" baseline="0">
                <a:uFillTx/>
              </a:defRPr>
            </a:lvl1pPr>
          </a:lstStyle>
          <a:p>
            <a:r>
              <a:rPr lang="en-US" dirty="0">
                <a:uFillTx/>
              </a:rPr>
              <a:t>CLICK TO EDIT MASTER TITLE STYLE</a:t>
            </a:r>
            <a:endParaRPr lang="en-SG" dirty="0">
              <a:uFillTx/>
            </a:endParaRPr>
          </a:p>
        </p:txBody>
      </p:sp>
      <p:sp>
        <p:nvSpPr>
          <p:cNvPr id="3" name="Text Placeholder 2"/>
          <p:cNvSpPr>
            <a:spLocks noGrp="1"/>
          </p:cNvSpPr>
          <p:nvPr>
            <p:ph type="body" idx="1"/>
          </p:nvPr>
        </p:nvSpPr>
        <p:spPr>
          <a:xfrm>
            <a:off x="722313" y="1124745"/>
            <a:ext cx="7772400" cy="3282156"/>
          </a:xfrm>
        </p:spPr>
        <p:txBody>
          <a:bodyPr anchor="b">
            <a:normAutofit/>
          </a:bodyPr>
          <a:lstStyle>
            <a:lvl1pPr marL="0" indent="0">
              <a:buNone/>
              <a:defRPr sz="16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en-US">
                <a:uFillTx/>
              </a:rPr>
              <a:t>Click to edit Master text styles</a:t>
            </a:r>
          </a:p>
        </p:txBody>
      </p:sp>
      <p:sp>
        <p:nvSpPr>
          <p:cNvPr id="6" name="Slide Number Placeholder 5"/>
          <p:cNvSpPr>
            <a:spLocks noGrp="1"/>
          </p:cNvSpPr>
          <p:nvPr>
            <p:ph type="sldNum" sz="quarter" idx="12"/>
          </p:nvPr>
        </p:nvSpPr>
        <p:spPr/>
        <p:txBody>
          <a:bodyPr/>
          <a:lstStyle/>
          <a:p>
            <a:fld id="{FE888221-73E1-48FE-A501-1A5F829C09A5}" type="slidenum">
              <a:rPr lang="en-US" smtClean="0">
                <a:uFillTx/>
              </a:rPr>
              <a:t>‹#›</a:t>
            </a:fld>
            <a:endParaRPr lang="en-US">
              <a:uFillTx/>
            </a:endParaRPr>
          </a:p>
        </p:txBody>
      </p:sp>
      <p:sp>
        <p:nvSpPr>
          <p:cNvPr id="8" name="Text Placeholder 4"/>
          <p:cNvSpPr>
            <a:spLocks noGrp="1"/>
          </p:cNvSpPr>
          <p:nvPr>
            <p:ph type="body" sz="quarter" idx="13" hasCustomPrompt="1"/>
          </p:nvPr>
        </p:nvSpPr>
        <p:spPr>
          <a:xfrm>
            <a:off x="360000" y="6408000"/>
            <a:ext cx="828000" cy="358775"/>
          </a:xfrm>
        </p:spPr>
        <p:txBody>
          <a:bodyPr anchor="ctr">
            <a:normAutofit/>
          </a:bodyPr>
          <a:lstStyle>
            <a:lvl1pPr marL="0" indent="0" algn="ctr">
              <a:buNone/>
              <a:defRPr sz="1400">
                <a:solidFill>
                  <a:srgbClr val="898989"/>
                </a:solidFill>
                <a:uFillTx/>
              </a:defRPr>
            </a:lvl1pPr>
          </a:lstStyle>
          <a:p>
            <a:pPr lvl="0"/>
            <a:r>
              <a:rPr lang="en-SG" dirty="0">
                <a:uFillTx/>
              </a:rPr>
              <a:t>v16.05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SG" dirty="0">
              <a:uFillTx/>
            </a:endParaRP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p:txBody>
      </p:sp>
      <p:sp>
        <p:nvSpPr>
          <p:cNvPr id="7" name="Slide Number Placeholder 5"/>
          <p:cNvSpPr>
            <a:spLocks noGrp="1"/>
          </p:cNvSpPr>
          <p:nvPr>
            <p:ph type="sldNum" sz="quarter" idx="4"/>
          </p:nvPr>
        </p:nvSpPr>
        <p:spPr>
          <a:xfrm>
            <a:off x="8172400" y="6408000"/>
            <a:ext cx="827600" cy="360000"/>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FE888221-73E1-48FE-A501-1A5F829C09A5}" type="slidenum">
              <a:rPr lang="en-US" smtClean="0">
                <a:uFillTx/>
              </a:rPr>
              <a:t>‹#›</a:t>
            </a:fld>
            <a:endParaRPr lang="en-US">
              <a:uFillTx/>
            </a:endParaRPr>
          </a:p>
        </p:txBody>
      </p:sp>
      <p:sp>
        <p:nvSpPr>
          <p:cNvPr id="8" name="Text Placeholder 4"/>
          <p:cNvSpPr>
            <a:spLocks noGrp="1"/>
          </p:cNvSpPr>
          <p:nvPr>
            <p:ph type="body" sz="quarter" idx="13" hasCustomPrompt="1"/>
          </p:nvPr>
        </p:nvSpPr>
        <p:spPr>
          <a:xfrm>
            <a:off x="360000" y="6408000"/>
            <a:ext cx="7740000" cy="360000"/>
          </a:xfrm>
        </p:spPr>
        <p:txBody>
          <a:bodyPr anchor="b">
            <a:normAutofit/>
          </a:bodyPr>
          <a:lstStyle>
            <a:lvl1pPr>
              <a:buFont typeface="Wingdings" panose="05000000000000000000" pitchFamily="2" charset="2"/>
              <a:buChar char="Ø"/>
              <a:defRPr sz="1200">
                <a:solidFill>
                  <a:schemeClr val="bg1">
                    <a:lumMod val="50000"/>
                  </a:schemeClr>
                </a:solidFill>
                <a:uFillTx/>
              </a:defRPr>
            </a:lvl1pPr>
          </a:lstStyle>
          <a:p>
            <a:pPr lvl="0"/>
            <a:r>
              <a:rPr lang="en-SG" dirty="0">
                <a:uFillTx/>
              </a:rPr>
              <a:t>References</a:t>
            </a:r>
          </a:p>
        </p:txBody>
      </p:sp>
      <p:sp>
        <p:nvSpPr>
          <p:cNvPr id="5" name="Text Placeholder 4"/>
          <p:cNvSpPr>
            <a:spLocks noGrp="1"/>
          </p:cNvSpPr>
          <p:nvPr>
            <p:ph type="body" sz="quarter" idx="14" hasCustomPrompt="1"/>
          </p:nvPr>
        </p:nvSpPr>
        <p:spPr>
          <a:xfrm>
            <a:off x="1620000" y="908720"/>
            <a:ext cx="7200000" cy="432000"/>
          </a:xfrm>
        </p:spPr>
        <p:txBody>
          <a:bodyPr>
            <a:normAutofit/>
          </a:bodyPr>
          <a:lstStyle>
            <a:lvl1pPr marL="0" indent="0" algn="r">
              <a:buNone/>
              <a:defRPr sz="2000" cap="all" baseline="0">
                <a:solidFill>
                  <a:schemeClr val="tx1">
                    <a:lumMod val="65000"/>
                    <a:lumOff val="35000"/>
                  </a:schemeClr>
                </a:solidFill>
                <a:uFillTx/>
                <a:latin typeface="+mj-lt"/>
              </a:defRPr>
            </a:lvl1pPr>
          </a:lstStyle>
          <a:p>
            <a:pPr lvl="0"/>
            <a:r>
              <a:rPr lang="en-SG" dirty="0">
                <a:uFillTx/>
              </a:rPr>
              <a:t>Subtitle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SG" dirty="0">
              <a:uFillTx/>
            </a:endParaRPr>
          </a:p>
        </p:txBody>
      </p:sp>
      <p:sp>
        <p:nvSpPr>
          <p:cNvPr id="3" name="Content Placeholder 2"/>
          <p:cNvSpPr>
            <a:spLocks noGrp="1"/>
          </p:cNvSpPr>
          <p:nvPr>
            <p:ph idx="1"/>
          </p:nvPr>
        </p:nvSpPr>
        <p:spPr/>
        <p:txBody>
          <a:bodyPr/>
          <a:lstStyle>
            <a:lvl1pPr marL="0" indent="0">
              <a:buFontTx/>
              <a:buNone/>
              <a:defRPr>
                <a:uFillTx/>
              </a:defRPr>
            </a:lvl1pPr>
          </a:lstStyle>
          <a:p>
            <a:pPr lvl="0"/>
            <a:r>
              <a:rPr lang="en-US">
                <a:uFillTx/>
              </a:rPr>
              <a:t>Click to edit Master text styles</a:t>
            </a:r>
          </a:p>
          <a:p>
            <a:pPr lvl="1"/>
            <a:r>
              <a:rPr lang="en-US">
                <a:uFillTx/>
              </a:rPr>
              <a:t>Second level</a:t>
            </a:r>
          </a:p>
        </p:txBody>
      </p:sp>
      <p:sp>
        <p:nvSpPr>
          <p:cNvPr id="6" name="Slide Number Placeholder 5"/>
          <p:cNvSpPr>
            <a:spLocks noGrp="1"/>
          </p:cNvSpPr>
          <p:nvPr>
            <p:ph type="sldNum" sz="quarter" idx="12"/>
          </p:nvPr>
        </p:nvSpPr>
        <p:spPr/>
        <p:txBody>
          <a:bodyPr/>
          <a:lstStyle/>
          <a:p>
            <a:fld id="{FE888221-73E1-48FE-A501-1A5F829C09A5}" type="slidenum">
              <a:rPr lang="en-US" smtClean="0">
                <a:uFillTx/>
              </a:rPr>
              <a:t>‹#›</a:t>
            </a:fld>
            <a:endParaRPr lang="en-US">
              <a:uFillTx/>
            </a:endParaRPr>
          </a:p>
        </p:txBody>
      </p:sp>
      <p:sp>
        <p:nvSpPr>
          <p:cNvPr id="7" name="Text Placeholder 4"/>
          <p:cNvSpPr>
            <a:spLocks noGrp="1"/>
          </p:cNvSpPr>
          <p:nvPr>
            <p:ph type="body" sz="quarter" idx="13" hasCustomPrompt="1"/>
          </p:nvPr>
        </p:nvSpPr>
        <p:spPr>
          <a:xfrm>
            <a:off x="360000" y="6408000"/>
            <a:ext cx="7740000" cy="360000"/>
          </a:xfrm>
        </p:spPr>
        <p:txBody>
          <a:bodyPr anchor="b">
            <a:normAutofit/>
          </a:bodyPr>
          <a:lstStyle>
            <a:lvl1pPr>
              <a:buFont typeface="Wingdings" panose="05000000000000000000" pitchFamily="2" charset="2"/>
              <a:buChar char="Ø"/>
              <a:defRPr sz="1200">
                <a:solidFill>
                  <a:schemeClr val="bg1">
                    <a:lumMod val="50000"/>
                  </a:schemeClr>
                </a:solidFill>
                <a:uFillTx/>
              </a:defRPr>
            </a:lvl1pPr>
          </a:lstStyle>
          <a:p>
            <a:pPr lvl="0"/>
            <a:r>
              <a:rPr lang="en-SG" dirty="0">
                <a:uFillTx/>
              </a:rPr>
              <a:t>References</a:t>
            </a:r>
          </a:p>
        </p:txBody>
      </p:sp>
      <p:sp>
        <p:nvSpPr>
          <p:cNvPr id="9" name="Text Placeholder 4"/>
          <p:cNvSpPr>
            <a:spLocks noGrp="1"/>
          </p:cNvSpPr>
          <p:nvPr>
            <p:ph type="body" sz="quarter" idx="14" hasCustomPrompt="1"/>
          </p:nvPr>
        </p:nvSpPr>
        <p:spPr>
          <a:xfrm>
            <a:off x="1620000" y="908720"/>
            <a:ext cx="7200000" cy="432000"/>
          </a:xfrm>
        </p:spPr>
        <p:txBody>
          <a:bodyPr>
            <a:normAutofit/>
          </a:bodyPr>
          <a:lstStyle>
            <a:lvl1pPr marL="0" indent="0" algn="r">
              <a:buNone/>
              <a:defRPr sz="2000" cap="all" baseline="0">
                <a:solidFill>
                  <a:schemeClr val="tx1">
                    <a:lumMod val="65000"/>
                    <a:lumOff val="35000"/>
                  </a:schemeClr>
                </a:solidFill>
                <a:uFillTx/>
                <a:latin typeface="+mj-lt"/>
              </a:defRPr>
            </a:lvl1pPr>
          </a:lstStyle>
          <a:p>
            <a:pPr lvl="0"/>
            <a:r>
              <a:rPr lang="en-SG" dirty="0">
                <a:uFillTx/>
              </a:rPr>
              <a:t>Subtitle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ulti-Choice Ques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SG" dirty="0">
              <a:uFillTx/>
            </a:endParaRPr>
          </a:p>
        </p:txBody>
      </p:sp>
      <p:sp>
        <p:nvSpPr>
          <p:cNvPr id="3" name="Content Placeholder 2"/>
          <p:cNvSpPr>
            <a:spLocks noGrp="1"/>
          </p:cNvSpPr>
          <p:nvPr>
            <p:ph idx="1" hasCustomPrompt="1"/>
          </p:nvPr>
        </p:nvSpPr>
        <p:spPr>
          <a:xfrm>
            <a:off x="360000" y="1080001"/>
            <a:ext cx="4320000" cy="3060000"/>
          </a:xfrm>
        </p:spPr>
        <p:txBody>
          <a:bodyPr anchor="b"/>
          <a:lstStyle>
            <a:lvl1pPr marL="0" indent="0">
              <a:buNone/>
              <a:defRPr baseline="0">
                <a:uFillTx/>
              </a:defRPr>
            </a:lvl1pPr>
          </a:lstStyle>
          <a:p>
            <a:pPr lvl="0"/>
            <a:r>
              <a:rPr lang="en-US" dirty="0">
                <a:uFillTx/>
              </a:rPr>
              <a:t>Question Text</a:t>
            </a:r>
            <a:endParaRPr lang="en-SG" dirty="0">
              <a:uFillTx/>
            </a:endParaRPr>
          </a:p>
        </p:txBody>
      </p:sp>
      <p:sp>
        <p:nvSpPr>
          <p:cNvPr id="8" name="Content Placeholder 2"/>
          <p:cNvSpPr>
            <a:spLocks noGrp="1"/>
          </p:cNvSpPr>
          <p:nvPr>
            <p:ph idx="15" hasCustomPrompt="1"/>
          </p:nvPr>
        </p:nvSpPr>
        <p:spPr>
          <a:xfrm>
            <a:off x="360000" y="4140000"/>
            <a:ext cx="4320000" cy="2160000"/>
          </a:xfrm>
        </p:spPr>
        <p:txBody>
          <a:bodyPr/>
          <a:lstStyle>
            <a:lvl1pPr marL="342900" indent="-342900">
              <a:buFont typeface="+mj-lt"/>
              <a:buAutoNum type="alphaUcPeriod"/>
              <a:defRPr baseline="0">
                <a:uFillTx/>
              </a:defRPr>
            </a:lvl1pPr>
          </a:lstStyle>
          <a:p>
            <a:pPr lvl="0"/>
            <a:r>
              <a:rPr lang="en-US" dirty="0">
                <a:uFillTx/>
              </a:rPr>
              <a:t>Option 1</a:t>
            </a:r>
          </a:p>
          <a:p>
            <a:pPr lvl="0"/>
            <a:endParaRPr lang="en-US" dirty="0">
              <a:uFillTx/>
            </a:endParaRPr>
          </a:p>
        </p:txBody>
      </p:sp>
      <p:sp>
        <p:nvSpPr>
          <p:cNvPr id="9" name="Slide Number Placeholder 5"/>
          <p:cNvSpPr>
            <a:spLocks noGrp="1"/>
          </p:cNvSpPr>
          <p:nvPr>
            <p:ph type="sldNum" sz="quarter" idx="4"/>
          </p:nvPr>
        </p:nvSpPr>
        <p:spPr>
          <a:xfrm>
            <a:off x="8172400" y="6408000"/>
            <a:ext cx="827600" cy="360000"/>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FE888221-73E1-48FE-A501-1A5F829C09A5}" type="slidenum">
              <a:rPr lang="en-US" smtClean="0">
                <a:uFillTx/>
              </a:rPr>
              <a:t>‹#›</a:t>
            </a:fld>
            <a:endParaRPr lang="en-US">
              <a:uFillTx/>
            </a:endParaRPr>
          </a:p>
        </p:txBody>
      </p:sp>
      <p:sp>
        <p:nvSpPr>
          <p:cNvPr id="10" name="Text Placeholder 4"/>
          <p:cNvSpPr>
            <a:spLocks noGrp="1"/>
          </p:cNvSpPr>
          <p:nvPr>
            <p:ph type="body" sz="quarter" idx="13" hasCustomPrompt="1"/>
          </p:nvPr>
        </p:nvSpPr>
        <p:spPr>
          <a:xfrm>
            <a:off x="360000" y="6408000"/>
            <a:ext cx="7740000" cy="360000"/>
          </a:xfrm>
        </p:spPr>
        <p:txBody>
          <a:bodyPr anchor="b">
            <a:normAutofit/>
          </a:bodyPr>
          <a:lstStyle>
            <a:lvl1pPr>
              <a:buFont typeface="Wingdings" panose="05000000000000000000" pitchFamily="2" charset="2"/>
              <a:buChar char="Ø"/>
              <a:defRPr sz="1200">
                <a:solidFill>
                  <a:schemeClr val="bg1">
                    <a:lumMod val="50000"/>
                  </a:schemeClr>
                </a:solidFill>
                <a:uFillTx/>
              </a:defRPr>
            </a:lvl1pPr>
          </a:lstStyle>
          <a:p>
            <a:pPr lvl="0"/>
            <a:r>
              <a:rPr lang="en-SG" dirty="0">
                <a:uFillTx/>
              </a:rPr>
              <a:t>References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endParaRPr lang="en-SG" dirty="0">
              <a:uFillTx/>
            </a:endParaRPr>
          </a:p>
        </p:txBody>
      </p:sp>
      <p:sp>
        <p:nvSpPr>
          <p:cNvPr id="5" name="Slide Number Placeholder 4"/>
          <p:cNvSpPr>
            <a:spLocks noGrp="1"/>
          </p:cNvSpPr>
          <p:nvPr>
            <p:ph type="sldNum" sz="quarter" idx="12"/>
          </p:nvPr>
        </p:nvSpPr>
        <p:spPr/>
        <p:txBody>
          <a:bodyPr/>
          <a:lstStyle/>
          <a:p>
            <a:fld id="{FE888221-73E1-48FE-A501-1A5F829C09A5}" type="slidenum">
              <a:rPr lang="en-US" smtClean="0">
                <a:uFillTx/>
              </a:rPr>
              <a:t>‹#›</a:t>
            </a:fld>
            <a:endParaRPr lang="en-US">
              <a:uFillTx/>
            </a:endParaRPr>
          </a:p>
        </p:txBody>
      </p:sp>
      <p:sp>
        <p:nvSpPr>
          <p:cNvPr id="6" name="Text Placeholder 4"/>
          <p:cNvSpPr>
            <a:spLocks noGrp="1"/>
          </p:cNvSpPr>
          <p:nvPr>
            <p:ph type="body" sz="quarter" idx="13" hasCustomPrompt="1"/>
          </p:nvPr>
        </p:nvSpPr>
        <p:spPr>
          <a:xfrm>
            <a:off x="360000" y="6408000"/>
            <a:ext cx="7740000" cy="360000"/>
          </a:xfrm>
        </p:spPr>
        <p:txBody>
          <a:bodyPr anchor="b">
            <a:normAutofit/>
          </a:bodyPr>
          <a:lstStyle>
            <a:lvl1pPr>
              <a:buFont typeface="Wingdings" panose="05000000000000000000" pitchFamily="2" charset="2"/>
              <a:buChar char="Ø"/>
              <a:defRPr sz="1200">
                <a:solidFill>
                  <a:schemeClr val="bg1">
                    <a:lumMod val="50000"/>
                  </a:schemeClr>
                </a:solidFill>
                <a:uFillTx/>
              </a:defRPr>
            </a:lvl1pPr>
          </a:lstStyle>
          <a:p>
            <a:pPr lvl="0"/>
            <a:r>
              <a:rPr lang="en-SG" dirty="0">
                <a:uFillTx/>
              </a:rPr>
              <a:t>References</a:t>
            </a:r>
          </a:p>
        </p:txBody>
      </p:sp>
      <p:sp>
        <p:nvSpPr>
          <p:cNvPr id="8" name="Text Placeholder 4"/>
          <p:cNvSpPr>
            <a:spLocks noGrp="1"/>
          </p:cNvSpPr>
          <p:nvPr>
            <p:ph type="body" sz="quarter" idx="14" hasCustomPrompt="1"/>
          </p:nvPr>
        </p:nvSpPr>
        <p:spPr>
          <a:xfrm>
            <a:off x="1620000" y="908720"/>
            <a:ext cx="7200000" cy="432000"/>
          </a:xfrm>
        </p:spPr>
        <p:txBody>
          <a:bodyPr>
            <a:normAutofit/>
          </a:bodyPr>
          <a:lstStyle>
            <a:lvl1pPr marL="0" indent="0" algn="r">
              <a:buNone/>
              <a:defRPr sz="2000" cap="all" baseline="0">
                <a:solidFill>
                  <a:schemeClr val="tx1">
                    <a:lumMod val="65000"/>
                    <a:lumOff val="35000"/>
                  </a:schemeClr>
                </a:solidFill>
                <a:uFillTx/>
                <a:latin typeface="+mj-lt"/>
              </a:defRPr>
            </a:lvl1pPr>
          </a:lstStyle>
          <a:p>
            <a:pPr lvl="0"/>
            <a:r>
              <a:rPr lang="en-SG" dirty="0">
                <a:uFillTx/>
              </a:rPr>
              <a:t>Subtitle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ttributions">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080000"/>
            <a:ext cx="8460000" cy="5220000"/>
          </a:xfrm>
        </p:spPr>
        <p:txBody>
          <a:bodyPr>
            <a:normAutofit/>
          </a:bodyPr>
          <a:lstStyle>
            <a:lvl1pPr marL="342900" indent="-342900">
              <a:buFont typeface="+mj-lt"/>
              <a:buAutoNum type="arabicPeriod"/>
              <a:defRPr sz="1400">
                <a:uFillTx/>
              </a:defRPr>
            </a:lvl1pPr>
          </a:lstStyle>
          <a:p>
            <a:pPr lvl="0"/>
            <a:r>
              <a:rPr lang="en-US">
                <a:uFillTx/>
              </a:rPr>
              <a:t>Click to edit Master text styles</a:t>
            </a:r>
          </a:p>
        </p:txBody>
      </p:sp>
      <p:sp>
        <p:nvSpPr>
          <p:cNvPr id="4" name="TextBox 3"/>
          <p:cNvSpPr txBox="1">
            <a:spLocks/>
          </p:cNvSpPr>
          <p:nvPr/>
        </p:nvSpPr>
        <p:spPr>
          <a:xfrm>
            <a:off x="4519424" y="203880"/>
            <a:ext cx="4536504" cy="646331"/>
          </a:xfrm>
          <a:prstGeom prst="rect">
            <a:avLst/>
          </a:prstGeom>
          <a:noFill/>
        </p:spPr>
        <p:txBody>
          <a:bodyPr wrap="square" rtlCol="0">
            <a:spAutoFit/>
          </a:bodyPr>
          <a:lstStyle/>
          <a:p>
            <a:pPr algn="r"/>
            <a:r>
              <a:rPr lang="en-SG" sz="3600" dirty="0">
                <a:solidFill>
                  <a:srgbClr val="D1282E"/>
                </a:solidFill>
                <a:uFillTx/>
                <a:latin typeface="+mj-lt"/>
              </a:rPr>
              <a:t>Attributions</a:t>
            </a:r>
            <a:endParaRPr lang="en-SG" sz="2400" dirty="0">
              <a:solidFill>
                <a:srgbClr val="D1282E"/>
              </a:solidFill>
              <a:uFillTx/>
              <a:latin typeface="+mj-lt"/>
            </a:endParaRPr>
          </a:p>
        </p:txBody>
      </p:sp>
      <p:sp>
        <p:nvSpPr>
          <p:cNvPr id="5" name="Slide Number Placeholder 5"/>
          <p:cNvSpPr>
            <a:spLocks noGrp="1"/>
          </p:cNvSpPr>
          <p:nvPr>
            <p:ph type="sldNum" sz="quarter" idx="4"/>
          </p:nvPr>
        </p:nvSpPr>
        <p:spPr>
          <a:xfrm>
            <a:off x="8172400" y="6408000"/>
            <a:ext cx="827600" cy="360000"/>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FE888221-73E1-48FE-A501-1A5F829C09A5}" type="slidenum">
              <a:rPr lang="en-US" smtClean="0">
                <a:uFillTx/>
              </a:rPr>
              <a:t>‹#›</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uFillTx/>
              </a:defRPr>
            </a:lvl1pPr>
          </a:lstStyle>
          <a:p>
            <a:r>
              <a:rPr lang="en-US">
                <a:uFillTx/>
              </a:rPr>
              <a:t>Click to edit Master title style</a:t>
            </a:r>
            <a:endParaRPr lang="en-US" dirty="0">
              <a:uFillTx/>
            </a:endParaRP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endParaRPr lang="en-US" dirty="0">
              <a:uFillTx/>
            </a:endParaRPr>
          </a:p>
        </p:txBody>
      </p:sp>
      <p:sp>
        <p:nvSpPr>
          <p:cNvPr id="4" name="Date Placeholder 3"/>
          <p:cNvSpPr>
            <a:spLocks noGrp="1"/>
          </p:cNvSpPr>
          <p:nvPr>
            <p:ph type="dt" sz="half" idx="10"/>
          </p:nvPr>
        </p:nvSpPr>
        <p:spPr>
          <a:xfrm>
            <a:off x="457200" y="6172201"/>
            <a:ext cx="3429000" cy="304800"/>
          </a:xfrm>
          <a:prstGeom prst="rect">
            <a:avLst/>
          </a:prstGeom>
        </p:spPr>
        <p:txBody>
          <a:bodyPr/>
          <a:lstStyle/>
          <a:p>
            <a:fld id="{C1AC1929-2963-4DBE-81FA-FD6B0D467E73}" type="datetime1">
              <a:rPr lang="en-GB" smtClean="0">
                <a:uFillTx/>
              </a:rPr>
              <a:pPr/>
              <a:t>26/12/2020</a:t>
            </a:fld>
            <a:endParaRPr lang="en-GB">
              <a:uFillTx/>
            </a:endParaRPr>
          </a:p>
        </p:txBody>
      </p:sp>
      <p:sp>
        <p:nvSpPr>
          <p:cNvPr id="5" name="Footer Placeholder 4"/>
          <p:cNvSpPr>
            <a:spLocks noGrp="1"/>
          </p:cNvSpPr>
          <p:nvPr>
            <p:ph type="ftr" sz="quarter" idx="11"/>
          </p:nvPr>
        </p:nvSpPr>
        <p:spPr>
          <a:xfrm>
            <a:off x="457200" y="6492875"/>
            <a:ext cx="3429000" cy="283845"/>
          </a:xfrm>
          <a:prstGeom prst="rect">
            <a:avLst/>
          </a:prstGeom>
        </p:spPr>
        <p:txBody>
          <a:bodyPr/>
          <a:lstStyle/>
          <a:p>
            <a:endParaRPr lang="en-GB">
              <a:uFillTx/>
            </a:endParaRPr>
          </a:p>
        </p:txBody>
      </p:sp>
      <p:sp>
        <p:nvSpPr>
          <p:cNvPr id="6" name="Slide Number Placeholder 5"/>
          <p:cNvSpPr>
            <a:spLocks noGrp="1"/>
          </p:cNvSpPr>
          <p:nvPr>
            <p:ph type="sldNum" sz="quarter" idx="12"/>
          </p:nvPr>
        </p:nvSpPr>
        <p:spPr/>
        <p:txBody>
          <a:bodyPr/>
          <a:lstStyle/>
          <a:p>
            <a:fld id="{37A6BB97-4630-4160-B543-CFB6B2270168}" type="slidenum">
              <a:rPr lang="en-GB" smtClean="0">
                <a:uFillTx/>
              </a:rPr>
              <a:pPr/>
              <a:t>‹#›</a:t>
            </a:fld>
            <a:endParaRPr lang="en-GB">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Date Placeholder 2"/>
          <p:cNvSpPr>
            <a:spLocks noGrp="1"/>
          </p:cNvSpPr>
          <p:nvPr>
            <p:ph type="dt" sz="half" idx="10"/>
          </p:nvPr>
        </p:nvSpPr>
        <p:spPr>
          <a:xfrm>
            <a:off x="457200" y="6172201"/>
            <a:ext cx="3429000" cy="304800"/>
          </a:xfrm>
          <a:prstGeom prst="rect">
            <a:avLst/>
          </a:prstGeom>
        </p:spPr>
        <p:txBody>
          <a:bodyPr/>
          <a:lstStyle/>
          <a:p>
            <a:fld id="{9B9A9B76-9572-4E34-B658-5B858C97C162}" type="datetime1">
              <a:rPr lang="en-GB" smtClean="0">
                <a:uFillTx/>
              </a:rPr>
              <a:pPr/>
              <a:t>26/12/2020</a:t>
            </a:fld>
            <a:endParaRPr lang="en-GB">
              <a:uFillTx/>
            </a:endParaRPr>
          </a:p>
        </p:txBody>
      </p:sp>
      <p:sp>
        <p:nvSpPr>
          <p:cNvPr id="4" name="Footer Placeholder 3"/>
          <p:cNvSpPr>
            <a:spLocks noGrp="1"/>
          </p:cNvSpPr>
          <p:nvPr>
            <p:ph type="ftr" sz="quarter" idx="11"/>
          </p:nvPr>
        </p:nvSpPr>
        <p:spPr>
          <a:xfrm>
            <a:off x="457200" y="6492875"/>
            <a:ext cx="3429000" cy="283845"/>
          </a:xfrm>
          <a:prstGeom prst="rect">
            <a:avLst/>
          </a:prstGeom>
        </p:spPr>
        <p:txBody>
          <a:bodyPr/>
          <a:lstStyle/>
          <a:p>
            <a:endParaRPr lang="en-GB">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a:t>
            </a:fld>
            <a:endParaRPr lang="en-GB">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20000" y="90000"/>
            <a:ext cx="7200000" cy="846000"/>
          </a:xfrm>
          <a:prstGeom prst="rect">
            <a:avLst/>
          </a:prstGeom>
        </p:spPr>
        <p:txBody>
          <a:bodyPr vert="horz" lIns="91440" tIns="45720" rIns="91440" bIns="45720" rtlCol="0" anchor="b">
            <a:noAutofit/>
          </a:bodyPr>
          <a:lstStyle/>
          <a:p>
            <a:r>
              <a:rPr lang="en-US">
                <a:uFillTx/>
              </a:rPr>
              <a:t>Click to edit Master title style</a:t>
            </a:r>
            <a:endParaRPr lang="en-SG" dirty="0">
              <a:uFillTx/>
            </a:endParaRPr>
          </a:p>
        </p:txBody>
      </p:sp>
      <p:sp>
        <p:nvSpPr>
          <p:cNvPr id="3" name="Text Placeholder 2"/>
          <p:cNvSpPr>
            <a:spLocks noGrp="1"/>
          </p:cNvSpPr>
          <p:nvPr>
            <p:ph type="body" idx="1"/>
          </p:nvPr>
        </p:nvSpPr>
        <p:spPr>
          <a:xfrm>
            <a:off x="360000" y="1440000"/>
            <a:ext cx="8460000" cy="4860000"/>
          </a:xfrm>
          <a:prstGeom prst="rect">
            <a:avLst/>
          </a:prstGeom>
        </p:spPr>
        <p:txBody>
          <a:bodyPr vert="horz" lIns="91440" tIns="45720" rIns="91440" bIns="45720" rtlCol="0">
            <a:normAutofit/>
          </a:bodyPr>
          <a:lstStyle/>
          <a:p>
            <a:pPr lvl="0"/>
            <a:r>
              <a:rPr lang="en-US" dirty="0">
                <a:uFillTx/>
              </a:rPr>
              <a:t>Click to edit Master text styles</a:t>
            </a:r>
          </a:p>
          <a:p>
            <a:pPr lvl="1"/>
            <a:r>
              <a:rPr lang="en-US" dirty="0">
                <a:uFillTx/>
              </a:rPr>
              <a:t>Second level</a:t>
            </a:r>
          </a:p>
          <a:p>
            <a:pPr lvl="2"/>
            <a:r>
              <a:rPr lang="en-US" dirty="0">
                <a:uFillTx/>
              </a:rPr>
              <a:t>Third level</a:t>
            </a:r>
          </a:p>
          <a:p>
            <a:pPr lvl="3"/>
            <a:r>
              <a:rPr lang="en-US" dirty="0">
                <a:uFillTx/>
              </a:rPr>
              <a:t>Fourth level</a:t>
            </a:r>
          </a:p>
        </p:txBody>
      </p:sp>
      <p:sp>
        <p:nvSpPr>
          <p:cNvPr id="6" name="Slide Number Placeholder 5"/>
          <p:cNvSpPr>
            <a:spLocks noGrp="1"/>
          </p:cNvSpPr>
          <p:nvPr>
            <p:ph type="sldNum" sz="quarter" idx="4"/>
          </p:nvPr>
        </p:nvSpPr>
        <p:spPr>
          <a:xfrm>
            <a:off x="8172400" y="6408000"/>
            <a:ext cx="827600" cy="360000"/>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FE888221-73E1-48FE-A501-1A5F829C09A5}" type="slidenum">
              <a:rPr lang="en-US" smtClean="0">
                <a:uFillTx/>
              </a:rPr>
              <a:t>‹#›</a:t>
            </a:fld>
            <a:endParaRPr lang="en-US">
              <a:uFillTx/>
            </a:endParaRPr>
          </a:p>
        </p:txBody>
      </p:sp>
      <p:sp>
        <p:nvSpPr>
          <p:cNvPr id="7" name="Shape 11"/>
          <p:cNvSpPr>
            <a:spLocks/>
          </p:cNvSpPr>
          <p:nvPr/>
        </p:nvSpPr>
        <p:spPr>
          <a:xfrm>
            <a:off x="0" y="1"/>
            <a:ext cx="154781" cy="1080000"/>
          </a:xfrm>
          <a:prstGeom prst="rect">
            <a:avLst/>
          </a:prstGeom>
          <a:solidFill>
            <a:srgbClr val="D1282E"/>
          </a:solidFill>
          <a:ln>
            <a:noFill/>
          </a:ln>
        </p:spPr>
        <p:txBody>
          <a:bodyPr lIns="91425" tIns="45700" rIns="91425" bIns="45700" anchor="ctr" anchorCtr="0">
            <a:noAutofit/>
          </a:bodyPr>
          <a:lstStyle/>
          <a:p>
            <a:endParaRPr>
              <a:solidFill>
                <a:schemeClr val="accent2"/>
              </a:solidFill>
              <a:uFillTx/>
            </a:endParaRPr>
          </a:p>
        </p:txBody>
      </p:sp>
      <p:sp>
        <p:nvSpPr>
          <p:cNvPr id="8" name="Shape 11"/>
          <p:cNvSpPr>
            <a:spLocks/>
          </p:cNvSpPr>
          <p:nvPr/>
        </p:nvSpPr>
        <p:spPr>
          <a:xfrm>
            <a:off x="0" y="1080002"/>
            <a:ext cx="154800" cy="5778000"/>
          </a:xfrm>
          <a:prstGeom prst="rect">
            <a:avLst/>
          </a:prstGeom>
          <a:solidFill>
            <a:schemeClr val="tx1"/>
          </a:solidFill>
          <a:ln>
            <a:noFill/>
          </a:ln>
        </p:spPr>
        <p:txBody>
          <a:bodyPr lIns="91425" tIns="45700" rIns="91425" bIns="45700" anchor="ctr" anchorCtr="0">
            <a:noAutofit/>
          </a:bodyPr>
          <a:lstStyle/>
          <a:p>
            <a:endParaRPr>
              <a:solidFill>
                <a:schemeClr val="accent2"/>
              </a:solidFill>
              <a:uFillTx/>
            </a:endParaRPr>
          </a:p>
        </p:txBody>
      </p:sp>
      <p:pic>
        <p:nvPicPr>
          <p:cNvPr id="10" name="Picture 9"/>
          <p:cNvPicPr>
            <a:picLocks noChangeAspect="1"/>
          </p:cNvPicPr>
          <p:nvPr userDrawn="1"/>
        </p:nvPicPr>
        <p:blipFill>
          <a:blip r:embed="rId13" cstate="print"/>
          <a:stretch>
            <a:fillRect/>
          </a:stretch>
        </p:blipFill>
        <p:spPr>
          <a:xfrm>
            <a:off x="241071" y="466144"/>
            <a:ext cx="2256034" cy="46746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2" r:id="rId8"/>
    <p:sldLayoutId id="2147483673" r:id="rId9"/>
    <p:sldLayoutId id="2147483674" r:id="rId10"/>
    <p:sldLayoutId id="2147483675" r:id="rId11"/>
  </p:sldLayoutIdLst>
  <p:hf hdr="0" ftr="0" dt="0"/>
  <p:txStyles>
    <p:titleStyle>
      <a:lvl1pPr algn="r" defTabSz="914400" rtl="0" eaLnBrk="1" latinLnBrk="0" hangingPunct="1">
        <a:spcBef>
          <a:spcPct val="0"/>
        </a:spcBef>
        <a:buNone/>
        <a:defRPr sz="3600" kern="1200">
          <a:solidFill>
            <a:srgbClr val="D1282E"/>
          </a:solidFill>
          <a:uFillTx/>
          <a:latin typeface="+mj-lt"/>
          <a:ea typeface="+mj-ea"/>
          <a:cs typeface="+mj-cs"/>
        </a:defRPr>
      </a:lvl1pPr>
    </p:titleStyle>
    <p:bodyStyle>
      <a:lvl1pPr marL="268288" indent="-268288"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1pPr>
      <a:lvl2pPr marL="538163"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2pPr>
      <a:lvl3pPr marL="806450" indent="-268288"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3pPr>
      <a:lvl4pPr marL="1076325"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SG" dirty="0">
                <a:uFillTx/>
              </a:rPr>
              <a:t>Session 1</a:t>
            </a:r>
          </a:p>
        </p:txBody>
      </p:sp>
      <p:sp>
        <p:nvSpPr>
          <p:cNvPr id="3" name="Subtitle 2"/>
          <p:cNvSpPr>
            <a:spLocks noGrp="1"/>
          </p:cNvSpPr>
          <p:nvPr>
            <p:ph type="subTitle" idx="1"/>
          </p:nvPr>
        </p:nvSpPr>
        <p:spPr/>
        <p:txBody>
          <a:bodyPr/>
          <a:lstStyle/>
          <a:p>
            <a:r>
              <a:rPr lang="en-SG" dirty="0">
                <a:uFillTx/>
              </a:rPr>
              <a:t>Comprehension</a:t>
            </a:r>
          </a:p>
          <a:p>
            <a:r>
              <a:rPr lang="en-SG" dirty="0">
                <a:uFillTx/>
              </a:rPr>
              <a:t>Interpretation</a:t>
            </a:r>
          </a:p>
          <a:p>
            <a:endParaRPr lang="en-SG" dirty="0">
              <a:uFillTx/>
            </a:endParaRP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1</a:t>
            </a:fld>
            <a:endParaRPr lang="en-US" dirty="0">
              <a:uFillTx/>
            </a:endParaRPr>
          </a:p>
        </p:txBody>
      </p:sp>
      <p:sp>
        <p:nvSpPr>
          <p:cNvPr id="5" name="Text Placeholder 4"/>
          <p:cNvSpPr>
            <a:spLocks noGrp="1"/>
          </p:cNvSpPr>
          <p:nvPr>
            <p:ph type="body" sz="quarter" idx="13"/>
          </p:nvPr>
        </p:nvSpPr>
        <p:spPr>
          <a:xfrm>
            <a:off x="359999" y="5960533"/>
            <a:ext cx="2654134" cy="806242"/>
          </a:xfrm>
        </p:spPr>
        <p:txBody>
          <a:bodyPr>
            <a:normAutofit fontScale="92500" lnSpcReduction="10000"/>
          </a:bodyPr>
          <a:lstStyle/>
          <a:p>
            <a:r>
              <a:rPr lang="en-US" b="1" dirty="0">
                <a:solidFill>
                  <a:srgbClr val="000000"/>
                </a:solidFill>
                <a:uFillTx/>
                <a:latin typeface="Calibri" pitchFamily="34" charset="0"/>
              </a:rPr>
              <a:t>Some questions in this presentation have been taken/adapted from ACER – Australian Council for Educational Research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SG" dirty="0">
                <a:uFillTx/>
              </a:rPr>
              <a:t>Techniques</a:t>
            </a:r>
          </a:p>
        </p:txBody>
      </p:sp>
      <p:sp>
        <p:nvSpPr>
          <p:cNvPr id="3" name="Content Placeholder 2"/>
          <p:cNvSpPr>
            <a:spLocks noGrp="1"/>
          </p:cNvSpPr>
          <p:nvPr>
            <p:ph idx="1"/>
          </p:nvPr>
        </p:nvSpPr>
        <p:spPr>
          <a:ln>
            <a:solidFill>
              <a:schemeClr val="bg1"/>
            </a:solidFill>
          </a:ln>
        </p:spPr>
        <p:txBody>
          <a:bodyPr tIns="108000">
            <a:normAutofit/>
          </a:bodyPr>
          <a:lstStyle/>
          <a:p>
            <a:pPr marL="285750" indent="-285750">
              <a:buFont typeface="Arial" pitchFamily="34" charset="0"/>
              <a:buChar char="•"/>
            </a:pPr>
            <a:endParaRPr lang="en-US" sz="1800" dirty="0">
              <a:uFillTx/>
            </a:endParaRPr>
          </a:p>
          <a:p>
            <a:endParaRPr lang="en-SG"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10</a:t>
            </a:fld>
            <a:endParaRPr lang="en-GB">
              <a:uFillTx/>
            </a:endParaRPr>
          </a:p>
        </p:txBody>
      </p:sp>
      <p:sp>
        <p:nvSpPr>
          <p:cNvPr id="12" name="Text Placeholder 11"/>
          <p:cNvSpPr>
            <a:spLocks noGrp="1"/>
          </p:cNvSpPr>
          <p:nvPr>
            <p:ph type="body" sz="quarter" idx="14"/>
          </p:nvPr>
        </p:nvSpPr>
        <p:spPr/>
        <p:txBody>
          <a:bodyPr/>
          <a:lstStyle/>
          <a:p>
            <a:r>
              <a:rPr lang="en-SG" dirty="0">
                <a:uFillTx/>
              </a:rPr>
              <a:t>Trigger words</a:t>
            </a:r>
          </a:p>
        </p:txBody>
      </p:sp>
      <p:sp>
        <p:nvSpPr>
          <p:cNvPr id="6" name="Text Box 13"/>
          <p:cNvSpPr txBox="1">
            <a:spLocks noChangeArrowheads="1"/>
          </p:cNvSpPr>
          <p:nvPr/>
        </p:nvSpPr>
        <p:spPr bwMode="auto">
          <a:xfrm>
            <a:off x="409104" y="1683965"/>
            <a:ext cx="8309004" cy="1384995"/>
          </a:xfrm>
          <a:prstGeom prst="rect">
            <a:avLst/>
          </a:prstGeom>
          <a:noFill/>
          <a:ln w="9525">
            <a:noFill/>
            <a:miter lim="800000"/>
          </a:ln>
        </p:spPr>
        <p:txBody>
          <a:bodyPr wrap="square">
            <a:spAutoFit/>
          </a:bodyPr>
          <a:lstStyle/>
          <a:p>
            <a:pPr marL="742950" indent="-742950"/>
            <a:r>
              <a:rPr lang="en-US" sz="2000" b="1" dirty="0">
                <a:solidFill>
                  <a:srgbClr val="C00000"/>
                </a:solidFill>
                <a:uFillTx/>
                <a:latin typeface="Calibri" panose="020F0502020204030204" pitchFamily="34" charset="0"/>
                <a:cs typeface="Arial" pitchFamily="34" charset="0"/>
              </a:rPr>
              <a:t>Cause &amp; Effect Trigger Words</a:t>
            </a:r>
          </a:p>
          <a:p>
            <a:pPr marL="742950" indent="-742950"/>
            <a:endParaRPr lang="en-US" sz="2300" b="1" dirty="0">
              <a:uFillTx/>
              <a:latin typeface="Calibri" panose="020F0502020204030204" pitchFamily="34" charset="0"/>
              <a:cs typeface="Arial" pitchFamily="34" charset="0"/>
            </a:endParaRPr>
          </a:p>
          <a:p>
            <a:r>
              <a:rPr lang="en-US" dirty="0">
                <a:uFillTx/>
                <a:latin typeface="Calibri" panose="020F0502020204030204" pitchFamily="34" charset="0"/>
                <a:cs typeface="Arial" pitchFamily="34" charset="0"/>
              </a:rPr>
              <a:t>When you spot these in sentences, know that a cause or an effect is about to come.</a:t>
            </a:r>
          </a:p>
          <a:p>
            <a:pPr marL="742950" indent="-742950"/>
            <a:r>
              <a:rPr lang="en-US" sz="2300" b="1" dirty="0">
                <a:uFillTx/>
                <a:latin typeface="Calibri" panose="020F0502020204030204" pitchFamily="34" charset="0"/>
                <a:cs typeface="Arial" pitchFamily="34" charset="0"/>
              </a:rPr>
              <a:t> </a:t>
            </a:r>
          </a:p>
        </p:txBody>
      </p:sp>
      <p:sp>
        <p:nvSpPr>
          <p:cNvPr id="7" name="Text Box 15"/>
          <p:cNvSpPr txBox="1">
            <a:spLocks noChangeArrowheads="1"/>
          </p:cNvSpPr>
          <p:nvPr/>
        </p:nvSpPr>
        <p:spPr bwMode="auto">
          <a:xfrm>
            <a:off x="567162" y="3169131"/>
            <a:ext cx="7992888" cy="907941"/>
          </a:xfrm>
          <a:prstGeom prst="rect">
            <a:avLst/>
          </a:prstGeom>
          <a:noFill/>
          <a:ln w="9525">
            <a:noFill/>
            <a:miter lim="800000"/>
          </a:ln>
        </p:spPr>
        <p:txBody>
          <a:bodyPr wrap="square">
            <a:spAutoFit/>
          </a:bodyPr>
          <a:lstStyle/>
          <a:p>
            <a:pPr algn="ctr">
              <a:spcBef>
                <a:spcPct val="50000"/>
              </a:spcBef>
            </a:pPr>
            <a:r>
              <a:rPr lang="en-US" sz="2000" b="1" u="sng" dirty="0">
                <a:solidFill>
                  <a:srgbClr val="C00000"/>
                </a:solidFill>
                <a:uFillTx/>
                <a:latin typeface="Calibri" panose="020F0502020204030204" pitchFamily="34" charset="0"/>
                <a:cs typeface="Arial" pitchFamily="34" charset="0"/>
              </a:rPr>
              <a:t>Examples</a:t>
            </a:r>
            <a:endParaRPr lang="en-US" sz="2000" b="1" i="1" dirty="0">
              <a:solidFill>
                <a:srgbClr val="C00000"/>
              </a:solidFill>
              <a:uFillTx/>
              <a:latin typeface="Calibri" panose="020F0502020204030204" pitchFamily="34" charset="0"/>
              <a:cs typeface="Arial" pitchFamily="34" charset="0"/>
            </a:endParaRPr>
          </a:p>
          <a:p>
            <a:pPr>
              <a:spcBef>
                <a:spcPct val="50000"/>
              </a:spcBef>
            </a:pPr>
            <a:endParaRPr lang="en-US" sz="2200" dirty="0">
              <a:uFillTx/>
            </a:endParaRPr>
          </a:p>
        </p:txBody>
      </p:sp>
      <p:graphicFrame>
        <p:nvGraphicFramePr>
          <p:cNvPr id="4" name="Table 3"/>
          <p:cNvGraphicFramePr>
            <a:graphicFrameLocks noGrp="1"/>
          </p:cNvGraphicFramePr>
          <p:nvPr/>
        </p:nvGraphicFramePr>
        <p:xfrm>
          <a:off x="1619672" y="4098672"/>
          <a:ext cx="6096000" cy="1274544"/>
        </p:xfrm>
        <a:graphic>
          <a:graphicData uri="http://schemas.openxmlformats.org/drawingml/2006/table">
            <a:tbl>
              <a:tblPr bandRow="1">
                <a:tableStyleId>{93296810-A885-4BE3-A3E7-6D5BEEA58F35}</a:tableStyleId>
              </a:tblPr>
              <a:tblGrid>
                <a:gridCol w="1524000">
                  <a:extLst>
                    <a:ext uri="{9D8B030D-6E8A-4147-A177-3AD203B41FA5}">
                      <a16:colId xmlns:a16="http://schemas.microsoft.com/office/drawing/2014/main" val="20000"/>
                    </a:ext>
                  </a:extLst>
                </a:gridCol>
                <a:gridCol w="1716360">
                  <a:extLst>
                    <a:ext uri="{9D8B030D-6E8A-4147-A177-3AD203B41FA5}">
                      <a16:colId xmlns:a16="http://schemas.microsoft.com/office/drawing/2014/main" val="20001"/>
                    </a:ext>
                  </a:extLst>
                </a:gridCol>
                <a:gridCol w="133164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r>
                        <a:rPr lang="en-US" sz="1800" dirty="0">
                          <a:uFillTx/>
                          <a:latin typeface="Calibri" panose="020F0502020204030204" pitchFamily="34" charset="0"/>
                        </a:rPr>
                        <a:t>Accordingly</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rPr>
                        <a:t>Consequently</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rPr>
                        <a:t>In order to</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rPr>
                        <a:t>Hence</a:t>
                      </a:r>
                      <a:endParaRPr lang="en-US" sz="1800" dirty="0">
                        <a:uFillTx/>
                        <a:latin typeface="Calibri" panose="020F0502020204030204"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21248">
                <a:tc>
                  <a:txBody>
                    <a:bodyPr/>
                    <a:lstStyle/>
                    <a:p>
                      <a:r>
                        <a:rPr lang="en-US" sz="1800" dirty="0">
                          <a:uFillTx/>
                          <a:latin typeface="Calibri" panose="020F0502020204030204" pitchFamily="34" charset="0"/>
                        </a:rPr>
                        <a:t>So …that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rPr>
                        <a:t>When…then</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rPr>
                        <a:t>Thus</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rPr>
                        <a:t>Therefore</a:t>
                      </a:r>
                      <a:endParaRPr lang="en-US" sz="1800" dirty="0">
                        <a:uFillTx/>
                        <a:latin typeface="Calibri" panose="020F0502020204030204"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2456">
                <a:tc>
                  <a:txBody>
                    <a:bodyPr/>
                    <a:lstStyle/>
                    <a:p>
                      <a:r>
                        <a:rPr lang="en-US" sz="1800" dirty="0">
                          <a:uFillTx/>
                          <a:latin typeface="Calibri" panose="020F0502020204030204" pitchFamily="34" charset="0"/>
                        </a:rPr>
                        <a:t>For</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rPr>
                        <a:t>Because</a:t>
                      </a:r>
                      <a:endParaRPr lang="en-US" sz="1800" dirty="0">
                        <a:uFillTx/>
                        <a:latin typeface="Calibri" panose="020F0502020204030204"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Techniques</a:t>
            </a:r>
          </a:p>
        </p:txBody>
      </p:sp>
      <p:sp>
        <p:nvSpPr>
          <p:cNvPr id="3" name="Content Placeholder 2"/>
          <p:cNvSpPr>
            <a:spLocks noGrp="1"/>
          </p:cNvSpPr>
          <p:nvPr>
            <p:ph idx="1"/>
          </p:nvPr>
        </p:nvSpPr>
        <p:spPr>
          <a:ln>
            <a:solidFill>
              <a:schemeClr val="bg1"/>
            </a:solidFill>
          </a:ln>
        </p:spPr>
        <p:txBody>
          <a:bodyPr tIns="108000">
            <a:normAutofit/>
          </a:bodyPr>
          <a:lstStyle/>
          <a:p>
            <a:pPr marL="285750" indent="-285750">
              <a:buFont typeface="Arial" pitchFamily="34" charset="0"/>
              <a:buChar char="•"/>
            </a:pPr>
            <a:endParaRPr lang="en-US" sz="1800" dirty="0">
              <a:uFillTx/>
            </a:endParaRPr>
          </a:p>
          <a:p>
            <a:endParaRPr lang="en-SG"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11</a:t>
            </a:fld>
            <a:endParaRPr lang="en-GB">
              <a:uFillTx/>
            </a:endParaRPr>
          </a:p>
        </p:txBody>
      </p:sp>
      <p:sp>
        <p:nvSpPr>
          <p:cNvPr id="12" name="Text Placeholder 11"/>
          <p:cNvSpPr>
            <a:spLocks noGrp="1"/>
          </p:cNvSpPr>
          <p:nvPr>
            <p:ph type="body" sz="quarter" idx="14"/>
          </p:nvPr>
        </p:nvSpPr>
        <p:spPr/>
        <p:txBody>
          <a:bodyPr/>
          <a:lstStyle/>
          <a:p>
            <a:r>
              <a:rPr lang="en-SG" dirty="0">
                <a:uFillTx/>
              </a:rPr>
              <a:t>Trigger words</a:t>
            </a:r>
          </a:p>
        </p:txBody>
      </p:sp>
      <p:sp>
        <p:nvSpPr>
          <p:cNvPr id="6" name="Text Box 13"/>
          <p:cNvSpPr txBox="1">
            <a:spLocks noChangeArrowheads="1"/>
          </p:cNvSpPr>
          <p:nvPr/>
        </p:nvSpPr>
        <p:spPr bwMode="auto">
          <a:xfrm>
            <a:off x="467544" y="1591052"/>
            <a:ext cx="8309004" cy="1261884"/>
          </a:xfrm>
          <a:prstGeom prst="rect">
            <a:avLst/>
          </a:prstGeom>
          <a:noFill/>
          <a:ln w="9525">
            <a:noFill/>
            <a:miter lim="800000"/>
          </a:ln>
        </p:spPr>
        <p:txBody>
          <a:bodyPr wrap="square">
            <a:spAutoFit/>
          </a:bodyPr>
          <a:lstStyle/>
          <a:p>
            <a:pPr marL="742950" indent="-742950"/>
            <a:r>
              <a:rPr lang="en-US" sz="2000" b="1" dirty="0">
                <a:solidFill>
                  <a:srgbClr val="C00000"/>
                </a:solidFill>
                <a:uFillTx/>
                <a:latin typeface="Calibri" panose="020F0502020204030204" pitchFamily="34" charset="0"/>
                <a:cs typeface="Arial" pitchFamily="34" charset="0"/>
              </a:rPr>
              <a:t>Support Trigger Words</a:t>
            </a:r>
          </a:p>
          <a:p>
            <a:pPr marL="742950" indent="-742950"/>
            <a:endParaRPr lang="en-US" sz="2000" b="1" dirty="0">
              <a:solidFill>
                <a:srgbClr val="C00000"/>
              </a:solidFill>
              <a:uFillTx/>
              <a:latin typeface="Calibri" panose="020F0502020204030204" pitchFamily="34" charset="0"/>
              <a:cs typeface="Arial" pitchFamily="34" charset="0"/>
            </a:endParaRPr>
          </a:p>
          <a:p>
            <a:r>
              <a:rPr lang="en-US" dirty="0">
                <a:uFillTx/>
                <a:latin typeface="Calibri" panose="020F0502020204030204" pitchFamily="34" charset="0"/>
                <a:cs typeface="Arial" pitchFamily="34" charset="0"/>
              </a:rPr>
              <a:t>When you spot these in sentences, know that the second part of the sentence is a continuation of the first part/thought.</a:t>
            </a:r>
          </a:p>
        </p:txBody>
      </p:sp>
      <p:sp>
        <p:nvSpPr>
          <p:cNvPr id="7" name="Text Box 15"/>
          <p:cNvSpPr txBox="1">
            <a:spLocks noChangeArrowheads="1"/>
          </p:cNvSpPr>
          <p:nvPr/>
        </p:nvSpPr>
        <p:spPr bwMode="auto">
          <a:xfrm>
            <a:off x="614764" y="3209167"/>
            <a:ext cx="7696200" cy="400110"/>
          </a:xfrm>
          <a:prstGeom prst="rect">
            <a:avLst/>
          </a:prstGeom>
          <a:noFill/>
          <a:ln w="9525">
            <a:noFill/>
            <a:miter lim="800000"/>
          </a:ln>
        </p:spPr>
        <p:txBody>
          <a:bodyPr>
            <a:spAutoFit/>
          </a:bodyPr>
          <a:lstStyle/>
          <a:p>
            <a:pPr algn="ctr">
              <a:spcBef>
                <a:spcPct val="50000"/>
              </a:spcBef>
            </a:pPr>
            <a:r>
              <a:rPr lang="en-US" sz="2000" b="1" u="sng" dirty="0">
                <a:solidFill>
                  <a:srgbClr val="C00000"/>
                </a:solidFill>
                <a:uFillTx/>
                <a:latin typeface="Calibri" panose="020F0502020204030204" pitchFamily="34" charset="0"/>
                <a:cs typeface="Arial" pitchFamily="34" charset="0"/>
              </a:rPr>
              <a:t>Examples</a:t>
            </a:r>
          </a:p>
        </p:txBody>
      </p:sp>
      <p:sp>
        <p:nvSpPr>
          <p:cNvPr id="8" name="Text Box 16"/>
          <p:cNvSpPr txBox="1">
            <a:spLocks noChangeArrowheads="1"/>
          </p:cNvSpPr>
          <p:nvPr/>
        </p:nvSpPr>
        <p:spPr bwMode="auto">
          <a:xfrm>
            <a:off x="576664" y="3618569"/>
            <a:ext cx="7772400" cy="53739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nSpc>
                <a:spcPct val="150000"/>
              </a:lnSpc>
            </a:pPr>
            <a:r>
              <a:rPr lang="en-US" sz="2200" dirty="0">
                <a:solidFill>
                  <a:schemeClr val="tx1"/>
                </a:solidFill>
                <a:uFillTx/>
                <a:latin typeface="Arial" pitchFamily="34" charset="0"/>
                <a:cs typeface="Arial" pitchFamily="34" charset="0"/>
              </a:rPr>
              <a:t>	</a:t>
            </a:r>
          </a:p>
        </p:txBody>
      </p:sp>
      <p:graphicFrame>
        <p:nvGraphicFramePr>
          <p:cNvPr id="4" name="Table 3"/>
          <p:cNvGraphicFramePr>
            <a:graphicFrameLocks noGrp="1"/>
          </p:cNvGraphicFramePr>
          <p:nvPr/>
        </p:nvGraphicFramePr>
        <p:xfrm>
          <a:off x="788224" y="3860933"/>
          <a:ext cx="7560840" cy="1553038"/>
        </p:xfrm>
        <a:graphic>
          <a:graphicData uri="http://schemas.openxmlformats.org/drawingml/2006/table">
            <a:tbl>
              <a:tblPr bandRow="1">
                <a:tableStyleId>{5C22544A-7EE6-4342-B048-85BDC9FD1C3A}</a:tableStyleId>
              </a:tblPr>
              <a:tblGrid>
                <a:gridCol w="244827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tblGrid>
              <a:tr h="344385">
                <a:tc>
                  <a:txBody>
                    <a:bodyPr/>
                    <a:lstStyle/>
                    <a:p>
                      <a:r>
                        <a:rPr lang="en-US" sz="1800" dirty="0">
                          <a:uFillTx/>
                          <a:latin typeface="Calibri" panose="020F0502020204030204" pitchFamily="34" charset="0"/>
                          <a:cs typeface="Arial" pitchFamily="34" charset="0"/>
                        </a:rPr>
                        <a:t>Besides</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And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Also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 Additionally</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lang="en-US" sz="1800" dirty="0">
                          <a:uFillTx/>
                          <a:latin typeface="Calibri" panose="020F0502020204030204" pitchFamily="34" charset="0"/>
                          <a:cs typeface="Arial" pitchFamily="34" charset="0"/>
                        </a:rPr>
                        <a:t>Moreover</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In addition</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Like/likewise</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a:uFillTx/>
                          <a:latin typeface="Calibri" panose="020F0502020204030204" pitchFamily="34" charset="0"/>
                          <a:cs typeface="Arial" pitchFamily="34" charset="0"/>
                        </a:rPr>
                        <a:t> Furthermore</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5598">
                <a:tc>
                  <a:txBody>
                    <a:bodyPr/>
                    <a:lstStyle/>
                    <a:p>
                      <a:r>
                        <a:rPr lang="en-US" sz="1800" dirty="0">
                          <a:solidFill>
                            <a:schemeClr val="tx1"/>
                          </a:solidFill>
                          <a:uFillTx/>
                          <a:latin typeface="Calibri" panose="020F0502020204030204" pitchFamily="34" charset="0"/>
                          <a:cs typeface="Arial" pitchFamily="34" charset="0"/>
                        </a:rPr>
                        <a:t>Neither … nor …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solidFill>
                            <a:schemeClr val="tx1"/>
                          </a:solidFill>
                          <a:uFillTx/>
                          <a:latin typeface="Calibri" panose="020F0502020204030204" pitchFamily="34" charset="0"/>
                          <a:cs typeface="Arial" pitchFamily="34" charset="0"/>
                        </a:rPr>
                        <a:t>Either … 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en-US" sz="1800" dirty="0">
                          <a:solidFill>
                            <a:schemeClr val="tx1"/>
                          </a:solidFill>
                          <a:uFillTx/>
                          <a:latin typeface="Calibri" panose="020F0502020204030204" pitchFamily="34" charset="0"/>
                          <a:cs typeface="Arial" pitchFamily="34" charset="0"/>
                        </a:rPr>
                        <a:t>Not only … but also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Techniques</a:t>
            </a:r>
          </a:p>
        </p:txBody>
      </p:sp>
      <p:sp>
        <p:nvSpPr>
          <p:cNvPr id="6" name="Content Placeholder 2"/>
          <p:cNvSpPr txBox="1">
            <a:spLocks noGrp="1"/>
          </p:cNvSpPr>
          <p:nvPr>
            <p:ph idx="1"/>
          </p:nvPr>
        </p:nvSpPr>
        <p:spPr>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6350" indent="7938">
              <a:spcBef>
                <a:spcPts val="384"/>
              </a:spcBef>
              <a:buFont typeface="Arial" charset="0"/>
              <a:buNone/>
            </a:pPr>
            <a:r>
              <a:rPr lang="en-US" sz="2000" b="1" dirty="0">
                <a:solidFill>
                  <a:srgbClr val="C00000"/>
                </a:solidFill>
                <a:uFillTx/>
                <a:latin typeface="Calibri" panose="020F0502020204030204" pitchFamily="34" charset="0"/>
                <a:cs typeface="Arial" pitchFamily="34" charset="0"/>
              </a:rPr>
              <a:t>Active Reading Drills</a:t>
            </a:r>
            <a:endParaRPr lang="en-US" sz="2000" dirty="0">
              <a:solidFill>
                <a:srgbClr val="C00000"/>
              </a:solidFill>
              <a:uFillTx/>
              <a:latin typeface="Calibri" panose="020F0502020204030204" pitchFamily="34" charset="0"/>
              <a:cs typeface="Arial" pitchFamily="34" charset="0"/>
            </a:endParaRPr>
          </a:p>
          <a:p>
            <a:pPr marL="457200" indent="-457200">
              <a:spcBef>
                <a:spcPts val="384"/>
              </a:spcBef>
              <a:buFont typeface="Arial" charset="0"/>
              <a:buNone/>
            </a:pPr>
            <a:r>
              <a:rPr lang="en-US" sz="2400" dirty="0">
                <a:uFillTx/>
                <a:latin typeface="Arial" pitchFamily="34" charset="0"/>
                <a:cs typeface="Arial" pitchFamily="34" charset="0"/>
              </a:rPr>
              <a:t>	</a:t>
            </a:r>
            <a:r>
              <a:rPr lang="en-US" sz="1800" dirty="0">
                <a:uFillTx/>
                <a:latin typeface="Calibri" panose="020F0502020204030204" pitchFamily="34" charset="0"/>
                <a:cs typeface="Arial" pitchFamily="34" charset="0"/>
              </a:rPr>
              <a:t>To develop the skill of using clues in a reading passage to anticipate what will come next, fill the blanks below with a logical continuation of each statement.</a:t>
            </a:r>
          </a:p>
          <a:p>
            <a:pPr marL="457200" indent="-457200">
              <a:spcBef>
                <a:spcPts val="384"/>
              </a:spcBef>
              <a:buFont typeface="Arial" charset="0"/>
              <a:buNone/>
            </a:pPr>
            <a:endParaRPr lang="en-US" sz="1600" dirty="0">
              <a:uFillTx/>
              <a:latin typeface="Arial" pitchFamily="34" charset="0"/>
              <a:cs typeface="Arial" pitchFamily="34" charset="0"/>
            </a:endParaRPr>
          </a:p>
          <a:p>
            <a:pPr marL="457200" indent="-457200">
              <a:spcBef>
                <a:spcPts val="384"/>
              </a:spcBef>
              <a:buFont typeface="Arial" charset="0"/>
              <a:buAutoNum type="arabicPeriod"/>
            </a:pPr>
            <a:r>
              <a:rPr lang="en-US" sz="1800" dirty="0">
                <a:uFillTx/>
                <a:latin typeface="Calibri" panose="020F0502020204030204" pitchFamily="34" charset="0"/>
                <a:cs typeface="Arial" pitchFamily="34" charset="0"/>
              </a:rPr>
              <a:t>Cognitive psychologists once believed that intelligence consisted of a single, unchanging attribute that could be measured by an intelligence test; new research, however, indicates that </a:t>
            </a:r>
            <a:r>
              <a:rPr lang="en-US" sz="1600" dirty="0">
                <a:uFillTx/>
                <a:latin typeface="Arial" pitchFamily="34" charset="0"/>
                <a:cs typeface="Arial" pitchFamily="34" charset="0"/>
              </a:rPr>
              <a:t>______________________________________________________________________________________________________________________</a:t>
            </a:r>
          </a:p>
          <a:p>
            <a:pPr marL="0" indent="0">
              <a:spcBef>
                <a:spcPts val="384"/>
              </a:spcBef>
              <a:buNone/>
            </a:pPr>
            <a:endParaRPr lang="en-US" sz="1600" dirty="0">
              <a:uFillTx/>
              <a:latin typeface="Arial" pitchFamily="34" charset="0"/>
              <a:cs typeface="Arial" pitchFamily="34" charset="0"/>
            </a:endParaRPr>
          </a:p>
          <a:p>
            <a:pPr marL="457200" indent="-457200">
              <a:spcBef>
                <a:spcPts val="384"/>
              </a:spcBef>
              <a:buFont typeface="Arial" charset="0"/>
              <a:buNone/>
            </a:pPr>
            <a:r>
              <a:rPr lang="en-US" sz="1800" dirty="0">
                <a:uFillTx/>
                <a:latin typeface="Calibri" panose="020F0502020204030204" pitchFamily="34" charset="0"/>
                <a:cs typeface="Arial" pitchFamily="34" charset="0"/>
              </a:rPr>
              <a:t>2.</a:t>
            </a:r>
            <a:r>
              <a:rPr lang="en-US" sz="1800" dirty="0">
                <a:uFillTx/>
                <a:latin typeface="Arial" pitchFamily="34" charset="0"/>
                <a:cs typeface="Arial" pitchFamily="34" charset="0"/>
              </a:rPr>
              <a:t>	</a:t>
            </a:r>
            <a:r>
              <a:rPr lang="en-US" sz="1800" dirty="0">
                <a:uFillTx/>
                <a:latin typeface="Calibri" panose="020F0502020204030204" pitchFamily="34" charset="0"/>
                <a:cs typeface="Arial" pitchFamily="34" charset="0"/>
              </a:rPr>
              <a:t>Mozart’s musical genius was apparent long before he wrote his first opera at the age of 11.  Despite his status as a celebrated child prodigy, Mozart </a:t>
            </a:r>
          </a:p>
          <a:p>
            <a:pPr marL="457200" indent="-457200">
              <a:spcBef>
                <a:spcPts val="384"/>
              </a:spcBef>
              <a:buFont typeface="Arial" charset="0"/>
              <a:buNone/>
            </a:pPr>
            <a:r>
              <a:rPr lang="en-US" sz="1600" dirty="0">
                <a:uFillTx/>
                <a:latin typeface="Arial" pitchFamily="34" charset="0"/>
                <a:cs typeface="Arial" pitchFamily="34" charset="0"/>
              </a:rPr>
              <a:t>	________________________________________________________________________________________________________________________</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12</a:t>
            </a:fld>
            <a:endParaRPr lang="en-GB">
              <a:uFillTx/>
            </a:endParaRPr>
          </a:p>
        </p:txBody>
      </p:sp>
      <p:sp>
        <p:nvSpPr>
          <p:cNvPr id="4" name="Text Placeholder 3"/>
          <p:cNvSpPr>
            <a:spLocks noGrp="1"/>
          </p:cNvSpPr>
          <p:nvPr>
            <p:ph type="body" sz="quarter" idx="14"/>
          </p:nvPr>
        </p:nvSpPr>
        <p:spPr/>
        <p:txBody>
          <a:bodyPr/>
          <a:lstStyle/>
          <a:p>
            <a:endParaRPr lang="en-SG" dirty="0">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a:xfrm>
            <a:off x="457200" y="1497013"/>
            <a:ext cx="8147050" cy="4884737"/>
          </a:xfrm>
          <a:prstGeom prst="rect">
            <a:avLst/>
          </a:prstGeom>
        </p:spPr>
        <p:txBody>
          <a:bodyPr>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6350" indent="7938">
              <a:spcBef>
                <a:spcPts val="384"/>
              </a:spcBef>
              <a:buFont typeface="Arial" charset="0"/>
              <a:buNone/>
            </a:pPr>
            <a:r>
              <a:rPr lang="en-US" sz="2000" b="1" dirty="0">
                <a:solidFill>
                  <a:srgbClr val="C00000"/>
                </a:solidFill>
                <a:uFillTx/>
                <a:latin typeface="Calibri" panose="020F0502020204030204" pitchFamily="34" charset="0"/>
                <a:cs typeface="Arial" pitchFamily="34" charset="0"/>
              </a:rPr>
              <a:t>Active Reading Drills</a:t>
            </a:r>
            <a:endParaRPr lang="en-US" sz="2000" dirty="0">
              <a:solidFill>
                <a:srgbClr val="C00000"/>
              </a:solidFill>
              <a:uFillTx/>
              <a:latin typeface="Calibri" panose="020F0502020204030204" pitchFamily="34" charset="0"/>
              <a:cs typeface="Arial" pitchFamily="34" charset="0"/>
            </a:endParaRPr>
          </a:p>
          <a:p>
            <a:pPr marL="457200" indent="-457200">
              <a:spcBef>
                <a:spcPts val="384"/>
              </a:spcBef>
              <a:buFont typeface="Arial" charset="0"/>
              <a:buNone/>
            </a:pPr>
            <a:r>
              <a:rPr lang="en-US" sz="2400" dirty="0">
                <a:uFillTx/>
                <a:latin typeface="Calibri" panose="020F0502020204030204" pitchFamily="34" charset="0"/>
                <a:cs typeface="Arial" pitchFamily="34" charset="0"/>
              </a:rPr>
              <a:t>	</a:t>
            </a:r>
            <a:r>
              <a:rPr lang="en-US" sz="1800" dirty="0">
                <a:uFillTx/>
                <a:latin typeface="Calibri" panose="020F0502020204030204" pitchFamily="34" charset="0"/>
                <a:cs typeface="Arial" pitchFamily="34" charset="0"/>
              </a:rPr>
              <a:t>To develop the skill of using clues in a reading passage to anticipate what will come next, fill the blanks below with a logical continuation of each statement.</a:t>
            </a:r>
          </a:p>
          <a:p>
            <a:pPr marL="457200" indent="-457200">
              <a:spcBef>
                <a:spcPts val="384"/>
              </a:spcBef>
              <a:buFont typeface="Arial" charset="0"/>
              <a:buNone/>
            </a:pPr>
            <a:endParaRPr lang="en-US" sz="1800" dirty="0">
              <a:uFillTx/>
              <a:latin typeface="Calibri" panose="020F0502020204030204" pitchFamily="34" charset="0"/>
              <a:cs typeface="Arial" pitchFamily="34" charset="0"/>
            </a:endParaRPr>
          </a:p>
          <a:p>
            <a:pPr marL="457200" indent="-457200" algn="just">
              <a:spcBef>
                <a:spcPts val="384"/>
              </a:spcBef>
              <a:buNone/>
            </a:pPr>
            <a:r>
              <a:rPr lang="en-US" sz="1800" dirty="0">
                <a:uFillTx/>
                <a:latin typeface="Calibri" panose="020F0502020204030204" pitchFamily="34" charset="0"/>
                <a:cs typeface="Arial" pitchFamily="34" charset="0"/>
              </a:rPr>
              <a:t>3. 	Although peanut butter is high in salt and saturated fat, studies have documented the health benefits of eating peanut butter.  Indeed,</a:t>
            </a:r>
          </a:p>
          <a:p>
            <a:pPr marL="457200" indent="-457200">
              <a:spcBef>
                <a:spcPts val="384"/>
              </a:spcBef>
              <a:buNone/>
            </a:pPr>
            <a:r>
              <a:rPr lang="en-US" sz="1800" dirty="0">
                <a:uFillTx/>
                <a:latin typeface="Calibri" panose="020F0502020204030204" pitchFamily="34" charset="0"/>
                <a:cs typeface="Arial" pitchFamily="34" charset="0"/>
              </a:rPr>
              <a:t>	___________________________________________________________</a:t>
            </a:r>
          </a:p>
          <a:p>
            <a:pPr marL="457200" indent="-457200">
              <a:spcBef>
                <a:spcPts val="384"/>
              </a:spcBef>
              <a:buNone/>
            </a:pPr>
            <a:r>
              <a:rPr lang="en-US" sz="1800" dirty="0">
                <a:uFillTx/>
                <a:latin typeface="Calibri" panose="020F0502020204030204" pitchFamily="34" charset="0"/>
                <a:cs typeface="Arial" pitchFamily="34" charset="0"/>
              </a:rPr>
              <a:t>	___________________________________________________________</a:t>
            </a:r>
          </a:p>
          <a:p>
            <a:pPr marL="457200" indent="-457200">
              <a:spcBef>
                <a:spcPts val="384"/>
              </a:spcBef>
              <a:buNone/>
            </a:pPr>
            <a:endParaRPr lang="en-US" sz="1800" dirty="0">
              <a:uFillTx/>
              <a:latin typeface="Calibri" panose="020F0502020204030204" pitchFamily="34" charset="0"/>
              <a:cs typeface="Arial" pitchFamily="34" charset="0"/>
            </a:endParaRPr>
          </a:p>
          <a:p>
            <a:pPr marL="457200" indent="-457200" algn="just">
              <a:spcBef>
                <a:spcPts val="384"/>
              </a:spcBef>
              <a:buAutoNum type="arabicPeriod" startAt="4"/>
            </a:pPr>
            <a:r>
              <a:rPr lang="en-US" sz="1800" dirty="0">
                <a:uFillTx/>
                <a:latin typeface="Calibri" panose="020F0502020204030204" pitchFamily="34" charset="0"/>
                <a:cs typeface="Arial" pitchFamily="34" charset="0"/>
              </a:rPr>
              <a:t>Historians of Japan acknowledge that the 1853 US naval expedition commanded by Commodore Perry served as one important catalyst for the eventual overthrow of the Tokugawa </a:t>
            </a:r>
            <a:r>
              <a:rPr lang="en-US" sz="1800" dirty="0" err="1">
                <a:uFillTx/>
                <a:latin typeface="Calibri" panose="020F0502020204030204" pitchFamily="34" charset="0"/>
                <a:cs typeface="Arial" pitchFamily="34" charset="0"/>
              </a:rPr>
              <a:t>shogunate</a:t>
            </a:r>
            <a:r>
              <a:rPr lang="en-US" sz="1800" dirty="0">
                <a:uFillTx/>
                <a:latin typeface="Calibri" panose="020F0502020204030204" pitchFamily="34" charset="0"/>
                <a:cs typeface="Arial" pitchFamily="34" charset="0"/>
              </a:rPr>
              <a:t>.  The influence of the Perry expedition cannot be denied but </a:t>
            </a:r>
          </a:p>
          <a:p>
            <a:pPr marL="0" indent="0">
              <a:spcBef>
                <a:spcPts val="384"/>
              </a:spcBef>
              <a:buNone/>
            </a:pPr>
            <a:r>
              <a:rPr lang="en-US" sz="1800" dirty="0">
                <a:uFillTx/>
                <a:latin typeface="Calibri" panose="020F0502020204030204" pitchFamily="34" charset="0"/>
                <a:cs typeface="Arial" pitchFamily="34" charset="0"/>
              </a:rPr>
              <a:t>      ___________________________________________________________</a:t>
            </a:r>
          </a:p>
          <a:p>
            <a:pPr marL="457200" indent="-457200">
              <a:spcBef>
                <a:spcPts val="384"/>
              </a:spcBef>
              <a:buNone/>
            </a:pPr>
            <a:r>
              <a:rPr lang="en-US" sz="1800" dirty="0">
                <a:uFillTx/>
                <a:latin typeface="Calibri" panose="020F0502020204030204" pitchFamily="34" charset="0"/>
                <a:cs typeface="Arial" pitchFamily="34" charset="0"/>
              </a:rPr>
              <a:t>      ___________________________________________________________</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13</a:t>
            </a:fld>
            <a:endParaRPr lang="en-GB">
              <a:uFillTx/>
            </a:endParaRPr>
          </a:p>
        </p:txBody>
      </p:sp>
      <p:sp>
        <p:nvSpPr>
          <p:cNvPr id="2" name="Title 1"/>
          <p:cNvSpPr>
            <a:spLocks noGrp="1"/>
          </p:cNvSpPr>
          <p:nvPr>
            <p:ph type="title"/>
          </p:nvPr>
        </p:nvSpPr>
        <p:spPr/>
        <p:txBody>
          <a:bodyPr/>
          <a:lstStyle/>
          <a:p>
            <a:r>
              <a:rPr lang="en-SG" dirty="0">
                <a:uFillTx/>
              </a:rPr>
              <a:t>Techniques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A6BB97-4630-4160-B543-CFB6B2270168}" type="slidenum">
              <a:rPr lang="en-GB" smtClean="0">
                <a:uFillTx/>
              </a:rPr>
              <a:pPr/>
              <a:t>14</a:t>
            </a:fld>
            <a:endParaRPr lang="en-GB">
              <a:uFillTx/>
            </a:endParaRPr>
          </a:p>
        </p:txBody>
      </p:sp>
      <p:sp>
        <p:nvSpPr>
          <p:cNvPr id="6" name="Content Placeholder 2"/>
          <p:cNvSpPr txBox="1">
            <a:spLocks/>
          </p:cNvSpPr>
          <p:nvPr/>
        </p:nvSpPr>
        <p:spPr>
          <a:xfrm>
            <a:off x="427980" y="1700808"/>
            <a:ext cx="8229600" cy="4546923"/>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6350" indent="7938">
              <a:spcBef>
                <a:spcPts val="384"/>
              </a:spcBef>
              <a:buFont typeface="Arial" charset="0"/>
              <a:buNone/>
            </a:pPr>
            <a:r>
              <a:rPr lang="en-US" sz="2000" b="1" dirty="0">
                <a:solidFill>
                  <a:srgbClr val="C00000"/>
                </a:solidFill>
                <a:uFillTx/>
                <a:latin typeface="Calibri" panose="020F0502020204030204" pitchFamily="34" charset="0"/>
                <a:cs typeface="Arial" pitchFamily="34" charset="0"/>
              </a:rPr>
              <a:t>Paraphrasing Drills</a:t>
            </a:r>
            <a:endParaRPr lang="en-US" sz="2000" dirty="0">
              <a:solidFill>
                <a:srgbClr val="C00000"/>
              </a:solidFill>
              <a:uFillTx/>
              <a:latin typeface="Calibri" panose="020F0502020204030204" pitchFamily="34" charset="0"/>
              <a:cs typeface="Arial" pitchFamily="34" charset="0"/>
            </a:endParaRPr>
          </a:p>
          <a:p>
            <a:pPr marL="457200" indent="-457200" algn="just">
              <a:spcBef>
                <a:spcPts val="384"/>
              </a:spcBef>
              <a:buNone/>
            </a:pPr>
            <a:r>
              <a:rPr lang="en-US" sz="2400" dirty="0">
                <a:uFillTx/>
                <a:latin typeface="Calibri" panose="020F0502020204030204" pitchFamily="34" charset="0"/>
                <a:cs typeface="Arial" pitchFamily="34" charset="0"/>
              </a:rPr>
              <a:t>	</a:t>
            </a:r>
            <a:r>
              <a:rPr lang="en-US" sz="1800" dirty="0">
                <a:uFillTx/>
                <a:latin typeface="Calibri" panose="020F0502020204030204" pitchFamily="34" charset="0"/>
                <a:cs typeface="Arial" pitchFamily="34" charset="0"/>
              </a:rPr>
              <a:t>To practice the skill of paraphrasing, translate the following statements into your own, simpler words:</a:t>
            </a:r>
          </a:p>
          <a:p>
            <a:pPr marL="457200" indent="-457200" algn="just">
              <a:spcBef>
                <a:spcPts val="384"/>
              </a:spcBef>
              <a:buNone/>
            </a:pPr>
            <a:endParaRPr lang="en-US" sz="1800" dirty="0">
              <a:uFillTx/>
              <a:latin typeface="Calibri" panose="020F0502020204030204" pitchFamily="34" charset="0"/>
              <a:cs typeface="Arial" pitchFamily="34" charset="0"/>
            </a:endParaRPr>
          </a:p>
          <a:p>
            <a:pPr marL="457200" indent="-457200" algn="just">
              <a:spcBef>
                <a:spcPts val="384"/>
              </a:spcBef>
              <a:buNone/>
            </a:pPr>
            <a:r>
              <a:rPr lang="en-US" sz="1800" dirty="0">
                <a:solidFill>
                  <a:srgbClr val="5A5A5A"/>
                </a:solidFill>
                <a:uFillTx/>
                <a:latin typeface="Calibri" panose="020F0502020204030204" pitchFamily="34" charset="0"/>
                <a:ea typeface="Times New Roman" pitchFamily="18" charset="0"/>
                <a:cs typeface="Arial" pitchFamily="34" charset="0"/>
              </a:rPr>
              <a:t>	</a:t>
            </a:r>
            <a:r>
              <a:rPr lang="en-US" sz="1800" dirty="0">
                <a:uFillTx/>
                <a:latin typeface="Calibri" panose="020F0502020204030204" pitchFamily="34" charset="0"/>
                <a:ea typeface="Times New Roman" pitchFamily="18" charset="0"/>
                <a:cs typeface="Arial" pitchFamily="34" charset="0"/>
              </a:rPr>
              <a:t>… Many exotic animal trainers admit that they beat their performers during training. Once chimpanzees have reached puberty, however, even the threat of pain cannot check the recalcitrance of those disinclined to perform. When chimps become impossible to subjugate, they must be discarded.</a:t>
            </a:r>
          </a:p>
          <a:p>
            <a:pPr marL="457200" indent="-457200">
              <a:spcBef>
                <a:spcPts val="384"/>
              </a:spcBef>
              <a:buNone/>
            </a:pPr>
            <a:endParaRPr lang="en-US" sz="1800" dirty="0">
              <a:solidFill>
                <a:srgbClr val="5A5A5A"/>
              </a:solidFill>
              <a:uFillTx/>
              <a:latin typeface="Calibri" panose="020F0502020204030204" pitchFamily="34" charset="0"/>
              <a:ea typeface="Times New Roman" pitchFamily="18" charset="0"/>
              <a:cs typeface="Arial" pitchFamily="34" charset="0"/>
            </a:endParaRPr>
          </a:p>
          <a:p>
            <a:pPr marL="457200" indent="-457200">
              <a:spcBef>
                <a:spcPts val="384"/>
              </a:spcBef>
              <a:buNone/>
            </a:pPr>
            <a:r>
              <a:rPr lang="en-US" sz="1800" b="1" dirty="0">
                <a:uFillTx/>
                <a:latin typeface="Calibri" panose="020F0502020204030204" pitchFamily="34" charset="0"/>
                <a:cs typeface="Arial" pitchFamily="34" charset="0"/>
              </a:rPr>
              <a:t>	Paraphrase:</a:t>
            </a:r>
          </a:p>
        </p:txBody>
      </p:sp>
      <p:sp>
        <p:nvSpPr>
          <p:cNvPr id="2" name="Title 1"/>
          <p:cNvSpPr>
            <a:spLocks noGrp="1"/>
          </p:cNvSpPr>
          <p:nvPr>
            <p:ph type="title"/>
          </p:nvPr>
        </p:nvSpPr>
        <p:spPr/>
        <p:txBody>
          <a:bodyPr/>
          <a:lstStyle/>
          <a:p>
            <a:r>
              <a:rPr lang="en-SG" dirty="0">
                <a:uFillTx/>
              </a:rPr>
              <a:t>Techniques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noGrp="1"/>
          </p:cNvSpPr>
          <p:nvPr>
            <p:ph idx="1"/>
          </p:nvPr>
        </p:nvSpPr>
        <p:spPr>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6350" indent="7938">
              <a:spcBef>
                <a:spcPts val="384"/>
              </a:spcBef>
              <a:buFont typeface="Arial" charset="0"/>
              <a:buNone/>
            </a:pPr>
            <a:r>
              <a:rPr lang="en-US" sz="2000" b="1" dirty="0">
                <a:solidFill>
                  <a:srgbClr val="C00000"/>
                </a:solidFill>
                <a:uFillTx/>
                <a:latin typeface="Calibri" panose="020F0502020204030204" pitchFamily="34" charset="0"/>
                <a:cs typeface="Arial" pitchFamily="34" charset="0"/>
              </a:rPr>
              <a:t>Paraphrasing Drills</a:t>
            </a:r>
            <a:endParaRPr lang="en-US" sz="2000" dirty="0">
              <a:solidFill>
                <a:srgbClr val="C00000"/>
              </a:solidFill>
              <a:uFillTx/>
              <a:latin typeface="Calibri" panose="020F0502020204030204" pitchFamily="34" charset="0"/>
              <a:cs typeface="Arial" pitchFamily="34" charset="0"/>
            </a:endParaRPr>
          </a:p>
          <a:p>
            <a:pPr marL="457200" indent="-457200" algn="just">
              <a:spcBef>
                <a:spcPts val="384"/>
              </a:spcBef>
              <a:buNone/>
            </a:pPr>
            <a:r>
              <a:rPr lang="en-US" sz="2400" dirty="0">
                <a:uFillTx/>
                <a:latin typeface="Calibri" panose="020F0502020204030204" pitchFamily="34" charset="0"/>
                <a:cs typeface="Arial" pitchFamily="34" charset="0"/>
              </a:rPr>
              <a:t>	</a:t>
            </a:r>
            <a:r>
              <a:rPr lang="en-US" sz="1800" dirty="0">
                <a:uFillTx/>
                <a:latin typeface="Calibri" panose="020F0502020204030204" pitchFamily="34" charset="0"/>
                <a:cs typeface="Arial" pitchFamily="34" charset="0"/>
              </a:rPr>
              <a:t>To practice the skill of paraphrasing, simplify the following questions:</a:t>
            </a:r>
          </a:p>
          <a:p>
            <a:pPr marL="457200" indent="-457200" algn="just">
              <a:spcBef>
                <a:spcPts val="384"/>
              </a:spcBef>
              <a:buNone/>
            </a:pPr>
            <a:endParaRPr lang="en-US" sz="1800" dirty="0">
              <a:uFillTx/>
              <a:latin typeface="Calibri" panose="020F0502020204030204" pitchFamily="34" charset="0"/>
              <a:cs typeface="Arial" pitchFamily="34" charset="0"/>
            </a:endParaRPr>
          </a:p>
          <a:p>
            <a:pPr marL="457200" indent="-457200" algn="just">
              <a:spcBef>
                <a:spcPts val="384"/>
              </a:spcBef>
              <a:buNone/>
            </a:pPr>
            <a:r>
              <a:rPr lang="en-US" sz="1800" dirty="0">
                <a:solidFill>
                  <a:srgbClr val="5A5A5A"/>
                </a:solidFill>
                <a:uFillTx/>
                <a:latin typeface="Calibri" panose="020F0502020204030204" pitchFamily="34" charset="0"/>
                <a:ea typeface="Times New Roman" pitchFamily="18" charset="0"/>
                <a:cs typeface="Arial" pitchFamily="34" charset="0"/>
              </a:rPr>
              <a:t>	</a:t>
            </a:r>
            <a:r>
              <a:rPr lang="en-US" sz="1800" dirty="0">
                <a:uFillTx/>
                <a:latin typeface="Calibri" panose="020F0502020204030204" pitchFamily="34" charset="0"/>
                <a:ea typeface="Times New Roman" pitchFamily="18" charset="0"/>
                <a:cs typeface="Arial" pitchFamily="34" charset="0"/>
              </a:rPr>
              <a:t>The author would most likely disagree with all of the following except:</a:t>
            </a:r>
          </a:p>
          <a:p>
            <a:pPr marL="457200" indent="-457200">
              <a:spcBef>
                <a:spcPts val="384"/>
              </a:spcBef>
              <a:buNone/>
            </a:pPr>
            <a:endParaRPr lang="en-US" sz="1800" dirty="0">
              <a:solidFill>
                <a:srgbClr val="5A5A5A"/>
              </a:solidFill>
              <a:uFillTx/>
              <a:latin typeface="Calibri" panose="020F0502020204030204" pitchFamily="34" charset="0"/>
              <a:ea typeface="Times New Roman" pitchFamily="18" charset="0"/>
              <a:cs typeface="Arial" pitchFamily="34" charset="0"/>
            </a:endParaRPr>
          </a:p>
          <a:p>
            <a:pPr marL="457200" indent="-457200">
              <a:spcBef>
                <a:spcPts val="384"/>
              </a:spcBef>
              <a:buNone/>
            </a:pPr>
            <a:r>
              <a:rPr lang="en-US" sz="1800" b="1" dirty="0">
                <a:uFillTx/>
                <a:latin typeface="Calibri" panose="020F0502020204030204" pitchFamily="34" charset="0"/>
                <a:cs typeface="Arial" pitchFamily="34" charset="0"/>
              </a:rPr>
              <a:t>	Paraphrase:</a:t>
            </a:r>
          </a:p>
          <a:p>
            <a:pPr marL="457200" indent="-457200">
              <a:spcBef>
                <a:spcPts val="384"/>
              </a:spcBef>
              <a:buNone/>
            </a:pPr>
            <a:endParaRPr lang="en-US" sz="1800" b="1" dirty="0">
              <a:uFillTx/>
              <a:latin typeface="Calibri" panose="020F0502020204030204" pitchFamily="34" charset="0"/>
              <a:cs typeface="Arial" pitchFamily="34" charset="0"/>
            </a:endParaRPr>
          </a:p>
          <a:p>
            <a:pPr marL="457200" indent="-457200">
              <a:spcBef>
                <a:spcPts val="384"/>
              </a:spcBef>
              <a:buNone/>
            </a:pPr>
            <a:r>
              <a:rPr lang="en-US" sz="1800" b="1" dirty="0">
                <a:uFillTx/>
                <a:latin typeface="Calibri" panose="020F0502020204030204" pitchFamily="34" charset="0"/>
                <a:cs typeface="Arial" pitchFamily="34" charset="0"/>
              </a:rPr>
              <a:t>	</a:t>
            </a:r>
          </a:p>
          <a:p>
            <a:pPr marL="457200" indent="-457200">
              <a:spcBef>
                <a:spcPts val="384"/>
              </a:spcBef>
              <a:buNone/>
            </a:pPr>
            <a:r>
              <a:rPr lang="en-US" sz="1800" b="1" dirty="0">
                <a:uFillTx/>
                <a:latin typeface="Calibri" panose="020F0502020204030204" pitchFamily="34" charset="0"/>
                <a:cs typeface="Arial" pitchFamily="34" charset="0"/>
              </a:rPr>
              <a:t>	</a:t>
            </a:r>
            <a:r>
              <a:rPr lang="en-US" sz="1800" dirty="0">
                <a:uFillTx/>
                <a:latin typeface="Calibri" panose="020F0502020204030204" pitchFamily="34" charset="0"/>
                <a:cs typeface="Arial" pitchFamily="34" charset="0"/>
              </a:rPr>
              <a:t>All of the following would strengthen the author’s argument except:</a:t>
            </a:r>
          </a:p>
          <a:p>
            <a:pPr marL="457200" indent="-457200">
              <a:spcBef>
                <a:spcPts val="384"/>
              </a:spcBef>
              <a:buNone/>
            </a:pPr>
            <a:endParaRPr lang="en-US" sz="1800" dirty="0">
              <a:uFillTx/>
              <a:latin typeface="Calibri" panose="020F0502020204030204" pitchFamily="34" charset="0"/>
              <a:cs typeface="Arial" pitchFamily="34" charset="0"/>
            </a:endParaRPr>
          </a:p>
          <a:p>
            <a:pPr marL="457200" indent="-457200">
              <a:spcBef>
                <a:spcPts val="384"/>
              </a:spcBef>
              <a:buNone/>
            </a:pPr>
            <a:r>
              <a:rPr lang="en-US" sz="1800" b="1" dirty="0">
                <a:uFillTx/>
                <a:latin typeface="Calibri" panose="020F0502020204030204" pitchFamily="34" charset="0"/>
                <a:cs typeface="Arial" pitchFamily="34" charset="0"/>
              </a:rPr>
              <a:t>	Paraphrase: </a:t>
            </a:r>
          </a:p>
        </p:txBody>
      </p:sp>
      <p:sp>
        <p:nvSpPr>
          <p:cNvPr id="4" name="Slide Number Placeholder 3"/>
          <p:cNvSpPr>
            <a:spLocks noGrp="1"/>
          </p:cNvSpPr>
          <p:nvPr>
            <p:ph type="sldNum" sz="quarter" idx="12"/>
          </p:nvPr>
        </p:nvSpPr>
        <p:spPr/>
        <p:txBody>
          <a:bodyPr/>
          <a:lstStyle/>
          <a:p>
            <a:fld id="{37A6BB97-4630-4160-B543-CFB6B2270168}" type="slidenum">
              <a:rPr lang="en-GB" smtClean="0">
                <a:uFillTx/>
              </a:rPr>
              <a:pPr/>
              <a:t>15</a:t>
            </a:fld>
            <a:endParaRPr lang="en-GB">
              <a:uFillTx/>
            </a:endParaRPr>
          </a:p>
        </p:txBody>
      </p:sp>
      <p:sp>
        <p:nvSpPr>
          <p:cNvPr id="3" name="Title 2"/>
          <p:cNvSpPr>
            <a:spLocks noGrp="1"/>
          </p:cNvSpPr>
          <p:nvPr>
            <p:ph type="title"/>
          </p:nvPr>
        </p:nvSpPr>
        <p:spPr/>
        <p:txBody>
          <a:bodyPr/>
          <a:lstStyle/>
          <a:p>
            <a:r>
              <a:rPr lang="en-SG" dirty="0">
                <a:uFillTx/>
              </a:rPr>
              <a:t>Techniques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A6BB97-4630-4160-B543-CFB6B2270168}" type="slidenum">
              <a:rPr lang="en-GB" smtClean="0">
                <a:uFillTx/>
              </a:rPr>
              <a:pPr/>
              <a:t>16</a:t>
            </a:fld>
            <a:endParaRPr lang="en-GB">
              <a:uFillTx/>
            </a:endParaRPr>
          </a:p>
        </p:txBody>
      </p:sp>
      <p:sp>
        <p:nvSpPr>
          <p:cNvPr id="8" name="Rectangle 23"/>
          <p:cNvSpPr>
            <a:spLocks noChangeArrowheads="1"/>
          </p:cNvSpPr>
          <p:nvPr/>
        </p:nvSpPr>
        <p:spPr bwMode="auto">
          <a:xfrm>
            <a:off x="395536" y="1496392"/>
            <a:ext cx="8064896" cy="4062651"/>
          </a:xfrm>
          <a:prstGeom prst="rect">
            <a:avLst/>
          </a:prstGeom>
          <a:solidFill>
            <a:srgbClr val="FFFFFF"/>
          </a:solidFill>
          <a:ln w="9525">
            <a:noFill/>
            <a:miter lim="800000"/>
          </a:ln>
        </p:spPr>
        <p:txBody>
          <a:bodyPr wrap="square">
            <a:spAutoFit/>
          </a:bodyPr>
          <a:lstStyle/>
          <a:p>
            <a:pPr marL="190500" marR="0" lvl="0" indent="-190500" defTabSz="914400" eaLnBrk="1" fontAlgn="base" latinLnBrk="0" hangingPunct="1">
              <a:lnSpc>
                <a:spcPct val="100000"/>
              </a:lnSpc>
              <a:spcBef>
                <a:spcPct val="0"/>
              </a:spcBef>
              <a:spcAft>
                <a:spcPct val="0"/>
              </a:spcAft>
              <a:buFontTx/>
              <a:buNone/>
              <a:defRPr>
                <a:uFillTx/>
              </a:defRPr>
            </a:pPr>
            <a:r>
              <a:rPr kumimoji="0" lang="en-US" b="1" i="0" u="none" strike="noStrike" kern="0" cap="none" spc="0" normalizeH="0" baseline="0" noProof="0" dirty="0">
                <a:ln>
                  <a:noFill/>
                </a:ln>
                <a:solidFill>
                  <a:srgbClr val="C00000"/>
                </a:solidFill>
                <a:effectLst/>
                <a:uFillTx/>
                <a:latin typeface="Calibri" panose="020F0502020204030204" pitchFamily="34" charset="0"/>
                <a:cs typeface="Arial" charset="0"/>
              </a:rPr>
              <a:t>Reading Strategies</a:t>
            </a:r>
          </a:p>
          <a:p>
            <a:pPr marL="190500" marR="0" lvl="0" indent="-190500" defTabSz="914400" eaLnBrk="1" fontAlgn="base" latinLnBrk="0" hangingPunct="1">
              <a:lnSpc>
                <a:spcPct val="100000"/>
              </a:lnSpc>
              <a:spcBef>
                <a:spcPct val="0"/>
              </a:spcBef>
              <a:spcAft>
                <a:spcPct val="0"/>
              </a:spcAft>
              <a:buFontTx/>
              <a:buNone/>
              <a:defRPr>
                <a:uFillTx/>
              </a:defRPr>
            </a:pPr>
            <a:endPar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endParaRPr>
          </a:p>
          <a:p>
            <a:pPr marL="190500" marR="0" lvl="0" indent="-190500" defTabSz="914400" eaLnBrk="1" fontAlgn="base" latinLnBrk="0" hangingPunct="1">
              <a:lnSpc>
                <a:spcPct val="100000"/>
              </a:lnSpc>
              <a:spcBef>
                <a:spcPct val="0"/>
              </a:spcBef>
              <a:spcAft>
                <a:spcPct val="0"/>
              </a:spcAft>
              <a:buFontTx/>
              <a:buAutoNum type="arabicPeriod"/>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Read first paragraph to get an idea of WHAT the passage is about (also, what TYPE of passage)</a:t>
            </a:r>
          </a:p>
          <a:p>
            <a:pPr marL="190500" marR="0" lvl="0" indent="-190500" defTabSz="914400" eaLnBrk="1" fontAlgn="base" latinLnBrk="0" hangingPunct="1">
              <a:lnSpc>
                <a:spcPct val="100000"/>
              </a:lnSpc>
              <a:spcBef>
                <a:spcPct val="0"/>
              </a:spcBef>
              <a:spcAft>
                <a:spcPct val="0"/>
              </a:spcAft>
              <a:buFontTx/>
              <a:buAutoNum type="arabicPeriod"/>
              <a:defRPr>
                <a:uFillTx/>
              </a:defRPr>
            </a:pPr>
            <a:endPar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endParaRPr>
          </a:p>
          <a:p>
            <a:pPr marL="190500" marR="0" lvl="0" indent="-190500" defTabSz="914400" eaLnBrk="1" fontAlgn="base" latinLnBrk="0" hangingPunct="1">
              <a:lnSpc>
                <a:spcPct val="100000"/>
              </a:lnSpc>
              <a:spcBef>
                <a:spcPct val="0"/>
              </a:spcBef>
              <a:spcAft>
                <a:spcPct val="0"/>
              </a:spcAft>
              <a:buFontTx/>
              <a:buAutoNum type="arabicPeriod"/>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Read through the passage quickly, but carefully</a:t>
            </a:r>
          </a:p>
          <a:p>
            <a:pPr marL="190500" marR="0" lvl="0" indent="-190500" defTabSz="914400" eaLnBrk="1" fontAlgn="base" latinLnBrk="0" hangingPunct="1">
              <a:lnSpc>
                <a:spcPct val="100000"/>
              </a:lnSpc>
              <a:spcBef>
                <a:spcPct val="0"/>
              </a:spcBef>
              <a:spcAft>
                <a:spcPct val="0"/>
              </a:spcAft>
              <a:buFontTx/>
              <a:buAutoNum type="arabicPeriod"/>
              <a:defRPr>
                <a:uFillTx/>
              </a:defRPr>
            </a:pPr>
            <a:endPar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endParaRPr>
          </a:p>
          <a:p>
            <a:pPr marL="190500" marR="0" lvl="0" indent="-190500" defTabSz="914400" eaLnBrk="1" fontAlgn="base" latinLnBrk="0" hangingPunct="1">
              <a:lnSpc>
                <a:spcPct val="100000"/>
              </a:lnSpc>
              <a:spcBef>
                <a:spcPct val="0"/>
              </a:spcBef>
              <a:spcAft>
                <a:spcPct val="0"/>
              </a:spcAft>
              <a:buFontTx/>
              <a:buAutoNum type="arabicPeriod"/>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Jot down short, rough summaries of each paragraph. Do not extrapolate while reading</a:t>
            </a:r>
          </a:p>
          <a:p>
            <a:pPr marR="0" lvl="0" defTabSz="914400" eaLnBrk="1" fontAlgn="base" latinLnBrk="0" hangingPunct="1">
              <a:lnSpc>
                <a:spcPct val="100000"/>
              </a:lnSpc>
              <a:spcBef>
                <a:spcPct val="0"/>
              </a:spcBef>
              <a:spcAft>
                <a:spcPct val="0"/>
              </a:spcAft>
              <a:defRPr>
                <a:uFillTx/>
              </a:defRPr>
            </a:pPr>
            <a:endPar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endParaRPr>
          </a:p>
          <a:p>
            <a:pPr marL="285750" marR="0" lvl="0" indent="-285750" defTabSz="914400" eaLnBrk="1" fontAlgn="base" latinLnBrk="0" hangingPunct="1">
              <a:lnSpc>
                <a:spcPct val="100000"/>
              </a:lnSpc>
              <a:spcBef>
                <a:spcPct val="0"/>
              </a:spcBef>
              <a:spcAft>
                <a:spcPct val="0"/>
              </a:spcAft>
              <a:buFont typeface="Wingdings" pitchFamily="2" charset="2"/>
              <a:buChar char="§"/>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Pay attention to the number and type of viewpoints expressed in the passage. </a:t>
            </a:r>
          </a:p>
          <a:p>
            <a:pPr marL="285750" marR="0" lvl="0" indent="-285750" algn="just" defTabSz="914400" eaLnBrk="1" fontAlgn="base" latinLnBrk="0" hangingPunct="1">
              <a:lnSpc>
                <a:spcPct val="100000"/>
              </a:lnSpc>
              <a:spcBef>
                <a:spcPct val="0"/>
              </a:spcBef>
              <a:spcAft>
                <a:spcPct val="0"/>
              </a:spcAft>
              <a:buFont typeface="Wingdings" pitchFamily="2" charset="2"/>
              <a:buChar char="§"/>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Look for words like “furthermore”, “moreover”, “however”, “nevertheless”, “contention”, “agreement”, “challenge” etc to get a flow and discover similar/ contrasting views</a:t>
            </a:r>
          </a:p>
          <a:p>
            <a:pPr marL="285750" marR="0" lvl="0" indent="-285750" algn="just" defTabSz="914400" eaLnBrk="1" fontAlgn="base" latinLnBrk="0" hangingPunct="1">
              <a:lnSpc>
                <a:spcPct val="100000"/>
              </a:lnSpc>
              <a:spcBef>
                <a:spcPct val="0"/>
              </a:spcBef>
              <a:spcAft>
                <a:spcPct val="0"/>
              </a:spcAft>
              <a:buFont typeface="Wingdings" pitchFamily="2" charset="2"/>
              <a:buChar char="§"/>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Have an idea of the organization/structure of the passage (at least paragraph-wise)</a:t>
            </a:r>
          </a:p>
          <a:p>
            <a:pPr marL="190500" marR="0" lvl="0" indent="-190500" defTabSz="914400" eaLnBrk="1" fontAlgn="base" latinLnBrk="0" hangingPunct="1">
              <a:lnSpc>
                <a:spcPct val="100000"/>
              </a:lnSpc>
              <a:spcBef>
                <a:spcPct val="0"/>
              </a:spcBef>
              <a:spcAft>
                <a:spcPct val="0"/>
              </a:spcAft>
              <a:buFontTx/>
              <a:buAutoNum type="arabicPeriod"/>
              <a:defRPr>
                <a:uFillTx/>
              </a:defRPr>
            </a:pPr>
            <a:endPar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endParaRPr>
          </a:p>
          <a:p>
            <a:pPr marL="231775" marR="0" lvl="0" indent="-231775" defTabSz="914400" eaLnBrk="1" fontAlgn="base" latinLnBrk="0" hangingPunct="1">
              <a:lnSpc>
                <a:spcPct val="100000"/>
              </a:lnSpc>
              <a:spcBef>
                <a:spcPct val="0"/>
              </a:spcBef>
              <a:spcAft>
                <a:spcPct val="0"/>
              </a:spcAft>
              <a:buFontTx/>
              <a:buNone/>
              <a:defRPr>
                <a:uFillTx/>
              </a:defRPr>
            </a:pPr>
            <a:r>
              <a:rPr kumimoji="0" lang="en-US" sz="1600" b="0" i="0" u="none" strike="noStrike" kern="0" cap="none" spc="0" normalizeH="0" baseline="0" noProof="0" dirty="0">
                <a:ln>
                  <a:noFill/>
                </a:ln>
                <a:solidFill>
                  <a:srgbClr val="000000"/>
                </a:solidFill>
                <a:effectLst/>
                <a:uFillTx/>
                <a:latin typeface="Calibri" panose="020F0502020204030204" pitchFamily="34" charset="0"/>
                <a:cs typeface="Arial" charset="0"/>
              </a:rPr>
              <a:t>4. Form a mental picture of the meaning of the passage. Do not remember it as a series of words</a:t>
            </a:r>
          </a:p>
        </p:txBody>
      </p:sp>
      <p:sp>
        <p:nvSpPr>
          <p:cNvPr id="2" name="Title 1"/>
          <p:cNvSpPr>
            <a:spLocks noGrp="1"/>
          </p:cNvSpPr>
          <p:nvPr>
            <p:ph type="title"/>
          </p:nvPr>
        </p:nvSpPr>
        <p:spPr/>
        <p:txBody>
          <a:bodyPr/>
          <a:lstStyle/>
          <a:p>
            <a:r>
              <a:rPr lang="en-SG" dirty="0">
                <a:uFillTx/>
              </a:rPr>
              <a:t>Techniques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A6BB97-4630-4160-B543-CFB6B2270168}" type="slidenum">
              <a:rPr lang="en-GB" smtClean="0">
                <a:uFillTx/>
              </a:rPr>
              <a:pPr/>
              <a:t>17</a:t>
            </a:fld>
            <a:endParaRPr lang="en-GB">
              <a:uFillTx/>
            </a:endParaRPr>
          </a:p>
        </p:txBody>
      </p:sp>
      <p:sp>
        <p:nvSpPr>
          <p:cNvPr id="8" name="Rectangle 23"/>
          <p:cNvSpPr>
            <a:spLocks noChangeArrowheads="1"/>
          </p:cNvSpPr>
          <p:nvPr/>
        </p:nvSpPr>
        <p:spPr bwMode="auto">
          <a:xfrm>
            <a:off x="251520" y="1340768"/>
            <a:ext cx="8424936" cy="4616648"/>
          </a:xfrm>
          <a:prstGeom prst="rect">
            <a:avLst/>
          </a:prstGeom>
          <a:noFill/>
          <a:ln w="9525">
            <a:noFill/>
            <a:miter lim="800000"/>
          </a:ln>
        </p:spPr>
        <p:txBody>
          <a:bodyPr wrap="square">
            <a:spAutoFit/>
          </a:bodyPr>
          <a:lstStyle/>
          <a:p>
            <a:pPr marL="190500" indent="-190500" algn="just"/>
            <a:r>
              <a:rPr lang="en-US" sz="2000" b="1" dirty="0">
                <a:solidFill>
                  <a:srgbClr val="C00000"/>
                </a:solidFill>
                <a:uFillTx/>
                <a:latin typeface="Calibri" panose="020F0502020204030204" pitchFamily="34" charset="0"/>
              </a:rPr>
              <a:t>Answering Strategies</a:t>
            </a:r>
          </a:p>
          <a:p>
            <a:pPr algn="just"/>
            <a:endParaRPr lang="en-US" sz="16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Paraphrase the question in your own words. Wordings of questions could be confusing</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Use common sense, but not outside knowledge – no assumption to be made on your own</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Half wrong = all wrong. Look for what is wrong in an answer choice, rather than looking for what’s right</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No extreme statements (beware of answer choices having words such as “never”, “always” etc)</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Refer to your paragraph summary notes to know where to find the answer</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Answer the question before you look at the options. Make sure to evaluate each option</a:t>
            </a:r>
          </a:p>
          <a:p>
            <a:pPr marL="190500" indent="-190500" algn="just">
              <a:buFontTx/>
              <a:buAutoNum type="arabicPeriod"/>
            </a:pPr>
            <a:endParaRPr lang="en-US" sz="1000" dirty="0">
              <a:uFillTx/>
              <a:latin typeface="Calibri" panose="020F0502020204030204" pitchFamily="34" charset="0"/>
            </a:endParaRPr>
          </a:p>
          <a:p>
            <a:pPr marL="190500" indent="-190500" algn="just">
              <a:buFontTx/>
              <a:buAutoNum type="arabicPeriod"/>
            </a:pPr>
            <a:r>
              <a:rPr lang="en-US" dirty="0">
                <a:uFillTx/>
                <a:latin typeface="Calibri" panose="020F0502020204030204" pitchFamily="34" charset="0"/>
              </a:rPr>
              <a:t>Beware of “except for”/”which of the following is NOT” type of questions</a:t>
            </a:r>
            <a:endParaRPr lang="en-US" sz="2000" dirty="0">
              <a:uFillTx/>
              <a:latin typeface="Calibri" panose="020F0502020204030204" pitchFamily="34" charset="0"/>
            </a:endParaRPr>
          </a:p>
        </p:txBody>
      </p:sp>
      <p:sp>
        <p:nvSpPr>
          <p:cNvPr id="2" name="Title 1"/>
          <p:cNvSpPr>
            <a:spLocks noGrp="1"/>
          </p:cNvSpPr>
          <p:nvPr>
            <p:ph type="title"/>
          </p:nvPr>
        </p:nvSpPr>
        <p:spPr/>
        <p:txBody>
          <a:bodyPr/>
          <a:lstStyle/>
          <a:p>
            <a:r>
              <a:rPr lang="en-SG" dirty="0">
                <a:uFillTx/>
              </a:rPr>
              <a:t>Techniques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Reading Comprehension</a:t>
            </a:r>
          </a:p>
        </p:txBody>
      </p:sp>
      <p:sp>
        <p:nvSpPr>
          <p:cNvPr id="3" name="Text Placeholder 2"/>
          <p:cNvSpPr>
            <a:spLocks noGrp="1"/>
          </p:cNvSpPr>
          <p:nvPr>
            <p:ph type="body" idx="1"/>
          </p:nvPr>
        </p:nvSpPr>
        <p:spPr/>
        <p:txBody>
          <a:bodyPr/>
          <a:lstStyle/>
          <a:p>
            <a:r>
              <a:rPr lang="en-SG" dirty="0">
                <a:uFillTx/>
              </a:rPr>
              <a:t>Main Idea</a:t>
            </a:r>
          </a:p>
          <a:p>
            <a:r>
              <a:rPr lang="en-SG" dirty="0">
                <a:uFillTx/>
              </a:rPr>
              <a:t>Detail</a:t>
            </a: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18</a:t>
            </a:fld>
            <a:endParaRPr lang="en-US">
              <a:uFillTx/>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95536" y="1340768"/>
            <a:ext cx="8147050" cy="4191917"/>
          </a:xfrm>
          <a:prstGeom prst="rect">
            <a:avLst/>
          </a:prstGeom>
          <a:noFill/>
          <a:ln w="9525">
            <a:noFill/>
            <a:miter lim="800000"/>
          </a:ln>
        </p:spPr>
        <p:txBody>
          <a:bodyPr>
            <a:spAutoFit/>
          </a:bodyPr>
          <a:lstStyle/>
          <a:p>
            <a:pPr marL="0" indent="0" algn="just">
              <a:spcBef>
                <a:spcPct val="20000"/>
              </a:spcBef>
              <a:buSzPct val="80000"/>
              <a:buNone/>
            </a:pPr>
            <a:r>
              <a:rPr lang="en-US" sz="2000" b="1" u="sng" dirty="0">
                <a:uFillTx/>
              </a:rPr>
              <a:t>MAIN IDEA</a:t>
            </a:r>
          </a:p>
          <a:p>
            <a:pPr marL="285750" indent="-285750" algn="just">
              <a:spcBef>
                <a:spcPct val="20000"/>
              </a:spcBef>
              <a:buSzPct val="80000"/>
              <a:buFont typeface="Wingdings" pitchFamily="2" charset="2"/>
              <a:buChar char="§"/>
            </a:pPr>
            <a:r>
              <a:rPr lang="en-US" sz="1800" dirty="0">
                <a:uFillTx/>
              </a:rPr>
              <a:t>Questions that ask you to ascertain the Main Point</a:t>
            </a:r>
          </a:p>
          <a:p>
            <a:pPr marL="354013" indent="-354013" algn="just">
              <a:spcBef>
                <a:spcPct val="20000"/>
              </a:spcBef>
              <a:buSzPct val="80000"/>
              <a:buFont typeface="Wingdings" pitchFamily="2" charset="2"/>
              <a:buChar char="§"/>
            </a:pPr>
            <a:r>
              <a:rPr lang="en-US" sz="1800" dirty="0">
                <a:uFillTx/>
              </a:rPr>
              <a:t>Summarize the author’s point of view</a:t>
            </a:r>
          </a:p>
          <a:p>
            <a:pPr marL="742950" lvl="1" indent="-285750" algn="just">
              <a:spcBef>
                <a:spcPct val="20000"/>
              </a:spcBef>
              <a:buSzPct val="80000"/>
              <a:buFont typeface="Wingdings" pitchFamily="2" charset="2"/>
              <a:buChar char="§"/>
            </a:pPr>
            <a:r>
              <a:rPr lang="en-US" sz="1600" dirty="0">
                <a:uFillTx/>
              </a:rPr>
              <a:t>Could be of the passage as a whole, part of the passage, or of a counter- or additional argument.</a:t>
            </a:r>
            <a:endParaRPr lang="en-US" sz="1800" dirty="0">
              <a:uFillTx/>
            </a:endParaRPr>
          </a:p>
          <a:p>
            <a:pPr marL="0" indent="0" algn="just">
              <a:spcBef>
                <a:spcPct val="20000"/>
              </a:spcBef>
              <a:buSzPct val="80000"/>
              <a:buNone/>
            </a:pPr>
            <a:r>
              <a:rPr lang="en-US" sz="2000" b="1" dirty="0">
                <a:uFillTx/>
              </a:rPr>
              <a:t>Questions may look like: </a:t>
            </a:r>
          </a:p>
          <a:p>
            <a:pPr marL="285750" indent="-285750" algn="just">
              <a:spcBef>
                <a:spcPct val="20000"/>
              </a:spcBef>
              <a:buSzPct val="80000"/>
              <a:buFont typeface="Wingdings" pitchFamily="2" charset="2"/>
              <a:buChar char="§"/>
            </a:pPr>
            <a:r>
              <a:rPr lang="en-US" sz="1800" dirty="0">
                <a:uFillTx/>
              </a:rPr>
              <a:t>What is the main argument of the passage about the situation of women in 19</a:t>
            </a:r>
            <a:r>
              <a:rPr lang="en-US" sz="1800" baseline="30000" dirty="0">
                <a:uFillTx/>
              </a:rPr>
              <a:t>th</a:t>
            </a:r>
            <a:r>
              <a:rPr lang="en-US" sz="1800" dirty="0">
                <a:uFillTx/>
              </a:rPr>
              <a:t> century America? </a:t>
            </a:r>
          </a:p>
          <a:p>
            <a:pPr marL="285750" indent="-285750" algn="just">
              <a:spcBef>
                <a:spcPct val="20000"/>
              </a:spcBef>
              <a:buSzPct val="80000"/>
              <a:buFont typeface="Wingdings" pitchFamily="2" charset="2"/>
              <a:buChar char="§"/>
            </a:pPr>
            <a:r>
              <a:rPr lang="en-US" sz="1800" dirty="0">
                <a:uFillTx/>
              </a:rPr>
              <a:t>The author’s primary concern/main point/chief theme is…</a:t>
            </a:r>
          </a:p>
          <a:p>
            <a:pPr marL="285750" indent="-285750" algn="just">
              <a:spcBef>
                <a:spcPct val="20000"/>
              </a:spcBef>
              <a:buSzPct val="80000"/>
              <a:buFont typeface="Wingdings" pitchFamily="2" charset="2"/>
              <a:buChar char="§"/>
            </a:pPr>
            <a:r>
              <a:rPr lang="en-US" sz="1800" dirty="0">
                <a:uFillTx/>
              </a:rPr>
              <a:t>Which one of the following best describes the purpose behind writing the passage?</a:t>
            </a:r>
          </a:p>
          <a:p>
            <a:pPr marL="285750" indent="-285750" algn="just">
              <a:spcBef>
                <a:spcPct val="20000"/>
              </a:spcBef>
              <a:buSzPct val="80000"/>
              <a:buFont typeface="Wingdings" pitchFamily="2" charset="2"/>
              <a:buChar char="§"/>
            </a:pPr>
            <a:r>
              <a:rPr lang="en-US" sz="1800" dirty="0">
                <a:uFillTx/>
              </a:rPr>
              <a:t>Which of the following best summarizes the content of the passage?</a:t>
            </a:r>
          </a:p>
          <a:p>
            <a:pPr marL="285750" indent="-285750" algn="just">
              <a:spcBef>
                <a:spcPct val="20000"/>
              </a:spcBef>
              <a:buSzPct val="80000"/>
              <a:buFont typeface="Wingdings" pitchFamily="2" charset="2"/>
              <a:buChar char="§"/>
            </a:pPr>
            <a:r>
              <a:rPr lang="en-US" sz="1800" dirty="0">
                <a:uFillTx/>
              </a:rPr>
              <a:t>The </a:t>
            </a:r>
            <a:r>
              <a:rPr lang="en-US" sz="1800" b="1" dirty="0">
                <a:uFillTx/>
              </a:rPr>
              <a:t>writer </a:t>
            </a:r>
            <a:r>
              <a:rPr lang="en-US" sz="1800" dirty="0">
                <a:uFillTx/>
              </a:rPr>
              <a:t> takes the view that: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19</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SG" dirty="0">
                <a:uFillTx/>
              </a:rPr>
              <a:t>Reading Comprehension</a:t>
            </a:r>
          </a:p>
        </p:txBody>
      </p:sp>
      <p:sp>
        <p:nvSpPr>
          <p:cNvPr id="4" name="Content Placeholder 3"/>
          <p:cNvSpPr>
            <a:spLocks noGrp="1"/>
          </p:cNvSpPr>
          <p:nvPr>
            <p:ph idx="1"/>
          </p:nvPr>
        </p:nvSpPr>
        <p:spPr/>
        <p:txBody>
          <a:bodyPr>
            <a:normAutofit/>
          </a:bodyPr>
          <a:lstStyle/>
          <a:p>
            <a:r>
              <a:rPr lang="en-US" sz="2000" b="1" dirty="0">
                <a:solidFill>
                  <a:srgbClr val="C00000"/>
                </a:solidFill>
                <a:uFillTx/>
              </a:rPr>
              <a:t>ISAT Reading Comprehension 1</a:t>
            </a:r>
            <a:endParaRPr lang="en-SG" sz="2000" b="1" dirty="0">
              <a:solidFill>
                <a:srgbClr val="C00000"/>
              </a:solidFill>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a:t>
            </a:fld>
            <a:endParaRPr lang="en-GB">
              <a:uFillTx/>
            </a:endParaRPr>
          </a:p>
        </p:txBody>
      </p:sp>
      <p:sp>
        <p:nvSpPr>
          <p:cNvPr id="10" name="Text Placeholder 9"/>
          <p:cNvSpPr>
            <a:spLocks noGrp="1"/>
          </p:cNvSpPr>
          <p:nvPr>
            <p:ph type="body" sz="quarter" idx="14"/>
          </p:nvPr>
        </p:nvSpPr>
        <p:spPr/>
        <p:txBody>
          <a:bodyPr/>
          <a:lstStyle/>
          <a:p>
            <a:endParaRPr lang="en-SG">
              <a:uFillTx/>
            </a:endParaRPr>
          </a:p>
        </p:txBody>
      </p:sp>
      <p:sp>
        <p:nvSpPr>
          <p:cNvPr id="7" name="Content Placeholder 2"/>
          <p:cNvSpPr txBox="1">
            <a:spLocks/>
          </p:cNvSpPr>
          <p:nvPr/>
        </p:nvSpPr>
        <p:spPr bwMode="auto">
          <a:xfrm>
            <a:off x="417542" y="1975246"/>
            <a:ext cx="8286750" cy="4118050"/>
          </a:xfrm>
          <a:prstGeom prst="rect">
            <a:avLst/>
          </a:prstGeom>
          <a:noFill/>
          <a:ln w="9525">
            <a:noFill/>
            <a:miter lim="800000"/>
          </a:ln>
        </p:spPr>
        <p:txBody>
          <a:bodyPr>
            <a:spAutoFit/>
          </a:bodyPr>
          <a:lstStyle/>
          <a:p>
            <a:pPr marL="354013" indent="-354013" algn="just">
              <a:spcBef>
                <a:spcPct val="20000"/>
              </a:spcBef>
              <a:buSzPct val="80000"/>
            </a:pPr>
            <a:r>
              <a:rPr lang="en-US" sz="2000" b="1" dirty="0">
                <a:uFillTx/>
                <a:latin typeface="Calibri" panose="020F0502020204030204" pitchFamily="34" charset="0"/>
              </a:rPr>
              <a:t>What is it testing?</a:t>
            </a:r>
          </a:p>
          <a:p>
            <a:pPr marL="354013" indent="-354013" algn="just">
              <a:spcBef>
                <a:spcPct val="20000"/>
              </a:spcBef>
              <a:buSzPct val="80000"/>
              <a:buFont typeface="Arial" pitchFamily="34" charset="0"/>
              <a:buChar char="•"/>
            </a:pPr>
            <a:endParaRPr lang="en-US" b="1"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Comprehension - ability to understand detail and the bigger picture</a:t>
            </a:r>
          </a:p>
          <a:p>
            <a:pPr marL="354013" indent="-354013" fontAlgn="t">
              <a:buFont typeface="Arial" pitchFamily="34" charset="0"/>
              <a:buChar char="•"/>
            </a:pPr>
            <a:endParaRPr lang="en-SG"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Interpretation    - ability to follow author’s train of thought &amp; extrapolate</a:t>
            </a:r>
            <a:endParaRPr lang="en-SG" b="1" dirty="0">
              <a:solidFill>
                <a:srgbClr val="FF0000"/>
              </a:solidFill>
              <a:uFillTx/>
              <a:latin typeface="Calibri" panose="020F0502020204030204" pitchFamily="34" charset="0"/>
            </a:endParaRPr>
          </a:p>
          <a:p>
            <a:pPr marL="354013" indent="-354013" fontAlgn="t">
              <a:buFont typeface="Arial" pitchFamily="34" charset="0"/>
              <a:buChar char="•"/>
            </a:pPr>
            <a:endParaRPr lang="en-SG"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Analysis              - ability to dissect a line of reasoning &amp; compare</a:t>
            </a:r>
          </a:p>
          <a:p>
            <a:pPr marL="354013" indent="-354013" fontAlgn="t">
              <a:buFont typeface="Arial" pitchFamily="34" charset="0"/>
              <a:buChar char="•"/>
            </a:pPr>
            <a:endParaRPr lang="en-SG"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Synthesis	- ability to assimilate information from different sources</a:t>
            </a:r>
          </a:p>
          <a:p>
            <a:pPr marL="354013" indent="-354013" fontAlgn="t">
              <a:buFont typeface="Arial" pitchFamily="34" charset="0"/>
              <a:buChar char="•"/>
            </a:pPr>
            <a:endParaRPr lang="en-SG"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Induction           - ability to introduce logical flow to given information</a:t>
            </a:r>
          </a:p>
          <a:p>
            <a:pPr marL="354013" indent="-354013" fontAlgn="t">
              <a:buFont typeface="Arial" pitchFamily="34" charset="0"/>
              <a:buChar char="•"/>
            </a:pPr>
            <a:endParaRPr lang="en-SG" dirty="0">
              <a:uFillTx/>
              <a:latin typeface="Calibri" panose="020F0502020204030204" pitchFamily="34" charset="0"/>
            </a:endParaRPr>
          </a:p>
          <a:p>
            <a:pPr marL="354013" indent="-354013" fontAlgn="t">
              <a:buFont typeface="Arial" pitchFamily="34" charset="0"/>
              <a:buChar char="•"/>
            </a:pPr>
            <a:r>
              <a:rPr lang="en-SG" dirty="0">
                <a:uFillTx/>
                <a:latin typeface="Calibri" panose="020F0502020204030204" pitchFamily="34" charset="0"/>
              </a:rPr>
              <a:t>Deduction          - ability to draw conclusions based on given premises</a:t>
            </a:r>
          </a:p>
          <a:p>
            <a:pPr marL="354013" indent="-354013" fontAlgn="t">
              <a:buFont typeface="Wingdings" panose="05000000000000000000" pitchFamily="2" charset="2"/>
              <a:buChar char="Ø"/>
            </a:pPr>
            <a:endParaRPr lang="en-SG" dirty="0">
              <a:uFillTx/>
              <a:latin typeface="Calibri" panose="020F05020202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noGrp="1"/>
          </p:cNvSpPr>
          <p:nvPr>
            <p:ph idx="1"/>
          </p:nvPr>
        </p:nvSpPr>
        <p:spPr>
          <a:xfrm>
            <a:off x="179512" y="1340768"/>
            <a:ext cx="8496944" cy="5317048"/>
          </a:xfrm>
          <a:prstGeom prst="rect">
            <a:avLst/>
          </a:prstGeom>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algn="ctr">
              <a:lnSpc>
                <a:spcPct val="120000"/>
              </a:lnSpc>
              <a:spcBef>
                <a:spcPts val="0"/>
              </a:spcBef>
              <a:buFont typeface="Arial" charset="0"/>
              <a:buNone/>
            </a:pPr>
            <a:r>
              <a:rPr lang="en-US" sz="2000" b="1" dirty="0">
                <a:uFillTx/>
                <a:latin typeface="Calibri" panose="020F0502020204030204" pitchFamily="34" charset="0"/>
                <a:cs typeface="Arial" pitchFamily="34" charset="0"/>
              </a:rPr>
              <a:t>STRATEGIES to find the MAIN IDEA</a:t>
            </a:r>
          </a:p>
          <a:p>
            <a:pPr>
              <a:lnSpc>
                <a:spcPct val="120000"/>
              </a:lnSpc>
              <a:spcBef>
                <a:spcPts val="0"/>
              </a:spcBef>
              <a:buFont typeface="Arial" charset="0"/>
              <a:buNone/>
            </a:pPr>
            <a:endParaRPr lang="en-US" sz="1000" b="1" i="1" dirty="0">
              <a:uFillTx/>
              <a:latin typeface="Calibri" panose="020F0502020204030204" pitchFamily="34" charset="0"/>
              <a:cs typeface="Arial" pitchFamily="34" charset="0"/>
            </a:endParaRPr>
          </a:p>
          <a:p>
            <a:pPr>
              <a:lnSpc>
                <a:spcPct val="120000"/>
              </a:lnSpc>
              <a:spcBef>
                <a:spcPts val="0"/>
              </a:spcBef>
              <a:buFont typeface="+mj-lt"/>
              <a:buAutoNum type="arabicPeriod"/>
            </a:pPr>
            <a:r>
              <a:rPr lang="en-US" sz="1700" dirty="0">
                <a:uFillTx/>
                <a:latin typeface="Calibri" panose="020F0502020204030204" pitchFamily="34" charset="0"/>
                <a:cs typeface="Arial" pitchFamily="34" charset="0"/>
              </a:rPr>
              <a:t>If the </a:t>
            </a:r>
            <a:r>
              <a:rPr lang="en-US" sz="1700" b="1" dirty="0">
                <a:uFillTx/>
                <a:latin typeface="Calibri" panose="020F0502020204030204" pitchFamily="34" charset="0"/>
                <a:cs typeface="Arial" pitchFamily="34" charset="0"/>
              </a:rPr>
              <a:t>main idea is stated, check the potential sites where the main idea is, </a:t>
            </a:r>
            <a:r>
              <a:rPr lang="en-US" sz="1700" dirty="0">
                <a:uFillTx/>
                <a:latin typeface="Calibri" panose="020F0502020204030204" pitchFamily="34" charset="0"/>
                <a:cs typeface="Arial" pitchFamily="34" charset="0"/>
              </a:rPr>
              <a:t>most likely in the </a:t>
            </a:r>
            <a:r>
              <a:rPr lang="en-US" sz="1700" b="1" dirty="0">
                <a:uFillTx/>
                <a:latin typeface="Calibri" panose="020F0502020204030204" pitchFamily="34" charset="0"/>
                <a:cs typeface="Arial" pitchFamily="34" charset="0"/>
              </a:rPr>
              <a:t>first paragraph.  </a:t>
            </a:r>
            <a:r>
              <a:rPr lang="en-US" sz="1700" dirty="0">
                <a:uFillTx/>
                <a:latin typeface="Calibri" panose="020F0502020204030204" pitchFamily="34" charset="0"/>
                <a:cs typeface="Arial" pitchFamily="34" charset="0"/>
              </a:rPr>
              <a:t>Use the </a:t>
            </a:r>
            <a:r>
              <a:rPr lang="en-US" sz="1700" b="1" dirty="0">
                <a:uFillTx/>
                <a:latin typeface="Calibri" panose="020F0502020204030204" pitchFamily="34" charset="0"/>
                <a:cs typeface="Arial" pitchFamily="34" charset="0"/>
              </a:rPr>
              <a:t>passage opening style </a:t>
            </a:r>
            <a:r>
              <a:rPr lang="en-US" sz="1700" dirty="0">
                <a:uFillTx/>
                <a:latin typeface="Calibri" panose="020F0502020204030204" pitchFamily="34" charset="0"/>
                <a:cs typeface="Arial" pitchFamily="34" charset="0"/>
              </a:rPr>
              <a:t>to further narrow the main idea.</a:t>
            </a:r>
            <a:r>
              <a:rPr lang="en-US" sz="1700" b="1" dirty="0">
                <a:uFillTx/>
                <a:latin typeface="Calibri" panose="020F0502020204030204" pitchFamily="34" charset="0"/>
                <a:cs typeface="Arial" pitchFamily="34" charset="0"/>
              </a:rPr>
              <a:t> </a:t>
            </a:r>
          </a:p>
          <a:p>
            <a:pPr>
              <a:lnSpc>
                <a:spcPct val="120000"/>
              </a:lnSpc>
              <a:spcBef>
                <a:spcPts val="0"/>
              </a:spcBef>
              <a:buFont typeface="+mj-lt"/>
              <a:buAutoNum type="arabicPeriod"/>
            </a:pPr>
            <a:r>
              <a:rPr lang="en-US" sz="1700" dirty="0">
                <a:uFillTx/>
                <a:latin typeface="Calibri" panose="020F0502020204030204" pitchFamily="34" charset="0"/>
                <a:cs typeface="Arial" pitchFamily="34" charset="0"/>
              </a:rPr>
              <a:t>If the </a:t>
            </a:r>
            <a:r>
              <a:rPr lang="en-US" sz="1700" b="1" dirty="0">
                <a:uFillTx/>
                <a:latin typeface="Calibri" panose="020F0502020204030204" pitchFamily="34" charset="0"/>
                <a:cs typeface="Arial" pitchFamily="34" charset="0"/>
              </a:rPr>
              <a:t>main idea is implied, </a:t>
            </a:r>
            <a:r>
              <a:rPr lang="en-US" sz="1700" dirty="0">
                <a:uFillTx/>
                <a:latin typeface="Calibri" panose="020F0502020204030204" pitchFamily="34" charset="0"/>
                <a:cs typeface="Arial" pitchFamily="34" charset="0"/>
              </a:rPr>
              <a:t>sometimes, the conventional main idea sites are not enough. In that case,  identify the continuous thread and its journey through the passage. </a:t>
            </a:r>
          </a:p>
          <a:p>
            <a:pPr>
              <a:lnSpc>
                <a:spcPct val="120000"/>
              </a:lnSpc>
              <a:spcBef>
                <a:spcPts val="0"/>
              </a:spcBef>
              <a:buFont typeface="+mj-lt"/>
              <a:buAutoNum type="arabicPeriod"/>
            </a:pPr>
            <a:r>
              <a:rPr lang="en-US" sz="1700" dirty="0">
                <a:uFillTx/>
                <a:latin typeface="Calibri" panose="020F0502020204030204" pitchFamily="34" charset="0"/>
                <a:cs typeface="Arial" pitchFamily="34" charset="0"/>
              </a:rPr>
              <a:t>The </a:t>
            </a:r>
            <a:r>
              <a:rPr lang="en-US" sz="1700" u="sng" dirty="0">
                <a:uFillTx/>
                <a:latin typeface="Calibri" panose="020F0502020204030204" pitchFamily="34" charset="0"/>
                <a:cs typeface="Arial" pitchFamily="34" charset="0"/>
              </a:rPr>
              <a:t>concluding paragraph</a:t>
            </a:r>
            <a:r>
              <a:rPr lang="en-US" sz="1700" dirty="0">
                <a:uFillTx/>
                <a:latin typeface="Calibri" panose="020F0502020204030204" pitchFamily="34" charset="0"/>
                <a:cs typeface="Arial" pitchFamily="34" charset="0"/>
              </a:rPr>
              <a:t>  generally restates the </a:t>
            </a:r>
            <a:r>
              <a:rPr lang="en-US" sz="1700" b="1" i="1" dirty="0">
                <a:uFillTx/>
                <a:latin typeface="Calibri" panose="020F0502020204030204" pitchFamily="34" charset="0"/>
                <a:cs typeface="Arial" pitchFamily="34" charset="0"/>
              </a:rPr>
              <a:t>main idea </a:t>
            </a:r>
            <a:r>
              <a:rPr lang="en-US" sz="1700" dirty="0">
                <a:uFillTx/>
                <a:latin typeface="Calibri" panose="020F0502020204030204" pitchFamily="34" charset="0"/>
                <a:cs typeface="Arial" pitchFamily="34" charset="0"/>
              </a:rPr>
              <a:t>and the</a:t>
            </a:r>
            <a:r>
              <a:rPr lang="en-US" sz="1700" b="1" i="1" dirty="0">
                <a:uFillTx/>
                <a:latin typeface="Calibri" panose="020F0502020204030204" pitchFamily="34" charset="0"/>
                <a:cs typeface="Arial" pitchFamily="34" charset="0"/>
              </a:rPr>
              <a:t> main points </a:t>
            </a:r>
            <a:r>
              <a:rPr lang="en-US" sz="1700" dirty="0">
                <a:uFillTx/>
                <a:latin typeface="Calibri" panose="020F0502020204030204" pitchFamily="34" charset="0"/>
                <a:cs typeface="Arial" pitchFamily="34" charset="0"/>
              </a:rPr>
              <a:t>(topic sentences).</a:t>
            </a:r>
          </a:p>
          <a:p>
            <a:pPr>
              <a:lnSpc>
                <a:spcPct val="120000"/>
              </a:lnSpc>
              <a:spcBef>
                <a:spcPts val="0"/>
              </a:spcBef>
              <a:buFont typeface="+mj-lt"/>
              <a:buAutoNum type="arabicPeriod"/>
            </a:pPr>
            <a:r>
              <a:rPr lang="en-US" sz="1700" b="1" dirty="0">
                <a:uFillTx/>
                <a:latin typeface="Calibri" panose="020F0502020204030204" pitchFamily="34" charset="0"/>
                <a:cs typeface="Arial" pitchFamily="34" charset="0"/>
              </a:rPr>
              <a:t> </a:t>
            </a:r>
            <a:r>
              <a:rPr lang="en-US" sz="1700" b="1" i="1" dirty="0">
                <a:uFillTx/>
                <a:latin typeface="Calibri" panose="020F0502020204030204" pitchFamily="34" charset="0"/>
                <a:cs typeface="Arial" pitchFamily="34" charset="0"/>
              </a:rPr>
              <a:t>Recognize </a:t>
            </a:r>
            <a:r>
              <a:rPr lang="en-US" sz="1700" dirty="0">
                <a:uFillTx/>
                <a:latin typeface="Calibri" panose="020F0502020204030204" pitchFamily="34" charset="0"/>
                <a:cs typeface="Arial" pitchFamily="34" charset="0"/>
              </a:rPr>
              <a:t>the correct paraphrase/restatement of the identified main idea in the answer choices. </a:t>
            </a:r>
          </a:p>
          <a:p>
            <a:pPr>
              <a:lnSpc>
                <a:spcPct val="120000"/>
              </a:lnSpc>
              <a:spcBef>
                <a:spcPts val="0"/>
              </a:spcBef>
              <a:buFont typeface="+mj-lt"/>
              <a:buAutoNum type="arabicPeriod"/>
            </a:pPr>
            <a:r>
              <a:rPr lang="en-SG" sz="1700" b="1" dirty="0">
                <a:uFillTx/>
                <a:latin typeface="Calibri" panose="020F0502020204030204" pitchFamily="34" charset="0"/>
                <a:cs typeface="Arial" pitchFamily="34" charset="0"/>
              </a:rPr>
              <a:t>Remember: </a:t>
            </a:r>
            <a:r>
              <a:rPr lang="en-SG" sz="1700" dirty="0">
                <a:uFillTx/>
                <a:latin typeface="Calibri" panose="020F0502020204030204" pitchFamily="34" charset="0"/>
                <a:cs typeface="Arial" pitchFamily="34" charset="0"/>
              </a:rPr>
              <a:t>The  answer to a main idea question will summarize the author’s argument, yet be </a:t>
            </a:r>
            <a:r>
              <a:rPr lang="en-SG" sz="1700" b="1" i="1" u="sng" dirty="0">
                <a:uFillTx/>
                <a:latin typeface="Calibri" panose="020F0502020204030204" pitchFamily="34" charset="0"/>
                <a:cs typeface="Arial" pitchFamily="34" charset="0"/>
              </a:rPr>
              <a:t>neither too specific nor too broad</a:t>
            </a:r>
            <a:r>
              <a:rPr lang="en-SG" sz="1700" dirty="0">
                <a:uFillTx/>
                <a:latin typeface="Calibri" panose="020F0502020204030204" pitchFamily="34" charset="0"/>
                <a:cs typeface="Arial" pitchFamily="34" charset="0"/>
              </a:rPr>
              <a:t>. So, extreme words such as (</a:t>
            </a:r>
            <a:r>
              <a:rPr lang="en-SG" sz="1700" i="1" dirty="0">
                <a:uFillTx/>
                <a:latin typeface="Calibri" panose="020F0502020204030204" pitchFamily="34" charset="0"/>
                <a:cs typeface="Arial" pitchFamily="34" charset="0"/>
              </a:rPr>
              <a:t>best, always, never</a:t>
            </a:r>
            <a:r>
              <a:rPr lang="en-SG" sz="1700" dirty="0">
                <a:uFillTx/>
                <a:latin typeface="Calibri" panose="020F0502020204030204" pitchFamily="34" charset="0"/>
                <a:cs typeface="Arial" pitchFamily="34" charset="0"/>
              </a:rPr>
              <a:t> etc.) can never lead to correct answers.                                         </a:t>
            </a:r>
            <a:endParaRPr lang="en-SG" sz="1700" b="1" i="1" dirty="0">
              <a:uFillTx/>
              <a:latin typeface="Calibri" panose="020F0502020204030204" pitchFamily="34" charset="0"/>
              <a:cs typeface="Arial" pitchFamily="34" charset="0"/>
            </a:endParaRPr>
          </a:p>
          <a:p>
            <a:pPr marL="290513" indent="-290513">
              <a:lnSpc>
                <a:spcPct val="120000"/>
              </a:lnSpc>
              <a:spcBef>
                <a:spcPts val="0"/>
              </a:spcBef>
              <a:buNone/>
            </a:pPr>
            <a:r>
              <a:rPr lang="en-US" sz="1700" dirty="0">
                <a:uFillTx/>
                <a:latin typeface="Calibri" panose="020F0502020204030204" pitchFamily="34" charset="0"/>
                <a:cs typeface="Arial" pitchFamily="34" charset="0"/>
              </a:rPr>
              <a:t> 	</a:t>
            </a:r>
            <a:r>
              <a:rPr lang="en-US" sz="1700" b="1" i="1" dirty="0">
                <a:uFillTx/>
                <a:latin typeface="Calibri" panose="020F0502020204030204" pitchFamily="34" charset="0"/>
                <a:cs typeface="Arial" pitchFamily="34" charset="0"/>
              </a:rPr>
              <a:t>Disregard</a:t>
            </a:r>
            <a:r>
              <a:rPr lang="en-US" sz="1700" i="1" dirty="0">
                <a:uFillTx/>
                <a:latin typeface="Calibri" panose="020F0502020204030204" pitchFamily="34" charset="0"/>
                <a:cs typeface="Arial" pitchFamily="34" charset="0"/>
              </a:rPr>
              <a:t> </a:t>
            </a:r>
            <a:r>
              <a:rPr lang="en-SG" sz="1700" dirty="0">
                <a:uFillTx/>
                <a:latin typeface="Calibri" panose="020F0502020204030204" pitchFamily="34" charset="0"/>
                <a:cs typeface="Arial" pitchFamily="34" charset="0"/>
              </a:rPr>
              <a:t>answer choices that stress specifics as they tend to understate the main idea. </a:t>
            </a:r>
            <a:r>
              <a:rPr lang="en-SG" sz="1700" b="1" i="1" dirty="0">
                <a:uFillTx/>
                <a:latin typeface="Calibri" panose="020F0502020204030204" pitchFamily="34" charset="0"/>
                <a:cs typeface="Arial" pitchFamily="34" charset="0"/>
              </a:rPr>
              <a:t>Ignore</a:t>
            </a:r>
            <a:r>
              <a:rPr lang="en-SG" sz="1700" dirty="0">
                <a:uFillTx/>
                <a:latin typeface="Calibri" panose="020F0502020204030204" pitchFamily="34" charset="0"/>
                <a:cs typeface="Arial" pitchFamily="34" charset="0"/>
              </a:rPr>
              <a:t> the choices that go beyond the scope of  the passage as these tend to overstate the main idea.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20</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down)">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down)">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down)">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down)">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wipe(down)">
                                      <p:cBhvr>
                                        <p:cTn id="32" dur="500"/>
                                        <p:tgtEl>
                                          <p:spTgt spid="7">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wipe(down)">
                                      <p:cBhvr>
                                        <p:cTn id="35"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spcAft>
                <a:spcPct val="0"/>
              </a:spcAft>
            </a:pPr>
            <a:r>
              <a:rPr lang="en-SG" sz="3200" dirty="0">
                <a:uFillTx/>
              </a:rPr>
              <a:t>Main Idea</a:t>
            </a:r>
            <a:endParaRPr lang="en-US" sz="3200" b="1" dirty="0">
              <a:solidFill>
                <a:srgbClr val="C00000"/>
              </a:solidFill>
              <a:uFillTx/>
            </a:endParaRPr>
          </a:p>
        </p:txBody>
      </p:sp>
      <p:sp>
        <p:nvSpPr>
          <p:cNvPr id="6" name="Content Placeholder 2"/>
          <p:cNvSpPr txBox="1">
            <a:spLocks noGrp="1"/>
          </p:cNvSpPr>
          <p:nvPr>
            <p:ph idx="1"/>
          </p:nvPr>
        </p:nvSpPr>
        <p:spPr bwMode="auto">
          <a:prstGeom prst="rect">
            <a:avLst/>
          </a:prstGeom>
          <a:noFill/>
          <a:ln w="9525">
            <a:noFill/>
            <a:miter lim="800000"/>
          </a:ln>
        </p:spPr>
        <p:txBody>
          <a:bodyPr wrap="square">
            <a:spAutoFit/>
          </a:bodyPr>
          <a:lstStyle/>
          <a:p>
            <a:pPr marL="457200" indent="-457200" algn="just">
              <a:spcBef>
                <a:spcPts val="384"/>
              </a:spcBef>
              <a:buNone/>
            </a:pPr>
            <a:r>
              <a:rPr lang="en-US" sz="2000" b="1" dirty="0">
                <a:uFillTx/>
              </a:rPr>
              <a:t>	</a:t>
            </a:r>
            <a:r>
              <a:rPr lang="en-US" sz="2000" dirty="0">
                <a:uFillTx/>
              </a:rPr>
              <a:t>The twentieth-century Russian composer Dmitri Shostakovich was hailed by the government of the Soviet Union as a great artist whose music actively promoted the communist political ideal of human equality.  Revisionist historians, on the other hand, maintain that Shostakovich’s music attempted to subvert the political norms of the Soviet Union.  Both of these interpretations overlook the essentially aesthetic, non-political character of Shostakovich’s music.</a:t>
            </a:r>
          </a:p>
          <a:p>
            <a:pPr marL="457200" indent="-457200">
              <a:spcBef>
                <a:spcPts val="384"/>
              </a:spcBef>
              <a:buNone/>
            </a:pPr>
            <a:endParaRPr lang="en-US" sz="1800" dirty="0">
              <a:uFillTx/>
            </a:endParaRPr>
          </a:p>
          <a:p>
            <a:pPr marL="457200" indent="-457200">
              <a:spcBef>
                <a:spcPts val="384"/>
              </a:spcBef>
              <a:buNone/>
            </a:pPr>
            <a:r>
              <a:rPr lang="en-US" sz="1800" dirty="0">
                <a:uFillTx/>
              </a:rPr>
              <a:t>	</a:t>
            </a:r>
            <a:r>
              <a:rPr lang="en-US" sz="1800" b="1" dirty="0">
                <a:uFillTx/>
              </a:rPr>
              <a:t>What is the topic of this excerpt?</a:t>
            </a:r>
          </a:p>
          <a:p>
            <a:pPr marL="457200" indent="-457200">
              <a:spcBef>
                <a:spcPts val="384"/>
              </a:spcBef>
              <a:buNone/>
            </a:pPr>
            <a:endParaRPr lang="en-US" sz="1800" b="1" dirty="0">
              <a:uFillTx/>
            </a:endParaRPr>
          </a:p>
          <a:p>
            <a:pPr marL="457200" indent="-457200">
              <a:spcBef>
                <a:spcPts val="384"/>
              </a:spcBef>
              <a:buNone/>
            </a:pPr>
            <a:endParaRPr lang="en-US" sz="1800" b="1" dirty="0">
              <a:uFillTx/>
            </a:endParaRPr>
          </a:p>
          <a:p>
            <a:pPr marL="457200" indent="-457200">
              <a:spcBef>
                <a:spcPts val="384"/>
              </a:spcBef>
              <a:buNone/>
            </a:pPr>
            <a:r>
              <a:rPr lang="en-US" sz="1800" b="1" dirty="0">
                <a:uFillTx/>
              </a:rPr>
              <a:t>	What is the main idea of this excerpt?</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21</a:t>
            </a:fld>
            <a:endParaRPr lang="en-GB" dirty="0">
              <a:uFillTx/>
            </a:endParaRPr>
          </a:p>
        </p:txBody>
      </p:sp>
      <p:sp>
        <p:nvSpPr>
          <p:cNvPr id="4" name="Text Placeholder 3"/>
          <p:cNvSpPr>
            <a:spLocks noGrp="1"/>
          </p:cNvSpPr>
          <p:nvPr>
            <p:ph type="body" sz="quarter" idx="14"/>
          </p:nvPr>
        </p:nvSpPr>
        <p:spPr/>
        <p:txBody>
          <a:bodyPr/>
          <a:lstStyle/>
          <a:p>
            <a:r>
              <a:rPr lang="en-SG" dirty="0">
                <a:uFillTx/>
              </a:rPr>
              <a:t>Drills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SG" dirty="0">
                <a:uFillTx/>
              </a:rPr>
              <a:t>Main Idea</a:t>
            </a:r>
          </a:p>
        </p:txBody>
      </p:sp>
      <p:sp>
        <p:nvSpPr>
          <p:cNvPr id="6" name="Content Placeholder 2"/>
          <p:cNvSpPr>
            <a:spLocks noGrp="1"/>
          </p:cNvSpPr>
          <p:nvPr>
            <p:ph idx="1"/>
          </p:nvPr>
        </p:nvSpPr>
        <p:spPr>
          <a:ln>
            <a:solidFill>
              <a:schemeClr val="bg1"/>
            </a:solidFill>
          </a:ln>
        </p:spPr>
        <p:txBody>
          <a:bodyPr tIns="108000">
            <a:normAutofit/>
          </a:bodyPr>
          <a:lstStyle/>
          <a:p>
            <a:pPr marL="0" indent="0" algn="ctr">
              <a:buNone/>
            </a:pPr>
            <a:r>
              <a:rPr lang="en-US" sz="2000" b="1" dirty="0">
                <a:solidFill>
                  <a:srgbClr val="C00000"/>
                </a:solidFill>
                <a:uFillTx/>
              </a:rPr>
              <a:t>Read for the Main Idea: Practice</a:t>
            </a:r>
            <a:endParaRPr lang="en-US" sz="2000" dirty="0">
              <a:solidFill>
                <a:srgbClr val="C00000"/>
              </a:solidFill>
              <a:uFillTx/>
            </a:endParaRPr>
          </a:p>
          <a:p>
            <a:pPr marL="0" indent="0">
              <a:buNone/>
            </a:pPr>
            <a:endParaRPr lang="en-US" sz="1800" dirty="0">
              <a:uFillTx/>
            </a:endParaRPr>
          </a:p>
          <a:p>
            <a:pPr marL="0" indent="0" algn="just">
              <a:buNone/>
            </a:pPr>
            <a:r>
              <a:rPr lang="en-SG" sz="1800" dirty="0">
                <a:uFillTx/>
              </a:rPr>
              <a:t>Does the language we speak determine our perception of the world?  The theory of linguistic relativity, commonly referred to as the Sapir-Whorf hypothesis, asserts that language indeed shapes our world-view. Linguistic determinism, an extreme take on the Sapir-Whorf hypothesis, espouses that language </a:t>
            </a:r>
            <a:r>
              <a:rPr lang="en-SG" sz="1800" i="1" dirty="0">
                <a:uFillTx/>
              </a:rPr>
              <a:t>wholly </a:t>
            </a:r>
            <a:r>
              <a:rPr lang="en-SG" sz="1800" dirty="0">
                <a:uFillTx/>
              </a:rPr>
              <a:t>determines the range of an individual’s cognitive processes. These theories, widely accepted in the early 20</a:t>
            </a:r>
            <a:r>
              <a:rPr lang="en-SG" sz="1800" baseline="30000" dirty="0">
                <a:uFillTx/>
              </a:rPr>
              <a:t>th</a:t>
            </a:r>
            <a:r>
              <a:rPr lang="en-SG" sz="1800" dirty="0">
                <a:uFillTx/>
              </a:rPr>
              <a:t> century, began falling out of </a:t>
            </a:r>
            <a:r>
              <a:rPr lang="en-SG" sz="1800" dirty="0" err="1">
                <a:uFillTx/>
              </a:rPr>
              <a:t>favor</a:t>
            </a:r>
            <a:r>
              <a:rPr lang="en-SG" sz="1800" dirty="0">
                <a:uFillTx/>
              </a:rPr>
              <a:t> in the 1960’s. Currently, prominent linguistic researchers believe that language does influence thought, but in subtler and more minor ways than earlier deterministic models held.  The intersection of language, thought, and culture continues to be a rich and intriguing area of study.</a:t>
            </a:r>
          </a:p>
          <a:p>
            <a:endParaRPr lang="en-SG" sz="1800" dirty="0">
              <a:uFillTx/>
            </a:endParaRPr>
          </a:p>
          <a:p>
            <a:endParaRPr lang="en-US" sz="1800" dirty="0">
              <a:uFillTx/>
            </a:endParaRPr>
          </a:p>
          <a:p>
            <a:endParaRPr lang="en-SG"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22</a:t>
            </a:fld>
            <a:endParaRPr lang="en-GB">
              <a:uFillTx/>
            </a:endParaRPr>
          </a:p>
        </p:txBody>
      </p:sp>
      <p:sp>
        <p:nvSpPr>
          <p:cNvPr id="8" name="Text Placeholder 7"/>
          <p:cNvSpPr>
            <a:spLocks noGrp="1"/>
          </p:cNvSpPr>
          <p:nvPr>
            <p:ph type="body" sz="quarter" idx="14"/>
          </p:nvPr>
        </p:nvSpPr>
        <p:spPr/>
        <p:txBody>
          <a:bodyPr/>
          <a:lstStyle/>
          <a:p>
            <a:r>
              <a:rPr lang="en-SG" dirty="0">
                <a:uFillTx/>
              </a:rPr>
              <a:t>Drills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582639"/>
            <a:ext cx="8496944" cy="4653582"/>
          </a:xfrm>
          <a:prstGeom prst="rect">
            <a:avLst/>
          </a:prstGeom>
          <a:noFill/>
          <a:ln w="9525">
            <a:noFill/>
            <a:miter lim="800000"/>
          </a:ln>
        </p:spPr>
        <p:txBody>
          <a:bodyPr wrap="square">
            <a:spAutoFit/>
          </a:bodyPr>
          <a:lstStyle/>
          <a:p>
            <a:pPr marL="0" indent="0" algn="just">
              <a:buNone/>
            </a:pPr>
            <a:r>
              <a:rPr lang="en-SG" sz="1800" dirty="0">
                <a:uFillTx/>
              </a:rPr>
              <a:t>Ask any modern astrophysicist and he will tell you that the future of physics is found in string theory. Ask that same physicist to justify how string theory works and he will undoubtedly come up short. See, string theory is one of those hyped-up, overrated movies that are endlessly promoted and may very well flop. Sure, it’s a great idea on paper, but it is still a theory and there exist many logical inconsistencies with string theory. Just take what “experts” tell you with a grain of salt.</a:t>
            </a:r>
          </a:p>
          <a:p>
            <a:pPr marL="0" indent="0">
              <a:buNone/>
            </a:pPr>
            <a:endParaRPr lang="en-US" sz="1600" dirty="0">
              <a:uFillTx/>
            </a:endParaRPr>
          </a:p>
          <a:p>
            <a:pPr marL="0" indent="0">
              <a:buNone/>
            </a:pPr>
            <a:r>
              <a:rPr lang="en-SG" sz="1800" dirty="0">
                <a:uFillTx/>
              </a:rPr>
              <a:t>The central focus of the passage is that </a:t>
            </a:r>
          </a:p>
          <a:p>
            <a:pPr marL="0" indent="0">
              <a:buNone/>
            </a:pPr>
            <a:endParaRPr lang="en-US" sz="1800" dirty="0">
              <a:uFillTx/>
            </a:endParaRPr>
          </a:p>
          <a:p>
            <a:pPr marL="342900" indent="-342900">
              <a:buFont typeface="+mj-lt"/>
              <a:buAutoNum type="alphaUcPeriod"/>
            </a:pPr>
            <a:r>
              <a:rPr lang="en-US" sz="1800" dirty="0">
                <a:uFillTx/>
              </a:rPr>
              <a:t>String theory has yet to mature.</a:t>
            </a:r>
          </a:p>
          <a:p>
            <a:pPr marL="342900" indent="-342900">
              <a:buFont typeface="+mj-lt"/>
              <a:buAutoNum type="alphaUcPeriod"/>
            </a:pPr>
            <a:r>
              <a:rPr lang="en-US" sz="1800" dirty="0">
                <a:uFillTx/>
              </a:rPr>
              <a:t>In science, there are many questions to be asked but few are answered.</a:t>
            </a:r>
          </a:p>
          <a:p>
            <a:pPr marL="342900" indent="-342900">
              <a:buFont typeface="+mj-lt"/>
              <a:buAutoNum type="alphaUcPeriod"/>
            </a:pPr>
            <a:r>
              <a:rPr lang="en-US" sz="1800" dirty="0">
                <a:uFillTx/>
              </a:rPr>
              <a:t>Science is hyped-up and overrated.</a:t>
            </a:r>
          </a:p>
          <a:p>
            <a:pPr marL="342900" indent="-342900">
              <a:buFont typeface="+mj-lt"/>
              <a:buAutoNum type="alphaUcPeriod"/>
            </a:pPr>
            <a:r>
              <a:rPr lang="en-US" sz="1800" dirty="0">
                <a:uFillTx/>
              </a:rPr>
              <a:t>String theory is fundamentally flawed.</a:t>
            </a:r>
          </a:p>
          <a:p>
            <a:pPr marL="342900" indent="-342900">
              <a:buFont typeface="+mj-lt"/>
              <a:buAutoNum type="alphaUcPeriod"/>
            </a:pPr>
            <a:r>
              <a:rPr lang="en-US" sz="1800" dirty="0">
                <a:uFillTx/>
              </a:rPr>
              <a:t>String theory is only a theory. </a:t>
            </a:r>
            <a:endParaRPr lang="en-SG"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23</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268760"/>
            <a:ext cx="8424936" cy="5129609"/>
          </a:xfrm>
          <a:prstGeom prst="rect">
            <a:avLst/>
          </a:prstGeom>
          <a:noFill/>
          <a:ln w="9525">
            <a:noFill/>
            <a:miter lim="800000"/>
          </a:ln>
        </p:spPr>
        <p:txBody>
          <a:bodyPr wrap="square">
            <a:spAutoFit/>
          </a:bodyPr>
          <a:lstStyle/>
          <a:p>
            <a:pPr marL="0" indent="0">
              <a:buNone/>
            </a:pPr>
            <a:r>
              <a:rPr lang="en-US" sz="1800" dirty="0">
                <a:uFillTx/>
              </a:rPr>
              <a:t>Did she or didn’t she? From the 1950s popular song lyrics proclaiming that</a:t>
            </a:r>
          </a:p>
          <a:p>
            <a:pPr marL="0" indent="0">
              <a:buNone/>
            </a:pPr>
            <a:r>
              <a:rPr lang="en-US" sz="1800" dirty="0">
                <a:uFillTx/>
              </a:rPr>
              <a:t>	</a:t>
            </a:r>
            <a:r>
              <a:rPr lang="en-US" sz="1800" i="1" dirty="0">
                <a:uFillTx/>
              </a:rPr>
              <a:t>Captain Smith and Pocahontas had a very mad affair</a:t>
            </a:r>
          </a:p>
          <a:p>
            <a:pPr marL="0" indent="0" algn="just">
              <a:buNone/>
            </a:pPr>
            <a:r>
              <a:rPr lang="en-US" sz="1800" dirty="0">
                <a:uFillTx/>
              </a:rPr>
              <a:t>to the 1995 Walt Disney animated film, the legend of Pocahontas has been widely popular in American culture. But the romance between John Smith and the Indian chieftain’s daughter appears to have been a total fabrication. True, young </a:t>
            </a:r>
            <a:r>
              <a:rPr lang="en-US" sz="1800" dirty="0" err="1">
                <a:uFillTx/>
              </a:rPr>
              <a:t>Matoaka</a:t>
            </a:r>
            <a:r>
              <a:rPr lang="en-US" sz="1800" dirty="0">
                <a:uFillTx/>
              </a:rPr>
              <a:t>, whose pet name was Pocahontas (“favorite daughter”), interceded to save Smith’s life, but she was only 11 at the time; and though she eventually married an Englishman named John, his surname was Rolfe, not Smith.</a:t>
            </a:r>
          </a:p>
          <a:p>
            <a:pPr marL="0" indent="0" algn="just">
              <a:buNone/>
            </a:pPr>
            <a:endParaRPr lang="en-US" sz="1800" dirty="0">
              <a:uFillTx/>
            </a:endParaRPr>
          </a:p>
          <a:p>
            <a:pPr marL="0" indent="0">
              <a:buNone/>
            </a:pPr>
            <a:r>
              <a:rPr lang="en-US" sz="1800" dirty="0">
                <a:uFillTx/>
              </a:rPr>
              <a:t>The author’s primary purpose in this paragraph is to </a:t>
            </a:r>
          </a:p>
          <a:p>
            <a:pPr marL="0" indent="0">
              <a:buNone/>
            </a:pPr>
            <a:endParaRPr lang="en-US" sz="1800" dirty="0">
              <a:uFillTx/>
            </a:endParaRPr>
          </a:p>
          <a:p>
            <a:pPr marL="342900" indent="-342900">
              <a:spcAft>
                <a:spcPts val="100"/>
              </a:spcAft>
              <a:buFont typeface="+mj-lt"/>
              <a:buAutoNum type="alphaUcPeriod"/>
            </a:pPr>
            <a:r>
              <a:rPr lang="en-US" sz="1800" dirty="0">
                <a:uFillTx/>
              </a:rPr>
              <a:t>debunk a common myth</a:t>
            </a:r>
          </a:p>
          <a:p>
            <a:pPr marL="342900" indent="-342900">
              <a:spcAft>
                <a:spcPts val="100"/>
              </a:spcAft>
              <a:buFont typeface="+mj-lt"/>
              <a:buAutoNum type="alphaUcPeriod"/>
            </a:pPr>
            <a:r>
              <a:rPr lang="en-US" sz="1800" dirty="0">
                <a:uFillTx/>
              </a:rPr>
              <a:t>refute a challenge to an argument</a:t>
            </a:r>
          </a:p>
          <a:p>
            <a:pPr marL="342900" indent="-342900">
              <a:spcAft>
                <a:spcPts val="100"/>
              </a:spcAft>
              <a:buFont typeface="+mj-lt"/>
              <a:buAutoNum type="alphaUcPeriod"/>
            </a:pPr>
            <a:r>
              <a:rPr lang="en-US" sz="1800" dirty="0">
                <a:uFillTx/>
              </a:rPr>
              <a:t>encourage us to identify with historical figures</a:t>
            </a:r>
          </a:p>
          <a:p>
            <a:pPr marL="342900" indent="-342900">
              <a:spcAft>
                <a:spcPts val="100"/>
              </a:spcAft>
              <a:buFont typeface="+mj-lt"/>
              <a:buAutoNum type="alphaUcPeriod"/>
            </a:pPr>
            <a:r>
              <a:rPr lang="en-US" sz="1800" dirty="0">
                <a:uFillTx/>
              </a:rPr>
              <a:t>celebrate a legendary romance</a:t>
            </a:r>
          </a:p>
          <a:p>
            <a:pPr marL="342900" indent="-342900">
              <a:spcAft>
                <a:spcPts val="100"/>
              </a:spcAft>
              <a:buFont typeface="+mj-lt"/>
              <a:buAutoNum type="alphaUcPeriod"/>
            </a:pPr>
            <a:r>
              <a:rPr lang="en-US" sz="1800" dirty="0">
                <a:uFillTx/>
              </a:rPr>
              <a:t>distinguish between history and drama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24</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10649" y="1128044"/>
            <a:ext cx="8389440" cy="5459956"/>
          </a:xfrm>
          <a:prstGeom prst="rect">
            <a:avLst/>
          </a:prstGeom>
          <a:noFill/>
          <a:ln w="9525">
            <a:noFill/>
            <a:miter lim="800000"/>
          </a:ln>
        </p:spPr>
        <p:txBody>
          <a:bodyPr wrap="square">
            <a:spAutoFit/>
          </a:bodyPr>
          <a:lstStyle/>
          <a:p>
            <a:pPr marL="0" indent="0" algn="just">
              <a:buNone/>
            </a:pPr>
            <a:r>
              <a:rPr lang="en-SG" sz="1600" dirty="0">
                <a:uFillTx/>
              </a:rPr>
              <a:t>It is commonly assumed that the government's insurance of bank deposits makes them safer. If the bank somehow fails by investing customer deposits in risky loans that are not repaid, the government will make good the lost funds. Thus reassured, the public will not find itself in the grips of financial panic and create "runs" on the bank to demand back their money such as occurred during the Great Depression in the 1930s. </a:t>
            </a:r>
          </a:p>
          <a:p>
            <a:pPr marL="0" indent="0" algn="just">
              <a:buNone/>
            </a:pPr>
            <a:r>
              <a:rPr lang="en-SG" sz="1600" dirty="0">
                <a:uFillTx/>
              </a:rPr>
              <a:t>Ironically, however, the perception of this "safeguard" induces banks to extend far riskier loans than they would otherwise, thereby increasing the likelihood of catastrophic bank failures. In the final analysis, bank deposit insurance may undermine rather than bolster public confidence in our financial institutions</a:t>
            </a:r>
          </a:p>
          <a:p>
            <a:pPr marL="0" indent="0" algn="just">
              <a:buNone/>
            </a:pPr>
            <a:endParaRPr lang="en-US" sz="1600" dirty="0">
              <a:uFillTx/>
            </a:endParaRPr>
          </a:p>
          <a:p>
            <a:pPr marL="0" indent="0">
              <a:buNone/>
            </a:pPr>
            <a:r>
              <a:rPr lang="en-SG" sz="1600" dirty="0">
                <a:uFillTx/>
              </a:rPr>
              <a:t>Which of the following is the main idea of this passage?</a:t>
            </a:r>
          </a:p>
          <a:p>
            <a:pPr marL="0" indent="0">
              <a:buNone/>
            </a:pPr>
            <a:endParaRPr lang="en-SG" sz="1600" dirty="0">
              <a:uFillTx/>
            </a:endParaRPr>
          </a:p>
          <a:p>
            <a:pPr marL="0" indent="0">
              <a:buNone/>
            </a:pPr>
            <a:r>
              <a:rPr lang="en-SG" sz="1600" dirty="0">
                <a:uFillTx/>
              </a:rPr>
              <a:t>A.  The government's insuring of bank deposits may have unintended consequences.</a:t>
            </a:r>
          </a:p>
          <a:p>
            <a:pPr marL="0" indent="0">
              <a:buNone/>
            </a:pPr>
            <a:r>
              <a:rPr lang="en-SG" sz="1600" dirty="0">
                <a:uFillTx/>
              </a:rPr>
              <a:t>B.  Financial panics and bank runs are not likely to occur in the future since bank deposits are    insured.</a:t>
            </a:r>
          </a:p>
          <a:p>
            <a:pPr marL="0" indent="0">
              <a:buNone/>
            </a:pPr>
            <a:r>
              <a:rPr lang="en-SG" sz="1600" dirty="0">
                <a:uFillTx/>
              </a:rPr>
              <a:t>C.  If the government had taken the proper steps, the Great Depression could have been prevented.</a:t>
            </a:r>
          </a:p>
          <a:p>
            <a:pPr marL="0" indent="0">
              <a:buNone/>
            </a:pPr>
            <a:r>
              <a:rPr lang="en-SG" sz="1600" dirty="0">
                <a:uFillTx/>
              </a:rPr>
              <a:t>D.  The government should take greater steps to insure customer deposits.</a:t>
            </a:r>
          </a:p>
          <a:p>
            <a:pPr marL="0" indent="0">
              <a:buNone/>
            </a:pPr>
            <a:r>
              <a:rPr lang="en-SG" sz="1600" dirty="0">
                <a:uFillTx/>
              </a:rPr>
              <a:t>E.  Banks should not put customer deposits at risk by making loans that might not be repaid.</a:t>
            </a:r>
            <a:r>
              <a:rPr lang="en-US" sz="1600" dirty="0">
                <a:uFillTx/>
              </a:rPr>
              <a:t>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25</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05280" y="1008193"/>
            <a:ext cx="8280920" cy="5849807"/>
          </a:xfrm>
          <a:prstGeom prst="rect">
            <a:avLst/>
          </a:prstGeom>
          <a:noFill/>
          <a:ln w="9525">
            <a:noFill/>
            <a:miter lim="800000"/>
          </a:ln>
        </p:spPr>
        <p:txBody>
          <a:bodyPr wrap="square">
            <a:spAutoFit/>
          </a:bodyPr>
          <a:lstStyle/>
          <a:p>
            <a:pPr marL="0" indent="0" algn="just">
              <a:buNone/>
            </a:pPr>
            <a:r>
              <a:rPr lang="en-US" sz="1800" dirty="0">
                <a:uFillTx/>
              </a:rPr>
              <a:t>Journalist: A free marketplace of ideas ensures that all ideas get a fair hearing. Even ideas tainted with prejudice and malice can prompt beneficial outcomes. In most countries, however, the government is responsible for over half the information released to the public through all media. For this reason, the power of the governments over information needs to be curtailed. Everyone grants that governments should not suppress free expression, yet governments continue to construct near monopolies on the publication and dissemination of enormous amounts of information.</a:t>
            </a:r>
          </a:p>
          <a:p>
            <a:pPr marL="0" indent="0" algn="just">
              <a:buNone/>
            </a:pPr>
            <a:endParaRPr lang="en-US" sz="1800" dirty="0">
              <a:uFillTx/>
            </a:endParaRPr>
          </a:p>
          <a:p>
            <a:pPr marL="0" indent="0" algn="just">
              <a:buNone/>
            </a:pPr>
            <a:r>
              <a:rPr lang="en-US" sz="1800" dirty="0">
                <a:uFillTx/>
              </a:rPr>
              <a:t>Which one of the following most accurately expresses the conclusion of the journalist’s argument?</a:t>
            </a:r>
          </a:p>
          <a:p>
            <a:pPr marL="0" indent="0" algn="just">
              <a:buNone/>
            </a:pPr>
            <a:endParaRPr lang="en-US" sz="1800" dirty="0">
              <a:uFillTx/>
            </a:endParaRPr>
          </a:p>
          <a:p>
            <a:pPr marL="354013" indent="-354013" algn="just">
              <a:spcBef>
                <a:spcPct val="20000"/>
              </a:spcBef>
              <a:spcAft>
                <a:spcPts val="100"/>
              </a:spcAft>
              <a:buSzPct val="100000"/>
              <a:buFont typeface="+mj-lt"/>
              <a:buAutoNum type="alphaUcPeriod"/>
            </a:pPr>
            <a:r>
              <a:rPr lang="en-US" sz="1800" dirty="0">
                <a:uFillTx/>
              </a:rPr>
              <a:t>The freedom of the marketplace of ideas is in jeopardy.</a:t>
            </a:r>
          </a:p>
          <a:p>
            <a:pPr marL="354013" indent="-354013" algn="just">
              <a:spcBef>
                <a:spcPct val="20000"/>
              </a:spcBef>
              <a:spcAft>
                <a:spcPts val="100"/>
              </a:spcAft>
              <a:buSzPct val="100000"/>
              <a:buFont typeface="+mj-lt"/>
              <a:buAutoNum type="alphaUcPeriod"/>
            </a:pPr>
            <a:r>
              <a:rPr lang="en-US" sz="1800" dirty="0">
                <a:uFillTx/>
              </a:rPr>
              <a:t>Preserving a free marketplace of ideas is important.</a:t>
            </a:r>
          </a:p>
          <a:p>
            <a:pPr marL="354013" indent="-354013" algn="just">
              <a:spcBef>
                <a:spcPct val="20000"/>
              </a:spcBef>
              <a:spcAft>
                <a:spcPts val="100"/>
              </a:spcAft>
              <a:buSzPct val="100000"/>
              <a:buFont typeface="+mj-lt"/>
              <a:buAutoNum type="alphaUcPeriod"/>
            </a:pPr>
            <a:r>
              <a:rPr lang="en-US" sz="1800" dirty="0">
                <a:uFillTx/>
              </a:rPr>
              <a:t>The control that governments have over information needs to be reduced.</a:t>
            </a:r>
          </a:p>
          <a:p>
            <a:pPr marL="354013" indent="-354013" algn="just">
              <a:spcBef>
                <a:spcPct val="20000"/>
              </a:spcBef>
              <a:spcAft>
                <a:spcPts val="100"/>
              </a:spcAft>
              <a:buSzPct val="100000"/>
              <a:buFont typeface="+mj-lt"/>
              <a:buAutoNum type="alphaUcPeriod"/>
            </a:pPr>
            <a:r>
              <a:rPr lang="en-US" sz="1800" dirty="0">
                <a:uFillTx/>
              </a:rPr>
              <a:t>Ideas that have malicious content or stem from questionable sources can be valuable.</a:t>
            </a:r>
          </a:p>
          <a:p>
            <a:pPr marL="354013" indent="-354013" algn="just">
              <a:spcBef>
                <a:spcPct val="20000"/>
              </a:spcBef>
              <a:spcAft>
                <a:spcPts val="100"/>
              </a:spcAft>
              <a:buSzPct val="100000"/>
              <a:buFont typeface="+mj-lt"/>
              <a:buAutoNum type="alphaUcPeriod"/>
            </a:pPr>
            <a:r>
              <a:rPr lang="en-US" sz="1800" dirty="0">
                <a:uFillTx/>
              </a:rPr>
              <a:t>Governments have near monopolies on the dissemination of many kinds of information.</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26</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57902"/>
            <a:ext cx="8280920" cy="5217839"/>
          </a:xfrm>
          <a:prstGeom prst="rect">
            <a:avLst/>
          </a:prstGeom>
          <a:noFill/>
          <a:ln w="9525">
            <a:noFill/>
            <a:miter lim="800000"/>
          </a:ln>
        </p:spPr>
        <p:txBody>
          <a:bodyPr wrap="square">
            <a:spAutoFit/>
          </a:bodyPr>
          <a:lstStyle/>
          <a:p>
            <a:pPr marL="0" indent="0" algn="just">
              <a:spcBef>
                <a:spcPts val="100"/>
              </a:spcBef>
              <a:spcAft>
                <a:spcPts val="100"/>
              </a:spcAft>
              <a:buNone/>
            </a:pPr>
            <a:r>
              <a:rPr lang="en-US" sz="1600" dirty="0">
                <a:uFillTx/>
              </a:rPr>
              <a:t>I agree that Hogan’s actions resulted in grievous injury to Winters. And I do not deny that Hogan fully realized the nature of his actions and the effects that they would have. Indeed, I would not disagree if you pointed out that intentionally causing such effects is reprehensible, other things being equal.</a:t>
            </a:r>
          </a:p>
          <a:p>
            <a:pPr marL="0" indent="0" algn="just">
              <a:spcBef>
                <a:spcPts val="100"/>
              </a:spcBef>
              <a:spcAft>
                <a:spcPts val="100"/>
              </a:spcAft>
              <a:buNone/>
            </a:pPr>
            <a:br>
              <a:rPr lang="en-US" sz="1600" dirty="0">
                <a:uFillTx/>
              </a:rPr>
            </a:br>
            <a:r>
              <a:rPr lang="en-US" sz="1600" dirty="0">
                <a:uFillTx/>
              </a:rPr>
              <a:t>But in asking you to concur with me that Hogan’s actions not be wholly condemned I emphasize again that Hogan mistakenly believed Winters to be the robber who had been terrorizing west-side apartment buildings for the past several months. </a:t>
            </a:r>
          </a:p>
          <a:p>
            <a:pPr marL="0" indent="0" algn="just">
              <a:spcBef>
                <a:spcPts val="100"/>
              </a:spcBef>
              <a:spcAft>
                <a:spcPts val="100"/>
              </a:spcAft>
              <a:buNone/>
            </a:pPr>
            <a:endParaRPr lang="en-US" sz="1600" dirty="0">
              <a:uFillTx/>
            </a:endParaRPr>
          </a:p>
          <a:p>
            <a:pPr marL="0" indent="0">
              <a:buNone/>
            </a:pPr>
            <a:r>
              <a:rPr lang="en-US" sz="1600" dirty="0">
                <a:uFillTx/>
              </a:rPr>
              <a:t>Which one of the following most accurately expresses the conclusion of the argument?</a:t>
            </a:r>
          </a:p>
          <a:p>
            <a:pPr marL="0" indent="0">
              <a:buNone/>
            </a:pPr>
            <a:endParaRPr lang="en-US" sz="1600" dirty="0">
              <a:uFillTx/>
            </a:endParaRPr>
          </a:p>
          <a:p>
            <a:pPr marL="342900" indent="-342900">
              <a:buFont typeface="+mj-lt"/>
              <a:buAutoNum type="alphaUcPeriod"/>
            </a:pPr>
            <a:r>
              <a:rPr lang="en-US" sz="1600" dirty="0">
                <a:uFillTx/>
              </a:rPr>
              <a:t>Hogan should not be considered responsible for the injuries sustained by Winters.</a:t>
            </a:r>
          </a:p>
          <a:p>
            <a:pPr marL="342900" indent="-342900">
              <a:spcAft>
                <a:spcPts val="100"/>
              </a:spcAft>
              <a:buFont typeface="+mj-lt"/>
              <a:buAutoNum type="alphaUcPeriod"/>
            </a:pPr>
            <a:r>
              <a:rPr lang="en-US" sz="1600" dirty="0">
                <a:uFillTx/>
              </a:rPr>
              <a:t>The robber who had been terrorizing west-side apartment buildings should be considered to be as responsible for Winters’s injuries as Hogan.</a:t>
            </a:r>
          </a:p>
          <a:p>
            <a:pPr marL="342900" indent="-342900">
              <a:spcAft>
                <a:spcPts val="100"/>
              </a:spcAft>
              <a:buFont typeface="+mj-lt"/>
              <a:buAutoNum type="alphaUcPeriod"/>
            </a:pPr>
            <a:r>
              <a:rPr lang="en-US" sz="1600" dirty="0">
                <a:uFillTx/>
              </a:rPr>
              <a:t>The actions of Hogan that seriously injured Winters are not completely blameworthy.</a:t>
            </a:r>
          </a:p>
          <a:p>
            <a:pPr marL="342900" indent="-342900">
              <a:spcAft>
                <a:spcPts val="100"/>
              </a:spcAft>
              <a:buFont typeface="+mj-lt"/>
              <a:buAutoNum type="alphaUcPeriod"/>
            </a:pPr>
            <a:r>
              <a:rPr lang="en-US" sz="1600" dirty="0">
                <a:uFillTx/>
              </a:rPr>
              <a:t>Hogan thought that Winters was the person who had been terrorizing west-side apartment buildings for the last few months.</a:t>
            </a:r>
          </a:p>
          <a:p>
            <a:pPr marL="342900" indent="-342900">
              <a:spcAft>
                <a:spcPts val="100"/>
              </a:spcAft>
              <a:buFont typeface="+mj-lt"/>
              <a:buAutoNum type="alphaUcPeriod"/>
            </a:pPr>
            <a:r>
              <a:rPr lang="en-US" sz="1600" dirty="0">
                <a:uFillTx/>
              </a:rPr>
              <a:t>The actions of Hogan that seriously injured Winters were reprehensible, other things being equal.</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27</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Main Idea</a:t>
            </a:r>
          </a:p>
        </p:txBody>
      </p:sp>
      <p:sp>
        <p:nvSpPr>
          <p:cNvPr id="4" name="Slide Number Placeholder 3"/>
          <p:cNvSpPr>
            <a:spLocks noGrp="1"/>
          </p:cNvSpPr>
          <p:nvPr>
            <p:ph type="sldNum" sz="quarter" idx="12"/>
          </p:nvPr>
        </p:nvSpPr>
        <p:spPr/>
        <p:txBody>
          <a:bodyPr/>
          <a:lstStyle/>
          <a:p>
            <a:fld id="{37A6BB97-4630-4160-B543-CFB6B2270168}" type="slidenum">
              <a:rPr lang="en-GB" smtClean="0">
                <a:uFillTx/>
              </a:rPr>
              <a:pPr/>
              <a:t>28</a:t>
            </a:fld>
            <a:endParaRPr lang="en-GB">
              <a:uFillTx/>
            </a:endParaRPr>
          </a:p>
        </p:txBody>
      </p:sp>
      <p:sp>
        <p:nvSpPr>
          <p:cNvPr id="9" name="Text Placeholder 8"/>
          <p:cNvSpPr>
            <a:spLocks noGrp="1"/>
          </p:cNvSpPr>
          <p:nvPr>
            <p:ph type="body" sz="quarter" idx="14"/>
          </p:nvPr>
        </p:nvSpPr>
        <p:spPr/>
        <p:txBody>
          <a:bodyPr/>
          <a:lstStyle/>
          <a:p>
            <a:endParaRPr lang="en-SG">
              <a:uFillTx/>
            </a:endParaRPr>
          </a:p>
        </p:txBody>
      </p:sp>
      <p:sp>
        <p:nvSpPr>
          <p:cNvPr id="5" name="Content Placeholder 2"/>
          <p:cNvSpPr txBox="1">
            <a:spLocks/>
          </p:cNvSpPr>
          <p:nvPr/>
        </p:nvSpPr>
        <p:spPr bwMode="auto">
          <a:xfrm>
            <a:off x="251520" y="1412776"/>
            <a:ext cx="8533455" cy="5078313"/>
          </a:xfrm>
          <a:prstGeom prst="rect">
            <a:avLst/>
          </a:prstGeom>
          <a:noFill/>
          <a:ln w="9525">
            <a:noFill/>
            <a:miter lim="800000"/>
          </a:ln>
        </p:spPr>
        <p:txBody>
          <a:bodyPr wrap="square">
            <a:spAutoFit/>
          </a:bodyPr>
          <a:lstStyle/>
          <a:p>
            <a:pPr algn="just"/>
            <a:r>
              <a:rPr lang="en-US" dirty="0">
                <a:uFillTx/>
                <a:latin typeface="Calibri" panose="020F0502020204030204" pitchFamily="34" charset="0"/>
              </a:rPr>
              <a:t>Last month OCF, Inc., announced what it described as a unique new product: an adjustable computer workstation. Three days later </a:t>
            </a:r>
            <a:r>
              <a:rPr lang="en-US" dirty="0" err="1">
                <a:uFillTx/>
                <a:latin typeface="Calibri" panose="020F0502020204030204" pitchFamily="34" charset="0"/>
              </a:rPr>
              <a:t>ErgoTech</a:t>
            </a:r>
            <a:r>
              <a:rPr lang="en-US" dirty="0">
                <a:uFillTx/>
                <a:latin typeface="Calibri" panose="020F0502020204030204" pitchFamily="34" charset="0"/>
              </a:rPr>
              <a:t> unveiled an almost identical product. The two companies claim that the similarities are coincidental and occurred because the designers independently reached the same solution to the same problem. The similarities are too fundamental to be mere coincidence, however. The two products not only look alike, but they also work alike. Both are oddly shaped with identically placed control panels with the same types of controls. Both allow the same types of adjustments and the same types of optional enhancements. </a:t>
            </a:r>
          </a:p>
          <a:p>
            <a:endParaRPr lang="en-US" dirty="0">
              <a:uFillTx/>
              <a:latin typeface="Calibri" panose="020F0502020204030204" pitchFamily="34" charset="0"/>
            </a:endParaRPr>
          </a:p>
          <a:p>
            <a:r>
              <a:rPr lang="en-US" dirty="0">
                <a:uFillTx/>
                <a:latin typeface="Calibri" panose="020F0502020204030204" pitchFamily="34" charset="0"/>
              </a:rPr>
              <a:t>The main point of the argument is that</a:t>
            </a:r>
          </a:p>
          <a:p>
            <a:endParaRPr lang="en-US" dirty="0">
              <a:uFillTx/>
              <a:latin typeface="Calibri" panose="020F0502020204030204" pitchFamily="34" charset="0"/>
            </a:endParaRPr>
          </a:p>
          <a:p>
            <a:pPr marL="342900" indent="-342900">
              <a:buFont typeface="+mj-lt"/>
              <a:buAutoNum type="alphaUcPeriod"/>
            </a:pPr>
            <a:r>
              <a:rPr lang="en-US" dirty="0">
                <a:uFillTx/>
                <a:latin typeface="Calibri" panose="020F0502020204030204" pitchFamily="34" charset="0"/>
              </a:rPr>
              <a:t> The two products have many characteristics in common</a:t>
            </a:r>
          </a:p>
          <a:p>
            <a:pPr marL="342900" indent="-342900">
              <a:buFont typeface="+mj-lt"/>
              <a:buAutoNum type="alphaUcPeriod"/>
            </a:pPr>
            <a:r>
              <a:rPr lang="en-US" dirty="0">
                <a:uFillTx/>
                <a:latin typeface="Calibri" panose="020F0502020204030204" pitchFamily="34" charset="0"/>
              </a:rPr>
              <a:t> </a:t>
            </a:r>
            <a:r>
              <a:rPr lang="en-US" dirty="0" err="1">
                <a:uFillTx/>
                <a:latin typeface="Calibri" panose="020F0502020204030204" pitchFamily="34" charset="0"/>
              </a:rPr>
              <a:t>ErgoTech</a:t>
            </a:r>
            <a:r>
              <a:rPr lang="en-US" dirty="0">
                <a:uFillTx/>
                <a:latin typeface="Calibri" panose="020F0502020204030204" pitchFamily="34" charset="0"/>
              </a:rPr>
              <a:t> must have copied the design of its new product from OCF’s design</a:t>
            </a:r>
          </a:p>
          <a:p>
            <a:pPr marL="342900" indent="-342900">
              <a:buFont typeface="+mj-lt"/>
              <a:buAutoNum type="alphaUcPeriod"/>
            </a:pPr>
            <a:r>
              <a:rPr lang="en-US" dirty="0">
                <a:uFillTx/>
                <a:latin typeface="Calibri" panose="020F0502020204030204" pitchFamily="34" charset="0"/>
              </a:rPr>
              <a:t> The similarities between the two products are not coincidental</a:t>
            </a:r>
          </a:p>
          <a:p>
            <a:pPr marL="342900" indent="-342900">
              <a:buFont typeface="+mj-lt"/>
              <a:buAutoNum type="alphaUcPeriod"/>
            </a:pPr>
            <a:r>
              <a:rPr lang="en-US" dirty="0">
                <a:uFillTx/>
                <a:latin typeface="Calibri" panose="020F0502020204030204" pitchFamily="34" charset="0"/>
              </a:rPr>
              <a:t> Product designers sometimes reach the same solution to a given problem without   consulting each other</a:t>
            </a:r>
          </a:p>
          <a:p>
            <a:pPr marL="342900" indent="-342900">
              <a:buFont typeface="+mj-lt"/>
              <a:buAutoNum type="alphaUcPeriod"/>
            </a:pPr>
            <a:r>
              <a:rPr lang="en-US" dirty="0">
                <a:uFillTx/>
                <a:latin typeface="Calibri" panose="020F0502020204030204" pitchFamily="34" charset="0"/>
              </a:rPr>
              <a:t>New products that at first appear to be unique are sometimes simply variations of  other products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51520" y="1473570"/>
            <a:ext cx="8496944" cy="4413516"/>
          </a:xfrm>
          <a:prstGeom prst="rect">
            <a:avLst/>
          </a:prstGeom>
          <a:noFill/>
          <a:ln w="9525">
            <a:noFill/>
            <a:miter lim="800000"/>
          </a:ln>
        </p:spPr>
        <p:txBody>
          <a:bodyPr wrap="square">
            <a:spAutoFit/>
          </a:bodyPr>
          <a:lstStyle/>
          <a:p>
            <a:pPr marL="0" indent="0" algn="just">
              <a:buNone/>
            </a:pPr>
            <a:r>
              <a:rPr lang="en-SG" sz="1800" dirty="0" err="1">
                <a:uFillTx/>
              </a:rPr>
              <a:t>Dr.</a:t>
            </a:r>
            <a:r>
              <a:rPr lang="en-SG" sz="1800" dirty="0">
                <a:uFillTx/>
              </a:rPr>
              <a:t> Jane Wright insisted in later years that her father, surgeon Louis Wright, never pressured her to study medicine; indeed he warned her how hard becoming a doctor would be. His very fame, within and beyond the African American community, made her training harder in some ways. “His being so good really makes it very difficult,” Wright told an interviewer soon after she graduated from medical school in 1945. “Everyone knows who Papa is.”</a:t>
            </a:r>
          </a:p>
          <a:p>
            <a:pPr marL="0" indent="0">
              <a:buNone/>
            </a:pPr>
            <a:endParaRPr lang="en-SG" sz="1800" dirty="0">
              <a:uFillTx/>
            </a:endParaRPr>
          </a:p>
          <a:p>
            <a:pPr marL="0" indent="0">
              <a:buNone/>
            </a:pPr>
            <a:r>
              <a:rPr lang="en-SG" sz="1800" dirty="0">
                <a:uFillTx/>
              </a:rPr>
              <a:t>The passage is primarily concerned with Jane Wright’s </a:t>
            </a:r>
          </a:p>
          <a:p>
            <a:pPr marL="0" indent="0">
              <a:buNone/>
            </a:pPr>
            <a:endParaRPr lang="en-SG" sz="1800" dirty="0">
              <a:uFillTx/>
            </a:endParaRPr>
          </a:p>
          <a:p>
            <a:pPr marL="457200" indent="-457200">
              <a:buFont typeface="+mj-lt"/>
              <a:buAutoNum type="alphaUcPeriod"/>
            </a:pPr>
            <a:r>
              <a:rPr lang="en-SG" sz="1800" dirty="0">
                <a:uFillTx/>
              </a:rPr>
              <a:t>views of the medical profession</a:t>
            </a:r>
          </a:p>
          <a:p>
            <a:pPr marL="457200" indent="-457200">
              <a:buFont typeface="+mj-lt"/>
              <a:buAutoNum type="alphaUcPeriod"/>
            </a:pPr>
            <a:r>
              <a:rPr lang="en-SG" sz="1800" dirty="0">
                <a:uFillTx/>
              </a:rPr>
              <a:t>childhood recollections</a:t>
            </a:r>
          </a:p>
          <a:p>
            <a:pPr marL="457200" indent="-457200">
              <a:buFont typeface="+mj-lt"/>
              <a:buAutoNum type="alphaUcPeriod"/>
            </a:pPr>
            <a:r>
              <a:rPr lang="en-SG" sz="1800" dirty="0">
                <a:uFillTx/>
              </a:rPr>
              <a:t>perception of her father as a role model</a:t>
            </a:r>
          </a:p>
          <a:p>
            <a:pPr marL="457200" indent="-457200">
              <a:buFont typeface="+mj-lt"/>
              <a:buAutoNum type="alphaUcPeriod"/>
            </a:pPr>
            <a:r>
              <a:rPr lang="en-SG" sz="1800" dirty="0">
                <a:uFillTx/>
              </a:rPr>
              <a:t>reluctance to collaborate with her father</a:t>
            </a:r>
          </a:p>
          <a:p>
            <a:pPr marL="457200" indent="-457200">
              <a:buFont typeface="+mj-lt"/>
              <a:buAutoNum type="alphaUcPeriod"/>
            </a:pPr>
            <a:r>
              <a:rPr lang="en-SG" sz="1800" dirty="0">
                <a:uFillTx/>
              </a:rPr>
              <a:t>gratitude for her father’s encouragement</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29</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noGrp="1"/>
          </p:cNvSpPr>
          <p:nvPr>
            <p:ph idx="1"/>
          </p:nvPr>
        </p:nvSpPr>
        <p:spPr bwMode="auto">
          <a:xfrm>
            <a:off x="457200" y="1702256"/>
            <a:ext cx="8147050" cy="2431435"/>
          </a:xfrm>
          <a:prstGeom prst="rect">
            <a:avLst/>
          </a:prstGeom>
          <a:noFill/>
          <a:ln w="9525">
            <a:noFill/>
            <a:miter lim="800000"/>
          </a:ln>
        </p:spPr>
        <p:txBody>
          <a:bodyPr>
            <a:spAutoFit/>
          </a:bodyPr>
          <a:lstStyle/>
          <a:p>
            <a:pPr marL="0" indent="0" algn="just">
              <a:spcBef>
                <a:spcPct val="20000"/>
              </a:spcBef>
              <a:buSzPct val="80000"/>
              <a:buNone/>
            </a:pPr>
            <a:r>
              <a:rPr lang="en-US" sz="2000" b="1" dirty="0">
                <a:solidFill>
                  <a:srgbClr val="C00000"/>
                </a:solidFill>
                <a:uFillTx/>
              </a:rPr>
              <a:t>ISAT Passage Types</a:t>
            </a:r>
          </a:p>
          <a:p>
            <a:pPr marL="354013" indent="-354013" algn="just">
              <a:spcBef>
                <a:spcPct val="20000"/>
              </a:spcBef>
              <a:buSzPct val="80000"/>
            </a:pPr>
            <a:endParaRPr lang="en-US" sz="2000" b="1" dirty="0">
              <a:solidFill>
                <a:srgbClr val="C00000"/>
              </a:solidFill>
              <a:uFillTx/>
            </a:endParaRPr>
          </a:p>
          <a:p>
            <a:pPr marL="342900" indent="-342900" algn="just">
              <a:spcBef>
                <a:spcPct val="20000"/>
              </a:spcBef>
              <a:buSzPct val="80000"/>
              <a:buFont typeface="Wingdings" pitchFamily="2" charset="2"/>
              <a:buChar char="§"/>
            </a:pPr>
            <a:r>
              <a:rPr lang="en-US" sz="1800" dirty="0">
                <a:uFillTx/>
              </a:rPr>
              <a:t>Descriptive</a:t>
            </a:r>
          </a:p>
          <a:p>
            <a:pPr marL="342900" indent="-342900" algn="just">
              <a:spcBef>
                <a:spcPct val="20000"/>
              </a:spcBef>
              <a:buSzPct val="80000"/>
              <a:buFont typeface="Wingdings" pitchFamily="2" charset="2"/>
              <a:buChar char="§"/>
            </a:pPr>
            <a:endParaRPr lang="en-US" sz="1800" dirty="0">
              <a:uFillTx/>
            </a:endParaRPr>
          </a:p>
          <a:p>
            <a:pPr marL="342900" indent="-342900" algn="just">
              <a:spcBef>
                <a:spcPct val="20000"/>
              </a:spcBef>
              <a:buSzPct val="80000"/>
              <a:buFont typeface="Wingdings" pitchFamily="2" charset="2"/>
              <a:buChar char="§"/>
            </a:pPr>
            <a:r>
              <a:rPr lang="en-US" sz="1800" dirty="0">
                <a:uFillTx/>
              </a:rPr>
              <a:t>Analytical / Evaluative</a:t>
            </a:r>
          </a:p>
          <a:p>
            <a:pPr marL="342900" indent="-342900" algn="just">
              <a:spcBef>
                <a:spcPct val="20000"/>
              </a:spcBef>
              <a:buSzPct val="80000"/>
              <a:buFont typeface="Wingdings" pitchFamily="2" charset="2"/>
              <a:buChar char="§"/>
            </a:pPr>
            <a:endParaRPr lang="en-US" sz="1800" dirty="0">
              <a:uFillTx/>
            </a:endParaRPr>
          </a:p>
          <a:p>
            <a:pPr marL="342900" indent="-342900" algn="just">
              <a:spcBef>
                <a:spcPct val="20000"/>
              </a:spcBef>
              <a:buSzPct val="80000"/>
              <a:buFont typeface="Wingdings" pitchFamily="2" charset="2"/>
              <a:buChar char="§"/>
            </a:pPr>
            <a:r>
              <a:rPr lang="en-US" sz="1800" dirty="0">
                <a:uFillTx/>
              </a:rPr>
              <a:t>Argumentative / Opinionated</a:t>
            </a:r>
            <a:endParaRPr lang="en-SG"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a:t>
            </a:fld>
            <a:endParaRPr lang="en-GB">
              <a:uFillTx/>
            </a:endParaRPr>
          </a:p>
        </p:txBody>
      </p:sp>
      <p:sp>
        <p:nvSpPr>
          <p:cNvPr id="3" name="Title 2"/>
          <p:cNvSpPr>
            <a:spLocks noGrp="1"/>
          </p:cNvSpPr>
          <p:nvPr>
            <p:ph type="title"/>
          </p:nvPr>
        </p:nvSpPr>
        <p:spPr/>
        <p:txBody>
          <a:bodyPr/>
          <a:lstStyle/>
          <a:p>
            <a:r>
              <a:rPr lang="en-SG" dirty="0">
                <a:uFillTx/>
              </a:rPr>
              <a:t>Passage Type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95536" y="1473570"/>
            <a:ext cx="8280920" cy="4542782"/>
          </a:xfrm>
          <a:prstGeom prst="rect">
            <a:avLst/>
          </a:prstGeom>
          <a:noFill/>
          <a:ln w="9525">
            <a:noFill/>
            <a:miter lim="800000"/>
          </a:ln>
        </p:spPr>
        <p:txBody>
          <a:bodyPr wrap="square">
            <a:spAutoFit/>
          </a:bodyPr>
          <a:lstStyle/>
          <a:p>
            <a:pPr marL="0" indent="0" algn="just">
              <a:buNone/>
            </a:pPr>
            <a:r>
              <a:rPr lang="en-SG" sz="1800" dirty="0">
                <a:uFillTx/>
              </a:rPr>
              <a:t>The following study is concerned with Western cities from the Middle Ages up to the twentieth century, in terms of who did what, why, where, and when. It aims to start with the functions that have drawn people to cities, and to work outward from them to the spaces and buildings that grew up to cater to them. </a:t>
            </a:r>
            <a:r>
              <a:rPr lang="en-SG" sz="1800" dirty="0" err="1">
                <a:uFillTx/>
              </a:rPr>
              <a:t>Savoring</a:t>
            </a:r>
            <a:r>
              <a:rPr lang="en-SG" sz="1800" dirty="0">
                <a:uFillTx/>
              </a:rPr>
              <a:t> cities in ignorance or drinking them in visually is not enough; I want to find out not just who designed the buildings and when they were built but why they were built.</a:t>
            </a:r>
          </a:p>
          <a:p>
            <a:endParaRPr lang="en-SG" sz="1000" dirty="0">
              <a:uFillTx/>
            </a:endParaRPr>
          </a:p>
          <a:p>
            <a:pPr marL="0" indent="0">
              <a:buNone/>
            </a:pPr>
            <a:r>
              <a:rPr lang="en-SG" sz="1800" dirty="0">
                <a:uFillTx/>
              </a:rPr>
              <a:t>The primary purpose of the passage is to</a:t>
            </a:r>
          </a:p>
          <a:p>
            <a:pPr marL="0" indent="0">
              <a:buNone/>
            </a:pPr>
            <a:endParaRPr lang="en-SG" sz="1800" dirty="0">
              <a:uFillTx/>
            </a:endParaRPr>
          </a:p>
          <a:p>
            <a:pPr marL="457200" indent="-457200">
              <a:buFont typeface="+mj-lt"/>
              <a:buAutoNum type="alphaUcPeriod"/>
            </a:pPr>
            <a:r>
              <a:rPr lang="en-SG" sz="1800" dirty="0">
                <a:uFillTx/>
              </a:rPr>
              <a:t>criticize a study</a:t>
            </a:r>
          </a:p>
          <a:p>
            <a:pPr marL="457200" indent="-457200">
              <a:buFont typeface="+mj-lt"/>
              <a:buAutoNum type="alphaUcPeriod"/>
            </a:pPr>
            <a:r>
              <a:rPr lang="en-SG" sz="1800" dirty="0">
                <a:uFillTx/>
              </a:rPr>
              <a:t>justify an expense</a:t>
            </a:r>
          </a:p>
          <a:p>
            <a:pPr marL="457200" indent="-457200">
              <a:buFont typeface="+mj-lt"/>
              <a:buAutoNum type="alphaUcPeriod"/>
            </a:pPr>
            <a:r>
              <a:rPr lang="en-SG" sz="1800" dirty="0">
                <a:uFillTx/>
              </a:rPr>
              <a:t>explain an approach</a:t>
            </a:r>
          </a:p>
          <a:p>
            <a:pPr marL="457200" indent="-457200">
              <a:buFont typeface="+mj-lt"/>
              <a:buAutoNum type="alphaUcPeriod"/>
            </a:pPr>
            <a:r>
              <a:rPr lang="en-SG" sz="1800" dirty="0">
                <a:uFillTx/>
              </a:rPr>
              <a:t>depict an era</a:t>
            </a:r>
          </a:p>
          <a:p>
            <a:pPr marL="457200" indent="-457200">
              <a:buFont typeface="+mj-lt"/>
              <a:buAutoNum type="alphaUcPeriod"/>
            </a:pPr>
            <a:r>
              <a:rPr lang="en-SG" sz="1800" dirty="0">
                <a:uFillTx/>
              </a:rPr>
              <a:t>defend a decision</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30</a:t>
            </a:fld>
            <a:endParaRPr lang="en-GB">
              <a:uFillTx/>
            </a:endParaRPr>
          </a:p>
        </p:txBody>
      </p:sp>
      <p:sp>
        <p:nvSpPr>
          <p:cNvPr id="3" name="Title 2"/>
          <p:cNvSpPr>
            <a:spLocks noGrp="1"/>
          </p:cNvSpPr>
          <p:nvPr>
            <p:ph type="title"/>
          </p:nvPr>
        </p:nvSpPr>
        <p:spPr/>
        <p:txBody>
          <a:bodyPr/>
          <a:lstStyle/>
          <a:p>
            <a:r>
              <a:rPr lang="en-SG" dirty="0">
                <a:uFillTx/>
              </a:rPr>
              <a:t>Main Idea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40768"/>
            <a:ext cx="8280920" cy="5386090"/>
          </a:xfrm>
          <a:prstGeom prst="rect">
            <a:avLst/>
          </a:prstGeom>
          <a:noFill/>
          <a:ln w="9525">
            <a:noFill/>
            <a:miter lim="800000"/>
          </a:ln>
        </p:spPr>
        <p:txBody>
          <a:bodyPr wrap="square">
            <a:spAutoFit/>
          </a:bodyPr>
          <a:lstStyle/>
          <a:p>
            <a:pPr marL="0" indent="0" algn="just">
              <a:spcBef>
                <a:spcPct val="20000"/>
              </a:spcBef>
              <a:buSzPct val="80000"/>
              <a:buNone/>
            </a:pPr>
            <a:r>
              <a:rPr lang="en-US" sz="2000" b="1" dirty="0">
                <a:solidFill>
                  <a:srgbClr val="C00000"/>
                </a:solidFill>
                <a:uFillTx/>
              </a:rPr>
              <a:t>DETAIL </a:t>
            </a:r>
          </a:p>
          <a:p>
            <a:pPr marL="0" indent="0" algn="just">
              <a:spcBef>
                <a:spcPct val="20000"/>
              </a:spcBef>
              <a:buSzPct val="80000"/>
              <a:buNone/>
            </a:pPr>
            <a:endParaRPr lang="en-US" sz="2000" b="1" dirty="0">
              <a:solidFill>
                <a:srgbClr val="C00000"/>
              </a:solidFill>
              <a:uFillTx/>
            </a:endParaRPr>
          </a:p>
          <a:p>
            <a:pPr marL="354013" indent="-354013" algn="just">
              <a:spcBef>
                <a:spcPct val="20000"/>
              </a:spcBef>
              <a:buSzPct val="80000"/>
              <a:buFont typeface="Wingdings" pitchFamily="2" charset="2"/>
              <a:buChar char="§"/>
            </a:pPr>
            <a:r>
              <a:rPr lang="en-US" sz="2000" dirty="0">
                <a:uFillTx/>
              </a:rPr>
              <a:t>Asks you to identify specific data from the passage (who, what, when, where, why, how)</a:t>
            </a:r>
          </a:p>
          <a:p>
            <a:pPr marL="354013" indent="-354013" algn="just">
              <a:spcBef>
                <a:spcPct val="20000"/>
              </a:spcBef>
              <a:buSzPct val="80000"/>
              <a:buFont typeface="Wingdings" panose="05000000000000000000" pitchFamily="2" charset="2"/>
              <a:buChar char="q"/>
            </a:pPr>
            <a:endParaRPr lang="en-US" sz="2000" dirty="0">
              <a:uFillTx/>
            </a:endParaRPr>
          </a:p>
          <a:p>
            <a:pPr marL="0" indent="0" algn="just">
              <a:spcBef>
                <a:spcPct val="20000"/>
              </a:spcBef>
              <a:buSzPct val="80000"/>
              <a:buNone/>
            </a:pPr>
            <a:r>
              <a:rPr lang="en-US" sz="2000" b="1" dirty="0">
                <a:solidFill>
                  <a:srgbClr val="C00000"/>
                </a:solidFill>
                <a:uFillTx/>
              </a:rPr>
              <a:t>Questions may look like: </a:t>
            </a:r>
          </a:p>
          <a:p>
            <a:pPr marL="0" indent="0" algn="just">
              <a:spcBef>
                <a:spcPct val="20000"/>
              </a:spcBef>
              <a:buSzPct val="80000"/>
              <a:buNone/>
            </a:pPr>
            <a:endParaRPr lang="en-US" sz="2000" b="1" dirty="0">
              <a:solidFill>
                <a:srgbClr val="C00000"/>
              </a:solidFill>
              <a:uFillTx/>
            </a:endParaRPr>
          </a:p>
          <a:p>
            <a:pPr marL="354013" indent="-354013" algn="just">
              <a:spcBef>
                <a:spcPct val="20000"/>
              </a:spcBef>
              <a:buSzPct val="80000"/>
              <a:buFont typeface="Wingdings" pitchFamily="2" charset="2"/>
              <a:buChar char="§"/>
            </a:pPr>
            <a:r>
              <a:rPr lang="en-US" sz="2000" dirty="0">
                <a:uFillTx/>
              </a:rPr>
              <a:t>The writer states that ‘the only possible solution is global cooperation’. To what problem is the writer proposing a solution?</a:t>
            </a:r>
          </a:p>
          <a:p>
            <a:pPr marL="354013" indent="-354013" algn="just">
              <a:spcBef>
                <a:spcPct val="20000"/>
              </a:spcBef>
              <a:buSzPct val="80000"/>
              <a:buFont typeface="Wingdings" pitchFamily="2" charset="2"/>
              <a:buChar char="§"/>
            </a:pPr>
            <a:r>
              <a:rPr lang="en-US" sz="2000" dirty="0">
                <a:uFillTx/>
              </a:rPr>
              <a:t>According to the passage, why will car ownership in emerging countries not be able to reach Western levels? </a:t>
            </a:r>
          </a:p>
          <a:p>
            <a:pPr marL="354013" indent="-354013" algn="just">
              <a:spcBef>
                <a:spcPct val="20000"/>
              </a:spcBef>
              <a:buSzPct val="80000"/>
              <a:buFont typeface="Wingdings" pitchFamily="2" charset="2"/>
              <a:buChar char="§"/>
            </a:pPr>
            <a:r>
              <a:rPr lang="en-US" sz="2000" dirty="0">
                <a:uFillTx/>
              </a:rPr>
              <a:t>In the passage the writer </a:t>
            </a:r>
            <a:r>
              <a:rPr lang="en-US" sz="2000" b="1" dirty="0">
                <a:uFillTx/>
              </a:rPr>
              <a:t>does not claim</a:t>
            </a:r>
            <a:r>
              <a:rPr lang="en-US" sz="2000" dirty="0">
                <a:uFillTx/>
              </a:rPr>
              <a:t> that science:</a:t>
            </a:r>
          </a:p>
          <a:p>
            <a:pPr marL="354013" indent="-354013" algn="just">
              <a:spcBef>
                <a:spcPct val="20000"/>
              </a:spcBef>
              <a:buSzPct val="80000"/>
              <a:buFont typeface="Wingdings" panose="05000000000000000000" pitchFamily="2" charset="2"/>
              <a:buChar char="q"/>
            </a:pPr>
            <a:endParaRPr lang="en-US" sz="2000" dirty="0">
              <a:uFillTx/>
            </a:endParaRPr>
          </a:p>
          <a:p>
            <a:pPr marL="342900" indent="-342900" algn="just">
              <a:spcBef>
                <a:spcPct val="20000"/>
              </a:spcBef>
              <a:buSzPct val="80000"/>
              <a:buFont typeface="Wingdings" panose="05000000000000000000" pitchFamily="2" charset="2"/>
              <a:buChar char="q"/>
            </a:pPr>
            <a:endParaRPr lang="en-US" sz="2000" dirty="0">
              <a:uFillTx/>
            </a:endParaRPr>
          </a:p>
          <a:p>
            <a:pPr marL="342900" indent="-342900" algn="just">
              <a:spcBef>
                <a:spcPct val="20000"/>
              </a:spcBef>
              <a:buSzPct val="80000"/>
              <a:buFont typeface="Wingdings" panose="05000000000000000000" pitchFamily="2" charset="2"/>
              <a:buChar char="q"/>
            </a:pPr>
            <a:endParaRPr lang="en-US" sz="2000" b="1"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31</a:t>
            </a:fld>
            <a:endParaRPr lang="en-GB">
              <a:uFillTx/>
            </a:endParaRPr>
          </a:p>
        </p:txBody>
      </p:sp>
      <p:sp>
        <p:nvSpPr>
          <p:cNvPr id="3" name="Title 2"/>
          <p:cNvSpPr>
            <a:spLocks noGrp="1"/>
          </p:cNvSpPr>
          <p:nvPr>
            <p:ph type="title"/>
          </p:nvPr>
        </p:nvSpPr>
        <p:spPr/>
        <p:txBody>
          <a:bodyPr/>
          <a:lstStyle/>
          <a:p>
            <a:r>
              <a:rPr lang="en-SG" dirty="0">
                <a:uFillTx/>
              </a:rPr>
              <a:t>Details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320" y="281366"/>
            <a:ext cx="8354151" cy="987394"/>
          </a:xfrm>
        </p:spPr>
        <p:txBody>
          <a:bodyPr>
            <a:normAutofit/>
          </a:bodyPr>
          <a:lstStyle/>
          <a:p>
            <a:pPr fontAlgn="base">
              <a:spcAft>
                <a:spcPct val="0"/>
              </a:spcAft>
            </a:pPr>
            <a:r>
              <a:rPr lang="en-SG" sz="3200" dirty="0">
                <a:uFillTx/>
              </a:rPr>
              <a:t>Details</a:t>
            </a:r>
            <a:endParaRPr lang="en-US" sz="3200" b="1" dirty="0">
              <a:solidFill>
                <a:srgbClr val="C00000"/>
              </a:solidFill>
              <a:uFillTx/>
            </a:endParaRPr>
          </a:p>
        </p:txBody>
      </p:sp>
      <p:sp>
        <p:nvSpPr>
          <p:cNvPr id="6" name="Rectangle 6"/>
          <p:cNvSpPr>
            <a:spLocks noGrp="1" noChangeArrowheads="1"/>
          </p:cNvSpPr>
          <p:nvPr>
            <p:ph idx="1"/>
          </p:nvPr>
        </p:nvSpPr>
        <p:spPr bwMode="auto">
          <a:xfrm>
            <a:off x="457200" y="1575775"/>
            <a:ext cx="7620000" cy="4481227"/>
          </a:xfrm>
          <a:prstGeom prst="rect">
            <a:avLst/>
          </a:prstGeom>
          <a:noFill/>
          <a:ln>
            <a:noFill/>
          </a:ln>
        </p:spPr>
        <p:txBody>
          <a:bodyPr wrap="square">
            <a:spAutoFit/>
          </a:bodyPr>
          <a:lstStyle/>
          <a:p>
            <a:pPr marL="0" indent="0">
              <a:buNone/>
            </a:pPr>
            <a:r>
              <a:rPr lang="en-US" sz="2000" b="1" u="sng" dirty="0">
                <a:solidFill>
                  <a:srgbClr val="C00000"/>
                </a:solidFill>
                <a:uFillTx/>
              </a:rPr>
              <a:t>Approach</a:t>
            </a:r>
          </a:p>
          <a:p>
            <a:pPr marL="0" indent="0">
              <a:buNone/>
            </a:pPr>
            <a:endParaRPr lang="en-US" sz="2000" b="1" u="sng" dirty="0">
              <a:solidFill>
                <a:srgbClr val="C00000"/>
              </a:solidFill>
              <a:uFillTx/>
            </a:endParaRPr>
          </a:p>
          <a:p>
            <a:pPr marL="465138" indent="-465138">
              <a:buFont typeface="Wingdings" pitchFamily="2" charset="2"/>
              <a:buChar char="§"/>
            </a:pPr>
            <a:r>
              <a:rPr lang="en-US" sz="1800" dirty="0">
                <a:uFillTx/>
              </a:rPr>
              <a:t>The information is in the passage. However</a:t>
            </a:r>
            <a:r>
              <a:rPr lang="en-US" sz="1800" b="1" dirty="0">
                <a:uFillTx/>
              </a:rPr>
              <a:t>, the correct answer is a paraphrase of a statement in the passage.</a:t>
            </a:r>
          </a:p>
          <a:p>
            <a:pPr marL="342900" indent="-342900">
              <a:buFont typeface="Wingdings" pitchFamily="2" charset="2"/>
              <a:buChar char="§"/>
            </a:pPr>
            <a:endParaRPr lang="en-US" sz="1800" b="1" dirty="0">
              <a:uFillTx/>
            </a:endParaRPr>
          </a:p>
          <a:p>
            <a:pPr marL="466725" indent="-466725">
              <a:buFont typeface="Wingdings" pitchFamily="2" charset="2"/>
              <a:buChar char="§"/>
            </a:pPr>
            <a:r>
              <a:rPr lang="en-US" sz="1800" dirty="0">
                <a:uFillTx/>
              </a:rPr>
              <a:t>Look for </a:t>
            </a:r>
            <a:r>
              <a:rPr lang="en-US" sz="1800" b="1" dirty="0">
                <a:uFillTx/>
              </a:rPr>
              <a:t>key words </a:t>
            </a:r>
            <a:r>
              <a:rPr lang="en-US" sz="1800" dirty="0">
                <a:uFillTx/>
              </a:rPr>
              <a:t>provided in the question and find where they or their synonyms appear in  the passage, then re-read that part of the passage. </a:t>
            </a:r>
          </a:p>
          <a:p>
            <a:pPr marL="342900" indent="-342900">
              <a:buFont typeface="Wingdings" pitchFamily="2" charset="2"/>
              <a:buChar char="§"/>
            </a:pPr>
            <a:endParaRPr lang="en-US" sz="1800" dirty="0">
              <a:uFillTx/>
            </a:endParaRPr>
          </a:p>
          <a:p>
            <a:pPr marL="465138" indent="-465138">
              <a:buFont typeface="Wingdings" pitchFamily="2" charset="2"/>
              <a:buChar char="§"/>
            </a:pPr>
            <a:r>
              <a:rPr lang="en-US" sz="1800" i="1" dirty="0">
                <a:uFillTx/>
              </a:rPr>
              <a:t>Note that t</a:t>
            </a:r>
            <a:r>
              <a:rPr lang="en-SG" sz="1800" i="1" dirty="0">
                <a:uFillTx/>
              </a:rPr>
              <a:t>he correct answer will be surrounded by wrong choices which refer directly to the passage but don’t address the question.</a:t>
            </a:r>
            <a:r>
              <a:rPr lang="en-SG" sz="1800" b="1" i="1" dirty="0">
                <a:uFillTx/>
              </a:rPr>
              <a:t> </a:t>
            </a:r>
          </a:p>
          <a:p>
            <a:pPr marL="465138" indent="-465138">
              <a:buFont typeface="Wingdings" pitchFamily="2" charset="2"/>
              <a:buChar char="§"/>
            </a:pPr>
            <a:endParaRPr lang="en-SG" sz="1800" b="1" i="1" dirty="0">
              <a:uFillTx/>
            </a:endParaRPr>
          </a:p>
          <a:p>
            <a:pPr marL="465138" indent="-465138">
              <a:buFont typeface="Wingdings" pitchFamily="2" charset="2"/>
              <a:buChar char="§"/>
            </a:pPr>
            <a:r>
              <a:rPr lang="en-SG" sz="1800" b="1" dirty="0">
                <a:uFillTx/>
              </a:rPr>
              <a:t>The correct answer must refer not only directly to a statement in the passage, but also to the relevant statement.</a:t>
            </a:r>
            <a:endParaRPr lang="en-US" sz="1800" b="1"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32</a:t>
            </a:fld>
            <a:endParaRPr lang="en-GB">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down)">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wipe(down)">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Effect transition="in" filter="wipe(down)">
                                      <p:cBhvr>
                                        <p:cTn id="2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95536" y="1539422"/>
            <a:ext cx="8136904" cy="4777398"/>
          </a:xfrm>
          <a:prstGeom prst="rect">
            <a:avLst/>
          </a:prstGeom>
          <a:noFill/>
          <a:ln w="9525">
            <a:noFill/>
            <a:miter lim="800000"/>
          </a:ln>
        </p:spPr>
        <p:txBody>
          <a:bodyPr wrap="square">
            <a:spAutoFit/>
          </a:bodyPr>
          <a:lstStyle/>
          <a:p>
            <a:pPr marL="0" indent="0">
              <a:buNone/>
            </a:pPr>
            <a:r>
              <a:rPr lang="en-SG" sz="1800" dirty="0">
                <a:uFillTx/>
              </a:rPr>
              <a:t>Well, we were not all sure in those days if that was what we wanted; after all, perhaps it was some sort of scandalous trick or knavery. Still, we persisted, putting up with the long hours, destitute working conditions, abysmal pay, and dangerous environment in the hope that perhaps someday we too could improve our lives and move beyond this social abyss.</a:t>
            </a:r>
            <a:endParaRPr lang="en-US" sz="1800" dirty="0">
              <a:uFillTx/>
            </a:endParaRPr>
          </a:p>
          <a:p>
            <a:endParaRPr lang="en-SG" sz="1800" dirty="0">
              <a:uFillTx/>
            </a:endParaRPr>
          </a:p>
          <a:p>
            <a:pPr marL="0" indent="0">
              <a:buNone/>
            </a:pPr>
            <a:r>
              <a:rPr lang="en-SG" sz="1800" dirty="0">
                <a:uFillTx/>
              </a:rPr>
              <a:t>Based on the passage above, who does the author speak on behalf of? </a:t>
            </a:r>
          </a:p>
          <a:p>
            <a:pPr marL="0" indent="0">
              <a:buNone/>
            </a:pPr>
            <a:endParaRPr lang="en-SG" sz="1800" dirty="0">
              <a:uFillTx/>
            </a:endParaRPr>
          </a:p>
          <a:p>
            <a:pPr marL="342900" indent="-342900">
              <a:lnSpc>
                <a:spcPct val="150000"/>
              </a:lnSpc>
              <a:buFont typeface="+mj-lt"/>
              <a:buAutoNum type="alphaUcPeriod"/>
            </a:pPr>
            <a:r>
              <a:rPr lang="en-SG" sz="1800" dirty="0">
                <a:uFillTx/>
              </a:rPr>
              <a:t>Workers in poor working environments  </a:t>
            </a:r>
          </a:p>
          <a:p>
            <a:pPr marL="342900" indent="-342900">
              <a:lnSpc>
                <a:spcPct val="150000"/>
              </a:lnSpc>
              <a:buFont typeface="+mj-lt"/>
              <a:buAutoNum type="alphaUcPeriod"/>
            </a:pPr>
            <a:r>
              <a:rPr lang="en-SG" sz="1800" dirty="0">
                <a:uFillTx/>
              </a:rPr>
              <a:t>Mothers of disabled children </a:t>
            </a:r>
          </a:p>
          <a:p>
            <a:pPr marL="342900" indent="-342900">
              <a:lnSpc>
                <a:spcPct val="150000"/>
              </a:lnSpc>
              <a:buFont typeface="+mj-lt"/>
              <a:buAutoNum type="alphaUcPeriod"/>
            </a:pPr>
            <a:r>
              <a:rPr lang="en-SG" sz="1800" dirty="0">
                <a:uFillTx/>
              </a:rPr>
              <a:t>Newly wealthy members of society </a:t>
            </a:r>
          </a:p>
          <a:p>
            <a:pPr marL="342900" indent="-342900">
              <a:lnSpc>
                <a:spcPct val="150000"/>
              </a:lnSpc>
              <a:buFont typeface="+mj-lt"/>
              <a:buAutoNum type="alphaUcPeriod"/>
            </a:pPr>
            <a:r>
              <a:rPr lang="en-SG" sz="1800" dirty="0">
                <a:uFillTx/>
              </a:rPr>
              <a:t>Sportsmen at retirement age </a:t>
            </a:r>
          </a:p>
          <a:p>
            <a:pPr marL="342900" indent="-342900">
              <a:lnSpc>
                <a:spcPct val="150000"/>
              </a:lnSpc>
              <a:buFont typeface="+mj-lt"/>
              <a:buAutoNum type="alphaUcPeriod"/>
            </a:pPr>
            <a:r>
              <a:rPr lang="en-SG" sz="1800" dirty="0">
                <a:uFillTx/>
              </a:rPr>
              <a:t>Environmental ecology advocates</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33</a:t>
            </a:fld>
            <a:endParaRPr lang="en-GB">
              <a:uFillTx/>
            </a:endParaRPr>
          </a:p>
        </p:txBody>
      </p:sp>
      <p:sp>
        <p:nvSpPr>
          <p:cNvPr id="3" name="Title 2"/>
          <p:cNvSpPr>
            <a:spLocks noGrp="1"/>
          </p:cNvSpPr>
          <p:nvPr>
            <p:ph type="title"/>
          </p:nvPr>
        </p:nvSpPr>
        <p:spPr/>
        <p:txBody>
          <a:bodyPr/>
          <a:lstStyle/>
          <a:p>
            <a:r>
              <a:rPr lang="en-SG" dirty="0">
                <a:uFillTx/>
              </a:rPr>
              <a:t>Details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320" y="281366"/>
            <a:ext cx="8354151" cy="987394"/>
          </a:xfrm>
        </p:spPr>
        <p:txBody>
          <a:bodyPr>
            <a:normAutofit/>
          </a:bodyPr>
          <a:lstStyle/>
          <a:p>
            <a:pPr fontAlgn="base">
              <a:spcAft>
                <a:spcPct val="0"/>
              </a:spcAft>
            </a:pPr>
            <a:r>
              <a:rPr lang="en-SG" sz="3200" dirty="0">
                <a:uFillTx/>
              </a:rPr>
              <a:t>Details</a:t>
            </a:r>
            <a:endParaRPr lang="en-US" sz="3200" b="1" dirty="0">
              <a:solidFill>
                <a:srgbClr val="C00000"/>
              </a:solidFill>
              <a:uFillTx/>
            </a:endParaRPr>
          </a:p>
        </p:txBody>
      </p:sp>
      <p:sp>
        <p:nvSpPr>
          <p:cNvPr id="6" name="Content Placeholder 2"/>
          <p:cNvSpPr txBox="1">
            <a:spLocks noGrp="1"/>
          </p:cNvSpPr>
          <p:nvPr>
            <p:ph idx="1"/>
          </p:nvPr>
        </p:nvSpPr>
        <p:spPr bwMode="auto">
          <a:xfrm>
            <a:off x="323528" y="1352312"/>
            <a:ext cx="8136904" cy="4635115"/>
          </a:xfrm>
          <a:prstGeom prst="rect">
            <a:avLst/>
          </a:prstGeom>
          <a:noFill/>
          <a:ln w="9525">
            <a:noFill/>
            <a:miter lim="800000"/>
          </a:ln>
        </p:spPr>
        <p:txBody>
          <a:bodyPr wrap="square">
            <a:spAutoFit/>
          </a:bodyPr>
          <a:lstStyle/>
          <a:p>
            <a:pPr marL="0" indent="0" algn="just" fontAlgn="t">
              <a:buNone/>
            </a:pPr>
            <a:r>
              <a:rPr lang="en-US" sz="1800" dirty="0">
                <a:uFillTx/>
              </a:rPr>
              <a:t>Art forgery is a peculiar curse. Reliant on camouflage and deception, on the rhetoric of the believable lie, it is an act both audacious and self effacing. For the imitation to succeed in fooling us, it must resemble one or more works that we have been led to believe are originals. Without something to mimic, the fake could not exist. And the forger of old masters’ drawings, like the forger of twenty-dollar bills or United States passports, must be skilled enough to fool eyes that by now are practiced at uncovering deceit.</a:t>
            </a:r>
          </a:p>
          <a:p>
            <a:pPr marL="0" indent="0" fontAlgn="t">
              <a:buNone/>
            </a:pPr>
            <a:endParaRPr lang="en-US" sz="1000" dirty="0">
              <a:uFillTx/>
            </a:endParaRPr>
          </a:p>
          <a:p>
            <a:pPr marL="0" indent="0" algn="just" fontAlgn="t">
              <a:buNone/>
            </a:pPr>
            <a:r>
              <a:rPr lang="en-US" sz="1800" dirty="0">
                <a:uFillTx/>
              </a:rPr>
              <a:t>The author refers to art forgery as an act that is “self-effacing” (line 2) because it requires that the forger</a:t>
            </a:r>
          </a:p>
          <a:p>
            <a:pPr fontAlgn="t"/>
            <a:endParaRPr lang="en-US" sz="800" dirty="0">
              <a:uFillTx/>
            </a:endParaRPr>
          </a:p>
          <a:p>
            <a:pPr marL="342900" indent="-342900" fontAlgn="t">
              <a:buFont typeface="+mj-lt"/>
              <a:buAutoNum type="alphaUcPeriod"/>
            </a:pPr>
            <a:r>
              <a:rPr lang="en-US" sz="1800" dirty="0">
                <a:uFillTx/>
              </a:rPr>
              <a:t>Undergo an arduous apprenticeship</a:t>
            </a:r>
          </a:p>
          <a:p>
            <a:pPr marL="342900" indent="-342900" fontAlgn="t">
              <a:buFont typeface="+mj-lt"/>
              <a:buAutoNum type="alphaUcPeriod"/>
            </a:pPr>
            <a:r>
              <a:rPr lang="en-US" sz="1800" dirty="0">
                <a:uFillTx/>
              </a:rPr>
              <a:t>Work in the style of another artist</a:t>
            </a:r>
          </a:p>
          <a:p>
            <a:pPr marL="342900" indent="-342900" fontAlgn="t">
              <a:buFont typeface="+mj-lt"/>
              <a:buAutoNum type="alphaUcPeriod"/>
            </a:pPr>
            <a:r>
              <a:rPr lang="en-US" sz="1800" dirty="0">
                <a:uFillTx/>
              </a:rPr>
              <a:t>Forgo many opportunities for financial gain</a:t>
            </a:r>
          </a:p>
          <a:p>
            <a:pPr marL="342900" indent="-342900" fontAlgn="t">
              <a:buFont typeface="+mj-lt"/>
              <a:buAutoNum type="alphaUcPeriod"/>
            </a:pPr>
            <a:r>
              <a:rPr lang="en-US" sz="1800" dirty="0">
                <a:uFillTx/>
              </a:rPr>
              <a:t>Never take his or her work too seriously</a:t>
            </a:r>
          </a:p>
          <a:p>
            <a:pPr marL="342900" indent="-342900" fontAlgn="t">
              <a:buFont typeface="+mj-lt"/>
              <a:buAutoNum type="alphaUcPeriod"/>
            </a:pPr>
            <a:r>
              <a:rPr lang="en-US" sz="1800" dirty="0">
                <a:uFillTx/>
              </a:rPr>
              <a:t>Regard original artworks with reverence</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34</a:t>
            </a:fld>
            <a:endParaRPr lang="en-GB">
              <a:uFillTx/>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51520" y="1591803"/>
            <a:ext cx="8496944" cy="3970318"/>
          </a:xfrm>
          <a:prstGeom prst="rect">
            <a:avLst/>
          </a:prstGeom>
          <a:noFill/>
          <a:ln w="9525">
            <a:noFill/>
            <a:miter lim="800000"/>
          </a:ln>
        </p:spPr>
        <p:txBody>
          <a:bodyPr wrap="square">
            <a:spAutoFit/>
          </a:bodyPr>
          <a:lstStyle/>
          <a:p>
            <a:pPr marL="0" indent="0" algn="just">
              <a:buNone/>
            </a:pPr>
            <a:r>
              <a:rPr lang="en-SG" sz="1600" dirty="0">
                <a:uFillTx/>
              </a:rPr>
              <a:t>Early mapmakers such as Ptolemy confronted a myriad of obstacles in devising accurate representations of the world: measurements of distance significantly above approximately 20 </a:t>
            </a:r>
            <a:r>
              <a:rPr lang="en-SG" sz="1600" dirty="0" err="1">
                <a:uFillTx/>
              </a:rPr>
              <a:t>kilometers</a:t>
            </a:r>
            <a:r>
              <a:rPr lang="en-SG" sz="1600" dirty="0">
                <a:uFillTx/>
              </a:rPr>
              <a:t> were by and large inaccurate, and contemporary estimates of latitude for cities used as landmarks, such as Alexandria, were flawed. Moreover, the difficulty of mapping a sphere onto a two-dimensional surface resulted in gross distortions below the equator, in the case of Ptolemy’s map. </a:t>
            </a:r>
          </a:p>
          <a:p>
            <a:pPr marL="0" indent="0" algn="just">
              <a:buNone/>
            </a:pPr>
            <a:endParaRPr lang="en-SG" sz="1600" dirty="0">
              <a:uFillTx/>
            </a:endParaRPr>
          </a:p>
          <a:p>
            <a:pPr marL="0" indent="0" algn="just">
              <a:buNone/>
            </a:pPr>
            <a:r>
              <a:rPr lang="en-SG" sz="1600" dirty="0">
                <a:uFillTx/>
              </a:rPr>
              <a:t>The author mentions all of the following as obstacles to accurate mapmaking EXCEPT </a:t>
            </a:r>
          </a:p>
          <a:p>
            <a:endParaRPr lang="en-SG" sz="1600" dirty="0">
              <a:uFillTx/>
            </a:endParaRPr>
          </a:p>
          <a:p>
            <a:pPr marL="457200" indent="-457200">
              <a:buFont typeface="+mj-lt"/>
              <a:buAutoNum type="alphaUcPeriod"/>
            </a:pPr>
            <a:r>
              <a:rPr lang="en-SG" sz="1600" dirty="0">
                <a:uFillTx/>
              </a:rPr>
              <a:t>the fallible nature of using cities as accurate landmarks</a:t>
            </a:r>
          </a:p>
          <a:p>
            <a:pPr marL="457200" indent="-457200">
              <a:buFont typeface="+mj-lt"/>
              <a:buAutoNum type="alphaUcPeriod"/>
            </a:pPr>
            <a:r>
              <a:rPr lang="en-SG" sz="1600" dirty="0">
                <a:uFillTx/>
              </a:rPr>
              <a:t>the difficulty of obtaining precise measurements of long distances</a:t>
            </a:r>
          </a:p>
          <a:p>
            <a:pPr marL="457200" indent="-457200">
              <a:buFont typeface="+mj-lt"/>
              <a:buAutoNum type="alphaUcPeriod"/>
            </a:pPr>
            <a:r>
              <a:rPr lang="en-SG" sz="1600" dirty="0">
                <a:uFillTx/>
              </a:rPr>
              <a:t>the challenge of representing a three-dimensional space on a two-dimensional surface</a:t>
            </a:r>
          </a:p>
          <a:p>
            <a:pPr marL="457200" indent="-457200">
              <a:buFont typeface="+mj-lt"/>
              <a:buAutoNum type="alphaUcPeriod"/>
            </a:pPr>
            <a:r>
              <a:rPr lang="en-SG" sz="1600" dirty="0">
                <a:uFillTx/>
              </a:rPr>
              <a:t>the inability to explore terrain below the equator</a:t>
            </a:r>
          </a:p>
          <a:p>
            <a:pPr marL="457200" indent="-457200">
              <a:buFont typeface="+mj-lt"/>
              <a:buAutoNum type="alphaUcPeriod"/>
            </a:pPr>
            <a:r>
              <a:rPr lang="en-SG" sz="1600" dirty="0">
                <a:uFillTx/>
              </a:rPr>
              <a:t>the inaccuracy of existing latitude estimates</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35</a:t>
            </a:fld>
            <a:endParaRPr lang="en-GB">
              <a:uFillTx/>
            </a:endParaRPr>
          </a:p>
        </p:txBody>
      </p:sp>
      <p:sp>
        <p:nvSpPr>
          <p:cNvPr id="3" name="Title 2"/>
          <p:cNvSpPr>
            <a:spLocks noGrp="1"/>
          </p:cNvSpPr>
          <p:nvPr>
            <p:ph type="title"/>
          </p:nvPr>
        </p:nvSpPr>
        <p:spPr/>
        <p:txBody>
          <a:bodyPr/>
          <a:lstStyle/>
          <a:p>
            <a:r>
              <a:rPr lang="en-SG" dirty="0">
                <a:uFillTx/>
              </a:rPr>
              <a:t>Details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Induction/Deduction</a:t>
            </a:r>
          </a:p>
        </p:txBody>
      </p:sp>
      <p:sp>
        <p:nvSpPr>
          <p:cNvPr id="3" name="Text Placeholder 2"/>
          <p:cNvSpPr>
            <a:spLocks noGrp="1"/>
          </p:cNvSpPr>
          <p:nvPr>
            <p:ph type="body" idx="1"/>
          </p:nvPr>
        </p:nvSpPr>
        <p:spPr/>
        <p:txBody>
          <a:bodyPr/>
          <a:lstStyle/>
          <a:p>
            <a:endParaRPr lang="en-SG">
              <a:uFillTx/>
            </a:endParaRP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36</a:t>
            </a:fld>
            <a:endParaRPr lang="en-US">
              <a:uFillTx/>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565381"/>
            <a:ext cx="7620000" cy="3336298"/>
          </a:xfrm>
          <a:prstGeom prst="rect">
            <a:avLst/>
          </a:prstGeom>
          <a:noFill/>
          <a:ln w="9525">
            <a:noFill/>
            <a:miter lim="800000"/>
          </a:ln>
        </p:spPr>
        <p:txBody>
          <a:bodyPr>
            <a:spAutoFit/>
          </a:bodyPr>
          <a:lstStyle/>
          <a:p>
            <a:pPr marL="0" indent="0" algn="just">
              <a:spcBef>
                <a:spcPct val="20000"/>
              </a:spcBef>
              <a:buSzPct val="80000"/>
              <a:buNone/>
            </a:pPr>
            <a:r>
              <a:rPr lang="en-US" sz="2000" b="1" dirty="0">
                <a:solidFill>
                  <a:srgbClr val="C00000"/>
                </a:solidFill>
                <a:uFillTx/>
              </a:rPr>
              <a:t>INFERENCE</a:t>
            </a:r>
          </a:p>
          <a:p>
            <a:pPr marL="285750" indent="-285750">
              <a:buFont typeface="Wingdings" pitchFamily="2" charset="2"/>
              <a:buChar char="§"/>
            </a:pPr>
            <a:r>
              <a:rPr lang="en-US" sz="1800" dirty="0">
                <a:uFillTx/>
              </a:rPr>
              <a:t>Asks you draw a conclusion based on information in the passage</a:t>
            </a:r>
          </a:p>
          <a:p>
            <a:pPr marL="285750" indent="-285750">
              <a:buFont typeface="Wingdings" pitchFamily="2" charset="2"/>
              <a:buChar char="§"/>
            </a:pPr>
            <a:r>
              <a:rPr lang="en-US" sz="1800" dirty="0">
                <a:uFillTx/>
              </a:rPr>
              <a:t>Asks you to identify inferences that cannot be made based on information in the passage</a:t>
            </a:r>
          </a:p>
          <a:p>
            <a:pPr marL="285750" indent="-285750">
              <a:buFont typeface="Wingdings" panose="05000000000000000000" pitchFamily="2" charset="2"/>
              <a:buChar char="q"/>
            </a:pPr>
            <a:endParaRPr lang="en-US" sz="1800" dirty="0">
              <a:uFillTx/>
            </a:endParaRPr>
          </a:p>
          <a:p>
            <a:pPr marL="0" indent="0" algn="just">
              <a:spcBef>
                <a:spcPct val="20000"/>
              </a:spcBef>
              <a:buSzPct val="80000"/>
              <a:buNone/>
            </a:pPr>
            <a:r>
              <a:rPr lang="en-US" sz="1800" b="1" dirty="0">
                <a:uFillTx/>
              </a:rPr>
              <a:t>Questions may look like: </a:t>
            </a:r>
          </a:p>
          <a:p>
            <a:pPr marL="354013" indent="-354013" algn="just">
              <a:spcBef>
                <a:spcPct val="20000"/>
              </a:spcBef>
              <a:buSzPct val="80000"/>
              <a:buFont typeface="Wingdings" pitchFamily="2" charset="2"/>
              <a:buChar char="§"/>
            </a:pPr>
            <a:r>
              <a:rPr lang="en-US" sz="1800" dirty="0">
                <a:uFillTx/>
              </a:rPr>
              <a:t>The writer suggests that…</a:t>
            </a:r>
          </a:p>
          <a:p>
            <a:pPr marL="354013" indent="-354013" algn="just">
              <a:spcBef>
                <a:spcPct val="20000"/>
              </a:spcBef>
              <a:buSzPct val="80000"/>
              <a:buFont typeface="Wingdings" pitchFamily="2" charset="2"/>
              <a:buChar char="§"/>
            </a:pPr>
            <a:r>
              <a:rPr lang="en-US" sz="1800" dirty="0">
                <a:uFillTx/>
              </a:rPr>
              <a:t>What is suggested by the last paragraph? </a:t>
            </a:r>
          </a:p>
          <a:p>
            <a:pPr marL="354013" indent="-354013" algn="just">
              <a:spcBef>
                <a:spcPct val="20000"/>
              </a:spcBef>
              <a:buSzPct val="80000"/>
              <a:buFont typeface="Wingdings" pitchFamily="2" charset="2"/>
              <a:buChar char="§"/>
            </a:pPr>
            <a:r>
              <a:rPr lang="en-US" sz="1800" dirty="0">
                <a:uFillTx/>
              </a:rPr>
              <a:t>Which of the following does the author imply…</a:t>
            </a:r>
          </a:p>
          <a:p>
            <a:pPr marL="354013" indent="-354013" algn="just">
              <a:spcBef>
                <a:spcPct val="20000"/>
              </a:spcBef>
              <a:buSzPct val="80000"/>
              <a:buFont typeface="Wingdings" pitchFamily="2" charset="2"/>
              <a:buChar char="§"/>
            </a:pPr>
            <a:r>
              <a:rPr lang="en-US" sz="1800" dirty="0">
                <a:uFillTx/>
              </a:rPr>
              <a:t>Which of the following cannot be gathered by reading this article?</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37</a:t>
            </a:fld>
            <a:endParaRPr lang="en-GB">
              <a:uFillTx/>
            </a:endParaRPr>
          </a:p>
        </p:txBody>
      </p:sp>
      <p:sp>
        <p:nvSpPr>
          <p:cNvPr id="3" name="Title 2"/>
          <p:cNvSpPr>
            <a:spLocks noGrp="1"/>
          </p:cNvSpPr>
          <p:nvPr>
            <p:ph type="title"/>
          </p:nvPr>
        </p:nvSpPr>
        <p:spPr/>
        <p:txBody>
          <a:bodyPr/>
          <a:lstStyle/>
          <a:p>
            <a:r>
              <a:rPr lang="en-SG" dirty="0">
                <a:uFillTx/>
              </a:rPr>
              <a:t>Inference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noChangeArrowheads="1"/>
          </p:cNvSpPr>
          <p:nvPr>
            <p:ph idx="1"/>
          </p:nvPr>
        </p:nvSpPr>
        <p:spPr bwMode="auto">
          <a:xfrm>
            <a:off x="107504" y="1268760"/>
            <a:ext cx="8640960" cy="5312223"/>
          </a:xfrm>
          <a:prstGeom prst="rect">
            <a:avLst/>
          </a:prstGeom>
          <a:noFill/>
          <a:ln>
            <a:noFill/>
          </a:ln>
        </p:spPr>
        <p:txBody>
          <a:bodyPr wrap="square">
            <a:spAutoFit/>
          </a:bodyPr>
          <a:lstStyle/>
          <a:p>
            <a:pPr marL="0" indent="0">
              <a:buNone/>
            </a:pPr>
            <a:r>
              <a:rPr lang="en-US" sz="2000" dirty="0">
                <a:uFillTx/>
              </a:rPr>
              <a:t> </a:t>
            </a:r>
            <a:r>
              <a:rPr lang="en-US" sz="2000" b="1" dirty="0">
                <a:uFillTx/>
              </a:rPr>
              <a:t>Approach</a:t>
            </a:r>
          </a:p>
          <a:p>
            <a:pPr marL="0" indent="0">
              <a:buNone/>
            </a:pPr>
            <a:endParaRPr lang="en-US" sz="2000" b="1" dirty="0">
              <a:uFillTx/>
            </a:endParaRPr>
          </a:p>
          <a:p>
            <a:pPr marL="285750" indent="-285750">
              <a:buFont typeface="Wingdings" pitchFamily="2" charset="2"/>
              <a:buChar char="§"/>
            </a:pPr>
            <a:r>
              <a:rPr lang="en-US" sz="1800" dirty="0">
                <a:uFillTx/>
              </a:rPr>
              <a:t>The answer is not directly in the passage but is implied by it. Thus, some logical thinking is required. </a:t>
            </a:r>
            <a:r>
              <a:rPr lang="en-US" sz="1800" i="1" dirty="0">
                <a:uFillTx/>
              </a:rPr>
              <a:t>Don’t </a:t>
            </a:r>
            <a:r>
              <a:rPr lang="en-US" sz="1800" dirty="0">
                <a:uFillTx/>
              </a:rPr>
              <a:t>extend or infer beyond the scope of the text.</a:t>
            </a:r>
          </a:p>
          <a:p>
            <a:pPr marL="285750" indent="-285750">
              <a:buFont typeface="Wingdings" pitchFamily="2" charset="2"/>
              <a:buChar char="§"/>
            </a:pPr>
            <a:r>
              <a:rPr lang="en-US" sz="1800" dirty="0">
                <a:uFillTx/>
              </a:rPr>
              <a:t>Eliminate pairs of answer choices that are effectively synonyms (for only one answer choice can be correct.</a:t>
            </a:r>
          </a:p>
          <a:p>
            <a:pPr marL="285750" indent="-285750">
              <a:buFont typeface="Wingdings" pitchFamily="2" charset="2"/>
              <a:buChar char="§"/>
            </a:pPr>
            <a:r>
              <a:rPr lang="en-US" sz="1800" dirty="0">
                <a:uFillTx/>
              </a:rPr>
              <a:t>Identify the sentiment of the author towards the claim or idea. Then find an answer choice that matches that sentiment. Remember, the implied information is </a:t>
            </a:r>
            <a:r>
              <a:rPr lang="en-US" sz="1800" b="1" dirty="0">
                <a:uFillTx/>
              </a:rPr>
              <a:t>based on the given explicit information</a:t>
            </a:r>
            <a:r>
              <a:rPr lang="en-US" sz="1800" dirty="0">
                <a:uFillTx/>
              </a:rPr>
              <a:t>.</a:t>
            </a:r>
          </a:p>
          <a:p>
            <a:pPr marL="742950" lvl="1" indent="-285750">
              <a:buFont typeface="Wingdings" pitchFamily="2" charset="2"/>
              <a:buChar char="§"/>
            </a:pPr>
            <a:r>
              <a:rPr lang="en-US" sz="1800" dirty="0">
                <a:uFillTx/>
              </a:rPr>
              <a:t>Use information given to extrapolate beyond the literal meaning. Hunt for clues within the passage!</a:t>
            </a:r>
          </a:p>
          <a:p>
            <a:pPr marL="742950" lvl="1" indent="-285750">
              <a:buFont typeface="Wingdings" pitchFamily="2" charset="2"/>
              <a:buChar char="§"/>
            </a:pPr>
            <a:r>
              <a:rPr lang="en-US" sz="1800" dirty="0">
                <a:uFillTx/>
              </a:rPr>
              <a:t>Look for key words in the question and locate them in the passage. Then re-read that part of the passage. </a:t>
            </a:r>
          </a:p>
          <a:p>
            <a:pPr marL="285750" indent="-285750">
              <a:buFont typeface="Wingdings" pitchFamily="2" charset="2"/>
              <a:buChar char="§"/>
            </a:pPr>
            <a:r>
              <a:rPr lang="en-US" sz="1800" dirty="0">
                <a:uFillTx/>
              </a:rPr>
              <a:t>For </a:t>
            </a:r>
            <a:r>
              <a:rPr lang="en-US" sz="1800" u="sng" dirty="0">
                <a:uFillTx/>
              </a:rPr>
              <a:t>restatement questions</a:t>
            </a:r>
            <a:r>
              <a:rPr lang="en-US" sz="1800" dirty="0">
                <a:uFillTx/>
              </a:rPr>
              <a:t>, develop your own generalization of the text and apply it back to the passage. </a:t>
            </a:r>
          </a:p>
          <a:p>
            <a:pPr marL="285750" indent="-285750">
              <a:buFont typeface="Wingdings" pitchFamily="2" charset="2"/>
              <a:buChar char="§"/>
            </a:pPr>
            <a:r>
              <a:rPr lang="en-US" sz="1800" b="1" dirty="0">
                <a:uFillTx/>
              </a:rPr>
              <a:t>T</a:t>
            </a:r>
            <a:r>
              <a:rPr lang="en-SG" sz="1800" b="1" dirty="0">
                <a:uFillTx/>
              </a:rPr>
              <a:t>he correct answer will often both paraphrase and extend a statement in the passage, but it will not directly quote it.</a:t>
            </a:r>
            <a:endParaRPr lang="en-US"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38</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wipe(down)">
                                      <p:cBhvr>
                                        <p:cTn id="10" dur="500"/>
                                        <p:tgtEl>
                                          <p:spTgt spid="6">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wipe(down)">
                                      <p:cBhvr>
                                        <p:cTn id="13" dur="500"/>
                                        <p:tgtEl>
                                          <p:spTgt spid="6">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wipe(down)">
                                      <p:cBhvr>
                                        <p:cTn id="16" dur="500"/>
                                        <p:tgtEl>
                                          <p:spTgt spid="6">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wipe(down)">
                                      <p:cBhvr>
                                        <p:cTn id="19" dur="500"/>
                                        <p:tgtEl>
                                          <p:spTgt spid="6">
                                            <p:txEl>
                                              <p:pRg st="5" end="5"/>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wipe(down)">
                                      <p:cBhvr>
                                        <p:cTn id="22" dur="500"/>
                                        <p:tgtEl>
                                          <p:spTgt spid="6">
                                            <p:txEl>
                                              <p:pRg st="6" end="6"/>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animEffect transition="in" filter="wipe(down)">
                                      <p:cBhvr>
                                        <p:cTn id="25" dur="500"/>
                                        <p:tgtEl>
                                          <p:spTgt spid="6">
                                            <p:txEl>
                                              <p:pRg st="7" end="7"/>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6">
                                            <p:txEl>
                                              <p:pRg st="8" end="8"/>
                                            </p:txEl>
                                          </p:spTgt>
                                        </p:tgtEl>
                                        <p:attrNameLst>
                                          <p:attrName>style.visibility</p:attrName>
                                        </p:attrNameLst>
                                      </p:cBhvr>
                                      <p:to>
                                        <p:strVal val="visible"/>
                                      </p:to>
                                    </p:set>
                                    <p:animEffect transition="in" filter="wipe(down)">
                                      <p:cBhvr>
                                        <p:cTn id="28"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a:xfrm>
            <a:off x="179512" y="1340768"/>
            <a:ext cx="8496944" cy="5245040"/>
          </a:xfrm>
          <a:prstGeom prst="rect">
            <a:avLst/>
          </a:prstGeom>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457200" indent="-457200" algn="just">
              <a:spcBef>
                <a:spcPts val="384"/>
              </a:spcBef>
              <a:buFont typeface="Arial" charset="0"/>
              <a:buNone/>
            </a:pPr>
            <a:r>
              <a:rPr lang="en-US" sz="1800" dirty="0">
                <a:uFillTx/>
                <a:latin typeface="Calibri" panose="020F0502020204030204" pitchFamily="34" charset="0"/>
                <a:cs typeface="Arial" pitchFamily="34" charset="0"/>
              </a:rPr>
              <a:t>	The man walked quickly through the streets of Los Angeles after having robbed the liquor store.  The young American had spent many lonely nights in prison before and didn’t want to go back.</a:t>
            </a:r>
          </a:p>
          <a:p>
            <a:pPr marL="457200" indent="-457200">
              <a:spcBef>
                <a:spcPts val="384"/>
              </a:spcBef>
              <a:buFont typeface="Arial" charset="0"/>
              <a:buNone/>
            </a:pPr>
            <a:endParaRPr lang="en-US" sz="1200" b="1" dirty="0">
              <a:uFillTx/>
              <a:latin typeface="Calibri" panose="020F0502020204030204" pitchFamily="34" charset="0"/>
              <a:cs typeface="Arial" pitchFamily="34" charset="0"/>
            </a:endParaRPr>
          </a:p>
          <a:p>
            <a:pPr marL="457200" indent="-457200">
              <a:spcBef>
                <a:spcPts val="384"/>
              </a:spcBef>
              <a:buNone/>
            </a:pPr>
            <a:r>
              <a:rPr lang="en-US" sz="1800" b="1" dirty="0">
                <a:uFillTx/>
                <a:latin typeface="Calibri" panose="020F0502020204030204" pitchFamily="34" charset="0"/>
                <a:cs typeface="Arial" pitchFamily="34" charset="0"/>
              </a:rPr>
              <a:t>	Can we infer the following? </a:t>
            </a:r>
          </a:p>
          <a:p>
            <a:pPr marL="457200" indent="-457200">
              <a:spcBef>
                <a:spcPts val="384"/>
              </a:spcBef>
              <a:buFont typeface="Arial" charset="0"/>
              <a:buNone/>
            </a:pPr>
            <a:endParaRPr lang="en-US" sz="1800" dirty="0">
              <a:uFillTx/>
              <a:latin typeface="Calibri" panose="020F0502020204030204" pitchFamily="34" charset="0"/>
              <a:cs typeface="Arial" pitchFamily="34" charset="0"/>
            </a:endParaRPr>
          </a:p>
          <a:p>
            <a:pPr marL="457200" indent="-457200">
              <a:spcBef>
                <a:spcPts val="384"/>
              </a:spcBef>
              <a:buFont typeface="Arial" charset="0"/>
              <a:buNone/>
            </a:pPr>
            <a:r>
              <a:rPr lang="en-US" sz="1800" dirty="0">
                <a:uFillTx/>
                <a:latin typeface="Calibri" panose="020F0502020204030204" pitchFamily="34" charset="0"/>
                <a:cs typeface="Arial" pitchFamily="34" charset="0"/>
              </a:rPr>
              <a:t>		    The man has spent at least a month in prison.</a:t>
            </a:r>
          </a:p>
          <a:p>
            <a:pPr marL="457200" indent="-457200">
              <a:spcBef>
                <a:spcPts val="384"/>
              </a:spcBef>
              <a:buFont typeface="Arial" charset="0"/>
              <a:buNone/>
            </a:pPr>
            <a:r>
              <a:rPr lang="en-US" sz="1800" dirty="0">
                <a:uFillTx/>
                <a:latin typeface="Calibri" panose="020F0502020204030204" pitchFamily="34" charset="0"/>
                <a:cs typeface="Arial" pitchFamily="34" charset="0"/>
              </a:rPr>
              <a:t>		    The man has spent time in the American prison system</a:t>
            </a:r>
          </a:p>
          <a:p>
            <a:pPr marL="457200" indent="-457200">
              <a:spcBef>
                <a:spcPts val="384"/>
              </a:spcBef>
              <a:buFont typeface="Arial" charset="0"/>
              <a:buNone/>
            </a:pPr>
            <a:endParaRPr lang="en-US" sz="1200" dirty="0">
              <a:uFillTx/>
              <a:latin typeface="Calibri" panose="020F0502020204030204" pitchFamily="34" charset="0"/>
              <a:cs typeface="Arial" pitchFamily="34" charset="0"/>
            </a:endParaRPr>
          </a:p>
          <a:p>
            <a:pPr marL="457200" indent="-457200" algn="just">
              <a:spcBef>
                <a:spcPts val="384"/>
              </a:spcBef>
              <a:buFont typeface="Arial" charset="0"/>
              <a:buNone/>
            </a:pPr>
            <a:r>
              <a:rPr lang="en-US" sz="1800" dirty="0">
                <a:uFillTx/>
                <a:latin typeface="Calibri" panose="020F0502020204030204" pitchFamily="34" charset="0"/>
                <a:cs typeface="Arial" pitchFamily="34" charset="0"/>
              </a:rPr>
              <a:t>	First-hand and literary accounts of WWII during and directly after the war primarily depicted the glory and honor of battle.  Such accounts from 1955(well after the war) onwards, however, focused on the harsh conditions and personal horrors experienced by individual soldiers.</a:t>
            </a:r>
          </a:p>
          <a:p>
            <a:pPr marL="457200" indent="-457200">
              <a:spcBef>
                <a:spcPts val="384"/>
              </a:spcBef>
              <a:buFont typeface="Arial" charset="0"/>
              <a:buNone/>
            </a:pPr>
            <a:endParaRPr lang="en-US" sz="1800" b="1" dirty="0">
              <a:uFillTx/>
              <a:latin typeface="Calibri" panose="020F0502020204030204" pitchFamily="34" charset="0"/>
              <a:cs typeface="Arial" pitchFamily="34" charset="0"/>
            </a:endParaRPr>
          </a:p>
          <a:p>
            <a:pPr marL="457200" indent="-457200">
              <a:spcBef>
                <a:spcPts val="384"/>
              </a:spcBef>
              <a:buFont typeface="Arial" charset="0"/>
              <a:buNone/>
            </a:pPr>
            <a:r>
              <a:rPr lang="en-US" sz="1800" b="1" dirty="0">
                <a:uFillTx/>
                <a:latin typeface="Calibri" panose="020F0502020204030204" pitchFamily="34" charset="0"/>
                <a:cs typeface="Arial" pitchFamily="34" charset="0"/>
              </a:rPr>
              <a:t>	Can we infer the following? </a:t>
            </a:r>
          </a:p>
          <a:p>
            <a:pPr marL="457200" indent="-457200">
              <a:spcBef>
                <a:spcPts val="384"/>
              </a:spcBef>
              <a:buFont typeface="Arial" charset="0"/>
              <a:buNone/>
            </a:pPr>
            <a:r>
              <a:rPr lang="en-US" sz="1800" b="1" dirty="0">
                <a:uFillTx/>
                <a:latin typeface="Calibri" panose="020F0502020204030204" pitchFamily="34" charset="0"/>
                <a:cs typeface="Arial" pitchFamily="34" charset="0"/>
              </a:rPr>
              <a:t>      		     </a:t>
            </a:r>
            <a:r>
              <a:rPr lang="en-US" sz="1800" dirty="0">
                <a:uFillTx/>
                <a:latin typeface="Calibri" panose="020F0502020204030204" pitchFamily="34" charset="0"/>
                <a:cs typeface="Arial" pitchFamily="34" charset="0"/>
              </a:rPr>
              <a:t>Depictions of WWII after 1955 became increasingly realistic</a:t>
            </a:r>
          </a:p>
          <a:p>
            <a:pPr>
              <a:buFont typeface="Arial" charset="0"/>
              <a:buAutoNum type="arabicParenR"/>
            </a:pPr>
            <a:endParaRPr lang="en-US" sz="1800" dirty="0">
              <a:uFillTx/>
              <a:latin typeface="Calibri" panose="020F0502020204030204" pitchFamily="34" charset="0"/>
              <a:cs typeface="Arial" pitchFamily="34" charset="0"/>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39</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fade">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animEffect transition="in" filter="fade">
                                      <p:cBhvr>
                                        <p:cTn id="17" dur="500"/>
                                        <p:tgtEl>
                                          <p:spTgt spid="6">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9" end="9"/>
                                            </p:txEl>
                                          </p:spTgt>
                                        </p:tgtEl>
                                        <p:attrNameLst>
                                          <p:attrName>style.visibility</p:attrName>
                                        </p:attrNameLst>
                                      </p:cBhvr>
                                      <p:to>
                                        <p:strVal val="visible"/>
                                      </p:to>
                                    </p:set>
                                    <p:animEffect transition="in" filter="fade">
                                      <p:cBhvr>
                                        <p:cTn id="22" dur="500"/>
                                        <p:tgtEl>
                                          <p:spTgt spid="6">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animEffect transition="in" filter="fade">
                                      <p:cBhvr>
                                        <p:cTn id="2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4"/>
          <p:cNvSpPr txBox="1">
            <a:spLocks noGrp="1" noChangeArrowheads="1"/>
          </p:cNvSpPr>
          <p:nvPr>
            <p:ph idx="1"/>
          </p:nvPr>
        </p:nvSpPr>
        <p:spPr bwMode="auto">
          <a:xfrm>
            <a:off x="395536" y="1484784"/>
            <a:ext cx="8147050" cy="4056495"/>
          </a:xfrm>
          <a:prstGeom prst="rect">
            <a:avLst/>
          </a:prstGeom>
          <a:noFill/>
          <a:ln w="9525">
            <a:solidFill>
              <a:schemeClr val="bg1"/>
            </a:solidFill>
            <a:miter lim="800000"/>
          </a:ln>
        </p:spPr>
        <p:txBody>
          <a:bodyPr>
            <a:spAutoFit/>
          </a:bodyPr>
          <a:lstStyle/>
          <a:p>
            <a:pPr marL="0" indent="0">
              <a:buNone/>
            </a:pPr>
            <a:r>
              <a:rPr lang="en-US" sz="2000" b="1" dirty="0">
                <a:solidFill>
                  <a:srgbClr val="C00000"/>
                </a:solidFill>
                <a:uFillTx/>
              </a:rPr>
              <a:t>Illustrative/Descriptive Passage</a:t>
            </a:r>
          </a:p>
          <a:p>
            <a:r>
              <a:rPr lang="en-US" sz="1800" u="sng" dirty="0">
                <a:uFillTx/>
              </a:rPr>
              <a:t>Intro</a:t>
            </a:r>
          </a:p>
          <a:p>
            <a:pPr marL="0" indent="0">
              <a:buNone/>
            </a:pPr>
            <a:r>
              <a:rPr lang="en-US" sz="1800" dirty="0">
                <a:uFillTx/>
              </a:rPr>
              <a:t>	Introduce an issue/topic</a:t>
            </a:r>
          </a:p>
          <a:p>
            <a:pPr marL="0" indent="0">
              <a:buNone/>
            </a:pPr>
            <a:r>
              <a:rPr lang="en-US" sz="1800" dirty="0">
                <a:uFillTx/>
              </a:rPr>
              <a:t>	No opinion</a:t>
            </a:r>
            <a:endParaRPr lang="en-US" sz="1800" b="1" dirty="0">
              <a:uFillTx/>
            </a:endParaRPr>
          </a:p>
          <a:p>
            <a:r>
              <a:rPr lang="en-US" sz="1800" u="sng" dirty="0">
                <a:uFillTx/>
              </a:rPr>
              <a:t>Body</a:t>
            </a:r>
          </a:p>
          <a:p>
            <a:pPr marL="0" indent="0">
              <a:buNone/>
            </a:pPr>
            <a:r>
              <a:rPr lang="en-US" sz="1800" dirty="0">
                <a:uFillTx/>
              </a:rPr>
              <a:t>	Discuss topic in detail</a:t>
            </a:r>
          </a:p>
          <a:p>
            <a:pPr marL="0" indent="0">
              <a:buNone/>
            </a:pPr>
            <a:r>
              <a:rPr lang="en-US" sz="1800" dirty="0">
                <a:uFillTx/>
              </a:rPr>
              <a:t>	Could be developments in chronological format</a:t>
            </a:r>
          </a:p>
          <a:p>
            <a:pPr marL="0" indent="0">
              <a:buNone/>
            </a:pPr>
            <a:r>
              <a:rPr lang="en-US" sz="1800" dirty="0">
                <a:uFillTx/>
              </a:rPr>
              <a:t>	Mention key contributors to topic/issue</a:t>
            </a:r>
          </a:p>
          <a:p>
            <a:r>
              <a:rPr lang="en-US" sz="1800" u="sng" dirty="0">
                <a:uFillTx/>
              </a:rPr>
              <a:t>Conclusion</a:t>
            </a:r>
          </a:p>
          <a:p>
            <a:pPr marL="0" indent="0">
              <a:buNone/>
            </a:pPr>
            <a:r>
              <a:rPr lang="en-US" sz="1800" dirty="0">
                <a:uFillTx/>
              </a:rPr>
              <a:t>	Summarize discussion</a:t>
            </a:r>
          </a:p>
          <a:p>
            <a:pPr marL="0" indent="0">
              <a:buNone/>
            </a:pPr>
            <a:r>
              <a:rPr lang="en-US" sz="1800" dirty="0">
                <a:uFillTx/>
              </a:rPr>
              <a:t>	Possibly end with a forward-looking statement</a:t>
            </a:r>
          </a:p>
          <a:p>
            <a:pPr marL="0" indent="0">
              <a:buNone/>
            </a:pPr>
            <a:r>
              <a:rPr lang="en-US" sz="1800" dirty="0">
                <a:uFillTx/>
              </a:rPr>
              <a:t>	No opinion expressed</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a:t>
            </a:fld>
            <a:endParaRPr lang="en-GB" dirty="0">
              <a:uFillTx/>
            </a:endParaRPr>
          </a:p>
        </p:txBody>
      </p:sp>
      <p:sp>
        <p:nvSpPr>
          <p:cNvPr id="3" name="Title 2"/>
          <p:cNvSpPr>
            <a:spLocks noGrp="1"/>
          </p:cNvSpPr>
          <p:nvPr>
            <p:ph type="title"/>
          </p:nvPr>
        </p:nvSpPr>
        <p:spPr/>
        <p:txBody>
          <a:bodyPr/>
          <a:lstStyle/>
          <a:p>
            <a:r>
              <a:rPr lang="en-SG" dirty="0">
                <a:uFillTx/>
              </a:rPr>
              <a:t>Passage Types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352312"/>
            <a:ext cx="7620000" cy="5226046"/>
          </a:xfrm>
          <a:prstGeom prst="rect">
            <a:avLst/>
          </a:prstGeom>
          <a:noFill/>
          <a:ln w="9525">
            <a:noFill/>
            <a:miter lim="800000"/>
          </a:ln>
        </p:spPr>
        <p:txBody>
          <a:bodyPr wrap="square">
            <a:spAutoFit/>
          </a:bodyPr>
          <a:lstStyle/>
          <a:p>
            <a:pPr marL="0" indent="0" algn="just" fontAlgn="t">
              <a:buNone/>
            </a:pPr>
            <a:r>
              <a:rPr lang="en-US" sz="1800" dirty="0">
                <a:uFillTx/>
              </a:rPr>
              <a:t>The belief that it is harmful to the Black community for authors to explore the humanity of our leaders can have troubling effects. At the least, it promotes the belief that our heroes have to be perfect to be useful. At worst, it censors our full investigation of Black life. If our paintings of that life are stock and cramped, their colors drab and predictable, the representations of our culture are likely to be untrue. They will not capture the breadth and complexity of Black identity.</a:t>
            </a:r>
          </a:p>
          <a:p>
            <a:pPr marL="0" indent="0" algn="just" fontAlgn="t">
              <a:buNone/>
            </a:pPr>
            <a:endParaRPr lang="en-US" sz="1600" dirty="0">
              <a:uFillTx/>
            </a:endParaRPr>
          </a:p>
          <a:p>
            <a:pPr marL="0" indent="0">
              <a:buNone/>
            </a:pPr>
            <a:r>
              <a:rPr lang="en-US" sz="1800" dirty="0">
                <a:uFillTx/>
              </a:rPr>
              <a:t>The passage implies that Black leaders have sometimes been portrayed as being</a:t>
            </a:r>
          </a:p>
          <a:p>
            <a:pPr marL="0" indent="0">
              <a:buNone/>
            </a:pPr>
            <a:endParaRPr lang="en-US" sz="1800" dirty="0">
              <a:uFillTx/>
            </a:endParaRPr>
          </a:p>
          <a:p>
            <a:pPr marL="342900" indent="-342900">
              <a:buFont typeface="+mj-lt"/>
              <a:buAutoNum type="alphaUcPeriod"/>
            </a:pPr>
            <a:r>
              <a:rPr lang="en-US" sz="1800" dirty="0">
                <a:uFillTx/>
              </a:rPr>
              <a:t>overly sentimental</a:t>
            </a:r>
          </a:p>
          <a:p>
            <a:pPr marL="342900" indent="-342900">
              <a:buFont typeface="+mj-lt"/>
              <a:buAutoNum type="alphaUcPeriod"/>
            </a:pPr>
            <a:r>
              <a:rPr lang="en-US" sz="1800" dirty="0">
                <a:uFillTx/>
              </a:rPr>
              <a:t>deeply complex</a:t>
            </a:r>
          </a:p>
          <a:p>
            <a:pPr marL="342900" indent="-342900">
              <a:buFont typeface="+mj-lt"/>
              <a:buAutoNum type="alphaUcPeriod"/>
            </a:pPr>
            <a:r>
              <a:rPr lang="en-US" sz="1800" dirty="0">
                <a:uFillTx/>
              </a:rPr>
              <a:t>above reproach</a:t>
            </a:r>
          </a:p>
          <a:p>
            <a:pPr marL="342900" indent="-342900">
              <a:buFont typeface="+mj-lt"/>
              <a:buAutoNum type="alphaUcPeriod"/>
            </a:pPr>
            <a:r>
              <a:rPr lang="en-US" sz="1800" dirty="0">
                <a:uFillTx/>
              </a:rPr>
              <a:t>without regret</a:t>
            </a:r>
          </a:p>
          <a:p>
            <a:pPr marL="342900" indent="-342900">
              <a:buFont typeface="+mj-lt"/>
              <a:buAutoNum type="alphaUcPeriod"/>
            </a:pPr>
            <a:r>
              <a:rPr lang="en-US" sz="1800" dirty="0">
                <a:uFillTx/>
              </a:rPr>
              <a:t>beyond understanding</a:t>
            </a:r>
          </a:p>
          <a:p>
            <a:pPr fontAlgn="t"/>
            <a:endParaRPr lang="en-US" sz="16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40</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497013"/>
            <a:ext cx="8147050" cy="4967514"/>
          </a:xfrm>
          <a:prstGeom prst="rect">
            <a:avLst/>
          </a:prstGeom>
          <a:noFill/>
          <a:ln w="9525">
            <a:noFill/>
            <a:miter lim="800000"/>
          </a:ln>
        </p:spPr>
        <p:txBody>
          <a:bodyPr wrap="square">
            <a:spAutoFit/>
          </a:bodyPr>
          <a:lstStyle/>
          <a:p>
            <a:pPr marL="0" indent="0" algn="just">
              <a:buNone/>
            </a:pPr>
            <a:r>
              <a:rPr lang="en-US" sz="1800" dirty="0">
                <a:solidFill>
                  <a:srgbClr val="000000"/>
                </a:solidFill>
                <a:uFillTx/>
              </a:rPr>
              <a:t>Among the side benefits of the museum’s exhibition of early photographs of Egypt is that it can inspire you to read the travel classic Flaubert in Egypt. Looking at the photographs from the 1850’s after reading the book, you should be able to conjure up the French author just outside the picture frame. There is Flaubert in his long white shirt, his shaved head topped by a red </a:t>
            </a:r>
            <a:r>
              <a:rPr lang="en-US" sz="1800" dirty="0" err="1">
                <a:solidFill>
                  <a:srgbClr val="000000"/>
                </a:solidFill>
                <a:uFillTx/>
              </a:rPr>
              <a:t>tarboosh</a:t>
            </a:r>
            <a:r>
              <a:rPr lang="en-US" sz="1800" dirty="0">
                <a:solidFill>
                  <a:srgbClr val="000000"/>
                </a:solidFill>
                <a:uFillTx/>
              </a:rPr>
              <a:t>, settled into the cool shade of an ancient temple, reading poetry, and seeming oh-so-exquisitely bored. </a:t>
            </a:r>
          </a:p>
          <a:p>
            <a:pPr marL="0" indent="0" algn="just">
              <a:buNone/>
            </a:pPr>
            <a:endParaRPr lang="en-US" sz="1800" dirty="0">
              <a:solidFill>
                <a:srgbClr val="C00000"/>
              </a:solidFill>
              <a:uFillTx/>
            </a:endParaRPr>
          </a:p>
          <a:p>
            <a:pPr marL="0" indent="0">
              <a:buNone/>
            </a:pPr>
            <a:r>
              <a:rPr lang="en-SG" sz="1800" dirty="0">
                <a:uFillTx/>
              </a:rPr>
              <a:t>The characterization of Flaubert in the last sentence chiefly serves to suggest that</a:t>
            </a:r>
          </a:p>
          <a:p>
            <a:pPr marL="0" indent="0">
              <a:buNone/>
            </a:pPr>
            <a:endParaRPr lang="en-SG" sz="1800" dirty="0">
              <a:uFillTx/>
            </a:endParaRPr>
          </a:p>
          <a:p>
            <a:pPr marL="457200" indent="-457200">
              <a:buFont typeface="+mj-lt"/>
              <a:buAutoNum type="alphaUcPeriod"/>
            </a:pPr>
            <a:r>
              <a:rPr lang="en-SG" sz="1800" dirty="0">
                <a:uFillTx/>
              </a:rPr>
              <a:t>Flaubert had an affected manner</a:t>
            </a:r>
          </a:p>
          <a:p>
            <a:pPr marL="457200" indent="-457200">
              <a:buFont typeface="+mj-lt"/>
              <a:buAutoNum type="alphaUcPeriod"/>
            </a:pPr>
            <a:r>
              <a:rPr lang="en-SG" sz="1800" dirty="0">
                <a:uFillTx/>
              </a:rPr>
              <a:t>Egypt inspired Flaubert to write</a:t>
            </a:r>
          </a:p>
          <a:p>
            <a:pPr marL="457200" indent="-457200">
              <a:buFont typeface="+mj-lt"/>
              <a:buAutoNum type="alphaUcPeriod"/>
            </a:pPr>
            <a:r>
              <a:rPr lang="en-SG" sz="1800" dirty="0">
                <a:uFillTx/>
              </a:rPr>
              <a:t>Flaubert found the Egyptian climate oppressive</a:t>
            </a:r>
          </a:p>
          <a:p>
            <a:pPr marL="457200" indent="-457200">
              <a:buFont typeface="+mj-lt"/>
              <a:buAutoNum type="alphaUcPeriod"/>
            </a:pPr>
            <a:r>
              <a:rPr lang="en-SG" sz="1800" dirty="0">
                <a:uFillTx/>
              </a:rPr>
              <a:t>Flaubert was timid about posing for photographs</a:t>
            </a:r>
          </a:p>
          <a:p>
            <a:pPr marL="457200" indent="-457200">
              <a:buFont typeface="+mj-lt"/>
              <a:buAutoNum type="alphaUcPeriod"/>
            </a:pPr>
            <a:r>
              <a:rPr lang="en-SG" sz="1800" dirty="0">
                <a:uFillTx/>
              </a:rPr>
              <a:t>Egypt’s culture was of great interest to Flaubert</a:t>
            </a:r>
            <a:endParaRPr lang="en-US" sz="12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41</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040" y="948690"/>
            <a:ext cx="8640960" cy="5909310"/>
          </a:xfrm>
          <a:prstGeom prst="rect">
            <a:avLst/>
          </a:prstGeom>
          <a:noFill/>
          <a:ln w="9525">
            <a:noFill/>
            <a:miter lim="800000"/>
          </a:ln>
        </p:spPr>
        <p:txBody>
          <a:bodyPr wrap="square">
            <a:spAutoFit/>
          </a:bodyPr>
          <a:lstStyle/>
          <a:p>
            <a:pPr marL="0" indent="0" algn="just">
              <a:buNone/>
            </a:pPr>
            <a:r>
              <a:rPr lang="en-US" sz="1800" dirty="0">
                <a:solidFill>
                  <a:srgbClr val="000000"/>
                </a:solidFill>
                <a:uFillTx/>
              </a:rPr>
              <a:t>That nineteenth-century French novelist </a:t>
            </a:r>
            <a:r>
              <a:rPr lang="en-US" sz="1800" dirty="0" err="1">
                <a:solidFill>
                  <a:srgbClr val="000000"/>
                </a:solidFill>
                <a:uFillTx/>
              </a:rPr>
              <a:t>Honore</a:t>
            </a:r>
            <a:r>
              <a:rPr lang="en-US" sz="1800" dirty="0">
                <a:solidFill>
                  <a:srgbClr val="000000"/>
                </a:solidFill>
                <a:uFillTx/>
              </a:rPr>
              <a:t> de Balzac could be financially wise in his fiction while losing all his money in life was an irony duplicated in other matters. </a:t>
            </a:r>
          </a:p>
          <a:p>
            <a:pPr marL="0" indent="0" algn="just">
              <a:buNone/>
            </a:pPr>
            <a:endParaRPr lang="en-US" sz="1800" dirty="0">
              <a:solidFill>
                <a:srgbClr val="000000"/>
              </a:solidFill>
              <a:uFillTx/>
            </a:endParaRPr>
          </a:p>
          <a:p>
            <a:pPr marL="0" indent="0" algn="just">
              <a:buNone/>
            </a:pPr>
            <a:r>
              <a:rPr lang="en-US" sz="1800" dirty="0">
                <a:solidFill>
                  <a:srgbClr val="000000"/>
                </a:solidFill>
                <a:uFillTx/>
              </a:rPr>
              <a:t>For instance, the very women who had been drawn to him by the penetrating intuition of the female heart that he showed in his novels were appalled to discover how insensitive and awkward the real man could be. It seems the true source of creation for Balzac was not sensitivity but </a:t>
            </a:r>
            <a:r>
              <a:rPr lang="en-US" sz="1800" i="1" dirty="0">
                <a:solidFill>
                  <a:srgbClr val="000000"/>
                </a:solidFill>
                <a:uFillTx/>
              </a:rPr>
              <a:t>imagination</a:t>
            </a:r>
            <a:r>
              <a:rPr lang="en-US" sz="1800" dirty="0">
                <a:solidFill>
                  <a:srgbClr val="000000"/>
                </a:solidFill>
                <a:uFillTx/>
              </a:rPr>
              <a:t>. Balzac’s fiction originally sprang from an intuition he first discovered as a wretched little school boy locked in a dark closet of his boarding school: life is a prison, and only imagination can open its doors.</a:t>
            </a:r>
          </a:p>
          <a:p>
            <a:pPr marL="0" indent="0" algn="just">
              <a:buNone/>
            </a:pPr>
            <a:endParaRPr lang="en-US" sz="1800" dirty="0">
              <a:solidFill>
                <a:srgbClr val="C00000"/>
              </a:solidFill>
              <a:uFillTx/>
            </a:endParaRPr>
          </a:p>
          <a:p>
            <a:pPr marL="0" indent="0">
              <a:buNone/>
            </a:pPr>
            <a:r>
              <a:rPr lang="en-SG" sz="1800" dirty="0">
                <a:uFillTx/>
              </a:rPr>
              <a:t>The example in </a:t>
            </a:r>
            <a:r>
              <a:rPr lang="en-SG" sz="1800">
                <a:uFillTx/>
              </a:rPr>
              <a:t>lines </a:t>
            </a:r>
            <a:r>
              <a:rPr lang="en-SG">
                <a:uFillTx/>
              </a:rPr>
              <a:t>4</a:t>
            </a:r>
            <a:r>
              <a:rPr lang="en-SG" sz="1800">
                <a:uFillTx/>
              </a:rPr>
              <a:t>-6 </a:t>
            </a:r>
            <a:r>
              <a:rPr lang="en-SG" sz="1800" dirty="0">
                <a:uFillTx/>
              </a:rPr>
              <a:t>primarily suggests that</a:t>
            </a:r>
          </a:p>
          <a:p>
            <a:pPr marL="0" indent="0">
              <a:buNone/>
            </a:pPr>
            <a:endParaRPr lang="en-SG" sz="1800" dirty="0">
              <a:uFillTx/>
            </a:endParaRPr>
          </a:p>
          <a:p>
            <a:pPr marL="457200" indent="-457200">
              <a:buFont typeface="+mj-lt"/>
              <a:buAutoNum type="alphaUcPeriod"/>
            </a:pPr>
            <a:r>
              <a:rPr lang="en-SG" sz="1800" dirty="0">
                <a:uFillTx/>
              </a:rPr>
              <a:t>Balzac’s work was not especially popular among female readers</a:t>
            </a:r>
          </a:p>
          <a:p>
            <a:pPr marL="457200" indent="-457200">
              <a:buFont typeface="+mj-lt"/>
              <a:buAutoNum type="alphaUcPeriod"/>
            </a:pPr>
            <a:r>
              <a:rPr lang="en-SG" sz="1800" dirty="0">
                <a:uFillTx/>
              </a:rPr>
              <a:t>Balzac could not write convincingly about financial insights</a:t>
            </a:r>
          </a:p>
          <a:p>
            <a:pPr marL="457200" indent="-457200">
              <a:buFont typeface="+mj-lt"/>
              <a:buAutoNum type="alphaUcPeriod"/>
            </a:pPr>
            <a:r>
              <a:rPr lang="en-SG" sz="1800" dirty="0">
                <a:uFillTx/>
              </a:rPr>
              <a:t>Balzac’s insights into character were not evident in his everyday life</a:t>
            </a:r>
          </a:p>
          <a:p>
            <a:pPr marL="457200" indent="-457200">
              <a:buFont typeface="+mj-lt"/>
              <a:buAutoNum type="alphaUcPeriod"/>
            </a:pPr>
            <a:r>
              <a:rPr lang="en-SG" sz="1800" dirty="0">
                <a:uFillTx/>
              </a:rPr>
              <a:t>People who knew Balzac personally could not respect him as an artist</a:t>
            </a:r>
          </a:p>
          <a:p>
            <a:pPr marL="457200" indent="-457200">
              <a:buFont typeface="+mj-lt"/>
              <a:buAutoNum type="alphaUcPeriod"/>
            </a:pPr>
            <a:r>
              <a:rPr lang="en-SG" sz="1800" dirty="0">
                <a:uFillTx/>
              </a:rPr>
              <a:t>Readers had unreasonable expectations of Balzac the man</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42</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352312"/>
            <a:ext cx="8291264" cy="5189113"/>
          </a:xfrm>
          <a:prstGeom prst="rect">
            <a:avLst/>
          </a:prstGeom>
          <a:noFill/>
          <a:ln w="9525">
            <a:noFill/>
            <a:miter lim="800000"/>
          </a:ln>
        </p:spPr>
        <p:txBody>
          <a:bodyPr wrap="square">
            <a:spAutoFit/>
          </a:bodyPr>
          <a:lstStyle/>
          <a:p>
            <a:pPr marL="0" indent="0" algn="just">
              <a:buNone/>
            </a:pPr>
            <a:r>
              <a:rPr lang="en-US" sz="1800" dirty="0">
                <a:uFillTx/>
              </a:rPr>
              <a:t>Though it has become a bit of a clichéd image in our world of telescopes and internet images, supernovas seen up close can still be an awe-inspiring sight. But we sometimes overlook how rarely supernovas actually occur. In fact, t</a:t>
            </a:r>
            <a:r>
              <a:rPr lang="en-SG" sz="1800" dirty="0">
                <a:uFillTx/>
              </a:rPr>
              <a:t>he last supernova in our galaxy visible from Earth without a telescope was observed only five years before the telescope was first used for celestial observation in 1609.</a:t>
            </a:r>
            <a:endParaRPr lang="en-US" sz="1800" dirty="0">
              <a:uFillTx/>
            </a:endParaRPr>
          </a:p>
          <a:p>
            <a:pPr fontAlgn="t"/>
            <a:endParaRPr lang="en-US" sz="1200" dirty="0">
              <a:uFillTx/>
            </a:endParaRPr>
          </a:p>
          <a:p>
            <a:pPr marL="0" indent="0">
              <a:buNone/>
            </a:pPr>
            <a:r>
              <a:rPr lang="en-SG" sz="1800" dirty="0">
                <a:uFillTx/>
              </a:rPr>
              <a:t>Which of the following can be inferred from the passage above?</a:t>
            </a:r>
          </a:p>
          <a:p>
            <a:pPr marL="0" indent="0">
              <a:buNone/>
            </a:pPr>
            <a:endParaRPr lang="en-SG" sz="1800" dirty="0">
              <a:uFillTx/>
            </a:endParaRPr>
          </a:p>
          <a:p>
            <a:endParaRPr lang="en-SG" sz="600" b="1" dirty="0">
              <a:uFillTx/>
            </a:endParaRPr>
          </a:p>
          <a:p>
            <a:pPr marL="342900" indent="-342900">
              <a:buFont typeface="+mj-lt"/>
              <a:buAutoNum type="alphaUcPeriod"/>
            </a:pPr>
            <a:r>
              <a:rPr lang="en-SG" sz="1800" dirty="0">
                <a:uFillTx/>
              </a:rPr>
              <a:t>Telescopes were first used for celestial observation.</a:t>
            </a:r>
          </a:p>
          <a:p>
            <a:pPr marL="342900" indent="-342900">
              <a:buFont typeface="+mj-lt"/>
              <a:buAutoNum type="alphaUcPeriod"/>
            </a:pPr>
            <a:r>
              <a:rPr lang="en-SG" sz="1800" dirty="0">
                <a:uFillTx/>
              </a:rPr>
              <a:t>Since astronomers began using telescopes, they have observed no    supernovas in our galaxy.</a:t>
            </a:r>
          </a:p>
          <a:p>
            <a:pPr marL="342900" indent="-342900">
              <a:buFont typeface="+mj-lt"/>
              <a:buAutoNum type="alphaUcPeriod"/>
            </a:pPr>
            <a:r>
              <a:rPr lang="en-SG" sz="1800" dirty="0">
                <a:uFillTx/>
              </a:rPr>
              <a:t>The last supernova in our galaxy occurred in 1604.</a:t>
            </a:r>
          </a:p>
          <a:p>
            <a:pPr marL="342900" indent="-342900">
              <a:buFont typeface="+mj-lt"/>
              <a:buAutoNum type="alphaUcPeriod"/>
            </a:pPr>
            <a:r>
              <a:rPr lang="en-SG" sz="1800" dirty="0">
                <a:uFillTx/>
              </a:rPr>
              <a:t>Supernovas can be seen from Earth by the unaided eye.</a:t>
            </a:r>
          </a:p>
          <a:p>
            <a:pPr marL="342900" indent="-342900">
              <a:buFont typeface="+mj-lt"/>
              <a:buAutoNum type="alphaUcPeriod"/>
            </a:pPr>
            <a:r>
              <a:rPr lang="en-SG" sz="1800" dirty="0">
                <a:uFillTx/>
              </a:rPr>
              <a:t>The telescope was invented five years before the last visible supernova occurred.</a:t>
            </a:r>
          </a:p>
          <a:p>
            <a:pPr fontAlgn="t"/>
            <a:endParaRPr lang="en-US" sz="12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43</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512" y="1352312"/>
            <a:ext cx="8712968" cy="5124480"/>
          </a:xfrm>
          <a:prstGeom prst="rect">
            <a:avLst/>
          </a:prstGeom>
          <a:noFill/>
          <a:ln w="9525">
            <a:noFill/>
            <a:miter lim="800000"/>
          </a:ln>
        </p:spPr>
        <p:txBody>
          <a:bodyPr wrap="square">
            <a:spAutoFit/>
          </a:bodyPr>
          <a:lstStyle/>
          <a:p>
            <a:pPr marL="0" indent="0" algn="just">
              <a:buNone/>
            </a:pPr>
            <a:r>
              <a:rPr lang="en-SG" sz="1800" dirty="0">
                <a:uFillTx/>
              </a:rPr>
              <a:t>Looking back now, it seems that US attitude toward nuclear war was downright silly back then. Kids hiding under desks, bomb shelters beneath homes, and “massive retaliation” are all memories from those turbulent times. Yet it seems that we were probably right to be anxious about the Soviets and their will to use the bomb. Even in the 60’s, Soviet leader </a:t>
            </a:r>
            <a:r>
              <a:rPr lang="en-SG" sz="1800" dirty="0" err="1">
                <a:uFillTx/>
              </a:rPr>
              <a:t>Kruschev</a:t>
            </a:r>
            <a:r>
              <a:rPr lang="en-SG" sz="1800" dirty="0">
                <a:uFillTx/>
              </a:rPr>
              <a:t> launched a bid to move missiles to Cuba. Nuclear war was, in fact, always  an imminent possibility – and, no matter how flippant it may seem now, it was better to be prepared than to be annihilated.</a:t>
            </a:r>
          </a:p>
          <a:p>
            <a:pPr fontAlgn="t"/>
            <a:endParaRPr lang="en-US" sz="1050" dirty="0">
              <a:uFillTx/>
            </a:endParaRPr>
          </a:p>
          <a:p>
            <a:pPr marL="0" indent="0">
              <a:buNone/>
            </a:pPr>
            <a:r>
              <a:rPr lang="en-US" sz="1600" b="1" dirty="0">
                <a:solidFill>
                  <a:srgbClr val="000000"/>
                </a:solidFill>
                <a:uFillTx/>
                <a:latin typeface="Helvetica"/>
                <a:cs typeface="Arial" pitchFamily="34" charset="0"/>
              </a:rPr>
              <a:t> </a:t>
            </a:r>
            <a:r>
              <a:rPr lang="en-US" dirty="0">
                <a:solidFill>
                  <a:srgbClr val="000000"/>
                </a:solidFill>
                <a:uFillTx/>
                <a:cs typeface="Arial" pitchFamily="34" charset="0"/>
              </a:rPr>
              <a:t>The author would most likely disagree with all statements EXCEPT…</a:t>
            </a:r>
          </a:p>
          <a:p>
            <a:pPr marL="0" indent="0">
              <a:buNone/>
            </a:pPr>
            <a:endParaRPr lang="en-US" sz="1000" dirty="0">
              <a:solidFill>
                <a:srgbClr val="000000"/>
              </a:solidFill>
              <a:uFillTx/>
              <a:latin typeface="Helvetica"/>
              <a:cs typeface="Arial" pitchFamily="34" charset="0"/>
            </a:endParaRPr>
          </a:p>
          <a:p>
            <a:pPr marL="342900" lvl="0" indent="-342900">
              <a:buFont typeface="+mj-lt"/>
              <a:buAutoNum type="alphaUcPeriod"/>
            </a:pPr>
            <a:r>
              <a:rPr lang="en-US" sz="1800" dirty="0">
                <a:solidFill>
                  <a:srgbClr val="000000"/>
                </a:solidFill>
                <a:uFillTx/>
                <a:cs typeface="Arial" pitchFamily="34" charset="0"/>
              </a:rPr>
              <a:t>Nuclear war is a larger problem now than it was in the 60’s </a:t>
            </a:r>
          </a:p>
          <a:p>
            <a:pPr marL="342900" lvl="0" indent="-342900" eaLnBrk="0" hangingPunct="0">
              <a:lnSpc>
                <a:spcPct val="150000"/>
              </a:lnSpc>
              <a:buFont typeface="+mj-lt"/>
              <a:buAutoNum type="alphaUcPeriod"/>
            </a:pPr>
            <a:r>
              <a:rPr lang="en-SG" sz="1800" dirty="0" err="1">
                <a:uFillTx/>
              </a:rPr>
              <a:t>Kruschev</a:t>
            </a:r>
            <a:r>
              <a:rPr lang="en-SG" sz="1800" dirty="0">
                <a:uFillTx/>
              </a:rPr>
              <a:t> would never actually use a nuclear weapon</a:t>
            </a:r>
          </a:p>
          <a:p>
            <a:pPr marL="342900" lvl="0" indent="-342900" eaLnBrk="0" hangingPunct="0">
              <a:lnSpc>
                <a:spcPct val="150000"/>
              </a:lnSpc>
              <a:buFont typeface="+mj-lt"/>
              <a:buAutoNum type="alphaUcPeriod"/>
            </a:pPr>
            <a:r>
              <a:rPr lang="en-SG" sz="1800" dirty="0">
                <a:uFillTx/>
              </a:rPr>
              <a:t>The US was prepared for all-out nuclear war in the 60’s</a:t>
            </a:r>
          </a:p>
          <a:p>
            <a:pPr marL="342900" lvl="0" indent="-342900" eaLnBrk="0" hangingPunct="0">
              <a:lnSpc>
                <a:spcPct val="150000"/>
              </a:lnSpc>
              <a:buFont typeface="+mj-lt"/>
              <a:buAutoNum type="alphaUcPeriod"/>
            </a:pPr>
            <a:r>
              <a:rPr lang="en-SG" sz="1800" dirty="0">
                <a:uFillTx/>
              </a:rPr>
              <a:t>The US took the threat of nuclear war seriously in the 60’s</a:t>
            </a:r>
          </a:p>
          <a:p>
            <a:pPr marL="342900" lvl="0" indent="-342900" eaLnBrk="0" hangingPunct="0">
              <a:lnSpc>
                <a:spcPct val="150000"/>
              </a:lnSpc>
              <a:buFont typeface="+mj-lt"/>
              <a:buAutoNum type="alphaUcPeriod"/>
            </a:pPr>
            <a:r>
              <a:rPr lang="en-SG" sz="1800" dirty="0">
                <a:uFillTx/>
              </a:rPr>
              <a:t>Cuba would not have launched a nuclear attack</a:t>
            </a:r>
            <a:r>
              <a:rPr lang="en-US" sz="1800" dirty="0">
                <a:solidFill>
                  <a:srgbClr val="000000"/>
                </a:solidFill>
                <a:uFillTx/>
                <a:cs typeface="Arial" pitchFamily="34" charset="0"/>
              </a:rPr>
              <a:t>  </a:t>
            </a:r>
          </a:p>
          <a:p>
            <a:pPr fontAlgn="t"/>
            <a:endParaRPr lang="en-US" sz="11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44</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89256" y="858276"/>
            <a:ext cx="8496944" cy="5549724"/>
          </a:xfrm>
          <a:prstGeom prst="rect">
            <a:avLst/>
          </a:prstGeom>
          <a:noFill/>
          <a:ln w="9525">
            <a:noFill/>
            <a:miter lim="800000"/>
          </a:ln>
        </p:spPr>
        <p:txBody>
          <a:bodyPr wrap="square">
            <a:spAutoFit/>
          </a:bodyPr>
          <a:lstStyle/>
          <a:p>
            <a:pPr marL="0" indent="0" algn="just" fontAlgn="t">
              <a:buNone/>
            </a:pPr>
            <a:r>
              <a:rPr lang="en-US" sz="1600" dirty="0">
                <a:uFillTx/>
              </a:rPr>
              <a:t>The two cases are quite different. A person who buys a lottery ticket is putting himself or herself in the way of winning a prize. This individual has, so to speak, purchased candidacy for such a turn of events and all the rest is a matter of mathematical probabilities. So it is with scientists. A scientist is anyone who, by observations and experiments conducted, by the literature read, and even by the company kept, puts himself or herself in the way of making a discovery. These individuals, by deliberate action, have enormously enlarged their awareness – the candidacy for good fortune – and will now take into account evidence of a kind that a beginner or a casual observer would probably overlook or misinterpret. I honestly do not think that blind luck of the kind enjoyed by someone who finds a winning lottery ticket for which he or she has not paid plays an important part in science or that many important discoveries arise from the casual intersection of two lines.</a:t>
            </a:r>
          </a:p>
          <a:p>
            <a:pPr marL="0" indent="0" algn="just" fontAlgn="t">
              <a:buNone/>
            </a:pPr>
            <a:endParaRPr lang="en-US" sz="1600" dirty="0">
              <a:uFillTx/>
            </a:endParaRPr>
          </a:p>
          <a:p>
            <a:pPr marL="0" indent="0" fontAlgn="t">
              <a:spcAft>
                <a:spcPts val="100"/>
              </a:spcAft>
              <a:buNone/>
            </a:pPr>
            <a:r>
              <a:rPr lang="en-US" sz="1600" dirty="0">
                <a:uFillTx/>
              </a:rPr>
              <a:t>The author implies that a scientist achieves “candidacy for good fortune” by</a:t>
            </a:r>
          </a:p>
          <a:p>
            <a:pPr marL="0" indent="0" fontAlgn="t">
              <a:spcAft>
                <a:spcPts val="100"/>
              </a:spcAft>
              <a:buNone/>
            </a:pPr>
            <a:endParaRPr lang="en-US" sz="1600" dirty="0">
              <a:uFillTx/>
            </a:endParaRPr>
          </a:p>
          <a:p>
            <a:pPr marL="342900" indent="-342900" fontAlgn="t">
              <a:spcAft>
                <a:spcPts val="100"/>
              </a:spcAft>
              <a:buFont typeface="+mj-lt"/>
              <a:buAutoNum type="alphaUcPeriod"/>
            </a:pPr>
            <a:r>
              <a:rPr lang="en-US" sz="1600" dirty="0">
                <a:uFillTx/>
              </a:rPr>
              <a:t>making careful and repeated mathematical calculations</a:t>
            </a:r>
          </a:p>
          <a:p>
            <a:pPr marL="342900" indent="-342900" fontAlgn="t">
              <a:spcAft>
                <a:spcPts val="100"/>
              </a:spcAft>
              <a:buFont typeface="+mj-lt"/>
              <a:buAutoNum type="alphaUcPeriod"/>
            </a:pPr>
            <a:r>
              <a:rPr lang="en-US" sz="1600" dirty="0">
                <a:uFillTx/>
              </a:rPr>
              <a:t>purchasing a lottery ticket, but not by finding one on the ground.</a:t>
            </a:r>
          </a:p>
          <a:p>
            <a:pPr marL="342900" indent="-342900" fontAlgn="t">
              <a:spcAft>
                <a:spcPts val="100"/>
              </a:spcAft>
              <a:buFont typeface="+mj-lt"/>
              <a:buAutoNum type="alphaUcPeriod"/>
            </a:pPr>
            <a:r>
              <a:rPr lang="en-US" sz="1600" dirty="0">
                <a:uFillTx/>
              </a:rPr>
              <a:t>performing enough experiments to increase the statistical probability of success</a:t>
            </a:r>
          </a:p>
          <a:p>
            <a:pPr marL="342900" indent="-342900" fontAlgn="t">
              <a:spcAft>
                <a:spcPts val="100"/>
              </a:spcAft>
              <a:buFont typeface="+mj-lt"/>
              <a:buAutoNum type="alphaUcPeriod"/>
            </a:pPr>
            <a:r>
              <a:rPr lang="en-US" sz="1600" dirty="0">
                <a:uFillTx/>
              </a:rPr>
              <a:t>obtaining knowledge that allows him or her to recognize important evidence</a:t>
            </a:r>
          </a:p>
          <a:p>
            <a:pPr marL="342900" indent="-342900" fontAlgn="t">
              <a:spcAft>
                <a:spcPts val="100"/>
              </a:spcAft>
              <a:buFont typeface="+mj-lt"/>
              <a:buAutoNum type="alphaUcPeriod"/>
            </a:pPr>
            <a:r>
              <a:rPr lang="en-US" sz="1600" dirty="0">
                <a:uFillTx/>
              </a:rPr>
              <a:t>understanding the difference between luck and discovery</a:t>
            </a:r>
          </a:p>
          <a:p>
            <a:pPr fontAlgn="t"/>
            <a:endParaRPr lang="en-US" sz="16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45</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512" y="1268760"/>
            <a:ext cx="8568952" cy="5068567"/>
          </a:xfrm>
          <a:prstGeom prst="rect">
            <a:avLst/>
          </a:prstGeom>
          <a:noFill/>
          <a:ln w="9525">
            <a:noFill/>
            <a:miter lim="800000"/>
          </a:ln>
        </p:spPr>
        <p:txBody>
          <a:bodyPr wrap="square">
            <a:spAutoFit/>
          </a:bodyPr>
          <a:lstStyle/>
          <a:p>
            <a:pPr marL="0" indent="0" fontAlgn="t">
              <a:buNone/>
            </a:pPr>
            <a:r>
              <a:rPr lang="en-US" sz="1400" i="1" dirty="0">
                <a:uFillTx/>
              </a:rPr>
              <a:t>The following passage describes the experiences of a man who has had surgery that has given him vision after a lifetime of blindness. </a:t>
            </a:r>
          </a:p>
          <a:p>
            <a:pPr marL="0" indent="0" fontAlgn="t">
              <a:buNone/>
            </a:pPr>
            <a:endParaRPr lang="en-US" sz="1400" i="1" dirty="0">
              <a:uFillTx/>
            </a:endParaRPr>
          </a:p>
          <a:p>
            <a:pPr marL="0" indent="0" algn="just" fontAlgn="t">
              <a:buNone/>
            </a:pPr>
            <a:r>
              <a:rPr lang="en-US" sz="1400" dirty="0">
                <a:uFillTx/>
              </a:rPr>
              <a:t>One man when shown an orange a week after beginning to see, said that it was gold. When asked, ‘What shape is it?’ he said, ‘Let me touch it and I will tell you!’ After doing so, he said that it was an orange. Then he looked long at it and said, ‘Yes, I can see that it is round.’ Shown next a blue square, he said it was blue and round. A triangle he also described as round. When the angles were pointed out to him he said, ‘Ah. Yes, I understand now, one can see how they feel.’ For many weeks and months after beginning to see, the person can only with great difficulty distinguish between the simplest shapes, such as a triangle and a square. If you ask him how he does it, he may say, ‘Of course if I look carefully I see that there are three sharp turns at the edge of one patch of light, and four on the other.’ But he may add peevishly, ‘What on earth do you mean by saying that it would be useful to know this? The difference is only very slight and it takes me a long time to work it out. I can do much better with my fingers.’ And if you show him the two shapes the next day he will be quite unable to say which is a triangle and a square. </a:t>
            </a:r>
          </a:p>
          <a:p>
            <a:pPr marL="0" indent="0" algn="just" fontAlgn="t">
              <a:buNone/>
            </a:pPr>
            <a:endParaRPr lang="en-US" sz="1400" i="1" dirty="0">
              <a:uFillTx/>
            </a:endParaRPr>
          </a:p>
          <a:p>
            <a:pPr marL="0" indent="0" fontAlgn="t">
              <a:spcAft>
                <a:spcPts val="100"/>
              </a:spcAft>
              <a:buNone/>
            </a:pPr>
            <a:r>
              <a:rPr lang="en-US" sz="1400" dirty="0">
                <a:uFillTx/>
              </a:rPr>
              <a:t>One week after beginning to see, the man</a:t>
            </a:r>
          </a:p>
          <a:p>
            <a:pPr marL="0" indent="0" fontAlgn="t">
              <a:spcAft>
                <a:spcPts val="100"/>
              </a:spcAft>
              <a:buNone/>
            </a:pPr>
            <a:endParaRPr lang="en-US" sz="1400" dirty="0">
              <a:uFillTx/>
            </a:endParaRPr>
          </a:p>
          <a:p>
            <a:pPr marL="342900" indent="-342900" fontAlgn="t">
              <a:spcAft>
                <a:spcPts val="100"/>
              </a:spcAft>
              <a:buFont typeface="+mj-lt"/>
              <a:buAutoNum type="alphaUcPeriod"/>
            </a:pPr>
            <a:r>
              <a:rPr lang="en-US" sz="1400" dirty="0">
                <a:uFillTx/>
              </a:rPr>
              <a:t>Related shapes directly to visual images. </a:t>
            </a:r>
          </a:p>
          <a:p>
            <a:pPr marL="342900" indent="-342900" fontAlgn="t">
              <a:spcAft>
                <a:spcPts val="100"/>
              </a:spcAft>
              <a:buFont typeface="+mj-lt"/>
              <a:buAutoNum type="alphaUcPeriod"/>
            </a:pPr>
            <a:r>
              <a:rPr lang="en-US" sz="1400" dirty="0">
                <a:uFillTx/>
              </a:rPr>
              <a:t>Formed visual impressions of shapes indirectly</a:t>
            </a:r>
          </a:p>
          <a:p>
            <a:pPr marL="342900" indent="-342900" fontAlgn="t">
              <a:spcAft>
                <a:spcPts val="100"/>
              </a:spcAft>
              <a:buFont typeface="+mj-lt"/>
              <a:buAutoNum type="alphaUcPeriod"/>
            </a:pPr>
            <a:r>
              <a:rPr lang="en-US" sz="1400" dirty="0">
                <a:uFillTx/>
              </a:rPr>
              <a:t>Recognized shapes by associating them with </a:t>
            </a:r>
            <a:r>
              <a:rPr lang="en-US" sz="1400" dirty="0" err="1">
                <a:uFillTx/>
              </a:rPr>
              <a:t>colour</a:t>
            </a:r>
            <a:endParaRPr lang="en-US" sz="1400" dirty="0">
              <a:uFillTx/>
            </a:endParaRPr>
          </a:p>
          <a:p>
            <a:pPr marL="342900" indent="-342900" fontAlgn="t">
              <a:spcAft>
                <a:spcPts val="100"/>
              </a:spcAft>
              <a:buFont typeface="+mj-lt"/>
              <a:buAutoNum type="alphaUcPeriod"/>
            </a:pPr>
            <a:r>
              <a:rPr lang="en-US" sz="1400" dirty="0">
                <a:uFillTx/>
              </a:rPr>
              <a:t>No longer relied on his sense of touch to </a:t>
            </a:r>
            <a:r>
              <a:rPr lang="en-US" sz="1400" dirty="0" err="1">
                <a:uFillTx/>
              </a:rPr>
              <a:t>recognise</a:t>
            </a:r>
            <a:r>
              <a:rPr lang="en-US" sz="1400" dirty="0">
                <a:uFillTx/>
              </a:rPr>
              <a:t> shapes</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46</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26165"/>
            <a:ext cx="8424936" cy="5284011"/>
          </a:xfrm>
          <a:prstGeom prst="rect">
            <a:avLst/>
          </a:prstGeom>
          <a:noFill/>
          <a:ln w="9525">
            <a:noFill/>
            <a:miter lim="800000"/>
          </a:ln>
        </p:spPr>
        <p:txBody>
          <a:bodyPr wrap="square">
            <a:spAutoFit/>
          </a:bodyPr>
          <a:lstStyle/>
          <a:p>
            <a:pPr marL="0" indent="0" algn="just" fontAlgn="t">
              <a:buNone/>
            </a:pPr>
            <a:r>
              <a:rPr lang="en-US" sz="1400" i="1" dirty="0">
                <a:uFillTx/>
              </a:rPr>
              <a:t>The following passage describes the experiences of a man who has had surgery that has given him vision after a lifetime of blindness. </a:t>
            </a:r>
          </a:p>
          <a:p>
            <a:pPr marL="0" indent="0" algn="just" fontAlgn="t">
              <a:buNone/>
            </a:pPr>
            <a:endParaRPr lang="en-US" sz="1400" dirty="0">
              <a:uFillTx/>
            </a:endParaRPr>
          </a:p>
          <a:p>
            <a:pPr marL="0" indent="0" algn="just" fontAlgn="t">
              <a:buNone/>
            </a:pPr>
            <a:r>
              <a:rPr lang="en-US" sz="1400" dirty="0">
                <a:uFillTx/>
              </a:rPr>
              <a:t>One man when shown an orange a week after beginning to see, said that it was gold. When asked, ‘What shape is it?’ he said, ‘Let me touch it and I will tell you!’ After doing so, he said that it was an orange. Then he looked long at it and said, ‘Yes, I can see that it is round.’ Shown next a blue square, he said it was blue and round. A triangle he also described as round. When the angles were pointed out to him he said, ‘Ah. Yes, I understand now, one can see how they feel.’ For many weeks and months after beginning to see, the person can only with great difficulty distinguish between the simplest shapes, such as a triangle and a square. If you ask him how he does it, he may say, ‘Of course if I look carefully I see that there are three sharp turns at the edge of one patch of light, and four on the other.’ But he may add peevishly, ‘What on earth do you mean by saying that it would be useful to know this? The difference is only very slight and it takes me a long time to work it out. I can do much better with my fingers.’ And if you show him the two shapes the next day he will be quite unable to say which is a triangle and a square. </a:t>
            </a:r>
          </a:p>
          <a:p>
            <a:pPr marL="0" indent="0" algn="just" fontAlgn="t">
              <a:buNone/>
            </a:pPr>
            <a:endParaRPr lang="en-US" sz="1400" dirty="0">
              <a:uFillTx/>
            </a:endParaRPr>
          </a:p>
          <a:p>
            <a:pPr marL="0" indent="0" fontAlgn="t">
              <a:spcAft>
                <a:spcPts val="100"/>
              </a:spcAft>
              <a:buNone/>
            </a:pPr>
            <a:r>
              <a:rPr lang="en-US" sz="1400" dirty="0">
                <a:uFillTx/>
              </a:rPr>
              <a:t>The man’s mistake about the square suggests that </a:t>
            </a:r>
          </a:p>
          <a:p>
            <a:pPr marL="342900" indent="-342900" fontAlgn="t">
              <a:spcAft>
                <a:spcPts val="100"/>
              </a:spcAft>
              <a:buFont typeface="+mj-lt"/>
              <a:buAutoNum type="alphaUcPeriod"/>
            </a:pPr>
            <a:endParaRPr lang="en-US" sz="1400" dirty="0">
              <a:uFillTx/>
            </a:endParaRPr>
          </a:p>
          <a:p>
            <a:pPr marL="342900" indent="-342900" fontAlgn="t">
              <a:spcAft>
                <a:spcPts val="100"/>
              </a:spcAft>
              <a:buFont typeface="+mj-lt"/>
              <a:buAutoNum type="alphaUcPeriod"/>
            </a:pPr>
            <a:r>
              <a:rPr lang="en-US" sz="1400" dirty="0">
                <a:uFillTx/>
              </a:rPr>
              <a:t>his vision was still impaired. </a:t>
            </a:r>
          </a:p>
          <a:p>
            <a:pPr marL="342900" indent="-342900" fontAlgn="t">
              <a:spcAft>
                <a:spcPts val="100"/>
              </a:spcAft>
              <a:buFont typeface="+mj-lt"/>
              <a:buAutoNum type="alphaUcPeriod"/>
            </a:pPr>
            <a:r>
              <a:rPr lang="en-US" sz="1400" dirty="0">
                <a:uFillTx/>
              </a:rPr>
              <a:t>he could not make full use of visual cues.</a:t>
            </a:r>
          </a:p>
          <a:p>
            <a:pPr marL="342900" indent="-342900" fontAlgn="t">
              <a:spcAft>
                <a:spcPts val="100"/>
              </a:spcAft>
              <a:buFont typeface="+mj-lt"/>
              <a:buAutoNum type="alphaUcPeriod"/>
            </a:pPr>
            <a:r>
              <a:rPr lang="en-US" sz="1400" dirty="0">
                <a:uFillTx/>
              </a:rPr>
              <a:t>the idea of shape was meaningless for him.</a:t>
            </a:r>
          </a:p>
          <a:p>
            <a:pPr marL="342900" indent="-342900" fontAlgn="t">
              <a:spcAft>
                <a:spcPts val="100"/>
              </a:spcAft>
              <a:buFont typeface="+mj-lt"/>
              <a:buAutoNum type="alphaUcPeriod"/>
            </a:pPr>
            <a:r>
              <a:rPr lang="en-US" sz="1400" dirty="0" err="1">
                <a:uFillTx/>
              </a:rPr>
              <a:t>colour</a:t>
            </a:r>
            <a:r>
              <a:rPr lang="en-US" sz="1400" dirty="0">
                <a:uFillTx/>
              </a:rPr>
              <a:t> made shape perception more difficult.</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47</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51520" y="1266760"/>
            <a:ext cx="8496944" cy="5004447"/>
          </a:xfrm>
          <a:prstGeom prst="rect">
            <a:avLst/>
          </a:prstGeom>
          <a:noFill/>
          <a:ln w="9525">
            <a:noFill/>
            <a:miter lim="800000"/>
          </a:ln>
        </p:spPr>
        <p:txBody>
          <a:bodyPr wrap="square">
            <a:spAutoFit/>
          </a:bodyPr>
          <a:lstStyle/>
          <a:p>
            <a:pPr marL="0" indent="0" fontAlgn="t">
              <a:buNone/>
            </a:pPr>
            <a:r>
              <a:rPr lang="en-US" sz="1400" i="1" dirty="0">
                <a:uFillTx/>
              </a:rPr>
              <a:t>The following passage describes the experiences of a man who has had surgery that has given him vision after a lifetime of blindness. </a:t>
            </a:r>
          </a:p>
          <a:p>
            <a:pPr marL="0" indent="0" fontAlgn="t">
              <a:buNone/>
            </a:pPr>
            <a:endParaRPr lang="en-US" sz="1400" i="1" dirty="0">
              <a:uFillTx/>
            </a:endParaRPr>
          </a:p>
          <a:p>
            <a:pPr marL="0" indent="0" algn="just" fontAlgn="t">
              <a:buNone/>
            </a:pPr>
            <a:r>
              <a:rPr lang="en-US" sz="1400" dirty="0">
                <a:uFillTx/>
              </a:rPr>
              <a:t>One man when shown an orange a week after beginning to see, said that it was gold. When asked, ‘What shape is it?’ he said, ‘Let me touch it and I will tell you!’ After doing so, he said that it was an orange. Then he looked long at it and said, ‘Yes, I can see that it is round.’ Shown next a blue square, he said it was blue and round. A triangle he also described as round. When the angles were pointed out to him he said, ‘Ah. Yes, I understand now, one can see how they feel.’ For many weeks and months after beginning to see, the person can only with great difficulty distinguish between the simplest shapes, such as a triangle and a square. If you ask him how he does it, he may say, ‘Of course if I look carefully I see that there are three sharp turns at the edge of one patch of light, and four on the other.’ But he may add peevishly, ‘What on earth do you mean by saying that it would be useful to know this? The difference is only very slight and it takes me a long time to work it out. I can do much better with my fingers.’ And if you show him the two shapes the next day he will be quite unable to say which is a triangle and a square. </a:t>
            </a:r>
          </a:p>
          <a:p>
            <a:pPr marL="0" indent="0" algn="just" fontAlgn="t">
              <a:buNone/>
            </a:pPr>
            <a:endParaRPr lang="en-US" sz="1400" b="1" i="1" dirty="0">
              <a:uFillTx/>
            </a:endParaRPr>
          </a:p>
          <a:p>
            <a:pPr marL="0" indent="0" fontAlgn="t">
              <a:buNone/>
            </a:pPr>
            <a:r>
              <a:rPr lang="en-US" sz="1400" dirty="0">
                <a:uFillTx/>
              </a:rPr>
              <a:t>The passage suggests that shape perception is generally dependent on</a:t>
            </a:r>
          </a:p>
          <a:p>
            <a:pPr marL="0" indent="0" fontAlgn="t">
              <a:buNone/>
            </a:pPr>
            <a:endParaRPr lang="en-US" sz="1400" dirty="0">
              <a:uFillTx/>
            </a:endParaRPr>
          </a:p>
          <a:p>
            <a:pPr marL="342900" indent="-342900" fontAlgn="t">
              <a:buFont typeface="+mj-lt"/>
              <a:buAutoNum type="alphaUcPeriod"/>
            </a:pPr>
            <a:r>
              <a:rPr lang="en-US" sz="1400" dirty="0">
                <a:uFillTx/>
              </a:rPr>
              <a:t>experience</a:t>
            </a:r>
          </a:p>
          <a:p>
            <a:pPr marL="342900" indent="-342900" fontAlgn="t">
              <a:buFont typeface="+mj-lt"/>
              <a:buAutoNum type="alphaUcPeriod"/>
            </a:pPr>
            <a:r>
              <a:rPr lang="en-US" sz="1400" dirty="0">
                <a:uFillTx/>
              </a:rPr>
              <a:t>clear vision</a:t>
            </a:r>
          </a:p>
          <a:p>
            <a:pPr marL="342900" indent="-342900" fontAlgn="t">
              <a:buFont typeface="+mj-lt"/>
              <a:buAutoNum type="alphaUcPeriod"/>
            </a:pPr>
            <a:r>
              <a:rPr lang="en-US" sz="1400" dirty="0">
                <a:uFillTx/>
              </a:rPr>
              <a:t>natural ability</a:t>
            </a:r>
          </a:p>
          <a:p>
            <a:pPr marL="342900" indent="-342900" fontAlgn="t">
              <a:buFont typeface="+mj-lt"/>
              <a:buAutoNum type="alphaUcPeriod"/>
            </a:pPr>
            <a:r>
              <a:rPr lang="en-US" sz="1400" dirty="0" err="1">
                <a:uFillTx/>
              </a:rPr>
              <a:t>colour</a:t>
            </a:r>
            <a:r>
              <a:rPr lang="en-US" sz="1400" dirty="0">
                <a:uFillTx/>
              </a:rPr>
              <a:t> perception</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48</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056" y="1015192"/>
            <a:ext cx="8496944" cy="5572808"/>
          </a:xfrm>
          <a:prstGeom prst="rect">
            <a:avLst/>
          </a:prstGeom>
          <a:noFill/>
          <a:ln w="9525">
            <a:noFill/>
            <a:miter lim="800000"/>
          </a:ln>
        </p:spPr>
        <p:txBody>
          <a:bodyPr wrap="square">
            <a:spAutoFit/>
          </a:bodyPr>
          <a:lstStyle/>
          <a:p>
            <a:pPr marL="0" indent="0" algn="just">
              <a:buNone/>
            </a:pPr>
            <a:r>
              <a:rPr lang="en-US" sz="1800" dirty="0">
                <a:uFillTx/>
              </a:rPr>
              <a:t>Was Felix Mendelssohn (1809-1847) a great composer? On its face, the question seems absurd. One of the most gifted prodigies in the history of music, he produced his first masterpiece at sixteen. From then on, he was recognized as an artist of preternatural abilities, not only as a composer but also as a pianist and conductor. But Mendelssohn’s enduring popularity has often been at odds–sometimes quite sharply–with his critical standing. Despite general acknowledgment of his genius, there has been a noticeable reluctance to rank him with, say, Schumann or Brahms. As </a:t>
            </a:r>
            <a:r>
              <a:rPr lang="en-US" sz="1800" dirty="0" err="1">
                <a:uFillTx/>
              </a:rPr>
              <a:t>Haggin</a:t>
            </a:r>
            <a:r>
              <a:rPr lang="en-US" sz="1800" dirty="0">
                <a:uFillTx/>
              </a:rPr>
              <a:t> put it, Mendelssohn, as a composer, was a “minor master . . . working on a small scale of emotion and texture.” </a:t>
            </a:r>
          </a:p>
          <a:p>
            <a:pPr marL="0" indent="0" algn="just">
              <a:buNone/>
            </a:pPr>
            <a:endParaRPr lang="en-US" sz="1800" dirty="0">
              <a:uFillTx/>
            </a:endParaRPr>
          </a:p>
          <a:p>
            <a:pPr marL="0" indent="0">
              <a:buNone/>
            </a:pPr>
            <a:r>
              <a:rPr lang="en-US" sz="1800" dirty="0">
                <a:uFillTx/>
              </a:rPr>
              <a:t>It can be inferred that the “reluctance” mentioned in the passage is being ascribed to </a:t>
            </a:r>
          </a:p>
          <a:p>
            <a:pPr marL="0" indent="0">
              <a:buNone/>
            </a:pPr>
            <a:endParaRPr lang="en-US" sz="1800" dirty="0">
              <a:uFillTx/>
            </a:endParaRPr>
          </a:p>
          <a:p>
            <a:pPr marL="342900" indent="-342900">
              <a:spcAft>
                <a:spcPts val="100"/>
              </a:spcAft>
              <a:buFont typeface="+mj-lt"/>
              <a:buAutoNum type="alphaUcPeriod"/>
            </a:pPr>
            <a:r>
              <a:rPr lang="en-US" sz="1800" dirty="0">
                <a:uFillTx/>
              </a:rPr>
              <a:t>most composers since Mendelssohn</a:t>
            </a:r>
          </a:p>
          <a:p>
            <a:pPr marL="342900" indent="-342900">
              <a:spcAft>
                <a:spcPts val="100"/>
              </a:spcAft>
              <a:buFont typeface="+mj-lt"/>
              <a:buAutoNum type="alphaUcPeriod"/>
            </a:pPr>
            <a:r>
              <a:rPr lang="en-US" sz="1800" dirty="0">
                <a:uFillTx/>
              </a:rPr>
              <a:t>Schumann and Brahms</a:t>
            </a:r>
          </a:p>
          <a:p>
            <a:pPr marL="342900" indent="-342900">
              <a:spcAft>
                <a:spcPts val="100"/>
              </a:spcAft>
              <a:buFont typeface="+mj-lt"/>
              <a:buAutoNum type="alphaUcPeriod"/>
            </a:pPr>
            <a:r>
              <a:rPr lang="en-US" sz="1800" dirty="0">
                <a:uFillTx/>
              </a:rPr>
              <a:t>the music-listening public</a:t>
            </a:r>
          </a:p>
          <a:p>
            <a:pPr marL="342900" indent="-342900">
              <a:spcAft>
                <a:spcPts val="100"/>
              </a:spcAft>
              <a:buFont typeface="+mj-lt"/>
              <a:buAutoNum type="alphaUcPeriod"/>
            </a:pPr>
            <a:r>
              <a:rPr lang="en-US" sz="1800" dirty="0">
                <a:uFillTx/>
              </a:rPr>
              <a:t>music critics generally</a:t>
            </a:r>
          </a:p>
          <a:p>
            <a:pPr marL="342900" indent="-342900">
              <a:spcAft>
                <a:spcPts val="100"/>
              </a:spcAft>
              <a:buFont typeface="+mj-lt"/>
              <a:buAutoNum type="alphaUcPeriod"/>
            </a:pPr>
            <a:r>
              <a:rPr lang="en-US" sz="1800" dirty="0">
                <a:uFillTx/>
              </a:rPr>
              <a:t>Haggin exclusively</a:t>
            </a:r>
            <a:endParaRPr lang="en-SG"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49</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4"/>
          <p:cNvSpPr txBox="1">
            <a:spLocks noGrp="1" noChangeArrowheads="1"/>
          </p:cNvSpPr>
          <p:nvPr>
            <p:ph idx="1"/>
          </p:nvPr>
        </p:nvSpPr>
        <p:spPr bwMode="auto">
          <a:xfrm>
            <a:off x="457200" y="1497012"/>
            <a:ext cx="8147248" cy="3668697"/>
          </a:xfrm>
          <a:prstGeom prst="rect">
            <a:avLst/>
          </a:prstGeom>
          <a:noFill/>
          <a:ln w="9525">
            <a:solidFill>
              <a:schemeClr val="bg1"/>
            </a:solidFill>
            <a:miter lim="800000"/>
          </a:ln>
        </p:spPr>
        <p:txBody>
          <a:bodyPr wrap="square">
            <a:spAutoFit/>
          </a:bodyPr>
          <a:lstStyle/>
          <a:p>
            <a:pPr marL="0" indent="0">
              <a:buNone/>
            </a:pPr>
            <a:r>
              <a:rPr lang="en-US" sz="2000" b="1" dirty="0">
                <a:solidFill>
                  <a:srgbClr val="C00000"/>
                </a:solidFill>
                <a:uFillTx/>
              </a:rPr>
              <a:t>Analytical Passage</a:t>
            </a:r>
          </a:p>
          <a:p>
            <a:r>
              <a:rPr lang="en-US" sz="1800" u="sng" dirty="0">
                <a:uFillTx/>
              </a:rPr>
              <a:t>Intro</a:t>
            </a:r>
          </a:p>
          <a:p>
            <a:pPr marL="0" indent="0">
              <a:buNone/>
            </a:pPr>
            <a:r>
              <a:rPr lang="en-US" sz="1800" dirty="0">
                <a:uFillTx/>
              </a:rPr>
              <a:t>	Introduce an issue/topic/argument</a:t>
            </a:r>
          </a:p>
          <a:p>
            <a:pPr marL="0" indent="0">
              <a:buNone/>
            </a:pPr>
            <a:r>
              <a:rPr lang="en-US" sz="1800" dirty="0">
                <a:uFillTx/>
              </a:rPr>
              <a:t>	Disclose that there are contrarian points of view about it</a:t>
            </a:r>
            <a:endParaRPr lang="en-US" sz="1800" b="1" dirty="0">
              <a:uFillTx/>
            </a:endParaRPr>
          </a:p>
          <a:p>
            <a:r>
              <a:rPr lang="en-US" sz="1800" u="sng" dirty="0">
                <a:uFillTx/>
              </a:rPr>
              <a:t>Body</a:t>
            </a:r>
          </a:p>
          <a:p>
            <a:pPr marL="0" indent="0">
              <a:buNone/>
            </a:pPr>
            <a:r>
              <a:rPr lang="en-US" sz="1800" dirty="0">
                <a:uFillTx/>
              </a:rPr>
              <a:t>	Provide pros and cons of both points of view</a:t>
            </a:r>
          </a:p>
          <a:p>
            <a:pPr marL="0" indent="0">
              <a:buNone/>
            </a:pPr>
            <a:r>
              <a:rPr lang="en-US" sz="1800" dirty="0">
                <a:uFillTx/>
              </a:rPr>
              <a:t>	Introduce evidence in support of/against argument</a:t>
            </a:r>
          </a:p>
          <a:p>
            <a:r>
              <a:rPr lang="en-US" sz="1800" u="sng" dirty="0">
                <a:uFillTx/>
              </a:rPr>
              <a:t>Conclusion</a:t>
            </a:r>
          </a:p>
          <a:p>
            <a:pPr marL="0" indent="0">
              <a:buNone/>
            </a:pPr>
            <a:r>
              <a:rPr lang="en-US" sz="1800" dirty="0">
                <a:uFillTx/>
              </a:rPr>
              <a:t>	Come to a conclusion based on the evidence</a:t>
            </a:r>
          </a:p>
          <a:p>
            <a:pPr marL="0" indent="0">
              <a:buNone/>
            </a:pPr>
            <a:r>
              <a:rPr lang="en-US" sz="1800" dirty="0">
                <a:uFillTx/>
              </a:rPr>
              <a:t>	Express (implicitly or explicitly) an opinion about which side of the 	argument is more favorable/logical</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a:t>
            </a:fld>
            <a:endParaRPr lang="en-GB">
              <a:uFillTx/>
            </a:endParaRPr>
          </a:p>
        </p:txBody>
      </p:sp>
      <p:sp>
        <p:nvSpPr>
          <p:cNvPr id="3" name="Title 2"/>
          <p:cNvSpPr>
            <a:spLocks noGrp="1"/>
          </p:cNvSpPr>
          <p:nvPr>
            <p:ph type="title"/>
          </p:nvPr>
        </p:nvSpPr>
        <p:spPr/>
        <p:txBody>
          <a:bodyPr/>
          <a:lstStyle/>
          <a:p>
            <a:r>
              <a:rPr lang="en-SG" dirty="0">
                <a:uFillTx/>
              </a:rPr>
              <a:t>Passage Types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512" y="1352312"/>
            <a:ext cx="8568952" cy="4704878"/>
          </a:xfrm>
          <a:prstGeom prst="rect">
            <a:avLst/>
          </a:prstGeom>
          <a:noFill/>
          <a:ln w="9525">
            <a:noFill/>
            <a:miter lim="800000"/>
          </a:ln>
        </p:spPr>
        <p:txBody>
          <a:bodyPr wrap="square">
            <a:spAutoFit/>
          </a:bodyPr>
          <a:lstStyle/>
          <a:p>
            <a:pPr marL="0" indent="0" algn="just" fontAlgn="t">
              <a:buNone/>
            </a:pPr>
            <a:r>
              <a:rPr lang="en-US" sz="1400" dirty="0">
                <a:uFillTx/>
              </a:rPr>
              <a:t>Television programming is big business, with sales of interstitial advertising reaching billions of dollars annually advertising rates are determined by the viewership of the program in question, which has traditionally been determined by ACNielsen, part of The Nielsen Company.  Nielsen wields an immoderate amount of industry clout considering its questionable methods of statistics gathering. </a:t>
            </a:r>
          </a:p>
          <a:p>
            <a:pPr marL="0" indent="0" algn="just" fontAlgn="t">
              <a:buNone/>
            </a:pPr>
            <a:endParaRPr lang="en-US" sz="1400" dirty="0">
              <a:uFillTx/>
            </a:endParaRPr>
          </a:p>
          <a:p>
            <a:pPr marL="0" indent="0" algn="just" fontAlgn="t">
              <a:buNone/>
            </a:pPr>
            <a:r>
              <a:rPr lang="en-US" sz="1400" dirty="0">
                <a:uFillTx/>
              </a:rPr>
              <a:t>The Nielsen Company relies on selected households to catalog their television watching habits in “diaries.” The ratings are then reported as a percentage that indicates the number of viewers watching a television program at a given time. The company has come under criticism for choosing residences that underreport daytime and late-night television viewing and for over-representing minorities in sample populations. Critics also point to the nonviable practice of measuring how many individuals are watching a given television set and of gauging how attentive the audience is to a program or its advertising. </a:t>
            </a:r>
          </a:p>
          <a:p>
            <a:pPr marL="0" indent="0" algn="just" fontAlgn="t">
              <a:buNone/>
            </a:pPr>
            <a:endParaRPr lang="en-US" sz="1400" i="1" dirty="0">
              <a:uFillTx/>
            </a:endParaRPr>
          </a:p>
          <a:p>
            <a:pPr marL="0" indent="0" fontAlgn="t">
              <a:buNone/>
            </a:pPr>
            <a:r>
              <a:rPr lang="en-US" sz="1400" dirty="0">
                <a:uFillTx/>
              </a:rPr>
              <a:t>It can be inferred from the passage that the author considers the Nielsen Company’s techniques</a:t>
            </a:r>
          </a:p>
          <a:p>
            <a:pPr marL="0" indent="0" fontAlgn="t">
              <a:buNone/>
            </a:pPr>
            <a:endParaRPr lang="en-US" sz="1400" dirty="0">
              <a:uFillTx/>
            </a:endParaRPr>
          </a:p>
          <a:p>
            <a:pPr marL="342900" indent="-342900" fontAlgn="t">
              <a:spcAft>
                <a:spcPts val="100"/>
              </a:spcAft>
              <a:buFont typeface="+mj-lt"/>
              <a:buAutoNum type="alphaUcPeriod"/>
            </a:pPr>
            <a:r>
              <a:rPr lang="en-US" sz="1400" dirty="0">
                <a:uFillTx/>
              </a:rPr>
              <a:t>intentionally biased</a:t>
            </a:r>
          </a:p>
          <a:p>
            <a:pPr marL="342900" indent="-342900" fontAlgn="t">
              <a:spcAft>
                <a:spcPts val="100"/>
              </a:spcAft>
              <a:buFont typeface="+mj-lt"/>
              <a:buAutoNum type="alphaUcPeriod"/>
            </a:pPr>
            <a:r>
              <a:rPr lang="en-US" sz="1400" dirty="0">
                <a:uFillTx/>
              </a:rPr>
              <a:t>dubious</a:t>
            </a:r>
          </a:p>
          <a:p>
            <a:pPr marL="342900" indent="-342900" fontAlgn="t">
              <a:spcAft>
                <a:spcPts val="100"/>
              </a:spcAft>
              <a:buFont typeface="+mj-lt"/>
              <a:buAutoNum type="alphaUcPeriod"/>
            </a:pPr>
            <a:r>
              <a:rPr lang="en-US" sz="1400" dirty="0">
                <a:uFillTx/>
              </a:rPr>
              <a:t>worthless</a:t>
            </a:r>
          </a:p>
          <a:p>
            <a:pPr marL="342900" indent="-342900" fontAlgn="t">
              <a:spcAft>
                <a:spcPts val="100"/>
              </a:spcAft>
              <a:buFont typeface="+mj-lt"/>
              <a:buAutoNum type="alphaUcPeriod"/>
            </a:pPr>
            <a:r>
              <a:rPr lang="en-US" sz="1400" dirty="0">
                <a:uFillTx/>
              </a:rPr>
              <a:t>without conscience</a:t>
            </a:r>
          </a:p>
          <a:p>
            <a:pPr marL="342900" indent="-342900" fontAlgn="t">
              <a:spcAft>
                <a:spcPts val="100"/>
              </a:spcAft>
              <a:buFont typeface="+mj-lt"/>
              <a:buAutoNum type="alphaUcPeriod"/>
            </a:pPr>
            <a:r>
              <a:rPr lang="en-US" sz="1400" dirty="0">
                <a:uFillTx/>
              </a:rPr>
              <a:t>overly boastful</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50</a:t>
            </a:fld>
            <a:endParaRPr lang="en-GB">
              <a:uFillTx/>
            </a:endParaRPr>
          </a:p>
        </p:txBody>
      </p:sp>
      <p:sp>
        <p:nvSpPr>
          <p:cNvPr id="2" name="Title 1"/>
          <p:cNvSpPr>
            <a:spLocks noGrp="1"/>
          </p:cNvSpPr>
          <p:nvPr>
            <p:ph type="title"/>
          </p:nvPr>
        </p:nvSpPr>
        <p:spPr/>
        <p:txBody>
          <a:bodyPr/>
          <a:lstStyle/>
          <a:p>
            <a:r>
              <a:rPr lang="en-SG" dirty="0">
                <a:uFillTx/>
              </a:rPr>
              <a:t>Inference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SG" dirty="0">
                <a:uFillTx/>
              </a:rPr>
              <a:t>Inference</a:t>
            </a:r>
          </a:p>
        </p:txBody>
      </p:sp>
      <p:sp>
        <p:nvSpPr>
          <p:cNvPr id="2" name="Slide Number Placeholder 1"/>
          <p:cNvSpPr>
            <a:spLocks noGrp="1"/>
          </p:cNvSpPr>
          <p:nvPr>
            <p:ph type="sldNum" sz="quarter" idx="12"/>
          </p:nvPr>
        </p:nvSpPr>
        <p:spPr/>
        <p:txBody>
          <a:bodyPr/>
          <a:lstStyle/>
          <a:p>
            <a:fld id="{37A6BB97-4630-4160-B543-CFB6B2270168}" type="slidenum">
              <a:rPr lang="en-GB" smtClean="0">
                <a:uFillTx/>
              </a:rPr>
              <a:pPr/>
              <a:t>51</a:t>
            </a:fld>
            <a:endParaRPr lang="en-GB">
              <a:uFillTx/>
            </a:endParaRPr>
          </a:p>
        </p:txBody>
      </p:sp>
      <p:sp>
        <p:nvSpPr>
          <p:cNvPr id="3" name="Content Placeholder 2"/>
          <p:cNvSpPr txBox="1">
            <a:spLocks/>
          </p:cNvSpPr>
          <p:nvPr/>
        </p:nvSpPr>
        <p:spPr bwMode="auto">
          <a:xfrm>
            <a:off x="323528" y="1194911"/>
            <a:ext cx="8208912" cy="5386090"/>
          </a:xfrm>
          <a:prstGeom prst="rect">
            <a:avLst/>
          </a:prstGeom>
          <a:noFill/>
          <a:ln w="9525">
            <a:noFill/>
            <a:miter lim="800000"/>
          </a:ln>
        </p:spPr>
        <p:txBody>
          <a:bodyPr wrap="square">
            <a:spAutoFit/>
          </a:bodyPr>
          <a:lstStyle/>
          <a:p>
            <a:pPr algn="just" fontAlgn="t"/>
            <a:r>
              <a:rPr lang="en-US" dirty="0">
                <a:uFillTx/>
                <a:latin typeface="Calibri" panose="020F0502020204030204" pitchFamily="34" charset="0"/>
              </a:rPr>
              <a:t>During the late nineteenth century in the United States, many people thought it improper for a woman to be a professional artist. Alice Barber Stephens got around this prejudice: she succeeded as a book and magazine illustrator by creating art and conducting business with publishers and authors from home. She sold engravings to national magazines and illustrated the books of many novelists, including Louisa May Alcott and Nathaniel Hawthorne. As a young woman, Stephens studied at the Pennsylvania School of Fine Arts, a member of the first class to admit women. She petitioned for nude drawing classes for women, later instituting such a class at an art school for women. She also founded an organization that fought prejudice against women artists. </a:t>
            </a:r>
          </a:p>
          <a:p>
            <a:pPr fontAlgn="t"/>
            <a:endParaRPr lang="en-US" sz="1000" b="1" dirty="0">
              <a:uFillTx/>
              <a:latin typeface="Calibri" panose="020F0502020204030204" pitchFamily="34" charset="0"/>
            </a:endParaRPr>
          </a:p>
          <a:p>
            <a:pPr fontAlgn="t"/>
            <a:r>
              <a:rPr lang="en-US" dirty="0">
                <a:uFillTx/>
                <a:latin typeface="Calibri" panose="020F0502020204030204" pitchFamily="34" charset="0"/>
              </a:rPr>
              <a:t>In the first two sentences of the passage, the author suggests which of the following?</a:t>
            </a:r>
          </a:p>
          <a:p>
            <a:pPr fontAlgn="t"/>
            <a:endParaRPr lang="en-US" sz="1000" b="1" dirty="0">
              <a:uFillTx/>
              <a:latin typeface="Calibri" panose="020F0502020204030204" pitchFamily="34" charset="0"/>
            </a:endParaRPr>
          </a:p>
          <a:p>
            <a:pPr marL="342900" indent="-342900" fontAlgn="t">
              <a:buAutoNum type="alphaUcPeriod"/>
            </a:pPr>
            <a:r>
              <a:rPr lang="en-US" dirty="0">
                <a:uFillTx/>
                <a:latin typeface="Calibri" panose="020F0502020204030204" pitchFamily="34" charset="0"/>
              </a:rPr>
              <a:t>In late nineteenth-century America, established artists were exclusively male. </a:t>
            </a:r>
          </a:p>
          <a:p>
            <a:pPr marL="342900" indent="-342900" fontAlgn="t">
              <a:buAutoNum type="alphaUcPeriod"/>
            </a:pPr>
            <a:r>
              <a:rPr lang="en-US" dirty="0">
                <a:uFillTx/>
                <a:latin typeface="Calibri" panose="020F0502020204030204" pitchFamily="34" charset="0"/>
              </a:rPr>
              <a:t>It was harder for women artists to work alone than in the studio of an established artist. </a:t>
            </a:r>
          </a:p>
          <a:p>
            <a:pPr marL="342900" indent="-342900" fontAlgn="t">
              <a:buAutoNum type="alphaUcPeriod"/>
            </a:pPr>
            <a:r>
              <a:rPr lang="en-US" dirty="0">
                <a:uFillTx/>
                <a:latin typeface="Calibri" panose="020F0502020204030204" pitchFamily="34" charset="0"/>
              </a:rPr>
              <a:t>It was easier for artists to sell work to magazines than to art dealers. </a:t>
            </a:r>
          </a:p>
          <a:p>
            <a:pPr marL="342900" indent="-342900" fontAlgn="t">
              <a:buAutoNum type="alphaUcPeriod"/>
            </a:pPr>
            <a:r>
              <a:rPr lang="en-US" dirty="0">
                <a:uFillTx/>
                <a:latin typeface="Calibri" panose="020F0502020204030204" pitchFamily="34" charset="0"/>
              </a:rPr>
              <a:t>Stephens found a way to pursue her professional goals and maintain social respectability. </a:t>
            </a:r>
          </a:p>
          <a:p>
            <a:pPr marL="342900" indent="-342900" fontAlgn="t">
              <a:buAutoNum type="alphaUcPeriod"/>
            </a:pPr>
            <a:r>
              <a:rPr lang="en-US" dirty="0">
                <a:uFillTx/>
                <a:latin typeface="Calibri" panose="020F0502020204030204" pitchFamily="34" charset="0"/>
              </a:rPr>
              <a:t>Stephens demonstrated little regard for the opinions of mainstream society.</a:t>
            </a:r>
          </a:p>
        </p:txBody>
      </p:sp>
      <p:sp>
        <p:nvSpPr>
          <p:cNvPr id="4" name="Title 1"/>
          <p:cNvSpPr txBox="1">
            <a:spLocks/>
          </p:cNvSpPr>
          <p:nvPr/>
        </p:nvSpPr>
        <p:spPr>
          <a:xfrm>
            <a:off x="466321" y="281366"/>
            <a:ext cx="7634072" cy="987394"/>
          </a:xfrm>
          <a:prstGeom prst="rect">
            <a:avLst/>
          </a:prstGeom>
        </p:spPr>
        <p:txBody>
          <a:bodyPr>
            <a:normAutofit/>
          </a:bodyPr>
          <a:lstStyle>
            <a:lvl1pPr algn="r" defTabSz="914400" rtl="0" eaLnBrk="1" latinLnBrk="0" hangingPunct="1">
              <a:spcBef>
                <a:spcPct val="0"/>
              </a:spcBef>
              <a:buNone/>
              <a:defRPr sz="4000" kern="1200" cap="all" spc="-60" baseline="0">
                <a:solidFill>
                  <a:schemeClr val="tx2"/>
                </a:solidFill>
                <a:effectLst/>
                <a:uFillTx/>
                <a:latin typeface="Segoe UI Light" pitchFamily="34" charset="0"/>
                <a:ea typeface="Segoe UI" pitchFamily="34" charset="0"/>
                <a:cs typeface="Segoe UI" pitchFamily="34" charset="0"/>
              </a:defRPr>
            </a:lvl1pPr>
          </a:lstStyle>
          <a:p>
            <a:pPr fontAlgn="base">
              <a:spcAft>
                <a:spcPct val="0"/>
              </a:spcAft>
            </a:pPr>
            <a:endParaRPr lang="en-US" sz="3200" b="1" dirty="0">
              <a:solidFill>
                <a:srgbClr val="C00000"/>
              </a:solidFill>
              <a:uFillTx/>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Interpretation</a:t>
            </a:r>
          </a:p>
        </p:txBody>
      </p:sp>
      <p:sp>
        <p:nvSpPr>
          <p:cNvPr id="3" name="Text Placeholder 2"/>
          <p:cNvSpPr>
            <a:spLocks noGrp="1"/>
          </p:cNvSpPr>
          <p:nvPr>
            <p:ph type="body" idx="1"/>
          </p:nvPr>
        </p:nvSpPr>
        <p:spPr/>
        <p:txBody>
          <a:bodyPr/>
          <a:lstStyle/>
          <a:p>
            <a:r>
              <a:rPr lang="en-SG" dirty="0">
                <a:uFillTx/>
              </a:rPr>
              <a:t>Author’s Technique</a:t>
            </a:r>
          </a:p>
          <a:p>
            <a:r>
              <a:rPr lang="en-SG" dirty="0">
                <a:uFillTx/>
              </a:rPr>
              <a:t>Author’s Meaning</a:t>
            </a: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52</a:t>
            </a:fld>
            <a:endParaRPr lang="en-US">
              <a:uFillTx/>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40768"/>
            <a:ext cx="8352928" cy="5410712"/>
          </a:xfrm>
          <a:prstGeom prst="rect">
            <a:avLst/>
          </a:prstGeom>
          <a:noFill/>
          <a:ln w="9525">
            <a:noFill/>
            <a:miter lim="800000"/>
          </a:ln>
        </p:spPr>
        <p:txBody>
          <a:bodyPr wrap="square">
            <a:spAutoFit/>
          </a:bodyPr>
          <a:lstStyle/>
          <a:p>
            <a:pPr marL="0" indent="0" algn="just">
              <a:spcBef>
                <a:spcPct val="20000"/>
              </a:spcBef>
              <a:buSzPct val="80000"/>
              <a:buNone/>
            </a:pPr>
            <a:r>
              <a:rPr lang="en-US" sz="1800" b="1" dirty="0">
                <a:uFillTx/>
              </a:rPr>
              <a:t>AUTHOR’S TECHNIQUE</a:t>
            </a:r>
          </a:p>
          <a:p>
            <a:pPr marL="0" indent="0" algn="just">
              <a:spcBef>
                <a:spcPct val="20000"/>
              </a:spcBef>
              <a:buSzPct val="80000"/>
              <a:buNone/>
            </a:pPr>
            <a:endParaRPr lang="en-US" sz="1800" b="1" dirty="0">
              <a:uFillTx/>
            </a:endParaRPr>
          </a:p>
          <a:p>
            <a:pPr marL="285750" indent="-285750">
              <a:buFont typeface="Wingdings" pitchFamily="2" charset="2"/>
              <a:buChar char="§"/>
            </a:pPr>
            <a:r>
              <a:rPr lang="en-US" sz="1800" dirty="0">
                <a:uFillTx/>
              </a:rPr>
              <a:t>Asks you to identify the author’s purpose or intent in writing a particular part of the passage</a:t>
            </a:r>
          </a:p>
          <a:p>
            <a:pPr marL="285750" indent="-285750">
              <a:buFont typeface="Wingdings" pitchFamily="2" charset="2"/>
              <a:buChar char="§"/>
            </a:pPr>
            <a:r>
              <a:rPr lang="en-US" sz="1800" dirty="0">
                <a:uFillTx/>
              </a:rPr>
              <a:t>How the author accomplishes certain goals in the passage</a:t>
            </a:r>
          </a:p>
          <a:p>
            <a:pPr marL="285750" indent="-285750">
              <a:buFont typeface="Wingdings" pitchFamily="2" charset="2"/>
              <a:buChar char="§"/>
            </a:pPr>
            <a:r>
              <a:rPr lang="en-US" sz="1800" dirty="0">
                <a:uFillTx/>
              </a:rPr>
              <a:t>Why the author does what he or she does</a:t>
            </a:r>
          </a:p>
          <a:p>
            <a:pPr marL="285750" indent="-285750">
              <a:buFont typeface="Wingdings" pitchFamily="2" charset="2"/>
              <a:buChar char="§"/>
            </a:pPr>
            <a:r>
              <a:rPr lang="en-US" sz="1800" dirty="0">
                <a:uFillTx/>
              </a:rPr>
              <a:t>Asks you to identify the tone of the passage</a:t>
            </a:r>
          </a:p>
          <a:p>
            <a:pPr marL="285750" indent="-285750">
              <a:buFont typeface="Wingdings" pitchFamily="2" charset="2"/>
              <a:buChar char="§"/>
            </a:pPr>
            <a:endParaRPr lang="en-US" sz="1800" dirty="0">
              <a:uFillTx/>
            </a:endParaRPr>
          </a:p>
          <a:p>
            <a:pPr marL="0" indent="0" algn="just">
              <a:spcBef>
                <a:spcPct val="20000"/>
              </a:spcBef>
              <a:buSzPct val="80000"/>
              <a:buNone/>
            </a:pPr>
            <a:r>
              <a:rPr lang="en-US" sz="1800" b="1" dirty="0">
                <a:uFillTx/>
              </a:rPr>
              <a:t>Questions may look like: </a:t>
            </a:r>
          </a:p>
          <a:p>
            <a:pPr marL="0" indent="0" algn="just">
              <a:spcBef>
                <a:spcPct val="20000"/>
              </a:spcBef>
              <a:buSzPct val="80000"/>
              <a:buNone/>
            </a:pPr>
            <a:endParaRPr lang="en-US" sz="1800" b="1" dirty="0">
              <a:uFillTx/>
            </a:endParaRPr>
          </a:p>
          <a:p>
            <a:pPr marL="354013" indent="-354013" algn="just">
              <a:spcBef>
                <a:spcPct val="20000"/>
              </a:spcBef>
              <a:buSzPct val="80000"/>
              <a:buFont typeface="Wingdings" pitchFamily="2" charset="2"/>
              <a:buChar char="§"/>
            </a:pPr>
            <a:r>
              <a:rPr lang="en-US" sz="1800" dirty="0">
                <a:uFillTx/>
              </a:rPr>
              <a:t>Which of these pairs offers the probable reasons for the writer’s use of italics for certain words in the first paragraph, and inverted commas around certain words in the third paragraph?</a:t>
            </a:r>
          </a:p>
          <a:p>
            <a:pPr marL="354013" indent="-354013" algn="just">
              <a:spcBef>
                <a:spcPct val="20000"/>
              </a:spcBef>
              <a:buSzPct val="80000"/>
              <a:buFont typeface="Wingdings" pitchFamily="2" charset="2"/>
              <a:buChar char="§"/>
            </a:pPr>
            <a:r>
              <a:rPr lang="en-US" sz="1800" dirty="0">
                <a:uFillTx/>
              </a:rPr>
              <a:t>In the third paragraph the writer uses the word ‘ironically’ when discussing the situation of women in nineteenth century America. What best describes the irony the writer is referring to?</a:t>
            </a:r>
          </a:p>
          <a:p>
            <a:pPr marL="354013" indent="-354013" algn="just">
              <a:spcBef>
                <a:spcPct val="20000"/>
              </a:spcBef>
              <a:buSzPct val="80000"/>
              <a:buFont typeface="Wingdings" pitchFamily="2" charset="2"/>
              <a:buChar char="§"/>
            </a:pPr>
            <a:r>
              <a:rPr lang="en-US" sz="1800" dirty="0">
                <a:uFillTx/>
              </a:rPr>
              <a:t>By comparing “mistakes” in language with breaking the law, the writer is: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53</a:t>
            </a:fld>
            <a:endParaRPr lang="en-GB">
              <a:uFillTx/>
            </a:endParaRPr>
          </a:p>
        </p:txBody>
      </p:sp>
      <p:sp>
        <p:nvSpPr>
          <p:cNvPr id="3" name="Title 2"/>
          <p:cNvSpPr>
            <a:spLocks noGrp="1"/>
          </p:cNvSpPr>
          <p:nvPr>
            <p:ph type="title"/>
          </p:nvPr>
        </p:nvSpPr>
        <p:spPr/>
        <p:txBody>
          <a:bodyPr/>
          <a:lstStyle/>
          <a:p>
            <a:r>
              <a:rPr lang="en-SG" dirty="0">
                <a:uFillTx/>
              </a:rPr>
              <a:t>Author’s Technique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txBox="1">
            <a:spLocks noGrp="1" noChangeArrowheads="1"/>
          </p:cNvSpPr>
          <p:nvPr>
            <p:ph idx="1"/>
          </p:nvPr>
        </p:nvSpPr>
        <p:spPr bwMode="auto">
          <a:xfrm>
            <a:off x="457200" y="1352312"/>
            <a:ext cx="7620000" cy="4647426"/>
          </a:xfrm>
          <a:prstGeom prst="rect">
            <a:avLst/>
          </a:prstGeom>
          <a:noFill/>
          <a:ln>
            <a:noFill/>
          </a:ln>
        </p:spPr>
        <p:txBody>
          <a:bodyPr wrap="square">
            <a:spAutoFit/>
          </a:bodyPr>
          <a:lstStyle>
            <a:lvl1pPr marL="342900" indent="-342900" algn="l" rtl="0" eaLnBrk="0" fontAlgn="base" hangingPunct="0">
              <a:spcBef>
                <a:spcPct val="20000"/>
              </a:spcBef>
              <a:spcAft>
                <a:spcPct val="0"/>
              </a:spcAft>
              <a:buFont typeface="Arial" charset="0"/>
              <a:buChar char="•"/>
              <a:defRPr sz="3200" kern="1200">
                <a:solidFill>
                  <a:schemeClr val="tx1"/>
                </a:solidFill>
                <a:uFillTx/>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uFillTx/>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uFillTx/>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a:lstStyle>
          <a:p>
            <a:pPr marL="0" indent="0">
              <a:buNone/>
            </a:pPr>
            <a:r>
              <a:rPr lang="en-US" sz="2000" b="1" dirty="0">
                <a:uFillTx/>
                <a:latin typeface="Arial" pitchFamily="34" charset="0"/>
                <a:cs typeface="Arial" pitchFamily="34" charset="0"/>
              </a:rPr>
              <a:t>Approach</a:t>
            </a:r>
          </a:p>
          <a:p>
            <a:pPr>
              <a:buFont typeface="Wingdings" panose="05000000000000000000" pitchFamily="2" charset="2"/>
              <a:buChar char="q"/>
            </a:pPr>
            <a:endParaRPr lang="en-US" sz="800" b="1" dirty="0">
              <a:solidFill>
                <a:srgbClr val="C00000"/>
              </a:solidFill>
              <a:uFillTx/>
              <a:latin typeface="Arial" pitchFamily="34" charset="0"/>
              <a:cs typeface="Arial" pitchFamily="34" charset="0"/>
            </a:endParaRPr>
          </a:p>
          <a:p>
            <a:pPr>
              <a:buFont typeface="Wingdings" pitchFamily="2" charset="2"/>
              <a:buChar char="§"/>
            </a:pPr>
            <a:r>
              <a:rPr lang="en-US" sz="1800" dirty="0">
                <a:uFillTx/>
                <a:latin typeface="Calibri" pitchFamily="34" charset="0"/>
                <a:cs typeface="Arial" pitchFamily="34" charset="0"/>
              </a:rPr>
              <a:t> Write a summary bullet point for each paragraph to understand its purpose within the passage.</a:t>
            </a:r>
          </a:p>
          <a:p>
            <a:pPr>
              <a:buFont typeface="Wingdings" pitchFamily="2" charset="2"/>
              <a:buChar char="§"/>
            </a:pPr>
            <a:endParaRPr lang="en-US" sz="1800" dirty="0">
              <a:uFillTx/>
              <a:latin typeface="Calibri" pitchFamily="34" charset="0"/>
              <a:cs typeface="Arial" pitchFamily="34" charset="0"/>
            </a:endParaRPr>
          </a:p>
          <a:p>
            <a:pPr>
              <a:buFont typeface="Wingdings" pitchFamily="2" charset="2"/>
              <a:buChar char="§"/>
            </a:pPr>
            <a:r>
              <a:rPr lang="en-US" sz="1800" dirty="0">
                <a:uFillTx/>
                <a:latin typeface="Calibri" pitchFamily="34" charset="0"/>
                <a:cs typeface="Arial" pitchFamily="34" charset="0"/>
              </a:rPr>
              <a:t>Try the author’s perspective – is he agreeing or disagreeing with the general view? how is he  making his point/presenting ideas? – e.g., scientific data, etc.</a:t>
            </a:r>
          </a:p>
          <a:p>
            <a:pPr>
              <a:buFont typeface="Wingdings" pitchFamily="2" charset="2"/>
              <a:buChar char="§"/>
            </a:pPr>
            <a:endParaRPr lang="en-US" sz="1800" dirty="0">
              <a:uFillTx/>
              <a:latin typeface="Calibri" pitchFamily="34" charset="0"/>
              <a:cs typeface="Arial" pitchFamily="34" charset="0"/>
            </a:endParaRPr>
          </a:p>
          <a:p>
            <a:pPr>
              <a:buFont typeface="Wingdings" pitchFamily="2" charset="2"/>
              <a:buChar char="§"/>
            </a:pPr>
            <a:r>
              <a:rPr lang="en-US" sz="1800" dirty="0">
                <a:uFillTx/>
                <a:latin typeface="Calibri" pitchFamily="34" charset="0"/>
                <a:cs typeface="Arial" pitchFamily="34" charset="0"/>
              </a:rPr>
              <a:t>Knowing </a:t>
            </a:r>
            <a:r>
              <a:rPr lang="en-SG" sz="1800" dirty="0">
                <a:uFillTx/>
                <a:latin typeface="Calibri" pitchFamily="34" charset="0"/>
                <a:cs typeface="Arial" pitchFamily="34" charset="0"/>
              </a:rPr>
              <a:t>the main idea helps to figure out what an author’s intention is.</a:t>
            </a:r>
          </a:p>
          <a:p>
            <a:pPr>
              <a:buFont typeface="Wingdings" pitchFamily="2" charset="2"/>
              <a:buChar char="§"/>
            </a:pPr>
            <a:endParaRPr lang="en-SG" sz="1800" dirty="0">
              <a:uFillTx/>
              <a:latin typeface="Calibri" pitchFamily="34" charset="0"/>
              <a:cs typeface="Arial" pitchFamily="34" charset="0"/>
            </a:endParaRPr>
          </a:p>
          <a:p>
            <a:pPr>
              <a:buFont typeface="Wingdings" pitchFamily="2" charset="2"/>
              <a:buChar char="§"/>
            </a:pPr>
            <a:r>
              <a:rPr lang="en-SG" sz="1800" dirty="0">
                <a:uFillTx/>
                <a:latin typeface="Calibri" pitchFamily="34" charset="0"/>
                <a:cs typeface="Arial" pitchFamily="34" charset="0"/>
              </a:rPr>
              <a:t>Recognize the use of rhetorical devices</a:t>
            </a:r>
            <a:r>
              <a:rPr lang="en-SG" sz="1800" b="1" dirty="0">
                <a:uFillTx/>
                <a:latin typeface="Calibri" pitchFamily="34" charset="0"/>
                <a:cs typeface="Arial" pitchFamily="34" charset="0"/>
              </a:rPr>
              <a:t> </a:t>
            </a:r>
            <a:r>
              <a:rPr lang="en-SG" sz="1800" dirty="0">
                <a:uFillTx/>
                <a:latin typeface="Calibri" pitchFamily="34" charset="0"/>
                <a:cs typeface="Arial" pitchFamily="34" charset="0"/>
              </a:rPr>
              <a:t>and literary  techniques.</a:t>
            </a:r>
          </a:p>
          <a:p>
            <a:pPr>
              <a:buFont typeface="Wingdings" pitchFamily="2" charset="2"/>
              <a:buChar char="§"/>
            </a:pPr>
            <a:endParaRPr lang="en-SG" sz="1800" dirty="0">
              <a:uFillTx/>
              <a:latin typeface="Calibri" pitchFamily="34" charset="0"/>
              <a:cs typeface="Arial" pitchFamily="34" charset="0"/>
            </a:endParaRPr>
          </a:p>
          <a:p>
            <a:pPr>
              <a:buFont typeface="Wingdings" pitchFamily="2" charset="2"/>
              <a:buChar char="§"/>
            </a:pPr>
            <a:r>
              <a:rPr lang="en-SG" sz="1800" dirty="0">
                <a:uFillTx/>
                <a:latin typeface="Calibri" pitchFamily="34" charset="0"/>
                <a:cs typeface="Arial" pitchFamily="34" charset="0"/>
              </a:rPr>
              <a:t>Remember that a measured response is harder to attack and therefore is more likely to  be the correct answer.</a:t>
            </a:r>
            <a:endParaRPr lang="en-US" sz="1800" dirty="0">
              <a:uFillTx/>
              <a:latin typeface="Calibri" pitchFamily="34" charset="0"/>
              <a:cs typeface="Arial" pitchFamily="34" charset="0"/>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54</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down)">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wipe(down)">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Effect transition="in" filter="wipe(down)">
                                      <p:cBhvr>
                                        <p:cTn id="27" dur="500"/>
                                        <p:tgtEl>
                                          <p:spTgt spid="6">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10" end="10"/>
                                            </p:txEl>
                                          </p:spTgt>
                                        </p:tgtEl>
                                        <p:attrNameLst>
                                          <p:attrName>style.visibility</p:attrName>
                                        </p:attrNameLst>
                                      </p:cBhvr>
                                      <p:to>
                                        <p:strVal val="visible"/>
                                      </p:to>
                                    </p:set>
                                    <p:animEffect transition="in" filter="wipe(down)">
                                      <p:cBhvr>
                                        <p:cTn id="3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642905"/>
            <a:ext cx="8147248" cy="4536627"/>
          </a:xfrm>
          <a:prstGeom prst="rect">
            <a:avLst/>
          </a:prstGeom>
          <a:noFill/>
          <a:ln w="9525">
            <a:noFill/>
            <a:miter lim="800000"/>
          </a:ln>
        </p:spPr>
        <p:txBody>
          <a:bodyPr wrap="square">
            <a:spAutoFit/>
          </a:bodyPr>
          <a:lstStyle/>
          <a:p>
            <a:pPr marL="0" indent="0">
              <a:buNone/>
            </a:pPr>
            <a:r>
              <a:rPr lang="en-US" sz="2000" b="1" dirty="0">
                <a:solidFill>
                  <a:srgbClr val="C00000"/>
                </a:solidFill>
                <a:uFillTx/>
              </a:rPr>
              <a:t>Technique Interpretation Drill</a:t>
            </a:r>
          </a:p>
          <a:p>
            <a:pPr marL="0" indent="0">
              <a:buNone/>
            </a:pPr>
            <a:endParaRPr lang="en-US" sz="2000" b="1" dirty="0">
              <a:solidFill>
                <a:srgbClr val="C00000"/>
              </a:solidFill>
              <a:uFillTx/>
            </a:endParaRPr>
          </a:p>
          <a:p>
            <a:pPr marL="0" indent="0" algn="just">
              <a:buNone/>
            </a:pPr>
            <a:r>
              <a:rPr lang="en-US" sz="1800" dirty="0">
                <a:uFillTx/>
              </a:rPr>
              <a:t>Reviving the practice of using elements of popular music in classical composition,  an approach that had been in hibernation in the United States during the 1960s, composer Philip Glass (born 1937) embraced the ethos of popular music in his compositions. Glass based two symphonies on music by rock musicians David Bowie and Brian </a:t>
            </a:r>
            <a:r>
              <a:rPr lang="en-US" sz="1800" dirty="0" err="1">
                <a:uFillTx/>
              </a:rPr>
              <a:t>Eno</a:t>
            </a:r>
            <a:r>
              <a:rPr lang="en-US" sz="1800" dirty="0">
                <a:uFillTx/>
              </a:rPr>
              <a:t>, but the symphonies’ sound is distinctively his. Popular elements do not appear out of place in Glass’s classical music, which from its early days has shared certain harmonies and rhythms with rock music. His music is not a version of popular music packaged to attract classical listeners; it is high art for listeners steeped in rock rather than the classics.</a:t>
            </a:r>
          </a:p>
          <a:p>
            <a:pPr marL="0" indent="0">
              <a:buNone/>
            </a:pPr>
            <a:endParaRPr lang="en-US" sz="1800" dirty="0">
              <a:uFillTx/>
            </a:endParaRPr>
          </a:p>
          <a:p>
            <a:pPr marL="0" indent="0">
              <a:buNone/>
            </a:pPr>
            <a:r>
              <a:rPr lang="en-US" sz="1800" b="1" dirty="0">
                <a:uFillTx/>
              </a:rPr>
              <a:t>Select the sentence that distinguishes two ways of integrating rock and classical music.</a:t>
            </a:r>
            <a:endParaRPr lang="en-SG" sz="1800" b="1"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55</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437915"/>
            <a:ext cx="7620000" cy="4536627"/>
          </a:xfrm>
          <a:prstGeom prst="rect">
            <a:avLst/>
          </a:prstGeom>
          <a:noFill/>
          <a:ln w="9525">
            <a:noFill/>
            <a:miter lim="800000"/>
          </a:ln>
        </p:spPr>
        <p:txBody>
          <a:bodyPr>
            <a:spAutoFit/>
          </a:bodyPr>
          <a:lstStyle/>
          <a:p>
            <a:pPr marL="0" indent="0">
              <a:buNone/>
            </a:pPr>
            <a:r>
              <a:rPr lang="en-US" sz="2000" b="1" dirty="0">
                <a:solidFill>
                  <a:srgbClr val="C00000"/>
                </a:solidFill>
                <a:uFillTx/>
              </a:rPr>
              <a:t>Technique Interpretation Drill</a:t>
            </a:r>
          </a:p>
          <a:p>
            <a:pPr marL="0" indent="0">
              <a:buNone/>
            </a:pPr>
            <a:endParaRPr lang="en-US" sz="2000" b="1" dirty="0">
              <a:solidFill>
                <a:srgbClr val="C00000"/>
              </a:solidFill>
              <a:uFillTx/>
            </a:endParaRPr>
          </a:p>
          <a:p>
            <a:pPr marL="0" indent="0" algn="just">
              <a:buNone/>
            </a:pPr>
            <a:r>
              <a:rPr lang="en-US" sz="1800" dirty="0">
                <a:uFillTx/>
              </a:rPr>
              <a:t>Was Felix Mendelssohn (1809-1847) a great composer? On its face, the question seems absurd. One of the most gifted prodigies in the history of music, he produced his first masterpiece at sixteen. From then on, he was recognized as an artist of preternatural abilities, not only as a composer but also as a pianist and conductor. But Mendelssohn’s enduring popularity has often been at odds–sometimes quite sharply–with his critical standing. Despite general acknowledgment of his genius, there has been a noticeable reluctance to rank him with, say, Schumann or Brahms. As </a:t>
            </a:r>
            <a:r>
              <a:rPr lang="en-US" sz="1800" dirty="0" err="1">
                <a:uFillTx/>
              </a:rPr>
              <a:t>Haggin</a:t>
            </a:r>
            <a:r>
              <a:rPr lang="en-US" sz="1800" dirty="0">
                <a:uFillTx/>
              </a:rPr>
              <a:t> put it, Mendelssohn, as a composer, was a “minor master . . . working on a small scale of emotion and texture.” </a:t>
            </a:r>
          </a:p>
          <a:p>
            <a:pPr marL="0" indent="0">
              <a:buNone/>
            </a:pPr>
            <a:endParaRPr lang="en-US" sz="1800" dirty="0">
              <a:uFillTx/>
            </a:endParaRPr>
          </a:p>
          <a:p>
            <a:pPr marL="0" indent="0">
              <a:buNone/>
            </a:pPr>
            <a:r>
              <a:rPr lang="en-US" sz="1800" b="1" dirty="0">
                <a:uFillTx/>
              </a:rPr>
              <a:t>Select a sentence in the passage whose function is to indicate the range of Mendelssohn’s musical talents.</a:t>
            </a:r>
            <a:endParaRPr lang="en-SG" sz="1800" b="1"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56</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52312"/>
            <a:ext cx="8208912" cy="5373779"/>
          </a:xfrm>
          <a:prstGeom prst="rect">
            <a:avLst/>
          </a:prstGeom>
          <a:noFill/>
          <a:ln w="9525">
            <a:noFill/>
            <a:miter lim="800000"/>
          </a:ln>
        </p:spPr>
        <p:txBody>
          <a:bodyPr wrap="square">
            <a:spAutoFit/>
          </a:bodyPr>
          <a:lstStyle/>
          <a:p>
            <a:pPr marL="0" indent="0" algn="just">
              <a:buNone/>
            </a:pPr>
            <a:r>
              <a:rPr lang="en-US" sz="1800" dirty="0">
                <a:uFillTx/>
              </a:rPr>
              <a:t>Was Felix Mendelssohn (1809-1847) a great composer? On its face, the question seems absurd. One of the most gifted prodigies in the history of music, he produced his first masterpiece at sixteen. From then on, he was recognized as an artist of preternatural abilities, not only as a composer but also as a pianist and conductor. But Mendelssohn’s enduring popularity has often been at odds–sometimes quite sharply–with his critical standing. Despite general acknowledgment of his genius, there has been a noticeable reluctance to rank him with, say, Schumann or Brahms. As </a:t>
            </a:r>
            <a:r>
              <a:rPr lang="en-US" sz="1800" dirty="0" err="1">
                <a:uFillTx/>
              </a:rPr>
              <a:t>Haggin</a:t>
            </a:r>
            <a:r>
              <a:rPr lang="en-US" sz="1800" dirty="0">
                <a:uFillTx/>
              </a:rPr>
              <a:t> put it, Mendelssohn, as a composer, was a “minor master . . . working on a small scale of emotion and texture.” </a:t>
            </a:r>
          </a:p>
          <a:p>
            <a:pPr marL="0" indent="0">
              <a:buNone/>
            </a:pPr>
            <a:endParaRPr lang="en-US" sz="1000" dirty="0">
              <a:uFillTx/>
            </a:endParaRPr>
          </a:p>
          <a:p>
            <a:pPr marL="0" indent="0">
              <a:buNone/>
            </a:pPr>
            <a:r>
              <a:rPr lang="en-US" sz="1800" dirty="0">
                <a:uFillTx/>
              </a:rPr>
              <a:t>The author mentions Schumann and Brahms primarily in order to </a:t>
            </a:r>
          </a:p>
          <a:p>
            <a:pPr marL="0" indent="0">
              <a:buNone/>
            </a:pPr>
            <a:endParaRPr lang="en-US" sz="1800" dirty="0">
              <a:uFillTx/>
            </a:endParaRPr>
          </a:p>
          <a:p>
            <a:pPr marL="342900" indent="-342900">
              <a:buFont typeface="+mj-lt"/>
              <a:buAutoNum type="alphaUcPeriod"/>
            </a:pPr>
            <a:r>
              <a:rPr lang="en-US" sz="1800" dirty="0">
                <a:uFillTx/>
              </a:rPr>
              <a:t>provide examples of composers who are often compared with Mendelssohn</a:t>
            </a:r>
          </a:p>
          <a:p>
            <a:pPr marL="342900" indent="-342900">
              <a:buFont typeface="+mj-lt"/>
              <a:buAutoNum type="alphaUcPeriod"/>
            </a:pPr>
            <a:r>
              <a:rPr lang="en-US" sz="1800" dirty="0">
                <a:uFillTx/>
              </a:rPr>
              <a:t>identify certain composers who are more popular than Mendelssohn</a:t>
            </a:r>
          </a:p>
          <a:p>
            <a:pPr marL="342900" indent="-342900">
              <a:buFont typeface="+mj-lt"/>
              <a:buAutoNum type="alphaUcPeriod"/>
            </a:pPr>
            <a:r>
              <a:rPr lang="en-US" sz="1800" dirty="0">
                <a:uFillTx/>
              </a:rPr>
              <a:t>identify composers whom Mendelssohn influenced</a:t>
            </a:r>
          </a:p>
          <a:p>
            <a:pPr marL="342900" indent="-342900">
              <a:buFont typeface="+mj-lt"/>
              <a:buAutoNum type="alphaUcPeriod"/>
            </a:pPr>
            <a:r>
              <a:rPr lang="en-US" sz="1800" dirty="0">
                <a:uFillTx/>
              </a:rPr>
              <a:t>establish the milieu in which Mendelssohn worked</a:t>
            </a:r>
          </a:p>
          <a:p>
            <a:pPr marL="342900" indent="-342900">
              <a:buFont typeface="+mj-lt"/>
              <a:buAutoNum type="alphaUcPeriod"/>
            </a:pPr>
            <a:r>
              <a:rPr lang="en-US" sz="1800" dirty="0">
                <a:uFillTx/>
              </a:rPr>
              <a:t>establish a standard of comparison for Mendelssohn as a composer</a:t>
            </a:r>
            <a:endParaRPr lang="en-SG"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57</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40768"/>
            <a:ext cx="8352928" cy="4819781"/>
          </a:xfrm>
          <a:prstGeom prst="rect">
            <a:avLst/>
          </a:prstGeom>
          <a:noFill/>
          <a:ln w="9525">
            <a:noFill/>
            <a:miter lim="800000"/>
          </a:ln>
        </p:spPr>
        <p:txBody>
          <a:bodyPr wrap="square">
            <a:spAutoFit/>
          </a:bodyPr>
          <a:lstStyle/>
          <a:p>
            <a:pPr marL="0" indent="0" algn="just">
              <a:buNone/>
            </a:pPr>
            <a:r>
              <a:rPr lang="en-US" sz="1800" dirty="0">
                <a:uFillTx/>
              </a:rPr>
              <a:t>Sometimes the meaning of old phrases is self-evident, as with </a:t>
            </a:r>
            <a:r>
              <a:rPr lang="en-US" sz="1800" i="1" dirty="0">
                <a:uFillTx/>
              </a:rPr>
              <a:t>move like greased lightning</a:t>
            </a:r>
            <a:r>
              <a:rPr lang="en-US" sz="1800" dirty="0">
                <a:uFillTx/>
              </a:rPr>
              <a:t> and </a:t>
            </a:r>
            <a:r>
              <a:rPr lang="en-US" sz="1800" i="1" dirty="0">
                <a:uFillTx/>
              </a:rPr>
              <a:t>a close shave</a:t>
            </a:r>
            <a:r>
              <a:rPr lang="en-US" sz="1800" dirty="0">
                <a:uFillTx/>
              </a:rPr>
              <a:t>. But quite often we are left with language that seems to have sprung out of the blue and does not appear to signify anything in particular – </a:t>
            </a:r>
            <a:r>
              <a:rPr lang="en-US" sz="1800" i="1" dirty="0">
                <a:uFillTx/>
              </a:rPr>
              <a:t>even </a:t>
            </a:r>
            <a:r>
              <a:rPr lang="en-US" sz="1800" i="1" dirty="0" err="1">
                <a:uFillTx/>
              </a:rPr>
              <a:t>steven</a:t>
            </a:r>
            <a:r>
              <a:rPr lang="en-US" sz="1800" dirty="0">
                <a:uFillTx/>
              </a:rPr>
              <a:t>, </a:t>
            </a:r>
            <a:r>
              <a:rPr lang="en-US" sz="1800" i="1" dirty="0">
                <a:uFillTx/>
              </a:rPr>
              <a:t>fit as a fiddle</a:t>
            </a:r>
            <a:r>
              <a:rPr lang="en-US" sz="1800" dirty="0">
                <a:uFillTx/>
              </a:rPr>
              <a:t>, or </a:t>
            </a:r>
            <a:r>
              <a:rPr lang="en-US" sz="1800" i="1" dirty="0">
                <a:uFillTx/>
              </a:rPr>
              <a:t>to paint the town red</a:t>
            </a:r>
            <a:r>
              <a:rPr lang="en-US" sz="1800" dirty="0">
                <a:uFillTx/>
              </a:rPr>
              <a:t>. Explanations are frequently posited but are too often unpersuasive. One popular dictionary, for example, suggests that </a:t>
            </a:r>
            <a:r>
              <a:rPr lang="en-US" sz="1800" i="1" dirty="0">
                <a:uFillTx/>
              </a:rPr>
              <a:t>to be joshing</a:t>
            </a:r>
            <a:r>
              <a:rPr lang="en-US" sz="1800" dirty="0">
                <a:uFillTx/>
              </a:rPr>
              <a:t> might be connected to the humorist Josh Billings, but in fact the term was current as early as 1845. Josh Billings was unknown outside his neighborhood until 1860.</a:t>
            </a:r>
          </a:p>
          <a:p>
            <a:pPr marL="0" indent="0">
              <a:buNone/>
            </a:pPr>
            <a:endParaRPr lang="en-US" sz="1000" dirty="0">
              <a:uFillTx/>
            </a:endParaRPr>
          </a:p>
          <a:p>
            <a:pPr marL="0" indent="0">
              <a:buNone/>
            </a:pPr>
            <a:r>
              <a:rPr lang="en-US" sz="1800" dirty="0">
                <a:uFillTx/>
              </a:rPr>
              <a:t>The last sentence of the passage primarily serves to </a:t>
            </a:r>
          </a:p>
          <a:p>
            <a:pPr marL="0" indent="0">
              <a:buNone/>
            </a:pPr>
            <a:endParaRPr lang="en-US" sz="1800" dirty="0">
              <a:uFillTx/>
            </a:endParaRPr>
          </a:p>
          <a:p>
            <a:pPr marL="342900" indent="-342900">
              <a:buFont typeface="+mj-lt"/>
              <a:buAutoNum type="alphaUcPeriod"/>
            </a:pPr>
            <a:r>
              <a:rPr lang="en-US" sz="1800" dirty="0">
                <a:uFillTx/>
              </a:rPr>
              <a:t>cite a well-known fact</a:t>
            </a:r>
          </a:p>
          <a:p>
            <a:pPr marL="342900" indent="-342900">
              <a:buFont typeface="+mj-lt"/>
              <a:buAutoNum type="alphaUcPeriod"/>
            </a:pPr>
            <a:r>
              <a:rPr lang="en-US" sz="1800" dirty="0">
                <a:uFillTx/>
              </a:rPr>
              <a:t>make a veiled accusation</a:t>
            </a:r>
          </a:p>
          <a:p>
            <a:pPr marL="342900" indent="-342900">
              <a:buFont typeface="+mj-lt"/>
              <a:buAutoNum type="alphaUcPeriod"/>
            </a:pPr>
            <a:r>
              <a:rPr lang="en-US" sz="1800" dirty="0">
                <a:uFillTx/>
              </a:rPr>
              <a:t>note a puzzling incident</a:t>
            </a:r>
          </a:p>
          <a:p>
            <a:pPr marL="342900" indent="-342900">
              <a:buFont typeface="+mj-lt"/>
              <a:buAutoNum type="alphaUcPeriod"/>
            </a:pPr>
            <a:r>
              <a:rPr lang="en-US" sz="1800" dirty="0">
                <a:uFillTx/>
              </a:rPr>
              <a:t>explain the origins of a phrase</a:t>
            </a:r>
          </a:p>
          <a:p>
            <a:pPr marL="342900" indent="-342900">
              <a:buFont typeface="+mj-lt"/>
              <a:buAutoNum type="alphaUcPeriod"/>
            </a:pPr>
            <a:r>
              <a:rPr lang="en-US" sz="1800" dirty="0">
                <a:uFillTx/>
              </a:rPr>
              <a:t>invalidate a theory.</a:t>
            </a:r>
            <a:endParaRPr lang="en-SG"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58</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61264" y="936000"/>
            <a:ext cx="8424936" cy="5847755"/>
          </a:xfrm>
          <a:prstGeom prst="rect">
            <a:avLst/>
          </a:prstGeom>
          <a:noFill/>
          <a:ln w="9525">
            <a:noFill/>
            <a:miter lim="800000"/>
          </a:ln>
        </p:spPr>
        <p:txBody>
          <a:bodyPr wrap="square">
            <a:spAutoFit/>
          </a:bodyPr>
          <a:lstStyle/>
          <a:p>
            <a:pPr marL="0" indent="0" algn="just" fontAlgn="t">
              <a:buNone/>
            </a:pPr>
            <a:r>
              <a:rPr lang="en-US" sz="1700" dirty="0">
                <a:uFillTx/>
              </a:rPr>
              <a:t>… The finest films of the silent era depended on two elements that we can seldom provide today- a large and receptive audience and a well-orchestrated score. For the audience, the fusion of picture and live music added up to more than the sum of the respective parts.</a:t>
            </a:r>
          </a:p>
          <a:p>
            <a:pPr marL="0" indent="0" algn="just" fontAlgn="t">
              <a:buNone/>
            </a:pPr>
            <a:endParaRPr lang="en-US" sz="1700" dirty="0">
              <a:uFillTx/>
            </a:endParaRPr>
          </a:p>
          <a:p>
            <a:pPr marL="0" indent="0" algn="just" fontAlgn="t">
              <a:buNone/>
            </a:pPr>
            <a:r>
              <a:rPr lang="en-US" sz="1700" dirty="0">
                <a:uFillTx/>
              </a:rPr>
              <a:t>The one word that sums up the attitude of the silent filmmakers is enthusiasm, conveyed most strongly before formulas took shape and when there was more room for experimentation. This enthusiastic uncertainty often resulted in accidental                       discoveries such as new cameras or editing techniques. Some films experimented  with players; the 1915 film Regeneration, for example, by using real gangsters and streetwalkers, provided startling local color.</a:t>
            </a:r>
          </a:p>
          <a:p>
            <a:pPr marL="0" indent="0" algn="just" fontAlgn="t">
              <a:buNone/>
            </a:pPr>
            <a:endParaRPr lang="en-US" sz="1700" dirty="0">
              <a:uFillTx/>
            </a:endParaRPr>
          </a:p>
          <a:p>
            <a:pPr marL="0" indent="0" algn="just" fontAlgn="t">
              <a:buNone/>
            </a:pPr>
            <a:r>
              <a:rPr lang="en-US" sz="1700" dirty="0">
                <a:uFillTx/>
              </a:rPr>
              <a:t>The author uses the phrase “enthusiastic uncertainty” to suggest that the filmmakers were</a:t>
            </a:r>
          </a:p>
          <a:p>
            <a:pPr marL="0" indent="0" algn="just" fontAlgn="t">
              <a:buNone/>
            </a:pPr>
            <a:endParaRPr lang="en-US" sz="1700" dirty="0">
              <a:uFillTx/>
            </a:endParaRPr>
          </a:p>
          <a:p>
            <a:pPr marL="342900" indent="-342900" fontAlgn="t">
              <a:buFont typeface="+mj-lt"/>
              <a:buAutoNum type="alphaUcPeriod"/>
            </a:pPr>
            <a:r>
              <a:rPr lang="en-US" sz="1700" dirty="0">
                <a:uFillTx/>
              </a:rPr>
              <a:t>Excited to be experimenting in a new field</a:t>
            </a:r>
          </a:p>
          <a:p>
            <a:pPr marL="342900" indent="-342900" fontAlgn="t">
              <a:buFont typeface="+mj-lt"/>
              <a:buAutoNum type="alphaUcPeriod"/>
            </a:pPr>
            <a:r>
              <a:rPr lang="en-US" sz="1700" dirty="0">
                <a:uFillTx/>
              </a:rPr>
              <a:t>Delighted at the opportunity to study new technology</a:t>
            </a:r>
          </a:p>
          <a:p>
            <a:pPr marL="342900" indent="-342900" fontAlgn="t">
              <a:buFont typeface="+mj-lt"/>
              <a:buAutoNum type="alphaUcPeriod"/>
            </a:pPr>
            <a:r>
              <a:rPr lang="en-US" sz="1700" dirty="0">
                <a:uFillTx/>
              </a:rPr>
              <a:t>Optimistic in spite of the obstacles that faced them</a:t>
            </a:r>
          </a:p>
          <a:p>
            <a:pPr marL="342900" indent="-342900" fontAlgn="t">
              <a:buFont typeface="+mj-lt"/>
              <a:buAutoNum type="alphaUcPeriod"/>
            </a:pPr>
            <a:r>
              <a:rPr lang="en-US" sz="1700" dirty="0">
                <a:uFillTx/>
              </a:rPr>
              <a:t>Eager to challenge existing  conventions</a:t>
            </a:r>
          </a:p>
          <a:p>
            <a:pPr marL="342900" indent="-342900" fontAlgn="t">
              <a:buFont typeface="+mj-lt"/>
              <a:buAutoNum type="alphaUcPeriod"/>
            </a:pPr>
            <a:r>
              <a:rPr lang="en-US" sz="1700" dirty="0">
                <a:uFillTx/>
              </a:rPr>
              <a:t>Eager to please but unsure of what the public wanted.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59</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7A6BB97-4630-4160-B543-CFB6B2270168}" type="slidenum">
              <a:rPr lang="en-GB" smtClean="0">
                <a:uFillTx/>
              </a:rPr>
              <a:pPr/>
              <a:t>6</a:t>
            </a:fld>
            <a:endParaRPr lang="en-GB">
              <a:uFillTx/>
            </a:endParaRPr>
          </a:p>
        </p:txBody>
      </p:sp>
      <p:sp>
        <p:nvSpPr>
          <p:cNvPr id="4" name="Text Box 14"/>
          <p:cNvSpPr txBox="1">
            <a:spLocks noChangeArrowheads="1"/>
          </p:cNvSpPr>
          <p:nvPr/>
        </p:nvSpPr>
        <p:spPr bwMode="auto">
          <a:xfrm>
            <a:off x="611560" y="1628800"/>
            <a:ext cx="6805613" cy="3477875"/>
          </a:xfrm>
          <a:prstGeom prst="rect">
            <a:avLst/>
          </a:prstGeom>
          <a:solidFill>
            <a:schemeClr val="bg1"/>
          </a:solidFill>
          <a:ln w="9525">
            <a:solidFill>
              <a:schemeClr val="bg1"/>
            </a:solidFill>
            <a:miter lim="800000"/>
          </a:ln>
        </p:spPr>
        <p:txBody>
          <a:bodyPr>
            <a:spAutoFit/>
          </a:bodyPr>
          <a:lstStyle/>
          <a:p>
            <a:r>
              <a:rPr lang="en-US" sz="2000" b="1" dirty="0">
                <a:solidFill>
                  <a:srgbClr val="C00000"/>
                </a:solidFill>
                <a:uFillTx/>
                <a:latin typeface="Calibri" panose="020F0502020204030204" pitchFamily="34" charset="0"/>
              </a:rPr>
              <a:t>Opinionated/Argumentative Passage</a:t>
            </a:r>
          </a:p>
          <a:p>
            <a:endParaRPr lang="en-US" sz="2000" b="1" dirty="0">
              <a:uFillTx/>
              <a:latin typeface="Calibri" panose="020F0502020204030204" pitchFamily="34" charset="0"/>
            </a:endParaRPr>
          </a:p>
          <a:p>
            <a:r>
              <a:rPr lang="en-US" u="sng" dirty="0">
                <a:uFillTx/>
                <a:latin typeface="Calibri" panose="020F0502020204030204" pitchFamily="34" charset="0"/>
              </a:rPr>
              <a:t>Intro</a:t>
            </a:r>
          </a:p>
          <a:p>
            <a:r>
              <a:rPr lang="en-US" dirty="0">
                <a:uFillTx/>
                <a:latin typeface="Calibri" panose="020F0502020204030204" pitchFamily="34" charset="0"/>
              </a:rPr>
              <a:t>	A strong statement or opinion is expressed about an 	issue/topic</a:t>
            </a:r>
          </a:p>
          <a:p>
            <a:endParaRPr lang="en-US" b="1" dirty="0">
              <a:uFillTx/>
              <a:latin typeface="Calibri" panose="020F0502020204030204" pitchFamily="34" charset="0"/>
            </a:endParaRPr>
          </a:p>
          <a:p>
            <a:r>
              <a:rPr lang="en-US" u="sng" dirty="0">
                <a:uFillTx/>
                <a:latin typeface="Calibri" panose="020F0502020204030204" pitchFamily="34" charset="0"/>
              </a:rPr>
              <a:t>Body</a:t>
            </a:r>
          </a:p>
          <a:p>
            <a:r>
              <a:rPr lang="en-US" dirty="0">
                <a:uFillTx/>
                <a:latin typeface="Calibri" panose="020F0502020204030204" pitchFamily="34" charset="0"/>
              </a:rPr>
              <a:t>	Produce evidence that supports author’s opinion</a:t>
            </a:r>
          </a:p>
          <a:p>
            <a:r>
              <a:rPr lang="en-US" dirty="0">
                <a:uFillTx/>
                <a:latin typeface="Calibri" panose="020F0502020204030204" pitchFamily="34" charset="0"/>
              </a:rPr>
              <a:t>	Prove there are shortcomings in contrarian viewpoints</a:t>
            </a:r>
          </a:p>
          <a:p>
            <a:endParaRPr lang="en-US" dirty="0">
              <a:uFillTx/>
              <a:latin typeface="Calibri" panose="020F0502020204030204" pitchFamily="34" charset="0"/>
            </a:endParaRPr>
          </a:p>
          <a:p>
            <a:r>
              <a:rPr lang="en-US" u="sng" dirty="0">
                <a:uFillTx/>
                <a:latin typeface="Calibri" panose="020F0502020204030204" pitchFamily="34" charset="0"/>
              </a:rPr>
              <a:t>Conclusion</a:t>
            </a:r>
          </a:p>
          <a:p>
            <a:r>
              <a:rPr lang="en-US" dirty="0">
                <a:uFillTx/>
                <a:latin typeface="Calibri" panose="020F0502020204030204" pitchFamily="34" charset="0"/>
              </a:rPr>
              <a:t>	Restate opinion with a strong statement</a:t>
            </a:r>
          </a:p>
        </p:txBody>
      </p:sp>
      <p:sp>
        <p:nvSpPr>
          <p:cNvPr id="2" name="Title 1"/>
          <p:cNvSpPr>
            <a:spLocks noGrp="1"/>
          </p:cNvSpPr>
          <p:nvPr>
            <p:ph type="title"/>
          </p:nvPr>
        </p:nvSpPr>
        <p:spPr/>
        <p:txBody>
          <a:bodyPr/>
          <a:lstStyle/>
          <a:p>
            <a:r>
              <a:rPr lang="en-SG" dirty="0">
                <a:uFillTx/>
              </a:rPr>
              <a:t>Passage Type</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A6BB97-4630-4160-B543-CFB6B2270168}" type="slidenum">
              <a:rPr lang="en-GB" smtClean="0">
                <a:uFillTx/>
              </a:rPr>
              <a:pPr/>
              <a:t>60</a:t>
            </a:fld>
            <a:endParaRPr lang="en-GB">
              <a:uFillTx/>
            </a:endParaRPr>
          </a:p>
        </p:txBody>
      </p:sp>
      <p:sp>
        <p:nvSpPr>
          <p:cNvPr id="10" name="Text Box 4"/>
          <p:cNvSpPr txBox="1">
            <a:spLocks noChangeArrowheads="1"/>
          </p:cNvSpPr>
          <p:nvPr/>
        </p:nvSpPr>
        <p:spPr bwMode="auto">
          <a:xfrm>
            <a:off x="182236" y="1354673"/>
            <a:ext cx="8566228" cy="3046988"/>
          </a:xfrm>
          <a:prstGeom prst="rect">
            <a:avLst/>
          </a:prstGeom>
          <a:noFill/>
          <a:ln w="9525">
            <a:noFill/>
            <a:miter lim="800000"/>
          </a:ln>
        </p:spPr>
        <p:txBody>
          <a:bodyPr wrap="square">
            <a:spAutoFit/>
          </a:bodyPr>
          <a:lstStyle/>
          <a:p>
            <a:pPr algn="just"/>
            <a:r>
              <a:rPr lang="en-SG" sz="1600" dirty="0">
                <a:uFillTx/>
                <a:latin typeface="Calibri" panose="020F0502020204030204" pitchFamily="34" charset="0"/>
              </a:rPr>
              <a:t>I worry about the private automobile. It is a dirty, noisy, wasteful,  and lonely means of travel. It pollutes the air, ruins the safety and sociability of the street, and exercises upon the individual a discipline which takes away far more freedom than it  gives him. It causes an enormous amount of land to be unnecessarily abstracted from nature and from plant life and to become devoid of any natural function. It explodes cities, grievously impairs the whole institution of neighbourliness, fragmentizes and destroys communities. It has already spelled the end of our cities as real cultural and social communities, and has made impossible the construction of any others in their place. Together with the airplane, it has crowded out other, more civilized and more convenient means of transport, leaving older people, infirm people, poor people and children in a worse situation than they were a hundred years ago. It continues to lend a terrible element of fragility to our civilization, placing us in a situation where our life would break down completely if anything ever interfered with the oil supply. </a:t>
            </a:r>
            <a:endParaRPr lang="en-US" sz="1600" i="1" dirty="0">
              <a:uFillTx/>
              <a:latin typeface="Calibri" panose="020F0502020204030204" pitchFamily="34" charset="0"/>
            </a:endParaRPr>
          </a:p>
        </p:txBody>
      </p:sp>
      <p:sp>
        <p:nvSpPr>
          <p:cNvPr id="11" name="Text Box 5"/>
          <p:cNvSpPr txBox="1">
            <a:spLocks noChangeArrowheads="1"/>
          </p:cNvSpPr>
          <p:nvPr/>
        </p:nvSpPr>
        <p:spPr bwMode="auto">
          <a:xfrm>
            <a:off x="182236" y="4653136"/>
            <a:ext cx="8382000" cy="1815882"/>
          </a:xfrm>
          <a:prstGeom prst="rect">
            <a:avLst/>
          </a:prstGeom>
          <a:noFill/>
          <a:ln w="9525">
            <a:noFill/>
            <a:miter lim="800000"/>
          </a:ln>
        </p:spPr>
        <p:txBody>
          <a:bodyPr wrap="square">
            <a:spAutoFit/>
          </a:bodyPr>
          <a:lstStyle/>
          <a:p>
            <a:r>
              <a:rPr lang="en-SG" sz="1600" dirty="0">
                <a:uFillTx/>
                <a:latin typeface="Calibri" panose="020F0502020204030204" pitchFamily="34" charset="0"/>
              </a:rPr>
              <a:t>Which of the following best describes the organization of the passage?</a:t>
            </a:r>
          </a:p>
          <a:p>
            <a:pPr marL="342900" indent="-342900">
              <a:buAutoNum type="alphaUcPeriod" startAt="17"/>
            </a:pPr>
            <a:endParaRPr lang="en-SG" sz="1600" b="1" dirty="0">
              <a:uFillTx/>
              <a:latin typeface="Calibri" panose="020F0502020204030204" pitchFamily="34" charset="0"/>
            </a:endParaRPr>
          </a:p>
          <a:p>
            <a:pPr marL="342900" indent="-342900">
              <a:buFont typeface="+mj-lt"/>
              <a:buAutoNum type="alphaUcPeriod"/>
            </a:pPr>
            <a:r>
              <a:rPr lang="en-SG" sz="1600" dirty="0">
                <a:uFillTx/>
                <a:latin typeface="Calibri" panose="020F0502020204030204" pitchFamily="34" charset="0"/>
              </a:rPr>
              <a:t> A problem is presented and then a possible solution is discussed.</a:t>
            </a:r>
          </a:p>
          <a:p>
            <a:pPr marL="342900" indent="-342900">
              <a:buFont typeface="+mj-lt"/>
              <a:buAutoNum type="alphaUcPeriod"/>
            </a:pPr>
            <a:r>
              <a:rPr lang="en-SG" sz="1600" dirty="0">
                <a:uFillTx/>
                <a:latin typeface="Calibri" panose="020F0502020204030204" pitchFamily="34" charset="0"/>
              </a:rPr>
              <a:t>The benefits and demerits of the automobile are compared and contrasted.</a:t>
            </a:r>
          </a:p>
          <a:p>
            <a:pPr marL="342900" indent="-342900">
              <a:buFont typeface="+mj-lt"/>
              <a:buAutoNum type="alphaUcPeriod"/>
            </a:pPr>
            <a:r>
              <a:rPr lang="en-SG" sz="1600" dirty="0">
                <a:uFillTx/>
                <a:latin typeface="Calibri" panose="020F0502020204030204" pitchFamily="34" charset="0"/>
              </a:rPr>
              <a:t>A topic is presented and a number of its effects are discussed.</a:t>
            </a:r>
          </a:p>
          <a:p>
            <a:pPr marL="342900" indent="-342900">
              <a:buFont typeface="+mj-lt"/>
              <a:buAutoNum type="alphaUcPeriod"/>
            </a:pPr>
            <a:r>
              <a:rPr lang="en-SG" sz="1600" dirty="0">
                <a:uFillTx/>
                <a:latin typeface="Calibri" panose="020F0502020204030204" pitchFamily="34" charset="0"/>
              </a:rPr>
              <a:t> A set of examples is furnished to support a conclusion.</a:t>
            </a:r>
          </a:p>
          <a:p>
            <a:pPr marL="342900" indent="-342900">
              <a:buFont typeface="+mj-lt"/>
              <a:buAutoNum type="alphaUcPeriod"/>
            </a:pPr>
            <a:r>
              <a:rPr lang="en-US" sz="1600" dirty="0">
                <a:uFillTx/>
                <a:latin typeface="Calibri" panose="020F0502020204030204" pitchFamily="34" charset="0"/>
              </a:rPr>
              <a:t>Expository description is presented using metaphors.</a:t>
            </a:r>
            <a:endParaRPr lang="en-SG" sz="1600" dirty="0">
              <a:uFillTx/>
              <a:latin typeface="Calibri" panose="020F0502020204030204" pitchFamily="34" charset="0"/>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51520" y="1352312"/>
            <a:ext cx="8496944" cy="5612306"/>
          </a:xfrm>
          <a:prstGeom prst="rect">
            <a:avLst/>
          </a:prstGeom>
          <a:noFill/>
          <a:ln w="9525">
            <a:noFill/>
            <a:miter lim="800000"/>
          </a:ln>
        </p:spPr>
        <p:txBody>
          <a:bodyPr wrap="square">
            <a:spAutoFit/>
          </a:bodyPr>
          <a:lstStyle/>
          <a:p>
            <a:pPr marL="0" indent="0" algn="just">
              <a:buNone/>
            </a:pPr>
            <a:r>
              <a:rPr lang="en-US" sz="1700" dirty="0">
                <a:uFillTx/>
              </a:rPr>
              <a:t>The science fiction masterpiece in 2001: A Space Odyssey will probably be remembered best for the finely honed portrait of HAL, the Heuristically programmed </a:t>
            </a:r>
            <a:r>
              <a:rPr lang="en-US" sz="1700" dirty="0" err="1">
                <a:uFillTx/>
              </a:rPr>
              <a:t>ALgorithmic</a:t>
            </a:r>
            <a:r>
              <a:rPr lang="en-US" sz="1700" dirty="0">
                <a:uFillTx/>
              </a:rPr>
              <a:t> computer that could not only reason but also experience human feelings and anxiety. Surprisingly, perhaps, computers have in some ways surpassed Arthur C. Clarke’s and film director Stanley Kubrick’s vision of computing technology at the turn of the millennium. Today’s computers are vastly smaller and more portable than HAL and use </a:t>
            </a:r>
            <a:r>
              <a:rPr lang="en-US" sz="1700" i="1" dirty="0">
                <a:uFillTx/>
              </a:rPr>
              <a:t>software interfaces </a:t>
            </a:r>
            <a:r>
              <a:rPr lang="en-US" sz="1700" dirty="0">
                <a:uFillTx/>
              </a:rPr>
              <a:t>that forego the type of </a:t>
            </a:r>
            <a:r>
              <a:rPr lang="en-US" sz="1700" i="1" dirty="0">
                <a:uFillTx/>
              </a:rPr>
              <a:t>manual controls </a:t>
            </a:r>
            <a:r>
              <a:rPr lang="en-US" sz="1700" dirty="0">
                <a:uFillTx/>
              </a:rPr>
              <a:t>found on the spaceship that carried HAL.</a:t>
            </a:r>
          </a:p>
          <a:p>
            <a:pPr marL="0" indent="0">
              <a:buNone/>
            </a:pPr>
            <a:endParaRPr lang="en-US" sz="1700" dirty="0">
              <a:uFillTx/>
            </a:endParaRPr>
          </a:p>
          <a:p>
            <a:pPr marL="0" indent="0">
              <a:buNone/>
            </a:pPr>
            <a:r>
              <a:rPr lang="en-US" sz="1700" dirty="0">
                <a:uFillTx/>
              </a:rPr>
              <a:t>In the last sentence, the reference to “software interfaces” and “manual controls” provide an example of </a:t>
            </a:r>
          </a:p>
          <a:p>
            <a:pPr marL="0" indent="0">
              <a:buNone/>
            </a:pPr>
            <a:endParaRPr lang="en-US" sz="1700" dirty="0">
              <a:uFillTx/>
            </a:endParaRPr>
          </a:p>
          <a:p>
            <a:pPr marL="342900" lvl="1" indent="-342900">
              <a:lnSpc>
                <a:spcPct val="150000"/>
              </a:lnSpc>
              <a:buFont typeface="+mj-lt"/>
              <a:buAutoNum type="alphaUcPeriod"/>
            </a:pPr>
            <a:r>
              <a:rPr lang="en-US" sz="1700" dirty="0">
                <a:uFillTx/>
              </a:rPr>
              <a:t>superiority of current computers to those envisioned by Clarke &amp; Kubrick</a:t>
            </a:r>
          </a:p>
          <a:p>
            <a:pPr marL="342900" lvl="1" indent="-342900">
              <a:lnSpc>
                <a:spcPct val="150000"/>
              </a:lnSpc>
              <a:buFont typeface="+mj-lt"/>
              <a:buAutoNum type="alphaUcPeriod"/>
            </a:pPr>
            <a:r>
              <a:rPr lang="en-US" sz="1700" dirty="0">
                <a:uFillTx/>
              </a:rPr>
              <a:t>amazing ability of Clarke &amp; Kubrick to envision certain aspects of future</a:t>
            </a:r>
          </a:p>
          <a:p>
            <a:pPr marL="342900" lvl="1" indent="-342900">
              <a:lnSpc>
                <a:spcPct val="150000"/>
              </a:lnSpc>
              <a:buFont typeface="+mj-lt"/>
              <a:buAutoNum type="alphaUcPeriod"/>
            </a:pPr>
            <a:r>
              <a:rPr lang="en-US" sz="1700" dirty="0">
                <a:uFillTx/>
              </a:rPr>
              <a:t>many ways that computers like HAL could be accessed by human beings</a:t>
            </a:r>
          </a:p>
          <a:p>
            <a:pPr marL="342900" lvl="1" indent="-342900">
              <a:lnSpc>
                <a:spcPct val="150000"/>
              </a:lnSpc>
              <a:buFont typeface="+mj-lt"/>
              <a:buAutoNum type="alphaUcPeriod"/>
            </a:pPr>
            <a:r>
              <a:rPr lang="en-US" sz="1700" dirty="0">
                <a:uFillTx/>
              </a:rPr>
              <a:t>consistent attempts by computer programmers to override certain software</a:t>
            </a:r>
          </a:p>
          <a:p>
            <a:pPr marL="342900" lvl="1" indent="-342900">
              <a:lnSpc>
                <a:spcPct val="150000"/>
              </a:lnSpc>
              <a:buFont typeface="+mj-lt"/>
              <a:buAutoNum type="alphaUcPeriod"/>
            </a:pPr>
            <a:r>
              <a:rPr lang="en-US" sz="1700" dirty="0">
                <a:uFillTx/>
              </a:rPr>
              <a:t>deficiencies of current computers attempting to simulate human emotions</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61</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36000"/>
            <a:ext cx="8712968" cy="5190163"/>
          </a:xfrm>
        </p:spPr>
        <p:txBody>
          <a:bodyPr>
            <a:noAutofit/>
          </a:bodyPr>
          <a:lstStyle/>
          <a:p>
            <a:pPr indent="0" algn="just">
              <a:spcBef>
                <a:spcPts val="0"/>
              </a:spcBef>
              <a:buNone/>
            </a:pPr>
            <a:r>
              <a:rPr lang="en-US" sz="1600" dirty="0">
                <a:uFillTx/>
              </a:rPr>
              <a:t>The Vatican Museums house a great many valuable paintings, sculptures, pieces of jewelry, and tapestries, as well as the world’s most extensive collections of ancient manuscripts. Scholars often probe the museums’ archives of early written works for insights into lives led long ago. </a:t>
            </a:r>
          </a:p>
          <a:p>
            <a:pPr indent="0" algn="just">
              <a:spcBef>
                <a:spcPts val="0"/>
              </a:spcBef>
              <a:buNone/>
            </a:pPr>
            <a:endParaRPr lang="en-US" sz="1600" dirty="0">
              <a:uFillTx/>
            </a:endParaRPr>
          </a:p>
          <a:p>
            <a:pPr indent="0" algn="just">
              <a:spcBef>
                <a:spcPts val="0"/>
              </a:spcBef>
              <a:buNone/>
            </a:pPr>
            <a:r>
              <a:rPr lang="en-US" sz="1600" dirty="0">
                <a:uFillTx/>
              </a:rPr>
              <a:t>Accordingly, St. Peter’s Basilica, the largest cathedral in the Northern Hemisphere, is remarkable. Built upon second-century foundations. St. Peter’s features a dome designed by the artist and architect Michelangelo. Intricate mosaics—enormous “paintings” fashioned from millions of tiny cut stones of various colors—line each of the basilica’s several smaller domes. The marble floor, with its intricate designs, covers the cathedral’s catacombs, where popes are buried. Sculptures by Michelangelo and Bernini, including Michelangelo’s poignant </a:t>
            </a:r>
            <a:r>
              <a:rPr lang="en-US" sz="1600" i="1" dirty="0">
                <a:uFillTx/>
              </a:rPr>
              <a:t>Pietà</a:t>
            </a:r>
            <a:r>
              <a:rPr lang="en-US" sz="1600" dirty="0">
                <a:uFillTx/>
              </a:rPr>
              <a:t>, contribute to the basilica’s beauty. </a:t>
            </a:r>
          </a:p>
          <a:p>
            <a:pPr indent="0" algn="just">
              <a:spcBef>
                <a:spcPts val="0"/>
              </a:spcBef>
              <a:buNone/>
            </a:pPr>
            <a:endParaRPr lang="en-US" sz="1200" dirty="0">
              <a:uFillTx/>
            </a:endParaRPr>
          </a:p>
          <a:p>
            <a:pPr marL="0" indent="0" algn="just">
              <a:spcBef>
                <a:spcPts val="0"/>
              </a:spcBef>
              <a:buNone/>
            </a:pPr>
            <a:endParaRPr lang="en-SG" sz="12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62</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
        <p:nvSpPr>
          <p:cNvPr id="4" name="Rectangle 3"/>
          <p:cNvSpPr>
            <a:spLocks/>
          </p:cNvSpPr>
          <p:nvPr/>
        </p:nvSpPr>
        <p:spPr>
          <a:xfrm>
            <a:off x="438187" y="4204630"/>
            <a:ext cx="8381813" cy="1815882"/>
          </a:xfrm>
          <a:prstGeom prst="rect">
            <a:avLst/>
          </a:prstGeom>
        </p:spPr>
        <p:txBody>
          <a:bodyPr wrap="square">
            <a:spAutoFit/>
          </a:bodyPr>
          <a:lstStyle/>
          <a:p>
            <a:r>
              <a:rPr lang="en-US" sz="1600" dirty="0">
                <a:uFillTx/>
              </a:rPr>
              <a:t>If the writer were to delete the quotation marks around the word paintings, the sentence would primarily lose a feature that suggests:</a:t>
            </a:r>
          </a:p>
          <a:p>
            <a:endParaRPr lang="en-US" sz="1600" dirty="0">
              <a:uFillTx/>
            </a:endParaRPr>
          </a:p>
          <a:p>
            <a:r>
              <a:rPr lang="en-US" sz="1600" dirty="0">
                <a:uFillTx/>
              </a:rPr>
              <a:t>    A. 	that mosaics are not paintings in the usual sense of the word.</a:t>
            </a:r>
          </a:p>
          <a:p>
            <a:r>
              <a:rPr lang="en-US" sz="1600" dirty="0">
                <a:uFillTx/>
              </a:rPr>
              <a:t>    B. 	how large and complicated the mosaics in St. Peter’s actually are.</a:t>
            </a:r>
          </a:p>
          <a:p>
            <a:r>
              <a:rPr lang="en-US" sz="1600" dirty="0">
                <a:uFillTx/>
              </a:rPr>
              <a:t>    C. 	how carefully mosaics are put together.</a:t>
            </a:r>
          </a:p>
          <a:p>
            <a:r>
              <a:rPr lang="en-US" sz="1600" dirty="0">
                <a:uFillTx/>
              </a:rPr>
              <a:t>    D. 	that the mosaics in St. Peter’s are not typical of mosaics in general.</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352312"/>
            <a:ext cx="8424936" cy="6407908"/>
          </a:xfrm>
          <a:prstGeom prst="rect">
            <a:avLst/>
          </a:prstGeom>
          <a:noFill/>
          <a:ln w="9525">
            <a:noFill/>
            <a:miter lim="800000"/>
          </a:ln>
        </p:spPr>
        <p:txBody>
          <a:bodyPr wrap="square">
            <a:spAutoFit/>
          </a:bodyPr>
          <a:lstStyle/>
          <a:p>
            <a:pPr marL="0" indent="0" algn="just">
              <a:buNone/>
            </a:pPr>
            <a:r>
              <a:rPr lang="en-US" sz="1800" dirty="0">
                <a:uFillTx/>
              </a:rPr>
              <a:t>Today South Florida’s sugar industry is in serious trouble. Responding to the concerns of the scientific community and to the mandates of the Everglades Forever Act, local sugar producers have spent millions of dollars since 1994 to minimize the runoff of phosphorous from sugar cane fields into the Everglades. (Phosphorous runoff, scientists maintain, has encouraged an invasion of cattails, which overrun the native </a:t>
            </a:r>
            <a:r>
              <a:rPr lang="en-US" sz="1800" dirty="0" err="1">
                <a:uFillTx/>
              </a:rPr>
              <a:t>sawgrass</a:t>
            </a:r>
            <a:r>
              <a:rPr lang="en-US" sz="1800" dirty="0">
                <a:uFillTx/>
              </a:rPr>
              <a:t> and choke the flow of water through what was once a vast </a:t>
            </a:r>
            <a:r>
              <a:rPr lang="en-US" sz="1800" dirty="0" err="1">
                <a:uFillTx/>
              </a:rPr>
              <a:t>sawgrass</a:t>
            </a:r>
            <a:r>
              <a:rPr lang="en-US" sz="1800" dirty="0">
                <a:uFillTx/>
              </a:rPr>
              <a:t> marsh.) Sugar producers have adopted ecologically sound farming practices and at great cost have dramatically reduced phosphorous levels to help save the Everglades’ fragile ecosystem. But who or what will help save Florida’s imperiled sugar industry? </a:t>
            </a:r>
          </a:p>
          <a:p>
            <a:endParaRPr lang="en-US" sz="1200" b="1" dirty="0">
              <a:uFillTx/>
            </a:endParaRPr>
          </a:p>
          <a:p>
            <a:pPr marL="0" indent="0">
              <a:buNone/>
            </a:pPr>
            <a:r>
              <a:rPr lang="en-US" sz="1800" dirty="0">
                <a:uFillTx/>
              </a:rPr>
              <a:t>The author uses a parenthetic remark to </a:t>
            </a:r>
          </a:p>
          <a:p>
            <a:pPr marL="0" indent="0">
              <a:buNone/>
            </a:pPr>
            <a:endParaRPr lang="en-US" sz="1800" dirty="0">
              <a:uFillTx/>
            </a:endParaRPr>
          </a:p>
          <a:p>
            <a:pPr marL="0" indent="0">
              <a:buNone/>
            </a:pPr>
            <a:r>
              <a:rPr lang="en-US" sz="1800" dirty="0">
                <a:uFillTx/>
              </a:rPr>
              <a:t>    A. 	cast doubt on the credibility of a statement</a:t>
            </a:r>
          </a:p>
          <a:p>
            <a:pPr marL="0" indent="0">
              <a:buNone/>
            </a:pPr>
            <a:r>
              <a:rPr lang="en-US" sz="1800" dirty="0">
                <a:uFillTx/>
              </a:rPr>
              <a:t>    B. 	provide background on the reasons for a concern</a:t>
            </a:r>
          </a:p>
          <a:p>
            <a:pPr marL="0" indent="0">
              <a:buNone/>
            </a:pPr>
            <a:r>
              <a:rPr lang="en-US" sz="1800" dirty="0">
                <a:uFillTx/>
              </a:rPr>
              <a:t>    C. 	demonstrate support for the scientific community</a:t>
            </a:r>
          </a:p>
          <a:p>
            <a:pPr marL="0" indent="0">
              <a:buNone/>
            </a:pPr>
            <a:r>
              <a:rPr lang="en-US" sz="1800" dirty="0">
                <a:uFillTx/>
              </a:rPr>
              <a:t>    D. 	explain the usage of a technical term</a:t>
            </a:r>
          </a:p>
          <a:p>
            <a:pPr marL="231775" indent="0">
              <a:buNone/>
            </a:pPr>
            <a:r>
              <a:rPr lang="en-US" sz="1800" dirty="0">
                <a:uFillTx/>
              </a:rPr>
              <a:t>E.	justify the efforts of the sugar industry</a:t>
            </a:r>
          </a:p>
          <a:p>
            <a:endParaRPr lang="en-US" sz="1800" dirty="0">
              <a:uFillTx/>
            </a:endParaRPr>
          </a:p>
          <a:p>
            <a:endParaRPr lang="en-US" sz="1800" dirty="0">
              <a:uFillTx/>
            </a:endParaRPr>
          </a:p>
          <a:p>
            <a:endParaRPr lang="en-US" sz="18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63</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323528" y="1268760"/>
            <a:ext cx="8352928" cy="5096780"/>
          </a:xfrm>
          <a:prstGeom prst="rect">
            <a:avLst/>
          </a:prstGeom>
          <a:noFill/>
          <a:ln w="9525">
            <a:noFill/>
            <a:miter lim="800000"/>
          </a:ln>
        </p:spPr>
        <p:txBody>
          <a:bodyPr wrap="square">
            <a:spAutoFit/>
          </a:bodyPr>
          <a:lstStyle/>
          <a:p>
            <a:pPr marL="0" indent="0" algn="just">
              <a:buNone/>
            </a:pPr>
            <a:r>
              <a:rPr lang="en-US" sz="1800" dirty="0">
                <a:uFillTx/>
              </a:rPr>
              <a:t>Pioneering conservationist </a:t>
            </a:r>
            <a:r>
              <a:rPr lang="en-US" sz="1800">
                <a:uFillTx/>
              </a:rPr>
              <a:t>Marjory Stoneham </a:t>
            </a:r>
            <a:r>
              <a:rPr lang="en-US" sz="1800" dirty="0">
                <a:uFillTx/>
              </a:rPr>
              <a:t>Douglas called it the River of Grass. Stretching south from Lake Okeechobee, fed by the rain-drenched Kissimmee River basin, the Everglades is a water marsh, a slow-moving river of swamps and </a:t>
            </a:r>
            <a:r>
              <a:rPr lang="en-US" sz="1800" dirty="0" err="1">
                <a:uFillTx/>
              </a:rPr>
              <a:t>sawgrass</a:t>
            </a:r>
            <a:r>
              <a:rPr lang="en-US" sz="1800" dirty="0">
                <a:uFillTx/>
              </a:rPr>
              <a:t> flowing southward to the Gulf of Mexico. It is a unique ecosystem, whose enduring value has come from its being home to countless species of plants and animals: cypress tress and mangroves, wood storks and egrets, snapping turtles and crocodiles. For the past 50 years, however, this river has been shrinking. Never a torrent, it has dwindled as engineering projects have diverted the waters feeding it to meet agricultural and housing needs. </a:t>
            </a:r>
          </a:p>
          <a:p>
            <a:endParaRPr lang="en-US" sz="1000" b="1" dirty="0">
              <a:uFillTx/>
            </a:endParaRPr>
          </a:p>
          <a:p>
            <a:pPr marL="0" indent="0">
              <a:buNone/>
            </a:pPr>
            <a:r>
              <a:rPr lang="en-US" sz="1800" dirty="0">
                <a:uFillTx/>
              </a:rPr>
              <a:t>The author cites the conservationist Marjory Stoneham Douglas in order to</a:t>
            </a:r>
            <a:r>
              <a:rPr lang="en-US" sz="1800" b="1" dirty="0">
                <a:uFillTx/>
              </a:rPr>
              <a:t> </a:t>
            </a:r>
          </a:p>
          <a:p>
            <a:pPr marL="0" indent="0">
              <a:buNone/>
            </a:pPr>
            <a:endParaRPr lang="en-US" sz="1800" dirty="0">
              <a:uFillTx/>
            </a:endParaRPr>
          </a:p>
          <a:p>
            <a:pPr marL="0" indent="0">
              <a:buNone/>
            </a:pPr>
            <a:r>
              <a:rPr lang="en-US" sz="1800" dirty="0">
                <a:uFillTx/>
              </a:rPr>
              <a:t>    A. 	present a viewpoint</a:t>
            </a:r>
          </a:p>
          <a:p>
            <a:pPr marL="0" indent="0">
              <a:buNone/>
            </a:pPr>
            <a:r>
              <a:rPr lang="en-US" sz="1800" dirty="0">
                <a:uFillTx/>
              </a:rPr>
              <a:t>    B. 	challenge an opinion</a:t>
            </a:r>
          </a:p>
          <a:p>
            <a:pPr marL="0" indent="0">
              <a:buNone/>
            </a:pPr>
            <a:r>
              <a:rPr lang="en-US" sz="1800" dirty="0">
                <a:uFillTx/>
              </a:rPr>
              <a:t>    C. 	introduce a metaphor</a:t>
            </a:r>
          </a:p>
          <a:p>
            <a:pPr marL="0" indent="0">
              <a:buNone/>
            </a:pPr>
            <a:r>
              <a:rPr lang="en-US" sz="1800" dirty="0">
                <a:uFillTx/>
              </a:rPr>
              <a:t>    D. 	correct a misapprehension</a:t>
            </a:r>
          </a:p>
          <a:p>
            <a:pPr marL="231775" indent="0">
              <a:buNone/>
            </a:pPr>
            <a:r>
              <a:rPr lang="en-US" sz="1800" dirty="0">
                <a:uFillTx/>
              </a:rPr>
              <a:t>E.         honor a pioneer</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64</a:t>
            </a:fld>
            <a:endParaRPr lang="en-GB">
              <a:uFillTx/>
            </a:endParaRPr>
          </a:p>
        </p:txBody>
      </p:sp>
      <p:sp>
        <p:nvSpPr>
          <p:cNvPr id="2" name="Title 1"/>
          <p:cNvSpPr>
            <a:spLocks noGrp="1"/>
          </p:cNvSpPr>
          <p:nvPr>
            <p:ph type="title"/>
          </p:nvPr>
        </p:nvSpPr>
        <p:spPr/>
        <p:txBody>
          <a:bodyPr/>
          <a:lstStyle/>
          <a:p>
            <a:r>
              <a:rPr lang="en-SG" dirty="0">
                <a:uFillTx/>
              </a:rPr>
              <a:t>Author’s Technique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457200" y="1535881"/>
            <a:ext cx="7620000" cy="3970318"/>
          </a:xfrm>
          <a:prstGeom prst="rect">
            <a:avLst/>
          </a:prstGeom>
          <a:noFill/>
          <a:ln w="9525">
            <a:noFill/>
            <a:miter lim="800000"/>
          </a:ln>
        </p:spPr>
        <p:txBody>
          <a:bodyPr>
            <a:spAutoFit/>
          </a:bodyPr>
          <a:lstStyle/>
          <a:p>
            <a:pPr marL="0" indent="0" algn="just">
              <a:spcBef>
                <a:spcPct val="20000"/>
              </a:spcBef>
              <a:buSzPct val="80000"/>
              <a:buNone/>
            </a:pPr>
            <a:r>
              <a:rPr lang="en-US" sz="2000" b="1" dirty="0">
                <a:uFillTx/>
              </a:rPr>
              <a:t>AUTHOR’S MEANING </a:t>
            </a:r>
          </a:p>
          <a:p>
            <a:pPr marL="0" indent="0" algn="just">
              <a:spcBef>
                <a:spcPct val="20000"/>
              </a:spcBef>
              <a:buSzPct val="80000"/>
              <a:buNone/>
            </a:pPr>
            <a:endParaRPr lang="en-US" sz="2000" b="1" dirty="0">
              <a:uFillTx/>
            </a:endParaRPr>
          </a:p>
          <a:p>
            <a:pPr marL="342900" indent="-342900">
              <a:buFont typeface="Wingdings" pitchFamily="2" charset="2"/>
              <a:buChar char="§"/>
            </a:pPr>
            <a:r>
              <a:rPr lang="en-US" sz="2000" dirty="0">
                <a:uFillTx/>
              </a:rPr>
              <a:t>Asks you identify the meaning of  a word or phrase, as it is used in context.</a:t>
            </a:r>
          </a:p>
          <a:p>
            <a:pPr marL="342900" indent="-342900">
              <a:buFont typeface="Wingdings" panose="05000000000000000000" pitchFamily="2" charset="2"/>
              <a:buChar char="q"/>
            </a:pPr>
            <a:endParaRPr lang="en-US" sz="2000" dirty="0">
              <a:uFillTx/>
            </a:endParaRPr>
          </a:p>
          <a:p>
            <a:pPr marL="0" indent="0" algn="just">
              <a:spcBef>
                <a:spcPct val="20000"/>
              </a:spcBef>
              <a:buSzPct val="80000"/>
              <a:buNone/>
            </a:pPr>
            <a:r>
              <a:rPr lang="en-US" sz="2000" b="1" dirty="0">
                <a:uFillTx/>
              </a:rPr>
              <a:t>Questions may look like:</a:t>
            </a:r>
          </a:p>
          <a:p>
            <a:pPr marL="0" indent="0" algn="just">
              <a:spcBef>
                <a:spcPct val="20000"/>
              </a:spcBef>
              <a:buSzPct val="80000"/>
              <a:buNone/>
            </a:pPr>
            <a:r>
              <a:rPr lang="en-US" sz="2000" b="1" dirty="0">
                <a:uFillTx/>
              </a:rPr>
              <a:t> </a:t>
            </a:r>
          </a:p>
          <a:p>
            <a:pPr marL="354013" indent="-354013" algn="just">
              <a:spcBef>
                <a:spcPct val="20000"/>
              </a:spcBef>
              <a:buSzPct val="80000"/>
              <a:buFont typeface="Wingdings" pitchFamily="2" charset="2"/>
              <a:buChar char="§"/>
            </a:pPr>
            <a:r>
              <a:rPr lang="en-US" sz="2000" dirty="0">
                <a:uFillTx/>
              </a:rPr>
              <a:t>Which of the following [words from the passage] is intended to convey approval?</a:t>
            </a:r>
          </a:p>
          <a:p>
            <a:pPr marL="354013" indent="-354013" algn="just">
              <a:spcBef>
                <a:spcPct val="20000"/>
              </a:spcBef>
              <a:buSzPct val="80000"/>
              <a:buFont typeface="Wingdings" pitchFamily="2" charset="2"/>
              <a:buChar char="§"/>
            </a:pPr>
            <a:r>
              <a:rPr lang="en-US" sz="2000" dirty="0">
                <a:uFillTx/>
              </a:rPr>
              <a:t>The writer here uses the word ‘conservative’ to mean: </a:t>
            </a:r>
          </a:p>
          <a:p>
            <a:pPr marL="342900" indent="-342900" algn="just">
              <a:spcBef>
                <a:spcPct val="20000"/>
              </a:spcBef>
              <a:buSzPct val="80000"/>
              <a:buFont typeface="Wingdings" panose="05000000000000000000" pitchFamily="2" charset="2"/>
              <a:buChar char="q"/>
            </a:pPr>
            <a:endParaRPr lang="en-US" sz="20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65</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352312"/>
            <a:ext cx="8435280" cy="4804392"/>
          </a:xfrm>
          <a:prstGeom prst="rect">
            <a:avLst/>
          </a:prstGeom>
        </p:spPr>
        <p:txBody>
          <a:bodyPr wrap="square">
            <a:spAutoFit/>
          </a:bodyPr>
          <a:lstStyle/>
          <a:p>
            <a:pPr marL="0" indent="0">
              <a:buNone/>
            </a:pPr>
            <a:r>
              <a:rPr lang="en-US" sz="2000" b="1" i="1" dirty="0">
                <a:uFillTx/>
              </a:rPr>
              <a:t>Approach</a:t>
            </a:r>
          </a:p>
          <a:p>
            <a:pPr marL="342900" indent="-342900">
              <a:buFont typeface="Wingdings" pitchFamily="2" charset="2"/>
              <a:buChar char="§"/>
            </a:pPr>
            <a:r>
              <a:rPr lang="en-US" sz="2000" dirty="0">
                <a:uFillTx/>
              </a:rPr>
              <a:t>Many words have more than one meaning. The answer choices will often include two or more different meanings of the word. </a:t>
            </a:r>
          </a:p>
          <a:p>
            <a:pPr marL="342900" indent="-342900">
              <a:buFont typeface="Wingdings" pitchFamily="2" charset="2"/>
              <a:buChar char="§"/>
            </a:pPr>
            <a:r>
              <a:rPr lang="en-US" sz="2000" dirty="0">
                <a:uFillTx/>
              </a:rPr>
              <a:t>The answer is generally not the traditional/dictionary meaning of the word or phrase. </a:t>
            </a:r>
          </a:p>
          <a:p>
            <a:pPr marL="342900" indent="-342900">
              <a:buFont typeface="Wingdings" pitchFamily="2" charset="2"/>
              <a:buChar char="§"/>
            </a:pPr>
            <a:r>
              <a:rPr lang="en-US" sz="2000" dirty="0">
                <a:uFillTx/>
              </a:rPr>
              <a:t>Try to understand the feeling of the word/phrase as it is used in a particular context by reading the sentence before and sentence after.</a:t>
            </a:r>
          </a:p>
          <a:p>
            <a:pPr marL="342900" indent="-342900">
              <a:buFont typeface="Wingdings" pitchFamily="2" charset="2"/>
              <a:buChar char="§"/>
            </a:pPr>
            <a:r>
              <a:rPr lang="en-US" sz="2000" dirty="0">
                <a:uFillTx/>
              </a:rPr>
              <a:t>Identify, in your own words, the definition of the word in context (not in general). </a:t>
            </a:r>
          </a:p>
          <a:p>
            <a:pPr marL="742950" lvl="1" indent="-285750">
              <a:buFont typeface="Wingdings" pitchFamily="2" charset="2"/>
              <a:buChar char="§"/>
            </a:pPr>
            <a:r>
              <a:rPr lang="en-US" sz="1800" dirty="0">
                <a:uFillTx/>
              </a:rPr>
              <a:t>Place the meaning you chose into the sentence and re-read to see if it makes sense. </a:t>
            </a:r>
          </a:p>
          <a:p>
            <a:pPr marL="742950" lvl="1" indent="-285750">
              <a:buFont typeface="Wingdings" pitchFamily="2" charset="2"/>
              <a:buChar char="§"/>
            </a:pPr>
            <a:r>
              <a:rPr lang="en-US" sz="1800" dirty="0">
                <a:uFillTx/>
              </a:rPr>
              <a:t>Then, match one of the answer choices below to your synonym for the word.</a:t>
            </a:r>
          </a:p>
          <a:p>
            <a:pPr marL="342900" indent="-342900">
              <a:buFont typeface="Wingdings" pitchFamily="2" charset="2"/>
              <a:buChar char="§"/>
            </a:pPr>
            <a:r>
              <a:rPr lang="en-US" sz="2000" dirty="0">
                <a:uFillTx/>
              </a:rPr>
              <a:t>The correct answer has to be justified by the key word in the passage.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66</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51520" y="1412776"/>
            <a:ext cx="8640960" cy="4690515"/>
          </a:xfrm>
          <a:prstGeom prst="rect">
            <a:avLst/>
          </a:prstGeom>
          <a:noFill/>
          <a:ln w="9525">
            <a:noFill/>
            <a:miter lim="800000"/>
          </a:ln>
        </p:spPr>
        <p:txBody>
          <a:bodyPr wrap="square">
            <a:spAutoFit/>
          </a:bodyPr>
          <a:lstStyle/>
          <a:p>
            <a:pPr marL="0" indent="0" algn="just" fontAlgn="t">
              <a:buNone/>
            </a:pPr>
            <a:r>
              <a:rPr lang="en-US" sz="1800" dirty="0">
                <a:uFillTx/>
                <a:ea typeface="Times New Roman"/>
                <a:cs typeface="Times New Roman"/>
              </a:rPr>
              <a:t>Unfortunately, the vast majority of silent films survive today in inferior prints that no longer reflect the care that the original technicians put into them. The modern versions of silent films may appear jerky and flicker, but the vast picture palaces did not attract four to six thousand people a night by giving them eyestrain. A silent film depended on its visuals; as soon as you degrade those, you lose elements that go far beyond the image on the very surface. The acting in silence was often very subtle, very restrained, despite legends to the contrary. </a:t>
            </a:r>
          </a:p>
          <a:p>
            <a:pPr fontAlgn="t"/>
            <a:endParaRPr lang="en-US" sz="1800" dirty="0">
              <a:uFillTx/>
            </a:endParaRPr>
          </a:p>
          <a:p>
            <a:pPr marL="0" indent="0" fontAlgn="t">
              <a:buNone/>
            </a:pPr>
            <a:r>
              <a:rPr lang="en-US" sz="1800" dirty="0">
                <a:uFillTx/>
              </a:rPr>
              <a:t>In context, the reference to “eyestrain” conveys a sense of</a:t>
            </a:r>
          </a:p>
          <a:p>
            <a:pPr marL="0" indent="0" fontAlgn="t">
              <a:buNone/>
            </a:pPr>
            <a:endParaRPr lang="en-US" sz="1800" dirty="0">
              <a:uFillTx/>
            </a:endParaRPr>
          </a:p>
          <a:p>
            <a:pPr marL="342900" indent="-342900" fontAlgn="t">
              <a:buFont typeface="+mj-lt"/>
              <a:buAutoNum type="alphaUcPeriod"/>
            </a:pPr>
            <a:r>
              <a:rPr lang="en-US" sz="1800" dirty="0">
                <a:uFillTx/>
              </a:rPr>
              <a:t>Irony regarding the incompetence of silent film technicians</a:t>
            </a:r>
          </a:p>
          <a:p>
            <a:pPr marL="342900" indent="-342900" fontAlgn="t">
              <a:buFont typeface="+mj-lt"/>
              <a:buAutoNum type="alphaUcPeriod"/>
            </a:pPr>
            <a:r>
              <a:rPr lang="en-US" sz="1800" dirty="0">
                <a:uFillTx/>
              </a:rPr>
              <a:t>Regret that modern viewers are unable to see high quality prints of silent films</a:t>
            </a:r>
          </a:p>
          <a:p>
            <a:pPr marL="342900" indent="-342900" fontAlgn="t">
              <a:buFont typeface="+mj-lt"/>
              <a:buAutoNum type="alphaUcPeriod"/>
            </a:pPr>
            <a:r>
              <a:rPr lang="en-US" sz="1800" dirty="0">
                <a:uFillTx/>
              </a:rPr>
              <a:t>Resentment that the popularity of picture palaces has waned in recent years.</a:t>
            </a:r>
          </a:p>
          <a:p>
            <a:pPr marL="342900" indent="-342900" fontAlgn="t">
              <a:buFont typeface="+mj-lt"/>
              <a:buAutoNum type="alphaUcPeriod"/>
            </a:pPr>
            <a:r>
              <a:rPr lang="en-US" sz="1800" dirty="0">
                <a:uFillTx/>
              </a:rPr>
              <a:t>Pleasure in remembering a grandeur that has passed.</a:t>
            </a:r>
          </a:p>
          <a:p>
            <a:pPr marL="342900" indent="-342900" fontAlgn="t">
              <a:buFont typeface="+mj-lt"/>
              <a:buAutoNum type="alphaUcPeriod"/>
            </a:pPr>
            <a:r>
              <a:rPr lang="en-US" sz="1800" dirty="0">
                <a:uFillTx/>
              </a:rPr>
              <a:t>Amazement at the superior quality of modern film technology</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67</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512" y="1352312"/>
            <a:ext cx="8712968" cy="4450449"/>
          </a:xfrm>
          <a:prstGeom prst="rect">
            <a:avLst/>
          </a:prstGeom>
          <a:noFill/>
          <a:ln w="9525">
            <a:noFill/>
            <a:miter lim="800000"/>
          </a:ln>
        </p:spPr>
        <p:txBody>
          <a:bodyPr wrap="square">
            <a:spAutoFit/>
          </a:bodyPr>
          <a:lstStyle/>
          <a:p>
            <a:pPr marL="0" indent="0" algn="just">
              <a:buNone/>
            </a:pPr>
            <a:r>
              <a:rPr lang="en-US" sz="1800" dirty="0">
                <a:uFillTx/>
              </a:rPr>
              <a:t>Among the side benefits of the museum's exhibition of early photographs of Egypt is that it can inspire you to read the travel classic </a:t>
            </a:r>
            <a:r>
              <a:rPr lang="en-US" sz="1800" i="1" dirty="0">
                <a:uFillTx/>
              </a:rPr>
              <a:t>Flaubert in Egypt</a:t>
            </a:r>
            <a:r>
              <a:rPr lang="en-US" sz="1800" dirty="0">
                <a:uFillTx/>
              </a:rPr>
              <a:t>. Looking at the photographs from the 1850’s after reading the book, you should be able to </a:t>
            </a:r>
            <a:r>
              <a:rPr lang="en-US" sz="1800" i="1" dirty="0">
                <a:uFillTx/>
              </a:rPr>
              <a:t>conjure up</a:t>
            </a:r>
            <a:r>
              <a:rPr lang="en-US" sz="1800" dirty="0">
                <a:uFillTx/>
              </a:rPr>
              <a:t> the French author just outside the picture frame. There is Flaubert in his long white shirt, his shaved head topped by a red </a:t>
            </a:r>
            <a:r>
              <a:rPr lang="en-US" sz="1800" dirty="0" err="1">
                <a:uFillTx/>
              </a:rPr>
              <a:t>tarboosh</a:t>
            </a:r>
            <a:r>
              <a:rPr lang="en-US" sz="1800" dirty="0">
                <a:uFillTx/>
              </a:rPr>
              <a:t>, settled into the cool shade of an ancient temple, reading poetry, and seeming oh-so-exhaustingly bored.</a:t>
            </a:r>
          </a:p>
          <a:p>
            <a:pPr fontAlgn="t"/>
            <a:endParaRPr lang="en-US" sz="2000" dirty="0">
              <a:uFillTx/>
            </a:endParaRPr>
          </a:p>
          <a:p>
            <a:pPr marL="0" indent="0">
              <a:buNone/>
            </a:pPr>
            <a:r>
              <a:rPr lang="en-US" sz="1800" dirty="0">
                <a:uFillTx/>
              </a:rPr>
              <a:t>In context, “conjure up” (line 3) most nearly means</a:t>
            </a:r>
          </a:p>
          <a:p>
            <a:pPr marL="0" indent="0">
              <a:buNone/>
            </a:pPr>
            <a:endParaRPr lang="en-US" sz="1800" dirty="0">
              <a:uFillTx/>
            </a:endParaRPr>
          </a:p>
          <a:p>
            <a:pPr marL="342900" indent="-342900">
              <a:buFont typeface="+mj-lt"/>
              <a:buAutoNum type="alphaUcPeriod"/>
            </a:pPr>
            <a:r>
              <a:rPr lang="en-US" sz="1800" dirty="0">
                <a:uFillTx/>
              </a:rPr>
              <a:t>convene</a:t>
            </a:r>
          </a:p>
          <a:p>
            <a:pPr marL="342900" indent="-342900">
              <a:buFont typeface="+mj-lt"/>
              <a:buAutoNum type="alphaUcPeriod"/>
            </a:pPr>
            <a:r>
              <a:rPr lang="en-US" sz="1800" dirty="0">
                <a:uFillTx/>
              </a:rPr>
              <a:t>portray</a:t>
            </a:r>
          </a:p>
          <a:p>
            <a:pPr marL="342900" indent="-342900">
              <a:buFont typeface="+mj-lt"/>
              <a:buAutoNum type="alphaUcPeriod"/>
            </a:pPr>
            <a:r>
              <a:rPr lang="en-US" sz="1800" dirty="0">
                <a:uFillTx/>
              </a:rPr>
              <a:t>imagine</a:t>
            </a:r>
          </a:p>
          <a:p>
            <a:pPr marL="342900" indent="-342900">
              <a:buFont typeface="+mj-lt"/>
              <a:buAutoNum type="alphaUcPeriod"/>
            </a:pPr>
            <a:r>
              <a:rPr lang="en-US" sz="1800" dirty="0">
                <a:uFillTx/>
              </a:rPr>
              <a:t>Entreat</a:t>
            </a:r>
          </a:p>
          <a:p>
            <a:pPr marL="342900" indent="-342900">
              <a:buFont typeface="+mj-lt"/>
              <a:buAutoNum type="alphaUcPeriod"/>
            </a:pPr>
            <a:r>
              <a:rPr lang="en-US" sz="1800" dirty="0">
                <a:uFillTx/>
              </a:rPr>
              <a:t>recollect</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68</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79512" y="1352312"/>
            <a:ext cx="8496944" cy="5106013"/>
          </a:xfrm>
          <a:prstGeom prst="rect">
            <a:avLst/>
          </a:prstGeom>
          <a:noFill/>
          <a:ln w="9525">
            <a:noFill/>
            <a:miter lim="800000"/>
          </a:ln>
        </p:spPr>
        <p:txBody>
          <a:bodyPr wrap="square">
            <a:spAutoFit/>
          </a:bodyPr>
          <a:lstStyle/>
          <a:p>
            <a:pPr marL="0" indent="0" algn="just">
              <a:buNone/>
            </a:pPr>
            <a:r>
              <a:rPr lang="en-US" sz="1800" dirty="0">
                <a:uFillTx/>
              </a:rPr>
              <a:t>The belief that it is harmful to the Black community for authors to explore the humanity of our leaders can have troubling effects. At the least, it promotes the belief that our heroes have to be perfect to be useful. At worst, it censors our full investigation of Black life. If our </a:t>
            </a:r>
            <a:r>
              <a:rPr lang="en-US" sz="1800" i="1" dirty="0">
                <a:uFillTx/>
              </a:rPr>
              <a:t>paintings</a:t>
            </a:r>
            <a:r>
              <a:rPr lang="en-US" sz="1800" dirty="0">
                <a:uFillTx/>
              </a:rPr>
              <a:t> of that life are stock and cramped, their colors drab and predictable, the representations of our culture are likely to be untrue. They will not capture the breadth and complexity of Black identity.</a:t>
            </a:r>
          </a:p>
          <a:p>
            <a:pPr marL="0" indent="0" algn="just">
              <a:buNone/>
            </a:pPr>
            <a:endParaRPr lang="en-US" sz="1800" dirty="0">
              <a:uFillTx/>
            </a:endParaRPr>
          </a:p>
          <a:p>
            <a:pPr marL="0" indent="0">
              <a:buNone/>
            </a:pPr>
            <a:r>
              <a:rPr lang="en-US" sz="1800" dirty="0">
                <a:uFillTx/>
              </a:rPr>
              <a:t>In context, the “paintings” (line 4) are best understood as a reference to </a:t>
            </a:r>
          </a:p>
          <a:p>
            <a:pPr marL="0" indent="0">
              <a:buNone/>
            </a:pPr>
            <a:endParaRPr lang="en-US" sz="1800" dirty="0">
              <a:uFillTx/>
            </a:endParaRPr>
          </a:p>
          <a:p>
            <a:pPr marL="342900" indent="-342900">
              <a:lnSpc>
                <a:spcPct val="150000"/>
              </a:lnSpc>
              <a:buFont typeface="+mj-lt"/>
              <a:buAutoNum type="alphaUcPeriod"/>
            </a:pPr>
            <a:r>
              <a:rPr lang="en-US" sz="1800" dirty="0">
                <a:uFillTx/>
              </a:rPr>
              <a:t>realistic sculptures</a:t>
            </a:r>
          </a:p>
          <a:p>
            <a:pPr marL="342900" indent="-342900">
              <a:lnSpc>
                <a:spcPct val="150000"/>
              </a:lnSpc>
              <a:buFont typeface="+mj-lt"/>
              <a:buAutoNum type="alphaUcPeriod"/>
            </a:pPr>
            <a:r>
              <a:rPr lang="en-US" sz="1800" dirty="0">
                <a:uFillTx/>
              </a:rPr>
              <a:t>historical biographies</a:t>
            </a:r>
          </a:p>
          <a:p>
            <a:pPr marL="342900" indent="-342900">
              <a:lnSpc>
                <a:spcPct val="150000"/>
              </a:lnSpc>
              <a:buFont typeface="+mj-lt"/>
              <a:buAutoNum type="alphaUcPeriod"/>
            </a:pPr>
            <a:r>
              <a:rPr lang="en-US" sz="1800" dirty="0">
                <a:uFillTx/>
              </a:rPr>
              <a:t>whimsical novels</a:t>
            </a:r>
          </a:p>
          <a:p>
            <a:pPr marL="342900" indent="-342900">
              <a:lnSpc>
                <a:spcPct val="150000"/>
              </a:lnSpc>
              <a:buFont typeface="+mj-lt"/>
              <a:buAutoNum type="alphaUcPeriod"/>
            </a:pPr>
            <a:r>
              <a:rPr lang="en-US" sz="1800" dirty="0">
                <a:uFillTx/>
              </a:rPr>
              <a:t>political cartoons</a:t>
            </a:r>
          </a:p>
          <a:p>
            <a:pPr marL="342900" indent="-342900">
              <a:lnSpc>
                <a:spcPct val="150000"/>
              </a:lnSpc>
              <a:buFont typeface="+mj-lt"/>
              <a:buAutoNum type="alphaUcPeriod"/>
            </a:pPr>
            <a:r>
              <a:rPr lang="en-US" sz="1800" dirty="0">
                <a:uFillTx/>
              </a:rPr>
              <a:t>colorful anthems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69</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SG" dirty="0">
                <a:uFillTx/>
              </a:rPr>
              <a:t>Passage Type</a:t>
            </a:r>
          </a:p>
        </p:txBody>
      </p:sp>
      <p:sp>
        <p:nvSpPr>
          <p:cNvPr id="2" name="Slide Number Placeholder 1"/>
          <p:cNvSpPr>
            <a:spLocks noGrp="1"/>
          </p:cNvSpPr>
          <p:nvPr>
            <p:ph type="sldNum" sz="quarter" idx="12"/>
          </p:nvPr>
        </p:nvSpPr>
        <p:spPr/>
        <p:txBody>
          <a:bodyPr/>
          <a:lstStyle/>
          <a:p>
            <a:fld id="{37A6BB97-4630-4160-B543-CFB6B2270168}" type="slidenum">
              <a:rPr lang="en-GB" smtClean="0">
                <a:uFillTx/>
              </a:rPr>
              <a:pPr/>
              <a:t>7</a:t>
            </a:fld>
            <a:endParaRPr lang="en-GB">
              <a:uFillTx/>
            </a:endParaRPr>
          </a:p>
        </p:txBody>
      </p:sp>
      <p:sp>
        <p:nvSpPr>
          <p:cNvPr id="9" name="Text Placeholder 8"/>
          <p:cNvSpPr>
            <a:spLocks noGrp="1"/>
          </p:cNvSpPr>
          <p:nvPr>
            <p:ph type="body" sz="quarter" idx="14"/>
          </p:nvPr>
        </p:nvSpPr>
        <p:spPr/>
        <p:txBody>
          <a:bodyPr/>
          <a:lstStyle/>
          <a:p>
            <a:endParaRPr lang="en-SG">
              <a:uFillTx/>
            </a:endParaRPr>
          </a:p>
        </p:txBody>
      </p:sp>
      <p:sp>
        <p:nvSpPr>
          <p:cNvPr id="3" name="Text Box 14"/>
          <p:cNvSpPr txBox="1">
            <a:spLocks noChangeArrowheads="1"/>
          </p:cNvSpPr>
          <p:nvPr/>
        </p:nvSpPr>
        <p:spPr bwMode="auto">
          <a:xfrm>
            <a:off x="590848" y="1609167"/>
            <a:ext cx="6805613" cy="3404009"/>
          </a:xfrm>
          <a:prstGeom prst="rect">
            <a:avLst/>
          </a:prstGeom>
          <a:noFill/>
          <a:ln w="9525">
            <a:solidFill>
              <a:schemeClr val="bg1"/>
            </a:solidFill>
            <a:miter lim="800000"/>
          </a:ln>
        </p:spPr>
        <p:txBody>
          <a:bodyPr>
            <a:spAutoFit/>
          </a:bodyPr>
          <a:lstStyle/>
          <a:p>
            <a:r>
              <a:rPr lang="en-US" sz="2000" b="1" dirty="0">
                <a:solidFill>
                  <a:srgbClr val="C00000"/>
                </a:solidFill>
                <a:uFillTx/>
                <a:latin typeface="Calibri" panose="020F0502020204030204" pitchFamily="34" charset="0"/>
              </a:rPr>
              <a:t>Information in the passages will either be: </a:t>
            </a:r>
          </a:p>
          <a:p>
            <a:endParaRPr lang="en-US" sz="2000" b="1" dirty="0">
              <a:uFillTx/>
              <a:latin typeface="Calibri" panose="020F0502020204030204" pitchFamily="34" charset="0"/>
            </a:endParaRPr>
          </a:p>
          <a:p>
            <a:pPr marL="72000" indent="-457200">
              <a:lnSpc>
                <a:spcPct val="120000"/>
              </a:lnSpc>
              <a:spcBef>
                <a:spcPts val="0"/>
              </a:spcBef>
              <a:buNone/>
            </a:pPr>
            <a:r>
              <a:rPr lang="en-US" b="1" u="sng" dirty="0">
                <a:uFillTx/>
                <a:latin typeface="Calibri" panose="020F0502020204030204" pitchFamily="34" charset="0"/>
                <a:cs typeface="Arial" pitchFamily="34" charset="0"/>
              </a:rPr>
              <a:t>Textually explicit </a:t>
            </a:r>
            <a:endParaRPr lang="en-US" dirty="0">
              <a:uFillTx/>
              <a:latin typeface="Calibri" panose="020F0502020204030204" pitchFamily="34" charset="0"/>
              <a:cs typeface="Arial" pitchFamily="34" charset="0"/>
            </a:endParaRPr>
          </a:p>
          <a:p>
            <a:pPr marL="72000" indent="-457200">
              <a:lnSpc>
                <a:spcPct val="120000"/>
              </a:lnSpc>
              <a:spcBef>
                <a:spcPts val="0"/>
              </a:spcBef>
              <a:buNone/>
            </a:pPr>
            <a:r>
              <a:rPr lang="en-US" dirty="0">
                <a:uFillTx/>
                <a:latin typeface="Calibri" panose="020F0502020204030204" pitchFamily="34" charset="0"/>
                <a:cs typeface="Arial" pitchFamily="34" charset="0"/>
              </a:rPr>
              <a:t>information that is directly </a:t>
            </a:r>
            <a:r>
              <a:rPr lang="en-US" b="1" i="1" u="sng" dirty="0">
                <a:uFillTx/>
                <a:latin typeface="Calibri" panose="020F0502020204030204" pitchFamily="34" charset="0"/>
                <a:cs typeface="Arial" pitchFamily="34" charset="0"/>
              </a:rPr>
              <a:t>stated</a:t>
            </a:r>
            <a:r>
              <a:rPr lang="en-US" dirty="0">
                <a:uFillTx/>
                <a:latin typeface="Calibri" panose="020F0502020204030204" pitchFamily="34" charset="0"/>
                <a:cs typeface="Arial" pitchFamily="34" charset="0"/>
              </a:rPr>
              <a:t> in the text</a:t>
            </a:r>
          </a:p>
          <a:p>
            <a:pPr marL="72000" indent="-457200">
              <a:lnSpc>
                <a:spcPct val="120000"/>
              </a:lnSpc>
              <a:spcBef>
                <a:spcPts val="0"/>
              </a:spcBef>
              <a:buNone/>
            </a:pPr>
            <a:endParaRPr lang="en-US" dirty="0">
              <a:uFillTx/>
              <a:latin typeface="Calibri" panose="020F0502020204030204" pitchFamily="34" charset="0"/>
              <a:cs typeface="Arial" pitchFamily="34" charset="0"/>
            </a:endParaRPr>
          </a:p>
          <a:p>
            <a:pPr marL="72000" indent="-457200">
              <a:lnSpc>
                <a:spcPct val="120000"/>
              </a:lnSpc>
              <a:spcBef>
                <a:spcPts val="0"/>
              </a:spcBef>
              <a:buNone/>
            </a:pPr>
            <a:r>
              <a:rPr lang="en-US" dirty="0">
                <a:uFillTx/>
                <a:latin typeface="Calibri" panose="020F0502020204030204" pitchFamily="34" charset="0"/>
                <a:cs typeface="Arial" pitchFamily="34" charset="0"/>
              </a:rPr>
              <a:t>Or</a:t>
            </a:r>
          </a:p>
          <a:p>
            <a:pPr marL="72000" indent="-457200">
              <a:lnSpc>
                <a:spcPct val="120000"/>
              </a:lnSpc>
              <a:spcBef>
                <a:spcPts val="0"/>
              </a:spcBef>
              <a:buNone/>
            </a:pPr>
            <a:endParaRPr lang="en-US" u="sng" dirty="0">
              <a:uFillTx/>
              <a:latin typeface="Calibri" panose="020F0502020204030204" pitchFamily="34" charset="0"/>
              <a:cs typeface="Arial" pitchFamily="34" charset="0"/>
            </a:endParaRPr>
          </a:p>
          <a:p>
            <a:pPr marL="457200" indent="-457200">
              <a:lnSpc>
                <a:spcPct val="120000"/>
              </a:lnSpc>
              <a:buNone/>
            </a:pPr>
            <a:r>
              <a:rPr lang="en-US" b="1" u="sng" dirty="0">
                <a:uFillTx/>
                <a:latin typeface="Calibri" panose="020F0502020204030204" pitchFamily="34" charset="0"/>
                <a:cs typeface="Arial" pitchFamily="34" charset="0"/>
              </a:rPr>
              <a:t>Textually implicit </a:t>
            </a:r>
          </a:p>
          <a:p>
            <a:pPr marL="457200" indent="-457200">
              <a:lnSpc>
                <a:spcPct val="120000"/>
              </a:lnSpc>
              <a:buNone/>
            </a:pPr>
            <a:r>
              <a:rPr lang="en-US" b="1" i="1" dirty="0">
                <a:uFillTx/>
                <a:latin typeface="Calibri" panose="020F0502020204030204" pitchFamily="34" charset="0"/>
                <a:cs typeface="Arial" pitchFamily="34" charset="0"/>
              </a:rPr>
              <a:t> </a:t>
            </a:r>
            <a:r>
              <a:rPr lang="en-US" dirty="0">
                <a:uFillTx/>
                <a:latin typeface="Calibri" panose="020F0502020204030204" pitchFamily="34" charset="0"/>
                <a:cs typeface="Arial" pitchFamily="34" charset="0"/>
              </a:rPr>
              <a:t>information that is not directly stated, but </a:t>
            </a:r>
            <a:r>
              <a:rPr lang="en-US" b="1" i="1" u="sng" dirty="0">
                <a:uFillTx/>
                <a:latin typeface="Calibri" panose="020F0502020204030204" pitchFamily="34" charset="0"/>
                <a:cs typeface="Arial" pitchFamily="34" charset="0"/>
              </a:rPr>
              <a:t>implied</a:t>
            </a:r>
            <a:r>
              <a:rPr lang="en-US" dirty="0">
                <a:uFillTx/>
                <a:latin typeface="Calibri" panose="020F0502020204030204" pitchFamily="34" charset="0"/>
                <a:cs typeface="Arial" pitchFamily="34" charset="0"/>
              </a:rPr>
              <a:t> in the text</a:t>
            </a:r>
          </a:p>
          <a:p>
            <a:pPr marL="72000" indent="-457200">
              <a:lnSpc>
                <a:spcPct val="120000"/>
              </a:lnSpc>
              <a:spcBef>
                <a:spcPts val="0"/>
              </a:spcBef>
              <a:buNone/>
            </a:pPr>
            <a:endParaRPr lang="en-US" sz="2000" dirty="0">
              <a:uFillTx/>
              <a:latin typeface="Calibri" panose="020F0502020204030204" pitchFamily="34" charset="0"/>
              <a:cs typeface="Arial"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107032" y="936000"/>
            <a:ext cx="8712968" cy="5829288"/>
          </a:xfrm>
          <a:prstGeom prst="rect">
            <a:avLst/>
          </a:prstGeom>
          <a:noFill/>
          <a:ln w="9525">
            <a:noFill/>
            <a:miter lim="800000"/>
          </a:ln>
        </p:spPr>
        <p:txBody>
          <a:bodyPr wrap="square">
            <a:spAutoFit/>
          </a:bodyPr>
          <a:lstStyle/>
          <a:p>
            <a:pPr marL="0" indent="0" algn="just">
              <a:buNone/>
            </a:pPr>
            <a:r>
              <a:rPr lang="en-US" sz="1800" dirty="0">
                <a:uFillTx/>
              </a:rPr>
              <a:t>The condition of scholarship devoted to the history of women in photography is confounding. Recent years have witnessed the posthumous inflation of the role of the hobbyist Alice Austen into that of a pioneering documentarian while dozens of notable senior figures – Marion </a:t>
            </a:r>
            <a:r>
              <a:rPr lang="en-US" sz="1800" dirty="0" err="1">
                <a:uFillTx/>
              </a:rPr>
              <a:t>Palfi</a:t>
            </a:r>
            <a:r>
              <a:rPr lang="en-US" sz="1800" dirty="0">
                <a:uFillTx/>
              </a:rPr>
              <a:t>, whose photographs of civil-rights </a:t>
            </a:r>
            <a:r>
              <a:rPr lang="en-US" sz="2000" dirty="0">
                <a:uFillTx/>
              </a:rPr>
              <a:t>activities</a:t>
            </a:r>
            <a:r>
              <a:rPr lang="en-US" sz="1800" dirty="0">
                <a:uFillTx/>
              </a:rPr>
              <a:t> in the South served as early evidence of the need for protective legislation, to name one – received scant attention from scholars. And, while Naomi Rosenblum’s synoptic </a:t>
            </a:r>
            <a:r>
              <a:rPr lang="en-US" sz="1800" i="1" dirty="0">
                <a:uFillTx/>
              </a:rPr>
              <a:t>History of Women Photographers </a:t>
            </a:r>
            <a:r>
              <a:rPr lang="en-US" sz="1800" dirty="0">
                <a:uFillTx/>
              </a:rPr>
              <a:t>covers the subject through 1920 in a generally useful fashion, once she reaches the 1920s, when the venues, forms, applications, and movements of the medium expanded exponentially, she resorts to an increasingly terse listing of unfamiliar names, with approaches and careers summarized in a sentence or two.</a:t>
            </a:r>
          </a:p>
          <a:p>
            <a:pPr marL="0" indent="0" algn="just">
              <a:buNone/>
            </a:pPr>
            <a:endParaRPr lang="en-US" sz="1800" dirty="0">
              <a:uFillTx/>
            </a:endParaRPr>
          </a:p>
          <a:p>
            <a:pPr marL="0" indent="0">
              <a:buNone/>
            </a:pPr>
            <a:r>
              <a:rPr lang="en-US" sz="1800" dirty="0">
                <a:uFillTx/>
              </a:rPr>
              <a:t>In the context in which it appears, “inflation” (line 2) most nearly means</a:t>
            </a:r>
          </a:p>
          <a:p>
            <a:pPr marL="0" indent="0">
              <a:buNone/>
            </a:pPr>
            <a:endParaRPr lang="en-US" sz="1800" dirty="0">
              <a:uFillTx/>
            </a:endParaRPr>
          </a:p>
          <a:p>
            <a:pPr marL="342900" indent="-342900">
              <a:buFont typeface="+mj-lt"/>
              <a:buAutoNum type="alphaUcPeriod"/>
            </a:pPr>
            <a:r>
              <a:rPr lang="en-US" sz="1800" dirty="0">
                <a:uFillTx/>
              </a:rPr>
              <a:t>exaggeration</a:t>
            </a:r>
          </a:p>
          <a:p>
            <a:pPr marL="342900" indent="-342900">
              <a:buFont typeface="+mj-lt"/>
              <a:buAutoNum type="alphaUcPeriod"/>
            </a:pPr>
            <a:r>
              <a:rPr lang="en-US" sz="1800" dirty="0">
                <a:uFillTx/>
              </a:rPr>
              <a:t>acquisition</a:t>
            </a:r>
          </a:p>
          <a:p>
            <a:pPr marL="342900" indent="-342900">
              <a:buFont typeface="+mj-lt"/>
              <a:buAutoNum type="alphaUcPeriod"/>
            </a:pPr>
            <a:r>
              <a:rPr lang="en-US" sz="1800" dirty="0">
                <a:uFillTx/>
              </a:rPr>
              <a:t>evaluation</a:t>
            </a:r>
          </a:p>
          <a:p>
            <a:pPr marL="342900" indent="-342900">
              <a:buFont typeface="+mj-lt"/>
              <a:buAutoNum type="alphaUcPeriod"/>
            </a:pPr>
            <a:r>
              <a:rPr lang="en-US" sz="1800" dirty="0">
                <a:uFillTx/>
              </a:rPr>
              <a:t>distortion</a:t>
            </a:r>
          </a:p>
          <a:p>
            <a:pPr marL="342900" indent="-342900">
              <a:buFont typeface="+mj-lt"/>
              <a:buAutoNum type="alphaUcPeriod"/>
            </a:pPr>
            <a:r>
              <a:rPr lang="en-US" sz="1800" dirty="0">
                <a:uFillTx/>
              </a:rPr>
              <a:t>attenuation					</a:t>
            </a: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70</a:t>
            </a:fld>
            <a:endParaRPr lang="en-GB">
              <a:uFillTx/>
            </a:endParaRPr>
          </a:p>
        </p:txBody>
      </p:sp>
      <p:sp>
        <p:nvSpPr>
          <p:cNvPr id="2" name="Title 1"/>
          <p:cNvSpPr>
            <a:spLocks noGrp="1"/>
          </p:cNvSpPr>
          <p:nvPr>
            <p:ph type="title"/>
          </p:nvPr>
        </p:nvSpPr>
        <p:spPr/>
        <p:txBody>
          <a:bodyPr/>
          <a:lstStyle/>
          <a:p>
            <a:r>
              <a:rPr lang="en-SG" dirty="0">
                <a:uFillTx/>
              </a:rPr>
              <a:t>Author’s Meaning</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Timed-Practice Questions 1A</a:t>
            </a:r>
          </a:p>
        </p:txBody>
      </p:sp>
      <p:sp>
        <p:nvSpPr>
          <p:cNvPr id="3" name="Text Placeholder 2"/>
          <p:cNvSpPr>
            <a:spLocks noGrp="1"/>
          </p:cNvSpPr>
          <p:nvPr>
            <p:ph type="body" idx="1"/>
          </p:nvPr>
        </p:nvSpPr>
        <p:spPr/>
        <p:txBody>
          <a:bodyPr/>
          <a:lstStyle/>
          <a:p>
            <a:r>
              <a:rPr lang="en-SG" dirty="0">
                <a:uFillTx/>
              </a:rPr>
              <a:t>14 questions, 25 Minutes</a:t>
            </a: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71</a:t>
            </a:fld>
            <a:endParaRPr lang="en-US">
              <a:uFillTx/>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5544000" y="936000"/>
            <a:ext cx="3456000" cy="4726267"/>
          </a:xfrm>
        </p:spPr>
        <p:txBody>
          <a:bodyPr>
            <a:noAutofit/>
          </a:bodyPr>
          <a:lstStyle/>
          <a:p>
            <a:pPr marL="0" indent="0">
              <a:buNone/>
            </a:pPr>
            <a:r>
              <a:rPr lang="en-SG" sz="1300" dirty="0">
                <a:uFillTx/>
              </a:rPr>
              <a:t>1. According to this information, which of the following is the best conclusion?</a:t>
            </a:r>
          </a:p>
          <a:p>
            <a:endParaRPr lang="en-SG" sz="1300" dirty="0">
              <a:uFillTx/>
            </a:endParaRPr>
          </a:p>
          <a:p>
            <a:pPr lvl="0"/>
            <a:r>
              <a:rPr lang="en-SG" sz="1300" dirty="0">
                <a:uFillTx/>
              </a:rPr>
              <a:t>The hypersensitive response involves the production and release of substances toxic to intruding micro-organisms.</a:t>
            </a:r>
          </a:p>
          <a:p>
            <a:pPr marL="0" indent="0">
              <a:buNone/>
            </a:pPr>
            <a:r>
              <a:rPr lang="en-SG" sz="1300" dirty="0">
                <a:uFillTx/>
              </a:rPr>
              <a:t> </a:t>
            </a:r>
          </a:p>
          <a:p>
            <a:pPr>
              <a:buFont typeface="+mj-lt"/>
              <a:buAutoNum type="alphaUcPeriod" startAt="2"/>
            </a:pPr>
            <a:r>
              <a:rPr lang="en-SG" sz="1300" dirty="0" err="1">
                <a:uFillTx/>
              </a:rPr>
              <a:t>Phytoalexins</a:t>
            </a:r>
            <a:r>
              <a:rPr lang="en-SG" sz="1300" dirty="0">
                <a:uFillTx/>
              </a:rPr>
              <a:t> are manufactured to attack harmful micro-organisms that have previously been recognised by a resistance protein.</a:t>
            </a:r>
          </a:p>
          <a:p>
            <a:pPr marL="0" indent="0">
              <a:buNone/>
            </a:pPr>
            <a:r>
              <a:rPr lang="en-SG" sz="1300" dirty="0">
                <a:uFillTx/>
              </a:rPr>
              <a:t> </a:t>
            </a:r>
          </a:p>
          <a:p>
            <a:pPr lvl="0">
              <a:buFont typeface="+mj-lt"/>
              <a:buAutoNum type="alphaUcPeriod" startAt="3"/>
            </a:pPr>
            <a:r>
              <a:rPr lang="en-SG" sz="1300" dirty="0">
                <a:uFillTx/>
              </a:rPr>
              <a:t>In one response to intruding micro-organisms, plants use chitin and </a:t>
            </a:r>
            <a:r>
              <a:rPr lang="en-SG" sz="1300" dirty="0" err="1">
                <a:uFillTx/>
              </a:rPr>
              <a:t>glucan</a:t>
            </a:r>
            <a:r>
              <a:rPr lang="en-SG" sz="1300" dirty="0">
                <a:uFillTx/>
              </a:rPr>
              <a:t> to strengthen their cell walls against further invasion, or to prevent the escape of micro-organisms already present.</a:t>
            </a:r>
          </a:p>
          <a:p>
            <a:pPr marL="0" indent="0">
              <a:buNone/>
            </a:pPr>
            <a:r>
              <a:rPr lang="en-SG" sz="1300" dirty="0">
                <a:uFillTx/>
              </a:rPr>
              <a:t> </a:t>
            </a:r>
          </a:p>
          <a:p>
            <a:pPr>
              <a:buFont typeface="+mj-lt"/>
              <a:buAutoNum type="alphaUcPeriod" startAt="4"/>
            </a:pPr>
            <a:r>
              <a:rPr lang="en-SG" sz="1300" dirty="0">
                <a:uFillTx/>
              </a:rPr>
              <a:t>All of the possible responses by plants to intrusion by harmful micro-organisms involve the self-destruction of plant cells in their immediate vicinity</a:t>
            </a:r>
            <a:endParaRPr lang="en-SG" sz="1300" dirty="0">
              <a:uFillTx/>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72</a:t>
            </a:fld>
            <a:endParaRPr lang="en-US">
              <a:uFillTx/>
            </a:endParaRPr>
          </a:p>
        </p:txBody>
      </p:sp>
      <p:sp>
        <p:nvSpPr>
          <p:cNvPr id="6" name="Rectangle 2"/>
          <p:cNvSpPr>
            <a:spLocks noChangeArrowheads="1"/>
          </p:cNvSpPr>
          <p:nvPr/>
        </p:nvSpPr>
        <p:spPr bwMode="auto">
          <a:xfrm>
            <a:off x="1655763" y="1557338"/>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endParaRPr lang="en-SG">
              <a:uFillTx/>
            </a:endParaRPr>
          </a:p>
        </p:txBody>
      </p:sp>
      <p:sp>
        <p:nvSpPr>
          <p:cNvPr id="7" name="Rectangle 6"/>
          <p:cNvSpPr>
            <a:spLocks/>
          </p:cNvSpPr>
          <p:nvPr/>
        </p:nvSpPr>
        <p:spPr>
          <a:xfrm>
            <a:off x="191496" y="936000"/>
            <a:ext cx="5280104" cy="5295296"/>
          </a:xfrm>
          <a:prstGeom prst="rect">
            <a:avLst/>
          </a:prstGeom>
        </p:spPr>
        <p:txBody>
          <a:bodyPr wrap="square">
            <a:spAutoFit/>
          </a:bodyPr>
          <a:lstStyle/>
          <a:p>
            <a:pPr algn="just">
              <a:lnSpc>
                <a:spcPct val="115000"/>
              </a:lnSpc>
              <a:spcAft>
                <a:spcPts val="0"/>
              </a:spcAft>
            </a:pPr>
            <a:r>
              <a:rPr lang="en-US" sz="1400" dirty="0">
                <a:uFillTx/>
                <a:ea typeface="Calibri" panose="020F0502020204030204" pitchFamily="34" charset="0"/>
                <a:cs typeface="Times New Roman" panose="02020603050405020304" pitchFamily="18" charset="0"/>
              </a:rPr>
              <a:t>Plants are not </a:t>
            </a:r>
            <a:r>
              <a:rPr lang="en-US" sz="1400" dirty="0" err="1">
                <a:uFillTx/>
                <a:ea typeface="Calibri" panose="020F0502020204030204" pitchFamily="34" charset="0"/>
                <a:cs typeface="Times New Roman" panose="02020603050405020304" pitchFamily="18" charset="0"/>
              </a:rPr>
              <a:t>defenceless</a:t>
            </a:r>
            <a:r>
              <a:rPr lang="en-US" sz="1400" dirty="0">
                <a:uFillTx/>
                <a:ea typeface="Calibri" panose="020F0502020204030204" pitchFamily="34" charset="0"/>
                <a:cs typeface="Times New Roman" panose="02020603050405020304" pitchFamily="18" charset="0"/>
              </a:rPr>
              <a:t> against attack. Harmful, micro-organism intruders can set off responses in a plant that will protect it against further damages. How do plants </a:t>
            </a:r>
            <a:r>
              <a:rPr lang="en-US" sz="1400" dirty="0" err="1">
                <a:uFillTx/>
                <a:ea typeface="Calibri" panose="020F0502020204030204" pitchFamily="34" charset="0"/>
                <a:cs typeface="Times New Roman" panose="02020603050405020304" pitchFamily="18" charset="0"/>
              </a:rPr>
              <a:t>recognise</a:t>
            </a:r>
            <a:r>
              <a:rPr lang="en-US" sz="1400" dirty="0">
                <a:uFillTx/>
                <a:ea typeface="Calibri" panose="020F0502020204030204" pitchFamily="34" charset="0"/>
                <a:cs typeface="Times New Roman" panose="02020603050405020304" pitchFamily="18" charset="0"/>
              </a:rPr>
              <a:t> and deal with harmful intruders? Scientists have discovered in cotton hundreds of proteins (known as resistance proteins) involved in this </a:t>
            </a:r>
            <a:r>
              <a:rPr lang="en-US" sz="1400" dirty="0" err="1">
                <a:uFillTx/>
                <a:ea typeface="Calibri" panose="020F0502020204030204" pitchFamily="34" charset="0"/>
                <a:cs typeface="Times New Roman" panose="02020603050405020304" pitchFamily="18" charset="0"/>
              </a:rPr>
              <a:t>defence</a:t>
            </a:r>
            <a:r>
              <a:rPr lang="en-US" sz="1400" dirty="0">
                <a:uFillTx/>
                <a:ea typeface="Calibri" panose="020F0502020204030204" pitchFamily="34" charset="0"/>
                <a:cs typeface="Times New Roman" panose="02020603050405020304" pitchFamily="18" charset="0"/>
              </a:rPr>
              <a:t>. One part of a molecule of such a protein </a:t>
            </a:r>
            <a:r>
              <a:rPr lang="en-US" sz="1400" dirty="0" err="1">
                <a:uFillTx/>
                <a:ea typeface="Calibri" panose="020F0502020204030204" pitchFamily="34" charset="0"/>
                <a:cs typeface="Times New Roman" panose="02020603050405020304" pitchFamily="18" charset="0"/>
              </a:rPr>
              <a:t>recognises</a:t>
            </a:r>
            <a:r>
              <a:rPr lang="en-US" sz="1400" dirty="0">
                <a:uFillTx/>
                <a:ea typeface="Calibri" panose="020F0502020204030204" pitchFamily="34" charset="0"/>
                <a:cs typeface="Times New Roman" panose="02020603050405020304" pitchFamily="18" charset="0"/>
              </a:rPr>
              <a:t> particular intruders as being harmful. The other part sends a message to cell nuclei, which then trigger a variety of responses.</a:t>
            </a:r>
          </a:p>
          <a:p>
            <a:pPr algn="just">
              <a:lnSpc>
                <a:spcPct val="115000"/>
              </a:lnSpc>
              <a:spcAft>
                <a:spcPts val="0"/>
              </a:spcAft>
            </a:pPr>
            <a:endParaRPr lang="en-US" sz="1400" dirty="0">
              <a:uFillTx/>
              <a:ea typeface="Calibri" panose="020F0502020204030204" pitchFamily="34" charset="0"/>
              <a:cs typeface="Times New Roman" panose="02020603050405020304" pitchFamily="18" charset="0"/>
            </a:endParaRPr>
          </a:p>
          <a:p>
            <a:pPr algn="just">
              <a:lnSpc>
                <a:spcPct val="115000"/>
              </a:lnSpc>
              <a:spcAft>
                <a:spcPts val="0"/>
              </a:spcAft>
            </a:pPr>
            <a:r>
              <a:rPr lang="en-US" sz="1400" dirty="0">
                <a:uFillTx/>
                <a:ea typeface="Calibri" panose="020F0502020204030204" pitchFamily="34" charset="0"/>
                <a:cs typeface="Times New Roman" panose="02020603050405020304" pitchFamily="18" charset="0"/>
              </a:rPr>
              <a:t>One response, known as the hypersensitive response, is the self-destruction of cells, which often prevents the further spread of an intruder. Another, more subtle, response is the production of antimicrobial compounds called </a:t>
            </a:r>
            <a:r>
              <a:rPr lang="en-US" sz="1400" dirty="0" err="1">
                <a:uFillTx/>
                <a:ea typeface="Calibri" panose="020F0502020204030204" pitchFamily="34" charset="0"/>
                <a:cs typeface="Times New Roman" panose="02020603050405020304" pitchFamily="18" charset="0"/>
              </a:rPr>
              <a:t>phytoalexins</a:t>
            </a:r>
            <a:r>
              <a:rPr lang="en-US" sz="1400" dirty="0">
                <a:uFillTx/>
                <a:ea typeface="Calibri" panose="020F0502020204030204" pitchFamily="34" charset="0"/>
                <a:cs typeface="Times New Roman" panose="02020603050405020304" pitchFamily="18" charset="0"/>
              </a:rPr>
              <a:t>, which are toxic to the intruder concerned. A third response is the production of proteins such as </a:t>
            </a:r>
            <a:r>
              <a:rPr lang="en-US" sz="1400" dirty="0" err="1">
                <a:uFillTx/>
                <a:ea typeface="Calibri" panose="020F0502020204030204" pitchFamily="34" charset="0"/>
                <a:cs typeface="Times New Roman" panose="02020603050405020304" pitchFamily="18" charset="0"/>
              </a:rPr>
              <a:t>chitinase</a:t>
            </a:r>
            <a:r>
              <a:rPr lang="en-US" sz="1400" dirty="0">
                <a:uFillTx/>
                <a:ea typeface="Calibri" panose="020F0502020204030204" pitchFamily="34" charset="0"/>
                <a:cs typeface="Times New Roman" panose="02020603050405020304" pitchFamily="18" charset="0"/>
              </a:rPr>
              <a:t> and </a:t>
            </a:r>
            <a:r>
              <a:rPr lang="en-US" sz="1400" dirty="0" err="1">
                <a:uFillTx/>
                <a:ea typeface="Calibri" panose="020F0502020204030204" pitchFamily="34" charset="0"/>
                <a:cs typeface="Times New Roman" panose="02020603050405020304" pitchFamily="18" charset="0"/>
              </a:rPr>
              <a:t>glucanase</a:t>
            </a:r>
            <a:r>
              <a:rPr lang="en-US" sz="1400" dirty="0">
                <a:uFillTx/>
                <a:ea typeface="Calibri" panose="020F0502020204030204" pitchFamily="34" charset="0"/>
                <a:cs typeface="Times New Roman" panose="02020603050405020304" pitchFamily="18" charset="0"/>
              </a:rPr>
              <a:t>, that attack the cell walls of intruders, such as fungi. (The cell walls of fungi contain chitin and </a:t>
            </a:r>
            <a:r>
              <a:rPr lang="en-US" sz="1400" dirty="0" err="1">
                <a:uFillTx/>
                <a:ea typeface="Calibri" panose="020F0502020204030204" pitchFamily="34" charset="0"/>
                <a:cs typeface="Times New Roman" panose="02020603050405020304" pitchFamily="18" charset="0"/>
              </a:rPr>
              <a:t>glucan</a:t>
            </a:r>
            <a:r>
              <a:rPr lang="en-US" sz="1400" dirty="0">
                <a:uFillTx/>
                <a:ea typeface="Calibri" panose="020F0502020204030204" pitchFamily="34" charset="0"/>
                <a:cs typeface="Times New Roman" panose="02020603050405020304" pitchFamily="18" charset="0"/>
              </a:rPr>
              <a:t>.) Finally, plant cells may strengthen their own walls, impending further entry of the harmful intruder, and trapping those intruders already present in the cells. These cells will then self-destruct. </a:t>
            </a:r>
          </a:p>
          <a:p>
            <a:pPr algn="just">
              <a:lnSpc>
                <a:spcPct val="115000"/>
              </a:lnSpc>
              <a:spcAft>
                <a:spcPts val="0"/>
              </a:spcAft>
            </a:pPr>
            <a:endParaRPr lang="en-US" sz="1400" dirty="0">
              <a:uFillTx/>
              <a:ea typeface="Calibri" panose="020F0502020204030204" pitchFamily="34" charset="0"/>
              <a:cs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4558771" y="935998"/>
            <a:ext cx="4441229" cy="5829468"/>
          </a:xfrm>
        </p:spPr>
        <p:txBody>
          <a:bodyPr>
            <a:noAutofit/>
          </a:bodyPr>
          <a:lstStyle/>
          <a:p>
            <a:pPr marL="0" indent="0">
              <a:buNone/>
            </a:pPr>
            <a:r>
              <a:rPr lang="en-SG" sz="1300" dirty="0">
                <a:uFillTx/>
              </a:rPr>
              <a:t>2. This mouse control method works because</a:t>
            </a:r>
          </a:p>
          <a:p>
            <a:pPr marL="611188" lvl="1" indent="-342900">
              <a:buFont typeface="+mj-lt"/>
              <a:buAutoNum type="alphaUcPeriod"/>
            </a:pPr>
            <a:r>
              <a:rPr lang="en-SG" sz="1300" dirty="0">
                <a:uFillTx/>
              </a:rPr>
              <a:t>Female mouse eggs are attacked by MCMV. </a:t>
            </a:r>
          </a:p>
          <a:p>
            <a:pPr marL="611188" lvl="1" indent="-342900">
              <a:buFont typeface="+mj-lt"/>
              <a:buAutoNum type="alphaUcPeriod"/>
            </a:pPr>
            <a:r>
              <a:rPr lang="en-SG" sz="1300" dirty="0">
                <a:uFillTx/>
              </a:rPr>
              <a:t>ZP3 is treated by the female mouse as a foreign substance.</a:t>
            </a:r>
          </a:p>
          <a:p>
            <a:pPr marL="611188" lvl="1" indent="-342900">
              <a:buFont typeface="+mj-lt"/>
              <a:buAutoNum type="alphaUcPeriod"/>
            </a:pPr>
            <a:r>
              <a:rPr lang="en-SG" sz="1300" dirty="0">
                <a:uFillTx/>
              </a:rPr>
              <a:t>The young of infected mice are immune to ZP3, but any offspring they have will be sterile.</a:t>
            </a:r>
          </a:p>
          <a:p>
            <a:pPr marL="611188" lvl="1" indent="-342900">
              <a:buFont typeface="+mj-lt"/>
              <a:buAutoNum type="alphaUcPeriod"/>
            </a:pPr>
            <a:r>
              <a:rPr lang="en-SG" sz="1300" dirty="0">
                <a:uFillTx/>
              </a:rPr>
              <a:t>The female mouse’s immune system is sensitised to treat some of her own MCMV as foreign.</a:t>
            </a:r>
            <a:endParaRPr lang="en-SG" sz="1300" dirty="0">
              <a:uFillTx/>
              <a:cs typeface="Arial" panose="020B0604020202020204" pitchFamily="34" charset="0"/>
            </a:endParaRPr>
          </a:p>
          <a:p>
            <a:endParaRPr lang="en-SG" sz="1300" dirty="0">
              <a:uFillTx/>
              <a:cs typeface="Arial" panose="020B0604020202020204" pitchFamily="34" charset="0"/>
            </a:endParaRPr>
          </a:p>
          <a:p>
            <a:pPr marL="0" indent="0">
              <a:buNone/>
            </a:pPr>
            <a:endParaRPr lang="en-SG" sz="1300" dirty="0">
              <a:uFillTx/>
              <a:cs typeface="Arial" panose="020B0604020202020204" pitchFamily="34" charset="0"/>
            </a:endParaRPr>
          </a:p>
          <a:p>
            <a:pPr marL="0" indent="0">
              <a:buNone/>
            </a:pPr>
            <a:r>
              <a:rPr lang="en-SG" sz="1300" dirty="0">
                <a:uFillTx/>
              </a:rPr>
              <a:t>3. Suppose that the following were found:</a:t>
            </a:r>
          </a:p>
          <a:p>
            <a:pPr lvl="1">
              <a:buFont typeface="+mj-lt"/>
              <a:buAutoNum type="romanUcPeriod"/>
            </a:pPr>
            <a:r>
              <a:rPr lang="en-SG" sz="1300" dirty="0">
                <a:uFillTx/>
              </a:rPr>
              <a:t>Modified MCMV is much less contagious than unmodified MCMV.</a:t>
            </a:r>
          </a:p>
          <a:p>
            <a:pPr lvl="1">
              <a:buFont typeface="+mj-lt"/>
              <a:buAutoNum type="romanUcPeriod"/>
            </a:pPr>
            <a:r>
              <a:rPr lang="en-SG" sz="1300" dirty="0">
                <a:uFillTx/>
              </a:rPr>
              <a:t>ZP3 does not occur on the surface of Australian native mouse eggs.</a:t>
            </a:r>
          </a:p>
          <a:p>
            <a:pPr marL="0" indent="0">
              <a:buNone/>
            </a:pPr>
            <a:endParaRPr lang="en-SG" sz="1300" dirty="0">
              <a:uFillTx/>
            </a:endParaRPr>
          </a:p>
          <a:p>
            <a:pPr marL="0" indent="0">
              <a:buNone/>
            </a:pPr>
            <a:r>
              <a:rPr lang="en-SG" sz="1300" dirty="0">
                <a:uFillTx/>
              </a:rPr>
              <a:t>Some people have concerns that releasing the modified MCMV virus into the wild poses a potential health risk to Australian native mice.</a:t>
            </a:r>
          </a:p>
          <a:p>
            <a:pPr marL="0" indent="0">
              <a:buNone/>
            </a:pPr>
            <a:r>
              <a:rPr lang="en-SG" sz="1300" dirty="0">
                <a:uFillTx/>
              </a:rPr>
              <a:t>Which of </a:t>
            </a:r>
            <a:r>
              <a:rPr lang="en-SG" sz="1300" b="1" dirty="0">
                <a:uFillTx/>
              </a:rPr>
              <a:t>I </a:t>
            </a:r>
            <a:r>
              <a:rPr lang="en-SG" sz="1300" dirty="0">
                <a:uFillTx/>
              </a:rPr>
              <a:t>and </a:t>
            </a:r>
            <a:r>
              <a:rPr lang="en-SG" sz="1300" b="1" dirty="0">
                <a:uFillTx/>
              </a:rPr>
              <a:t>II </a:t>
            </a:r>
            <a:r>
              <a:rPr lang="en-SG" sz="1300" dirty="0">
                <a:uFillTx/>
              </a:rPr>
              <a:t>could be used to support these concerns?</a:t>
            </a:r>
          </a:p>
          <a:p>
            <a:pPr marL="611188" lvl="1" indent="-342900">
              <a:buFont typeface="+mj-lt"/>
              <a:buAutoNum type="alphaUcPeriod"/>
            </a:pPr>
            <a:r>
              <a:rPr lang="en-SG" sz="1300" b="1" dirty="0">
                <a:uFillTx/>
              </a:rPr>
              <a:t>I</a:t>
            </a:r>
            <a:r>
              <a:rPr lang="en-SG" sz="1300" dirty="0">
                <a:uFillTx/>
              </a:rPr>
              <a:t> only</a:t>
            </a:r>
          </a:p>
          <a:p>
            <a:pPr marL="611188" lvl="1" indent="-342900">
              <a:buFont typeface="+mj-lt"/>
              <a:buAutoNum type="alphaUcPeriod"/>
            </a:pPr>
            <a:r>
              <a:rPr lang="en-SG" sz="1300" b="1" dirty="0">
                <a:uFillTx/>
              </a:rPr>
              <a:t>II </a:t>
            </a:r>
            <a:r>
              <a:rPr lang="en-SG" sz="1300" dirty="0">
                <a:uFillTx/>
              </a:rPr>
              <a:t>only</a:t>
            </a:r>
          </a:p>
          <a:p>
            <a:pPr marL="611188" lvl="1" indent="-342900">
              <a:buFont typeface="+mj-lt"/>
              <a:buAutoNum type="alphaUcPeriod"/>
            </a:pPr>
            <a:r>
              <a:rPr lang="en-SG" sz="1300" dirty="0">
                <a:uFillTx/>
              </a:rPr>
              <a:t>Both </a:t>
            </a:r>
            <a:r>
              <a:rPr lang="en-SG" sz="1300" b="1" dirty="0">
                <a:uFillTx/>
              </a:rPr>
              <a:t>I</a:t>
            </a:r>
            <a:r>
              <a:rPr lang="en-SG" sz="1300" dirty="0">
                <a:uFillTx/>
              </a:rPr>
              <a:t> and </a:t>
            </a:r>
            <a:r>
              <a:rPr lang="en-SG" sz="1300" b="1" dirty="0">
                <a:uFillTx/>
              </a:rPr>
              <a:t>II</a:t>
            </a:r>
            <a:endParaRPr lang="en-SG" sz="1300" dirty="0">
              <a:uFillTx/>
            </a:endParaRPr>
          </a:p>
          <a:p>
            <a:pPr marL="611188" lvl="1" indent="-342900">
              <a:buFont typeface="+mj-lt"/>
              <a:buAutoNum type="alphaUcPeriod"/>
            </a:pPr>
            <a:r>
              <a:rPr lang="en-SG" sz="1300" dirty="0">
                <a:uFillTx/>
              </a:rPr>
              <a:t>Neither </a:t>
            </a:r>
            <a:r>
              <a:rPr lang="en-SG" sz="1300" b="1" dirty="0">
                <a:uFillTx/>
              </a:rPr>
              <a:t>I</a:t>
            </a:r>
            <a:r>
              <a:rPr lang="en-SG" sz="1300" dirty="0">
                <a:uFillTx/>
              </a:rPr>
              <a:t> nor </a:t>
            </a:r>
            <a:r>
              <a:rPr lang="en-SG" sz="1300" b="1" dirty="0">
                <a:uFillTx/>
              </a:rPr>
              <a:t>II</a:t>
            </a:r>
            <a:endParaRPr lang="en-SG" sz="1300" dirty="0">
              <a:uFillTx/>
              <a:cs typeface="Arial" panose="020B0604020202020204" pitchFamily="34" charset="0"/>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73</a:t>
            </a:fld>
            <a:endParaRPr lang="en-US">
              <a:uFillTx/>
            </a:endParaRPr>
          </a:p>
        </p:txBody>
      </p:sp>
      <p:sp>
        <p:nvSpPr>
          <p:cNvPr id="6" name="Rectangle 2"/>
          <p:cNvSpPr>
            <a:spLocks noChangeArrowheads="1"/>
          </p:cNvSpPr>
          <p:nvPr/>
        </p:nvSpPr>
        <p:spPr bwMode="auto">
          <a:xfrm>
            <a:off x="1655763" y="1557338"/>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endParaRPr lang="en-SG">
              <a:uFillTx/>
            </a:endParaRPr>
          </a:p>
        </p:txBody>
      </p:sp>
      <p:sp>
        <p:nvSpPr>
          <p:cNvPr id="7" name="Rectangle 6"/>
          <p:cNvSpPr>
            <a:spLocks/>
          </p:cNvSpPr>
          <p:nvPr/>
        </p:nvSpPr>
        <p:spPr>
          <a:xfrm>
            <a:off x="191496" y="935999"/>
            <a:ext cx="4312771" cy="3754874"/>
          </a:xfrm>
          <a:prstGeom prst="rect">
            <a:avLst/>
          </a:prstGeom>
        </p:spPr>
        <p:txBody>
          <a:bodyPr wrap="square">
            <a:spAutoFit/>
          </a:bodyPr>
          <a:lstStyle/>
          <a:p>
            <a:pPr algn="just"/>
            <a:r>
              <a:rPr lang="en-SG" sz="1400" dirty="0">
                <a:uFillTx/>
              </a:rPr>
              <a:t>Mouse cytomegalovirus (MCMV) is a virus that spreads among European species of mice through animal-to-animal contact. It cannot live outside live mice, and does not infect Australia’s native mouse species. It is not fatal to the mice it infects, and occurs in some 80% of the European mice in Australia.</a:t>
            </a:r>
          </a:p>
          <a:p>
            <a:pPr algn="just"/>
            <a:r>
              <a:rPr lang="en-SG" sz="1400" dirty="0">
                <a:uFillTx/>
              </a:rPr>
              <a:t> </a:t>
            </a:r>
          </a:p>
          <a:p>
            <a:pPr algn="just"/>
            <a:r>
              <a:rPr lang="en-SG" sz="1400" dirty="0">
                <a:uFillTx/>
              </a:rPr>
              <a:t>In an effort to control severe European mouse plagues in this country, scientists have modified MCMV to include a protein, ZP3, that is found on the surface of European mouse eggs. After a female mouse has been infected with the modified virus, her immune system, naturally primed to attack foreign substances, including normal MCMV, will attack the ZP3 on the surface of her </a:t>
            </a:r>
          </a:p>
          <a:p>
            <a:pPr algn="just"/>
            <a:r>
              <a:rPr lang="en-SG" sz="1400" dirty="0">
                <a:uFillTx/>
              </a:rPr>
              <a:t>own eggs, rendering her infertile.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5401733" y="935998"/>
            <a:ext cx="3598267" cy="5829468"/>
          </a:xfrm>
        </p:spPr>
        <p:txBody>
          <a:bodyPr>
            <a:normAutofit/>
          </a:bodyPr>
          <a:lstStyle/>
          <a:p>
            <a:pPr marL="0" indent="0" algn="just">
              <a:buNone/>
            </a:pPr>
            <a:r>
              <a:rPr lang="en-SG" sz="1200" dirty="0">
                <a:uFillTx/>
              </a:rPr>
              <a:t>4. According to this information, which of the following is the best conclusion?</a:t>
            </a:r>
          </a:p>
          <a:p>
            <a:pPr marL="0" indent="0" algn="just">
              <a:buNone/>
            </a:pPr>
            <a:r>
              <a:rPr lang="en-SG" sz="1200" dirty="0">
                <a:uFillTx/>
              </a:rPr>
              <a:t> </a:t>
            </a:r>
          </a:p>
          <a:p>
            <a:pPr lvl="0" algn="just"/>
            <a:r>
              <a:rPr lang="en-SG" sz="1200" dirty="0">
                <a:uFillTx/>
              </a:rPr>
              <a:t>A greater number of mammal species are critically endangered than are bird species.</a:t>
            </a:r>
          </a:p>
          <a:p>
            <a:pPr marL="0" indent="0" algn="just">
              <a:buNone/>
            </a:pPr>
            <a:r>
              <a:rPr lang="en-SG" sz="1200" dirty="0">
                <a:uFillTx/>
              </a:rPr>
              <a:t> </a:t>
            </a:r>
          </a:p>
          <a:p>
            <a:pPr lvl="0" algn="just">
              <a:buFont typeface="+mj-lt"/>
              <a:buAutoNum type="alphaUcPeriod" startAt="2"/>
            </a:pPr>
            <a:r>
              <a:rPr lang="en-SG" sz="1200" dirty="0">
                <a:uFillTx/>
              </a:rPr>
              <a:t>In the year of the report’s publication, there were just over 2600 mammal species still living.</a:t>
            </a:r>
          </a:p>
          <a:p>
            <a:pPr marL="0" indent="0" algn="just">
              <a:buNone/>
            </a:pPr>
            <a:r>
              <a:rPr lang="en-SG" sz="1200" dirty="0">
                <a:uFillTx/>
              </a:rPr>
              <a:t> </a:t>
            </a:r>
          </a:p>
          <a:p>
            <a:pPr lvl="0" algn="just">
              <a:buFont typeface="+mj-lt"/>
              <a:buAutoNum type="alphaUcPeriod" startAt="3"/>
            </a:pPr>
            <a:r>
              <a:rPr lang="en-SG" sz="1200" dirty="0">
                <a:uFillTx/>
              </a:rPr>
              <a:t>If it were true that in the four years leading to the publication of the report no bird species had become extinct, the percentage of endangered and critically endangered bird species would have increase by about 2.5%</a:t>
            </a:r>
          </a:p>
          <a:p>
            <a:pPr marL="0" indent="0" algn="just">
              <a:buNone/>
            </a:pPr>
            <a:r>
              <a:rPr lang="en-SG" sz="1200" dirty="0">
                <a:uFillTx/>
              </a:rPr>
              <a:t> </a:t>
            </a:r>
          </a:p>
          <a:p>
            <a:pPr algn="just">
              <a:buFont typeface="+mj-lt"/>
              <a:buAutoNum type="alphaUcPeriod" startAt="4"/>
            </a:pPr>
            <a:r>
              <a:rPr lang="en-SG" sz="1200" dirty="0">
                <a:uFillTx/>
              </a:rPr>
              <a:t>In the four years leading to the publication of the report, the ratio of critically endangered to endangered species has decreased for birds but remained almost the same for mammals. </a:t>
            </a:r>
            <a:endParaRPr lang="en-SG" sz="1200" dirty="0">
              <a:uFillTx/>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74</a:t>
            </a:fld>
            <a:endParaRPr lang="en-US">
              <a:uFillTx/>
            </a:endParaRPr>
          </a:p>
        </p:txBody>
      </p:sp>
      <p:sp>
        <p:nvSpPr>
          <p:cNvPr id="6" name="Rectangle 2"/>
          <p:cNvSpPr>
            <a:spLocks noChangeArrowheads="1"/>
          </p:cNvSpPr>
          <p:nvPr/>
        </p:nvSpPr>
        <p:spPr bwMode="auto">
          <a:xfrm>
            <a:off x="155133" y="1402507"/>
            <a:ext cx="5155733" cy="1938992"/>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r>
              <a:rPr lang="en-SG" sz="1200" dirty="0">
                <a:uFillTx/>
              </a:rPr>
              <a:t>According to the World Conservation Union’s recently published ‘Red List’, </a:t>
            </a:r>
          </a:p>
          <a:p>
            <a:r>
              <a:rPr lang="en-SG" sz="1200" dirty="0">
                <a:uFillTx/>
              </a:rPr>
              <a:t>more than 11 000 species of plants and animals face extinction in the near</a:t>
            </a:r>
          </a:p>
          <a:p>
            <a:r>
              <a:rPr lang="en-SG" sz="1200" dirty="0">
                <a:uFillTx/>
              </a:rPr>
              <a:t>future, in most cases as a result of loss of habitat. This includes about 24% of mammal species and 12% of bird species living at present.</a:t>
            </a:r>
          </a:p>
          <a:p>
            <a:r>
              <a:rPr lang="en-SG" sz="1200" dirty="0">
                <a:uFillTx/>
              </a:rPr>
              <a:t> </a:t>
            </a:r>
          </a:p>
          <a:p>
            <a:r>
              <a:rPr lang="en-SG" sz="1200" dirty="0">
                <a:uFillTx/>
              </a:rPr>
              <a:t>The list identifies 180 mammal species in the highest risk category – ‘critically endangered’ – and 340 in the next risk category – ‘endangered’. This compares with 169 and 315 in those categories just four years earlier. For birds, the situation is 182 species critically endangered and 321 endangered, compared with an earlier 168 and 235.</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noGrp="1"/>
          </p:cNvSpPr>
          <p:nvPr>
            <p:ph idx="1"/>
          </p:nvPr>
        </p:nvSpPr>
        <p:spPr bwMode="auto">
          <a:xfrm>
            <a:off x="233272" y="936000"/>
            <a:ext cx="5016061" cy="4961358"/>
          </a:xfrm>
          <a:prstGeom prst="rect">
            <a:avLst/>
          </a:prstGeom>
          <a:noFill/>
          <a:ln w="9525">
            <a:noFill/>
            <a:miter lim="800000"/>
          </a:ln>
        </p:spPr>
        <p:txBody>
          <a:bodyPr wrap="square">
            <a:spAutoFit/>
          </a:bodyPr>
          <a:lstStyle/>
          <a:p>
            <a:pPr marL="0" indent="0" algn="just">
              <a:buNone/>
            </a:pPr>
            <a:r>
              <a:rPr lang="en-US" sz="1400" dirty="0">
                <a:uFillTx/>
              </a:rPr>
              <a:t>In the 18</a:t>
            </a:r>
            <a:r>
              <a:rPr lang="en-US" sz="1400" baseline="30000" dirty="0">
                <a:uFillTx/>
              </a:rPr>
              <a:t>th</a:t>
            </a:r>
            <a:r>
              <a:rPr lang="en-US" sz="1400" dirty="0">
                <a:uFillTx/>
              </a:rPr>
              <a:t> century, it was discovered that Sanskrit, an ancient language once spoken in India, is  related to a range of European languages. The discovery was made by a British scholar working in India, Sir William Jones. The passage below discusses Jones’s discovery. </a:t>
            </a:r>
          </a:p>
          <a:p>
            <a:pPr marL="0" indent="0" algn="just">
              <a:buNone/>
            </a:pPr>
            <a:endParaRPr lang="en-US" sz="1400" dirty="0">
              <a:uFillTx/>
            </a:endParaRPr>
          </a:p>
          <a:p>
            <a:pPr marL="0" indent="0" algn="just">
              <a:buNone/>
            </a:pPr>
            <a:r>
              <a:rPr lang="en-US" sz="1400" dirty="0">
                <a:uFillTx/>
              </a:rPr>
              <a:t>Jones noticed many striking similarities between Sanskrit and European languages—the Sanskrit word for birch, for instance, was </a:t>
            </a:r>
            <a:r>
              <a:rPr lang="en-US" sz="1400" dirty="0" err="1">
                <a:uFillTx/>
              </a:rPr>
              <a:t>bhurja</a:t>
            </a:r>
            <a:r>
              <a:rPr lang="en-US" sz="1400" dirty="0">
                <a:uFillTx/>
              </a:rPr>
              <a:t>. The Sanskrit for king, raja, is close to the Latin </a:t>
            </a:r>
            <a:r>
              <a:rPr lang="en-US" sz="1400" dirty="0" err="1">
                <a:uFillTx/>
              </a:rPr>
              <a:t>rex</a:t>
            </a:r>
            <a:r>
              <a:rPr lang="en-US" sz="1400" dirty="0">
                <a:uFillTx/>
              </a:rPr>
              <a:t>. The Sanskrit for ten, </a:t>
            </a:r>
            <a:r>
              <a:rPr lang="en-US" sz="1400" dirty="0" err="1">
                <a:uFillTx/>
              </a:rPr>
              <a:t>dasa</a:t>
            </a:r>
            <a:r>
              <a:rPr lang="en-US" sz="1400" dirty="0">
                <a:uFillTx/>
              </a:rPr>
              <a:t>, is reminiscent of the Latin </a:t>
            </a:r>
            <a:r>
              <a:rPr lang="en-US" sz="1400" dirty="0" err="1">
                <a:uFillTx/>
              </a:rPr>
              <a:t>decem</a:t>
            </a:r>
            <a:r>
              <a:rPr lang="en-US" sz="1400" dirty="0">
                <a:uFillTx/>
              </a:rPr>
              <a:t>. And so on. All of these clearly suggested a common historical parentage. Jones looked at other languages and discovered further similarities. In a landmark speech to the Asiatic Society in Calcutta he proposed that many of the classical languages—among them Sanskrit, Greek, Latin, Gothic, Celtic, and Persian—must spring from the same source. This was a bold assertion since nothing in recorded history would encourage such a conclusion, and it excited great interest among scholars all over Europe. The next century saw feverish effort to track down the parent language, Indo-European, as it was soon called. </a:t>
            </a:r>
          </a:p>
          <a:p>
            <a:pPr marL="0" indent="0" algn="just">
              <a:buNone/>
            </a:pPr>
            <a:endParaRPr lang="en-US" sz="1400" dirty="0">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75</a:t>
            </a:fld>
            <a:endParaRPr lang="en-GB">
              <a:uFillTx/>
            </a:endParaRPr>
          </a:p>
        </p:txBody>
      </p:sp>
      <p:sp>
        <p:nvSpPr>
          <p:cNvPr id="3" name="Title 2"/>
          <p:cNvSpPr>
            <a:spLocks noGrp="1"/>
          </p:cNvSpPr>
          <p:nvPr>
            <p:ph type="title"/>
          </p:nvPr>
        </p:nvSpPr>
        <p:spPr/>
        <p:txBody>
          <a:bodyPr/>
          <a:lstStyle/>
          <a:p>
            <a:r>
              <a:rPr lang="en-SG" dirty="0">
                <a:uFillTx/>
              </a:rPr>
              <a:t>Practice 1A</a:t>
            </a:r>
          </a:p>
        </p:txBody>
      </p:sp>
      <p:sp>
        <p:nvSpPr>
          <p:cNvPr id="2" name="Rectangle 1"/>
          <p:cNvSpPr>
            <a:spLocks/>
          </p:cNvSpPr>
          <p:nvPr/>
        </p:nvSpPr>
        <p:spPr>
          <a:xfrm>
            <a:off x="5312708" y="936000"/>
            <a:ext cx="3570667" cy="4365298"/>
          </a:xfrm>
          <a:prstGeom prst="rect">
            <a:avLst/>
          </a:prstGeom>
        </p:spPr>
        <p:txBody>
          <a:bodyPr wrap="square">
            <a:spAutoFit/>
          </a:bodyPr>
          <a:lstStyle/>
          <a:p>
            <a:r>
              <a:rPr lang="en-US" sz="1400" dirty="0">
                <a:uFillTx/>
              </a:rPr>
              <a:t>5. The passage implies that </a:t>
            </a:r>
            <a:r>
              <a:rPr lang="en-SG" sz="1400" dirty="0">
                <a:uFillTx/>
              </a:rPr>
              <a:t> </a:t>
            </a:r>
          </a:p>
          <a:p>
            <a:pPr marL="800100" lvl="1" indent="-342900">
              <a:spcBef>
                <a:spcPts val="100"/>
              </a:spcBef>
              <a:spcAft>
                <a:spcPts val="100"/>
              </a:spcAft>
              <a:buFont typeface="+mj-lt"/>
              <a:buAutoNum type="alphaUcPeriod"/>
            </a:pPr>
            <a:r>
              <a:rPr lang="en-SG" sz="1400" dirty="0">
                <a:uFillTx/>
              </a:rPr>
              <a:t>Latin developed from Sanskrit.</a:t>
            </a:r>
          </a:p>
          <a:p>
            <a:pPr marL="800100" lvl="1" indent="-342900">
              <a:spcBef>
                <a:spcPts val="100"/>
              </a:spcBef>
              <a:spcAft>
                <a:spcPts val="100"/>
              </a:spcAft>
              <a:buFont typeface="+mj-lt"/>
              <a:buAutoNum type="alphaUcPeriod"/>
            </a:pPr>
            <a:r>
              <a:rPr lang="en-SG" sz="1400" dirty="0">
                <a:uFillTx/>
              </a:rPr>
              <a:t>Sanskrit developed from Latin.</a:t>
            </a:r>
          </a:p>
          <a:p>
            <a:pPr marL="800100" lvl="1" indent="-342900">
              <a:spcBef>
                <a:spcPts val="100"/>
              </a:spcBef>
              <a:spcAft>
                <a:spcPts val="100"/>
              </a:spcAft>
              <a:buFont typeface="+mj-lt"/>
              <a:buAutoNum type="alphaUcPeriod"/>
            </a:pPr>
            <a:r>
              <a:rPr lang="en-SG" sz="1400" dirty="0">
                <a:uFillTx/>
              </a:rPr>
              <a:t>Latin and Sanskrit both developed from a third language.</a:t>
            </a:r>
          </a:p>
          <a:p>
            <a:pPr marL="800100" lvl="1" indent="-342900">
              <a:spcBef>
                <a:spcPts val="100"/>
              </a:spcBef>
              <a:spcAft>
                <a:spcPts val="100"/>
              </a:spcAft>
              <a:buFont typeface="+mj-lt"/>
              <a:buAutoNum type="alphaUcPeriod"/>
            </a:pPr>
            <a:r>
              <a:rPr lang="en-SG" sz="1400" dirty="0">
                <a:uFillTx/>
              </a:rPr>
              <a:t>The resemblances between Latin and Sanskrit are superficial. </a:t>
            </a:r>
          </a:p>
          <a:p>
            <a:pPr marL="800100" lvl="1" indent="-342900">
              <a:spcBef>
                <a:spcPts val="100"/>
              </a:spcBef>
              <a:spcAft>
                <a:spcPts val="100"/>
              </a:spcAft>
              <a:buFont typeface="+mj-lt"/>
              <a:buAutoNum type="alphaUcPeriod"/>
            </a:pPr>
            <a:r>
              <a:rPr lang="en-SG" sz="1400" dirty="0">
                <a:uFillTx/>
              </a:rPr>
              <a:t>Latin and Sanskrit are unrelated.</a:t>
            </a:r>
          </a:p>
          <a:p>
            <a:pPr marL="342900" indent="-342900">
              <a:spcBef>
                <a:spcPts val="100"/>
              </a:spcBef>
              <a:spcAft>
                <a:spcPts val="100"/>
              </a:spcAft>
              <a:buFont typeface="+mj-lt"/>
              <a:buAutoNum type="alphaUcPeriod"/>
            </a:pPr>
            <a:endParaRPr lang="en-SG" sz="1400" dirty="0">
              <a:uFillTx/>
            </a:endParaRPr>
          </a:p>
          <a:p>
            <a:pPr marL="342900" indent="-342900">
              <a:spcBef>
                <a:spcPts val="100"/>
              </a:spcBef>
              <a:spcAft>
                <a:spcPts val="100"/>
              </a:spcAft>
              <a:buFont typeface="+mj-lt"/>
              <a:buAutoNum type="alphaUcPeriod"/>
            </a:pPr>
            <a:endParaRPr lang="en-SG" sz="1400" dirty="0">
              <a:uFillTx/>
            </a:endParaRPr>
          </a:p>
          <a:p>
            <a:r>
              <a:rPr lang="en-US" sz="1400" dirty="0">
                <a:uFillTx/>
                <a:cs typeface="Arial" panose="020B0604020202020204" pitchFamily="34" charset="0"/>
              </a:rPr>
              <a:t>6. Jones’s fellow scholars regarded his discovery as</a:t>
            </a:r>
          </a:p>
          <a:p>
            <a:pPr marL="714375" lvl="1" indent="-257175">
              <a:buClr>
                <a:schemeClr val="tx1"/>
              </a:buClr>
              <a:buFont typeface="+mj-lt"/>
              <a:buAutoNum type="alphaUcPeriod"/>
            </a:pPr>
            <a:r>
              <a:rPr lang="en-US" sz="1400" dirty="0">
                <a:uFillTx/>
                <a:cs typeface="Arial" panose="020B0604020202020204" pitchFamily="34" charset="0"/>
              </a:rPr>
              <a:t>A lucky guess.</a:t>
            </a:r>
          </a:p>
          <a:p>
            <a:pPr marL="714375" lvl="1" indent="-257175">
              <a:buClr>
                <a:schemeClr val="tx1"/>
              </a:buClr>
              <a:buFont typeface="+mj-lt"/>
              <a:buAutoNum type="alphaUcPeriod"/>
            </a:pPr>
            <a:r>
              <a:rPr lang="en-US" sz="1400" dirty="0">
                <a:uFillTx/>
                <a:cs typeface="Arial" panose="020B0604020202020204" pitchFamily="34" charset="0"/>
              </a:rPr>
              <a:t>Original and highly important.</a:t>
            </a:r>
          </a:p>
          <a:p>
            <a:pPr marL="714375" lvl="1" indent="-257175">
              <a:buClr>
                <a:schemeClr val="tx1"/>
              </a:buClr>
              <a:buFont typeface="+mj-lt"/>
              <a:buAutoNum type="alphaUcPeriod"/>
            </a:pPr>
            <a:r>
              <a:rPr lang="en-US" sz="1400" dirty="0">
                <a:uFillTx/>
                <a:cs typeface="Arial" panose="020B0604020202020204" pitchFamily="34" charset="0"/>
              </a:rPr>
              <a:t>Interesting but of little real importance.</a:t>
            </a:r>
          </a:p>
          <a:p>
            <a:pPr marL="714375" lvl="1" indent="-257175">
              <a:buClr>
                <a:schemeClr val="tx1"/>
              </a:buClr>
              <a:buFont typeface="+mj-lt"/>
              <a:buAutoNum type="alphaUcPeriod"/>
            </a:pPr>
            <a:r>
              <a:rPr lang="en-US" sz="1400" dirty="0">
                <a:uFillTx/>
                <a:cs typeface="Arial" panose="020B0604020202020204" pitchFamily="34" charset="0"/>
              </a:rPr>
              <a:t>Dangerous, since it challenged contemporary beliefs</a:t>
            </a:r>
            <a:endParaRPr lang="en-SG" sz="1400" dirty="0">
              <a:uFillTx/>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5401733" y="935998"/>
            <a:ext cx="3598267" cy="5829468"/>
          </a:xfrm>
        </p:spPr>
        <p:txBody>
          <a:bodyPr>
            <a:normAutofit/>
          </a:bodyPr>
          <a:lstStyle/>
          <a:p>
            <a:pPr marL="0" indent="0" algn="just">
              <a:buNone/>
            </a:pPr>
            <a:r>
              <a:rPr lang="en-SG" sz="1300" dirty="0">
                <a:uFillTx/>
              </a:rPr>
              <a:t>7. From this information, it follows that</a:t>
            </a:r>
          </a:p>
          <a:p>
            <a:pPr marL="0" indent="0" algn="just">
              <a:buNone/>
            </a:pPr>
            <a:r>
              <a:rPr lang="en-SG" sz="1300" dirty="0">
                <a:uFillTx/>
              </a:rPr>
              <a:t> </a:t>
            </a:r>
          </a:p>
          <a:p>
            <a:pPr lvl="0" algn="just"/>
            <a:r>
              <a:rPr lang="en-SG" sz="1300" dirty="0">
                <a:uFillTx/>
              </a:rPr>
              <a:t>When a wife’s income increases, there is a high chance that she will be successful in persuading her husband to do a larger share of the housework.</a:t>
            </a:r>
          </a:p>
          <a:p>
            <a:pPr marL="0" indent="0" algn="just">
              <a:buNone/>
            </a:pPr>
            <a:r>
              <a:rPr lang="en-SG" sz="1300" dirty="0">
                <a:uFillTx/>
              </a:rPr>
              <a:t> </a:t>
            </a:r>
          </a:p>
          <a:p>
            <a:pPr lvl="0" algn="just">
              <a:buFont typeface="+mj-lt"/>
              <a:buAutoNum type="alphaUcPeriod" startAt="2"/>
            </a:pPr>
            <a:r>
              <a:rPr lang="en-SG" sz="1300" dirty="0">
                <a:uFillTx/>
              </a:rPr>
              <a:t>A man’s income production is more important that his level of education in determining whether his wife will be successful in encouraging him to increase his share of household duties.</a:t>
            </a:r>
          </a:p>
          <a:p>
            <a:pPr marL="0" indent="0" algn="just">
              <a:buNone/>
            </a:pPr>
            <a:r>
              <a:rPr lang="en-SG" sz="1300" dirty="0">
                <a:uFillTx/>
              </a:rPr>
              <a:t> </a:t>
            </a:r>
          </a:p>
          <a:p>
            <a:pPr lvl="0" algn="just">
              <a:buFont typeface="+mj-lt"/>
              <a:buAutoNum type="alphaUcPeriod" startAt="3"/>
            </a:pPr>
            <a:r>
              <a:rPr lang="en-SG" sz="1300" dirty="0">
                <a:uFillTx/>
              </a:rPr>
              <a:t>Working-class wives proved to be less successful than anticipated in encouraging their husbands to do more of the housework.</a:t>
            </a:r>
          </a:p>
          <a:p>
            <a:pPr marL="0" indent="0" algn="just">
              <a:buNone/>
            </a:pPr>
            <a:r>
              <a:rPr lang="en-SG" sz="1300" dirty="0">
                <a:uFillTx/>
              </a:rPr>
              <a:t> </a:t>
            </a:r>
          </a:p>
          <a:p>
            <a:pPr algn="just">
              <a:buFont typeface="+mj-lt"/>
              <a:buAutoNum type="alphaUcPeriod" startAt="4"/>
            </a:pPr>
            <a:r>
              <a:rPr lang="en-SG" sz="1300" dirty="0">
                <a:uFillTx/>
              </a:rPr>
              <a:t>A woman’s income production is more important than her level of education in determining whether she will be successful in encouraging her husband to increase his share of household duties.</a:t>
            </a:r>
            <a:endParaRPr lang="en-SG" sz="1300" dirty="0">
              <a:uFillTx/>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76</a:t>
            </a:fld>
            <a:endParaRPr lang="en-US">
              <a:uFillTx/>
            </a:endParaRPr>
          </a:p>
        </p:txBody>
      </p:sp>
      <p:sp>
        <p:nvSpPr>
          <p:cNvPr id="6" name="Rectangle 2"/>
          <p:cNvSpPr>
            <a:spLocks noChangeArrowheads="1"/>
          </p:cNvSpPr>
          <p:nvPr/>
        </p:nvSpPr>
        <p:spPr bwMode="auto">
          <a:xfrm>
            <a:off x="155133" y="922673"/>
            <a:ext cx="5155733" cy="4062651"/>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algn="just"/>
            <a:r>
              <a:rPr lang="en-SG" sz="1300" dirty="0">
                <a:uFillTx/>
              </a:rPr>
              <a:t>In  a recent study, predictions that middle-class educated woman would be more likely than working-class women to complete successful negotiations for a change in the distribution of housework were not validated. However, the study did support the hypothesis that tertiary-educated men would respond more positively than other men to any overtures their wives made for assistance.  </a:t>
            </a:r>
          </a:p>
          <a:p>
            <a:pPr algn="just"/>
            <a:r>
              <a:rPr lang="en-SG" sz="1300" dirty="0">
                <a:uFillTx/>
              </a:rPr>
              <a:t> </a:t>
            </a:r>
          </a:p>
          <a:p>
            <a:pPr algn="just"/>
            <a:r>
              <a:rPr lang="en-SG" sz="1300" dirty="0">
                <a:uFillTx/>
              </a:rPr>
              <a:t>The study also provided support for the view that increasing woman’s earning power significantly increases their negotiating power. In particular, woman whose earnings were substantial were somewhat more likely to be able to be married to men who took some responsibility for housework than were women whose earnings were much less than those of their husbands. Nevertheless, a majority of the husbands (62%) whose wives were providing between one-third and two-thirds of the household income failed to provided the level of participation in housework their wife were seeking. </a:t>
            </a:r>
          </a:p>
          <a:p>
            <a:pPr algn="just"/>
            <a:r>
              <a:rPr lang="en-SG" sz="1200" dirty="0">
                <a:uFillTx/>
              </a:rPr>
              <a:t> </a:t>
            </a:r>
          </a:p>
          <a:p>
            <a:pPr algn="just"/>
            <a:r>
              <a:rPr lang="en-SG" sz="1200" dirty="0">
                <a:uFillTx/>
              </a:rPr>
              <a: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lgn="just">
              <a:buNone/>
            </a:pPr>
            <a:r>
              <a:rPr lang="en-GB" sz="1400" b="1" dirty="0">
                <a:uFillTx/>
              </a:rPr>
              <a:t>This set contains questions 8-11</a:t>
            </a:r>
          </a:p>
          <a:p>
            <a:pPr marL="0" indent="0" algn="just">
              <a:buNone/>
            </a:pPr>
            <a:endParaRPr lang="en-GB" sz="1400" dirty="0">
              <a:uFillTx/>
            </a:endParaRPr>
          </a:p>
          <a:p>
            <a:pPr marL="0" indent="0" algn="just">
              <a:buNone/>
            </a:pPr>
            <a:r>
              <a:rPr lang="en-GB" sz="1400" dirty="0">
                <a:uFillTx/>
              </a:rPr>
              <a:t>The following passage is an extract from an article entitled ‘The Failure of Art Schools’ by John McDonald.</a:t>
            </a:r>
          </a:p>
          <a:p>
            <a:pPr marL="0" indent="0" algn="just">
              <a:buNone/>
            </a:pPr>
            <a:endParaRPr lang="en-GB" sz="1400" dirty="0">
              <a:uFillTx/>
            </a:endParaRPr>
          </a:p>
          <a:p>
            <a:pPr marL="195263" lvl="1" indent="0" algn="just">
              <a:buNone/>
            </a:pPr>
            <a:r>
              <a:rPr lang="en-GB" sz="1400" dirty="0">
                <a:uFillTx/>
              </a:rPr>
              <a:t>The graduates of many of today’s art schools are the legions of the lost. They have been processed into art world zombies by an overdose of clotted theory, ground down by their lecturers – often the aging hulks of an ancient radicalism – who make a great display of their ideological correctness while treating genuine intellectual curiosity as a vice that must be exterminated before the undergraduates acquire a taste for it. But while the desire for ‘radical’ credentials remains undimmed, while the enforcement of a particular dogma is just as crushing, the actual political content of what is being taught has grown as soft as marshmallow. Today, entirely trivial ideas are being passed on with the solemnity of holy writ.</a:t>
            </a:r>
          </a:p>
          <a:p>
            <a:pPr marL="195263" lvl="1" indent="0" algn="just">
              <a:buNone/>
            </a:pPr>
            <a:endParaRPr lang="en-GB" sz="1400" dirty="0">
              <a:uFillTx/>
            </a:endParaRPr>
          </a:p>
          <a:p>
            <a:pPr marL="195263" lvl="1" indent="0" algn="just">
              <a:buNone/>
            </a:pPr>
            <a:endParaRPr lang="en-GB" sz="1400" dirty="0">
              <a:uFillTx/>
            </a:endParaRPr>
          </a:p>
          <a:p>
            <a:pPr marL="0" indent="0">
              <a:buNone/>
            </a:pPr>
            <a:r>
              <a:rPr lang="en-SG" sz="1400" b="1" dirty="0">
                <a:uFillTx/>
              </a:rPr>
              <a:t>Question 8</a:t>
            </a:r>
            <a:endParaRPr lang="en-GB" sz="1400" b="1" dirty="0">
              <a:uFillTx/>
            </a:endParaRPr>
          </a:p>
          <a:p>
            <a:pPr marL="0" indent="0">
              <a:buNone/>
            </a:pPr>
            <a:r>
              <a:rPr lang="en-SG" sz="1400" dirty="0">
                <a:uFillTx/>
              </a:rPr>
              <a:t>The writer uses the expression ‘legions of the lost’ to suggest that</a:t>
            </a:r>
            <a:endParaRPr lang="en-GB" sz="1400" dirty="0">
              <a:uFillTx/>
            </a:endParaRPr>
          </a:p>
          <a:p>
            <a:pPr lvl="0"/>
            <a:r>
              <a:rPr lang="en-SG" sz="1400" dirty="0">
                <a:uFillTx/>
              </a:rPr>
              <a:t>art schools are producing fewer and fewer graduates.</a:t>
            </a:r>
            <a:endParaRPr lang="en-GB" sz="1400" dirty="0">
              <a:uFillTx/>
            </a:endParaRPr>
          </a:p>
          <a:p>
            <a:pPr lvl="0"/>
            <a:r>
              <a:rPr lang="en-SG" sz="1400" dirty="0">
                <a:uFillTx/>
              </a:rPr>
              <a:t>many art school graduates are doomed to eternal conformity.</a:t>
            </a:r>
            <a:endParaRPr lang="en-GB" sz="1400" dirty="0">
              <a:uFillTx/>
            </a:endParaRPr>
          </a:p>
          <a:p>
            <a:pPr lvl="0"/>
            <a:r>
              <a:rPr lang="en-SG" sz="1400" dirty="0">
                <a:uFillTx/>
              </a:rPr>
              <a:t>lecturers in art schools give their students too little guidance.</a:t>
            </a:r>
            <a:endParaRPr lang="en-GB" sz="1400" dirty="0">
              <a:uFillTx/>
            </a:endParaRPr>
          </a:p>
          <a:p>
            <a:pPr lvl="0"/>
            <a:r>
              <a:rPr lang="en-SG" sz="1400" dirty="0">
                <a:uFillTx/>
              </a:rPr>
              <a:t>graduates are unable to find their way through the maze of completing theories.</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77</a:t>
            </a:fld>
            <a:endParaRPr lang="en-US">
              <a:uFillTx/>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9</a:t>
            </a:r>
            <a:endParaRPr lang="en-GB" sz="1400" b="1" dirty="0">
              <a:uFillTx/>
            </a:endParaRPr>
          </a:p>
          <a:p>
            <a:pPr marL="0" indent="0">
              <a:buNone/>
            </a:pPr>
            <a:r>
              <a:rPr lang="en-SG" sz="1400" dirty="0">
                <a:uFillTx/>
              </a:rPr>
              <a:t>The passage suggests that, in the writer’s opinion, the views held by lecturers in many art schools are</a:t>
            </a:r>
            <a:endParaRPr lang="en-GB" sz="1400" dirty="0">
              <a:uFillTx/>
            </a:endParaRPr>
          </a:p>
          <a:p>
            <a:pPr lvl="0"/>
            <a:r>
              <a:rPr lang="en-SG" sz="1400" dirty="0">
                <a:uFillTx/>
              </a:rPr>
              <a:t>rigid.</a:t>
            </a:r>
            <a:endParaRPr lang="en-GB" sz="1400" dirty="0">
              <a:uFillTx/>
            </a:endParaRPr>
          </a:p>
          <a:p>
            <a:pPr lvl="0"/>
            <a:r>
              <a:rPr lang="en-SG" sz="1400" dirty="0">
                <a:uFillTx/>
              </a:rPr>
              <a:t>correct.</a:t>
            </a:r>
            <a:endParaRPr lang="en-GB" sz="1400" dirty="0">
              <a:uFillTx/>
            </a:endParaRPr>
          </a:p>
          <a:p>
            <a:pPr lvl="0"/>
            <a:r>
              <a:rPr lang="en-SG" sz="1400" dirty="0">
                <a:uFillTx/>
              </a:rPr>
              <a:t>illogical.</a:t>
            </a:r>
            <a:endParaRPr lang="en-GB" sz="1400" dirty="0">
              <a:uFillTx/>
            </a:endParaRPr>
          </a:p>
          <a:p>
            <a:r>
              <a:rPr lang="en-SG" sz="1400" dirty="0">
                <a:uFillTx/>
              </a:rPr>
              <a:t>revolutionary.</a:t>
            </a:r>
            <a:endParaRPr lang="en-GB" sz="1400" dirty="0">
              <a:uFillTx/>
            </a:endParaRPr>
          </a:p>
          <a:p>
            <a:pPr marL="0" indent="0">
              <a:buNone/>
            </a:pPr>
            <a:endParaRPr lang="en-SG" sz="1400" b="1" dirty="0">
              <a:uFillTx/>
            </a:endParaRPr>
          </a:p>
          <a:p>
            <a:pPr marL="0" indent="0">
              <a:buNone/>
            </a:pPr>
            <a:r>
              <a:rPr lang="en-SG" sz="1400" b="1" dirty="0">
                <a:uFillTx/>
              </a:rPr>
              <a:t>Question 10</a:t>
            </a:r>
            <a:endParaRPr lang="en-GB" sz="1400" b="1" dirty="0">
              <a:uFillTx/>
            </a:endParaRPr>
          </a:p>
          <a:p>
            <a:pPr marL="0" indent="0">
              <a:buNone/>
            </a:pPr>
            <a:r>
              <a:rPr lang="en-SG" sz="1400" dirty="0">
                <a:uFillTx/>
              </a:rPr>
              <a:t>According to the passage, the lecturers in art schools are</a:t>
            </a:r>
            <a:endParaRPr lang="en-GB" sz="1400" dirty="0">
              <a:uFillTx/>
            </a:endParaRPr>
          </a:p>
          <a:p>
            <a:pPr lvl="0"/>
            <a:r>
              <a:rPr lang="en-SG" sz="1400" dirty="0">
                <a:uFillTx/>
              </a:rPr>
              <a:t>unorthodox, but want to be seen as traditionalists.</a:t>
            </a:r>
            <a:endParaRPr lang="en-GB" sz="1400" dirty="0">
              <a:uFillTx/>
            </a:endParaRPr>
          </a:p>
          <a:p>
            <a:pPr lvl="0"/>
            <a:r>
              <a:rPr lang="en-SG" sz="1400" dirty="0">
                <a:uFillTx/>
              </a:rPr>
              <a:t>traditionalists, and this is the image they wish to project.</a:t>
            </a:r>
            <a:endParaRPr lang="en-GB" sz="1400" dirty="0">
              <a:uFillTx/>
            </a:endParaRPr>
          </a:p>
          <a:p>
            <a:pPr lvl="0"/>
            <a:r>
              <a:rPr lang="en-SG" sz="1400" dirty="0">
                <a:uFillTx/>
              </a:rPr>
              <a:t>conformists, but want to be seen as independent thinkers.</a:t>
            </a:r>
            <a:endParaRPr lang="en-GB" sz="1400" dirty="0">
              <a:uFillTx/>
            </a:endParaRPr>
          </a:p>
          <a:p>
            <a:pPr lvl="0"/>
            <a:r>
              <a:rPr lang="en-SG" sz="1400" dirty="0">
                <a:uFillTx/>
              </a:rPr>
              <a:t>independent thinkers, and this is the image they wish to project.</a:t>
            </a:r>
            <a:endParaRPr lang="en-GB" sz="1400" dirty="0">
              <a:uFillTx/>
            </a:endParaRPr>
          </a:p>
          <a:p>
            <a:pPr marL="0" indent="0">
              <a:buNone/>
            </a:pPr>
            <a:r>
              <a:rPr lang="en-SG" sz="1400" dirty="0">
                <a:uFillTx/>
              </a:rPr>
              <a:t> </a:t>
            </a:r>
            <a:endParaRPr lang="en-GB" sz="1400" dirty="0">
              <a:uFillTx/>
            </a:endParaRPr>
          </a:p>
          <a:p>
            <a:pPr marL="0" indent="0">
              <a:buNone/>
            </a:pPr>
            <a:r>
              <a:rPr lang="en-SG" sz="1400" b="1" dirty="0">
                <a:uFillTx/>
              </a:rPr>
              <a:t>Question 11</a:t>
            </a:r>
            <a:endParaRPr lang="en-GB" sz="1400" b="1" dirty="0">
              <a:uFillTx/>
            </a:endParaRPr>
          </a:p>
          <a:p>
            <a:pPr marL="0" indent="0">
              <a:buNone/>
            </a:pPr>
            <a:r>
              <a:rPr lang="en-SG" sz="1400" dirty="0">
                <a:uFillTx/>
              </a:rPr>
              <a:t>The passage criticises art schools for</a:t>
            </a:r>
            <a:endParaRPr lang="en-GB" sz="1400" dirty="0">
              <a:uFillTx/>
            </a:endParaRPr>
          </a:p>
          <a:p>
            <a:pPr lvl="0"/>
            <a:r>
              <a:rPr lang="en-SG" sz="1400" dirty="0">
                <a:uFillTx/>
              </a:rPr>
              <a:t>stifling intellectual inquiry.</a:t>
            </a:r>
            <a:endParaRPr lang="en-GB" sz="1400" dirty="0">
              <a:uFillTx/>
            </a:endParaRPr>
          </a:p>
          <a:p>
            <a:pPr lvl="0"/>
            <a:r>
              <a:rPr lang="en-SG" sz="1400" dirty="0">
                <a:uFillTx/>
              </a:rPr>
              <a:t>failing to promote radical viewpoints.</a:t>
            </a:r>
            <a:endParaRPr lang="en-GB" sz="1400" dirty="0">
              <a:uFillTx/>
            </a:endParaRPr>
          </a:p>
          <a:p>
            <a:pPr lvl="0"/>
            <a:r>
              <a:rPr lang="en-SG" sz="1400" dirty="0">
                <a:uFillTx/>
              </a:rPr>
              <a:t>failing to promote traditional viewpoints.</a:t>
            </a:r>
            <a:endParaRPr lang="en-GB" sz="1400" dirty="0">
              <a:uFillTx/>
            </a:endParaRPr>
          </a:p>
          <a:p>
            <a:pPr lvl="0"/>
            <a:r>
              <a:rPr lang="en-SG" sz="1400" dirty="0">
                <a:uFillTx/>
              </a:rPr>
              <a:t>including political content.</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78</a:t>
            </a:fld>
            <a:endParaRPr lang="en-US">
              <a:uFillTx/>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881012"/>
          </a:xfrm>
        </p:spPr>
        <p:txBody>
          <a:bodyPr>
            <a:normAutofit/>
          </a:bodyPr>
          <a:lstStyle/>
          <a:p>
            <a:pPr marL="0" indent="0">
              <a:buNone/>
            </a:pPr>
            <a:r>
              <a:rPr lang="en-GB" sz="1400" b="1" dirty="0">
                <a:uFillTx/>
              </a:rPr>
              <a:t>This set contains questions 12-14</a:t>
            </a:r>
          </a:p>
          <a:p>
            <a:pPr marL="0" indent="0">
              <a:buNone/>
            </a:pPr>
            <a:endParaRPr lang="en-GB" sz="1400" b="1" dirty="0">
              <a:uFillTx/>
            </a:endParaRPr>
          </a:p>
          <a:p>
            <a:pPr marL="0" indent="0">
              <a:buNone/>
            </a:pPr>
            <a:r>
              <a:rPr lang="en-GB" sz="1400" dirty="0">
                <a:uFillTx/>
              </a:rPr>
              <a:t>The introduction to a book written by Jonathon Sacks in the early 1990s starts thus:</a:t>
            </a:r>
          </a:p>
          <a:p>
            <a:pPr marL="0" indent="0">
              <a:buNone/>
            </a:pP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79</a:t>
            </a:fld>
            <a:endParaRPr lang="en-US">
              <a:uFillTx/>
            </a:endParaRPr>
          </a:p>
        </p:txBody>
      </p:sp>
      <p:graphicFrame>
        <p:nvGraphicFramePr>
          <p:cNvPr id="2" name="Table 1"/>
          <p:cNvGraphicFramePr>
            <a:graphicFrameLocks noGrp="1"/>
          </p:cNvGraphicFramePr>
          <p:nvPr/>
        </p:nvGraphicFramePr>
        <p:xfrm>
          <a:off x="360000" y="1817010"/>
          <a:ext cx="8460000" cy="265176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dirty="0">
                        <a:uFillTx/>
                      </a:endParaRPr>
                    </a:p>
                    <a:p>
                      <a:endParaRPr lang="en-GB" sz="1400" dirty="0">
                        <a:uFillTx/>
                      </a:endParaRPr>
                    </a:p>
                    <a:p>
                      <a:endParaRPr lang="en-GB" sz="1400" dirty="0">
                        <a:uFillTx/>
                      </a:endParaRPr>
                    </a:p>
                    <a:p>
                      <a:endParaRPr lang="en-GB" sz="1400" dirty="0">
                        <a:uFillTx/>
                      </a:endParaRPr>
                    </a:p>
                    <a:p>
                      <a:r>
                        <a:rPr lang="en-GB" sz="1400" i="1" dirty="0">
                          <a:uFillTx/>
                        </a:rPr>
                        <a:t>5</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10</a:t>
                      </a:r>
                    </a:p>
                  </a:txBody>
                  <a:tcPr>
                    <a:noFill/>
                  </a:tcPr>
                </a:tc>
                <a:tc>
                  <a:txBody>
                    <a:bodyPr/>
                    <a:lstStyle/>
                    <a:p>
                      <a:pPr marL="0" indent="0">
                        <a:buNone/>
                      </a:pPr>
                      <a:r>
                        <a:rPr lang="en-GB" sz="1400" dirty="0">
                          <a:uFillTx/>
                        </a:rPr>
                        <a:t>In the course of his observations about the newly emerging </a:t>
                      </a:r>
                      <a:r>
                        <a:rPr lang="en-GB" sz="1400" i="1" dirty="0">
                          <a:uFillTx/>
                        </a:rPr>
                        <a:t>Democracy in America</a:t>
                      </a:r>
                      <a:r>
                        <a:rPr lang="en-GB" sz="1400" dirty="0">
                          <a:uFillTx/>
                        </a:rPr>
                        <a:t>, Alexis de Tocqueville remarked: ‘Eighteenth-century philosophers had a very simple explanation for the gradual weakening of beliefs. Religious zeal, they said, was bound to die down as enlightenment and freedom spread. It is tiresome that the facts do not fit this theory at all.’ Those sentences were written in the 1830s, but they are still germane to the 1990s...</a:t>
                      </a:r>
                    </a:p>
                    <a:p>
                      <a:pPr marL="0" indent="0">
                        <a:buNone/>
                      </a:pPr>
                      <a:endParaRPr lang="en-GB" sz="1400" dirty="0">
                        <a:uFillTx/>
                      </a:endParaRPr>
                    </a:p>
                    <a:p>
                      <a:pPr marL="0" indent="0">
                        <a:buNone/>
                      </a:pPr>
                      <a:r>
                        <a:rPr lang="en-GB" sz="1400" dirty="0">
                          <a:uFillTx/>
                        </a:rPr>
                        <a:t>In recent decades, religion has taken us unawares. The rise of Moral Majority in America in the 1970s, the Islamic revolution in Iran in 1979, the growth of religious parties in Israel, the power of Catholicism in Poland, the strength of reaction to Salman Rushdie’s </a:t>
                      </a:r>
                      <a:r>
                        <a:rPr lang="en-GB" sz="1400" i="1" dirty="0">
                          <a:uFillTx/>
                        </a:rPr>
                        <a:t>The Satanic Verses</a:t>
                      </a:r>
                      <a:r>
                        <a:rPr lang="en-GB" sz="1400" dirty="0">
                          <a:uFillTx/>
                        </a:rPr>
                        <a:t>: all of these were unexpected developments that ran wholly contrary to the thesis that modernity and secularisation went hand-in-hand and could almost be regarded as synonyms. Instead, and against all the prediction, religion has resurfaced in the public domain.</a:t>
                      </a:r>
                    </a:p>
                  </a:txBody>
                  <a:tcPr>
                    <a:noFill/>
                  </a:tcPr>
                </a:tc>
                <a:extLst>
                  <a:ext uri="{0D108BD9-81ED-4DB2-BD59-A6C34878D82A}">
                    <a16:rowId xmlns:a16="http://schemas.microsoft.com/office/drawing/2014/main" val="10000"/>
                  </a:ext>
                </a:extLst>
              </a:tr>
            </a:tbl>
          </a:graphicData>
        </a:graphic>
      </p:graphicFrame>
      <p:sp>
        <p:nvSpPr>
          <p:cNvPr id="8" name="Text Placeholder 12"/>
          <p:cNvSpPr txBox="1">
            <a:spLocks/>
          </p:cNvSpPr>
          <p:nvPr/>
        </p:nvSpPr>
        <p:spPr>
          <a:xfrm>
            <a:off x="360000" y="4813837"/>
            <a:ext cx="8754001" cy="15941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mj-lt"/>
              <a:buAutoNum type="alphaUcPeriod"/>
              <a:defRPr sz="1800" kern="1200" baseline="0">
                <a:solidFill>
                  <a:schemeClr val="tx1"/>
                </a:solidFill>
                <a:uFillTx/>
                <a:latin typeface="+mn-lt"/>
                <a:ea typeface="+mn-ea"/>
                <a:cs typeface="+mn-cs"/>
              </a:defRPr>
            </a:lvl1pPr>
            <a:lvl2pPr marL="538163"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2pPr>
            <a:lvl3pPr marL="806450" indent="-268288"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3pPr>
            <a:lvl4pPr marL="1076325"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a:lstStyle>
          <a:p>
            <a:pPr marL="0" indent="0">
              <a:buNone/>
            </a:pPr>
            <a:r>
              <a:rPr lang="en-SG" sz="1400" b="1" dirty="0">
                <a:uFillTx/>
              </a:rPr>
              <a:t>Question 12</a:t>
            </a:r>
            <a:endParaRPr lang="en-GB" sz="1400" b="1" dirty="0">
              <a:uFillTx/>
            </a:endParaRPr>
          </a:p>
          <a:p>
            <a:pPr marL="0" indent="0">
              <a:buNone/>
            </a:pPr>
            <a:r>
              <a:rPr lang="en-SG" sz="1400" dirty="0">
                <a:uFillTx/>
              </a:rPr>
              <a:t>According to de Tocqueville, eighteenth-century philosophers regarded religious zeal as a product of</a:t>
            </a:r>
            <a:endParaRPr lang="en-GB" sz="1400" dirty="0">
              <a:uFillTx/>
            </a:endParaRPr>
          </a:p>
          <a:p>
            <a:pPr lvl="0"/>
            <a:r>
              <a:rPr lang="en-SG" sz="1400" dirty="0">
                <a:uFillTx/>
              </a:rPr>
              <a:t>ignorance and repression.</a:t>
            </a:r>
            <a:endParaRPr lang="en-GB" sz="1400" dirty="0">
              <a:uFillTx/>
            </a:endParaRPr>
          </a:p>
          <a:p>
            <a:pPr lvl="0"/>
            <a:r>
              <a:rPr lang="en-SG" sz="1400" dirty="0">
                <a:uFillTx/>
              </a:rPr>
              <a:t>enlightenment and freedom.</a:t>
            </a:r>
            <a:endParaRPr lang="en-GB" sz="1400" dirty="0">
              <a:uFillTx/>
            </a:endParaRPr>
          </a:p>
          <a:p>
            <a:pPr lvl="0"/>
            <a:r>
              <a:rPr lang="en-SG" sz="1400" dirty="0">
                <a:uFillTx/>
              </a:rPr>
              <a:t>the spread of democracy.</a:t>
            </a:r>
            <a:endParaRPr lang="en-GB" sz="1400" dirty="0">
              <a:uFillTx/>
            </a:endParaRPr>
          </a:p>
          <a:p>
            <a:pPr lvl="0"/>
            <a:r>
              <a:rPr lang="en-SG" sz="1400" dirty="0">
                <a:uFillTx/>
              </a:rPr>
              <a:t>the linking of policies and faith.</a:t>
            </a:r>
            <a:endParaRPr lang="en-GB" sz="1400" dirty="0">
              <a:uFillTx/>
            </a:endParaRPr>
          </a:p>
          <a:p>
            <a:pPr marL="0" indent="0">
              <a:buFont typeface="+mj-lt"/>
              <a:buNone/>
            </a:pPr>
            <a:endParaRPr lang="en-GB" sz="1400" dirty="0">
              <a:uFillTx/>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3"/>
          <p:cNvSpPr>
            <a:spLocks noChangeArrowheads="1"/>
          </p:cNvSpPr>
          <p:nvPr/>
        </p:nvSpPr>
        <p:spPr bwMode="auto">
          <a:xfrm>
            <a:off x="251520" y="1384895"/>
            <a:ext cx="8496941" cy="4924425"/>
          </a:xfrm>
          <a:prstGeom prst="rect">
            <a:avLst/>
          </a:prstGeom>
          <a:solidFill>
            <a:schemeClr val="bg1"/>
          </a:solidFill>
          <a:ln w="9525">
            <a:noFill/>
            <a:miter lim="800000"/>
          </a:ln>
        </p:spPr>
        <p:txBody>
          <a:bodyPr wrap="square">
            <a:spAutoFit/>
          </a:bodyPr>
          <a:lstStyle/>
          <a:p>
            <a:pPr marL="190500" indent="-190500"/>
            <a:r>
              <a:rPr lang="en-US" b="1" dirty="0">
                <a:solidFill>
                  <a:srgbClr val="C00000"/>
                </a:solidFill>
                <a:uFillTx/>
                <a:latin typeface="Calibri" panose="020F0502020204030204" pitchFamily="34" charset="0"/>
              </a:rPr>
              <a:t>Reading Strategies</a:t>
            </a:r>
            <a:endParaRPr lang="en-US" dirty="0">
              <a:uFillTx/>
              <a:latin typeface="Calibri" panose="020F0502020204030204" pitchFamily="34" charset="0"/>
            </a:endParaRPr>
          </a:p>
          <a:p>
            <a:pPr algn="just"/>
            <a:r>
              <a:rPr lang="en-US" sz="1600" dirty="0">
                <a:uFillTx/>
                <a:latin typeface="Calibri" panose="020F0502020204030204" pitchFamily="34" charset="0"/>
              </a:rPr>
              <a:t>Some students attempt to skim ISAT passages, while others re-read over and over in an effort to assimilate every detailed fact in the passage.  </a:t>
            </a:r>
            <a:r>
              <a:rPr lang="en-US" sz="1600" b="1" dirty="0">
                <a:uFillTx/>
                <a:latin typeface="Calibri" panose="020F0502020204030204" pitchFamily="34" charset="0"/>
              </a:rPr>
              <a:t>Both of these extreme approaches should be avoided</a:t>
            </a:r>
            <a:r>
              <a:rPr lang="en-US" sz="1600" dirty="0">
                <a:uFillTx/>
                <a:latin typeface="Calibri" panose="020F0502020204030204" pitchFamily="34" charset="0"/>
              </a:rPr>
              <a:t>.  Skimming does not facilitate quick and accurate question answering.  Re-reading is simply not feasible given ISAT’s time constraint (see next page for more on timing).</a:t>
            </a:r>
          </a:p>
          <a:p>
            <a:endParaRPr lang="en-US" sz="1600" dirty="0">
              <a:uFillTx/>
              <a:latin typeface="Calibri" panose="020F0502020204030204" pitchFamily="34" charset="0"/>
            </a:endParaRPr>
          </a:p>
          <a:p>
            <a:pPr algn="just"/>
            <a:r>
              <a:rPr lang="en-US" sz="1600" dirty="0">
                <a:uFillTx/>
                <a:latin typeface="Calibri" panose="020F0502020204030204" pitchFamily="34" charset="0"/>
              </a:rPr>
              <a:t>In simplest terms, here is what you must know after reading a ISAT passage: a) the </a:t>
            </a:r>
            <a:r>
              <a:rPr lang="en-US" sz="1600" b="1" dirty="0">
                <a:uFillTx/>
                <a:latin typeface="Calibri" panose="020F0502020204030204" pitchFamily="34" charset="0"/>
              </a:rPr>
              <a:t>main idea </a:t>
            </a:r>
            <a:r>
              <a:rPr lang="en-US" sz="1600" dirty="0">
                <a:uFillTx/>
                <a:latin typeface="Calibri" panose="020F0502020204030204" pitchFamily="34" charset="0"/>
              </a:rPr>
              <a:t>and b) </a:t>
            </a:r>
            <a:r>
              <a:rPr lang="en-US" sz="1600" b="1" dirty="0">
                <a:uFillTx/>
                <a:latin typeface="Calibri" panose="020F0502020204030204" pitchFamily="34" charset="0"/>
              </a:rPr>
              <a:t>where to find answers to specific questions.</a:t>
            </a:r>
            <a:r>
              <a:rPr lang="en-US" sz="1600" b="1" i="1" dirty="0">
                <a:uFillTx/>
                <a:latin typeface="Calibri" panose="020F0502020204030204" pitchFamily="34" charset="0"/>
              </a:rPr>
              <a:t>  </a:t>
            </a:r>
            <a:r>
              <a:rPr lang="en-US" sz="1600" dirty="0">
                <a:uFillTx/>
                <a:latin typeface="Calibri" panose="020F0502020204030204" pitchFamily="34" charset="0"/>
              </a:rPr>
              <a:t>You do NOT need to memorize every detailed fact in the passage before answering questions.</a:t>
            </a:r>
          </a:p>
          <a:p>
            <a:endParaRPr lang="en-US" sz="1600" i="1" dirty="0">
              <a:uFillTx/>
              <a:latin typeface="Calibri" panose="020F0502020204030204" pitchFamily="34" charset="0"/>
            </a:endParaRPr>
          </a:p>
          <a:p>
            <a:pPr algn="just">
              <a:spcBef>
                <a:spcPts val="384"/>
              </a:spcBef>
            </a:pPr>
            <a:r>
              <a:rPr lang="en-US" sz="1600" dirty="0">
                <a:uFillTx/>
                <a:latin typeface="Calibri" panose="020F0502020204030204" pitchFamily="34" charset="0"/>
              </a:rPr>
              <a:t>In order to excel in ISAT reading,  you must be an </a:t>
            </a:r>
            <a:r>
              <a:rPr lang="en-US" sz="1600" i="1" dirty="0">
                <a:uFillTx/>
                <a:latin typeface="Calibri" panose="020F0502020204030204" pitchFamily="34" charset="0"/>
              </a:rPr>
              <a:t>active </a:t>
            </a:r>
            <a:r>
              <a:rPr lang="en-US" sz="1600" dirty="0">
                <a:uFillTx/>
                <a:latin typeface="Calibri" panose="020F0502020204030204" pitchFamily="34" charset="0"/>
              </a:rPr>
              <a:t>reader, who searches for clues to the direction of the passage and anticipates what is coming next.  To use a sports analogy, the active reader plays the role not of a spectator but of a contestant.</a:t>
            </a:r>
          </a:p>
          <a:p>
            <a:pPr>
              <a:spcBef>
                <a:spcPts val="384"/>
              </a:spcBef>
            </a:pPr>
            <a:endParaRPr lang="en-US" sz="1600" dirty="0">
              <a:uFillTx/>
              <a:latin typeface="Calibri" panose="020F0502020204030204" pitchFamily="34" charset="0"/>
            </a:endParaRPr>
          </a:p>
          <a:p>
            <a:pPr algn="just">
              <a:spcBef>
                <a:spcPts val="384"/>
              </a:spcBef>
            </a:pPr>
            <a:r>
              <a:rPr lang="en-US" sz="1600" dirty="0">
                <a:uFillTx/>
                <a:latin typeface="Calibri" panose="020F0502020204030204" pitchFamily="34" charset="0"/>
              </a:rPr>
              <a:t>A high ISAT score also depends on skillful </a:t>
            </a:r>
            <a:r>
              <a:rPr lang="en-US" sz="1600" i="1" dirty="0">
                <a:uFillTx/>
                <a:latin typeface="Calibri" panose="020F0502020204030204" pitchFamily="34" charset="0"/>
              </a:rPr>
              <a:t>paraphrasing.  </a:t>
            </a:r>
            <a:r>
              <a:rPr lang="en-US" sz="1600" dirty="0">
                <a:uFillTx/>
                <a:latin typeface="Calibri" panose="020F0502020204030204" pitchFamily="34" charset="0"/>
              </a:rPr>
              <a:t>The ability to translate accurately the language of the passage into your own words is important for two reasons - first, because the basic (often surprisingly simple) meaning of a ISAT passage is concealed by the use of complex terminology, and second, because the answers to ISAT fact finder questions are simply paraphrases of statements contained in the passage.</a:t>
            </a:r>
          </a:p>
        </p:txBody>
      </p:sp>
      <p:sp>
        <p:nvSpPr>
          <p:cNvPr id="2" name="Title 1"/>
          <p:cNvSpPr>
            <a:spLocks noGrp="1"/>
          </p:cNvSpPr>
          <p:nvPr>
            <p:ph type="title"/>
          </p:nvPr>
        </p:nvSpPr>
        <p:spPr/>
        <p:txBody>
          <a:bodyPr/>
          <a:lstStyle/>
          <a:p>
            <a:r>
              <a:rPr lang="en-SG" dirty="0">
                <a:uFillTx/>
              </a:rPr>
              <a:t>Techniques</a:t>
            </a:r>
          </a:p>
        </p:txBody>
      </p:sp>
      <p:sp>
        <p:nvSpPr>
          <p:cNvPr id="4" name="Slide Number Placeholder 3"/>
          <p:cNvSpPr>
            <a:spLocks noGrp="1"/>
          </p:cNvSpPr>
          <p:nvPr>
            <p:ph type="sldNum" sz="quarter" idx="12"/>
          </p:nvPr>
        </p:nvSpPr>
        <p:spPr/>
        <p:txBody>
          <a:bodyPr/>
          <a:lstStyle/>
          <a:p>
            <a:fld id="{37A6BB97-4630-4160-B543-CFB6B2270168}" type="slidenum">
              <a:rPr lang="en-GB" smtClean="0">
                <a:uFillTx/>
              </a:rPr>
              <a:pPr/>
              <a:t>8</a:t>
            </a:fld>
            <a:endParaRPr lang="en-GB">
              <a:uFillTx/>
            </a:endParaRPr>
          </a:p>
        </p:txBody>
      </p:sp>
      <p:sp>
        <p:nvSpPr>
          <p:cNvPr id="9" name="Text Placeholder 8"/>
          <p:cNvSpPr>
            <a:spLocks noGrp="1"/>
          </p:cNvSpPr>
          <p:nvPr>
            <p:ph type="body" sz="quarter" idx="14"/>
          </p:nvPr>
        </p:nvSpPr>
        <p:spPr/>
        <p:txBody>
          <a:bodyPr/>
          <a:lstStyle/>
          <a:p>
            <a:endParaRPr lang="en-SG">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1A</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13</a:t>
            </a:r>
            <a:endParaRPr lang="en-GB" sz="1400" b="1" dirty="0">
              <a:uFillTx/>
            </a:endParaRPr>
          </a:p>
          <a:p>
            <a:pPr marL="0" indent="0">
              <a:buNone/>
            </a:pPr>
            <a:r>
              <a:rPr lang="en-SG" sz="1400" dirty="0">
                <a:uFillTx/>
              </a:rPr>
              <a:t>Which one of the following best conveys the meaning of the word ‘germane’ (line 5)?</a:t>
            </a:r>
            <a:endParaRPr lang="en-GB" sz="1400" dirty="0">
              <a:uFillTx/>
            </a:endParaRPr>
          </a:p>
          <a:p>
            <a:pPr lvl="0"/>
            <a:r>
              <a:rPr lang="en-SG" sz="1400" dirty="0">
                <a:uFillTx/>
              </a:rPr>
              <a:t>false</a:t>
            </a:r>
            <a:endParaRPr lang="en-GB" sz="1400" dirty="0">
              <a:uFillTx/>
            </a:endParaRPr>
          </a:p>
          <a:p>
            <a:pPr lvl="0"/>
            <a:r>
              <a:rPr lang="en-SG" sz="1400" dirty="0">
                <a:uFillTx/>
              </a:rPr>
              <a:t>relevant</a:t>
            </a:r>
            <a:endParaRPr lang="en-GB" sz="1400" dirty="0">
              <a:uFillTx/>
            </a:endParaRPr>
          </a:p>
          <a:p>
            <a:pPr lvl="0"/>
            <a:r>
              <a:rPr lang="en-SG" sz="1400" dirty="0">
                <a:uFillTx/>
              </a:rPr>
              <a:t>sophisticated</a:t>
            </a:r>
            <a:endParaRPr lang="en-GB" sz="1400" dirty="0">
              <a:uFillTx/>
            </a:endParaRPr>
          </a:p>
          <a:p>
            <a:pPr lvl="0"/>
            <a:r>
              <a:rPr lang="en-SG" sz="1400" dirty="0">
                <a:uFillTx/>
              </a:rPr>
              <a:t>controversial</a:t>
            </a:r>
            <a:endParaRPr lang="en-GB" sz="1400" dirty="0">
              <a:uFillTx/>
            </a:endParaRPr>
          </a:p>
          <a:p>
            <a:pPr marL="0" indent="0">
              <a:buNone/>
            </a:pPr>
            <a:r>
              <a:rPr lang="en-SG" sz="1400" dirty="0">
                <a:uFillTx/>
              </a:rPr>
              <a:t> </a:t>
            </a:r>
            <a:endParaRPr lang="en-GB" sz="1400" dirty="0">
              <a:uFillTx/>
            </a:endParaRPr>
          </a:p>
          <a:p>
            <a:pPr marL="0" indent="0">
              <a:buNone/>
            </a:pPr>
            <a:r>
              <a:rPr lang="en-SG" sz="1400" b="1" dirty="0">
                <a:uFillTx/>
              </a:rPr>
              <a:t>Question 14</a:t>
            </a:r>
            <a:endParaRPr lang="en-GB" sz="1400" b="1" dirty="0">
              <a:uFillTx/>
            </a:endParaRPr>
          </a:p>
          <a:p>
            <a:pPr marL="0" indent="0">
              <a:buNone/>
            </a:pPr>
            <a:r>
              <a:rPr lang="en-SG" sz="1400" dirty="0">
                <a:uFillTx/>
              </a:rPr>
              <a:t>According to Jonathan Sacks the resurfacing of religion in the public domain is</a:t>
            </a:r>
            <a:endParaRPr lang="en-GB" sz="1400" dirty="0">
              <a:uFillTx/>
            </a:endParaRPr>
          </a:p>
          <a:p>
            <a:pPr lvl="0"/>
            <a:r>
              <a:rPr lang="en-SG" sz="1400" dirty="0">
                <a:uFillTx/>
              </a:rPr>
              <a:t>a sign of enlightenment and freedom.</a:t>
            </a:r>
            <a:endParaRPr lang="en-GB" sz="1400" dirty="0">
              <a:uFillTx/>
            </a:endParaRPr>
          </a:p>
          <a:p>
            <a:pPr lvl="0"/>
            <a:r>
              <a:rPr lang="en-SG" sz="1400" dirty="0">
                <a:uFillTx/>
              </a:rPr>
              <a:t>at odds with the enlightenment and freedom.</a:t>
            </a:r>
            <a:endParaRPr lang="en-GB" sz="1400" dirty="0">
              <a:uFillTx/>
            </a:endParaRPr>
          </a:p>
          <a:p>
            <a:pPr lvl="0"/>
            <a:r>
              <a:rPr lang="en-SG" sz="1400" dirty="0">
                <a:uFillTx/>
              </a:rPr>
              <a:t>a sign that secularism and modernity go hand-in-hand.</a:t>
            </a:r>
            <a:endParaRPr lang="en-GB" sz="1400" dirty="0">
              <a:uFillTx/>
            </a:endParaRPr>
          </a:p>
          <a:p>
            <a:r>
              <a:rPr lang="en-SG" sz="1400" dirty="0">
                <a:uFillTx/>
              </a:rPr>
              <a:t>at odds with the idea that secularism and modernity go hand-in-hand.</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80</a:t>
            </a:fld>
            <a:endParaRPr lang="en-US">
              <a:uFillTx/>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uFillTx/>
              </a:rPr>
              <a:t>Timed-Practice Questions 1B</a:t>
            </a:r>
          </a:p>
        </p:txBody>
      </p:sp>
      <p:sp>
        <p:nvSpPr>
          <p:cNvPr id="3" name="Text Placeholder 2"/>
          <p:cNvSpPr>
            <a:spLocks noGrp="1"/>
          </p:cNvSpPr>
          <p:nvPr>
            <p:ph type="body" idx="1"/>
          </p:nvPr>
        </p:nvSpPr>
        <p:spPr/>
        <p:txBody>
          <a:bodyPr/>
          <a:lstStyle/>
          <a:p>
            <a:r>
              <a:rPr lang="en-SG" dirty="0">
                <a:uFillTx/>
              </a:rPr>
              <a:t>15 questions 27 Minutes</a:t>
            </a:r>
          </a:p>
        </p:txBody>
      </p:sp>
      <p:sp>
        <p:nvSpPr>
          <p:cNvPr id="4" name="Slide Number Placeholder 3"/>
          <p:cNvSpPr>
            <a:spLocks noGrp="1"/>
          </p:cNvSpPr>
          <p:nvPr>
            <p:ph type="sldNum" sz="quarter" idx="12"/>
          </p:nvPr>
        </p:nvSpPr>
        <p:spPr/>
        <p:txBody>
          <a:bodyPr/>
          <a:lstStyle/>
          <a:p>
            <a:fld id="{FE888221-73E1-48FE-A501-1A5F829C09A5}" type="slidenum">
              <a:rPr lang="en-US" smtClean="0">
                <a:uFillTx/>
              </a:rPr>
              <a:t>81</a:t>
            </a:fld>
            <a:endParaRPr lang="en-US">
              <a:uFillTx/>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21012"/>
          </a:xfrm>
        </p:spPr>
        <p:txBody>
          <a:bodyPr>
            <a:normAutofit/>
          </a:bodyPr>
          <a:lstStyle/>
          <a:p>
            <a:pPr marL="0" indent="0">
              <a:buNone/>
            </a:pPr>
            <a:r>
              <a:rPr lang="en-GB" sz="1400" b="1" dirty="0">
                <a:uFillTx/>
              </a:rPr>
              <a:t>This set contains questions 1-4</a:t>
            </a:r>
          </a:p>
          <a:p>
            <a:pPr marL="0" indent="0">
              <a:buNone/>
            </a:pP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82</a:t>
            </a:fld>
            <a:endParaRPr lang="en-US">
              <a:uFillTx/>
            </a:endParaRPr>
          </a:p>
        </p:txBody>
      </p:sp>
      <p:graphicFrame>
        <p:nvGraphicFramePr>
          <p:cNvPr id="2" name="Table 1"/>
          <p:cNvGraphicFramePr>
            <a:graphicFrameLocks noGrp="1"/>
          </p:cNvGraphicFramePr>
          <p:nvPr/>
        </p:nvGraphicFramePr>
        <p:xfrm>
          <a:off x="360000" y="1421122"/>
          <a:ext cx="8460000" cy="265176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dirty="0">
                        <a:uFillTx/>
                      </a:endParaRPr>
                    </a:p>
                    <a:p>
                      <a:endParaRPr lang="en-GB" sz="1400" dirty="0">
                        <a:uFillTx/>
                      </a:endParaRPr>
                    </a:p>
                    <a:p>
                      <a:endParaRPr lang="en-GB" sz="1400" dirty="0">
                        <a:uFillTx/>
                      </a:endParaRPr>
                    </a:p>
                    <a:p>
                      <a:endParaRPr lang="en-GB" sz="1400" dirty="0">
                        <a:uFillTx/>
                      </a:endParaRPr>
                    </a:p>
                    <a:p>
                      <a:r>
                        <a:rPr lang="en-GB" sz="1400" i="1" dirty="0">
                          <a:uFillTx/>
                        </a:rPr>
                        <a:t>5</a:t>
                      </a: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10</a:t>
                      </a:r>
                    </a:p>
                  </a:txBody>
                  <a:tcPr>
                    <a:noFill/>
                  </a:tcPr>
                </a:tc>
                <a:tc>
                  <a:txBody>
                    <a:bodyPr/>
                    <a:lstStyle/>
                    <a:p>
                      <a:pPr marL="0" indent="0">
                        <a:buNone/>
                      </a:pPr>
                      <a:r>
                        <a:rPr lang="en-GB" sz="1400" dirty="0">
                          <a:uFillTx/>
                        </a:rPr>
                        <a:t>The history of moral thought since Spinoza has been a progressive eclipse of community and tradition. That was seen as a great liberation; but we can see it now as a great privation. Individualism condemns us to task of constructing our own morality. But a private morality is no more possible than a private language. It is not surprising that in the twentieth century there have been philosophers, AJ Ayer among them, who argued that moral talk was mere emotion. The word ‘wrong’ was an inarticulate cry masquerading as speech. If so, far from reaching a state of sophistication, we have regressed to a moral childhood worse than that of which Spinoza and Freud accused religion. Moral education is not simply to make choices. It is becoming part of a community with a particular tradition, history and way of life. It is like learning a language. The contradiction at the heart of freedom. That is as inconceivable as an art without conventions or a thought without a language in which it can be expressed. The sovereign self, by dissolving its attachments, has become a king without a country.</a:t>
                      </a:r>
                    </a:p>
                  </a:txBody>
                  <a:tcPr>
                    <a:noFill/>
                  </a:tcPr>
                </a:tc>
                <a:extLst>
                  <a:ext uri="{0D108BD9-81ED-4DB2-BD59-A6C34878D82A}">
                    <a16:rowId xmlns:a16="http://schemas.microsoft.com/office/drawing/2014/main" val="10000"/>
                  </a:ext>
                </a:extLst>
              </a:tr>
            </a:tbl>
          </a:graphicData>
        </a:graphic>
      </p:graphicFrame>
      <p:sp>
        <p:nvSpPr>
          <p:cNvPr id="8" name="Text Placeholder 12"/>
          <p:cNvSpPr txBox="1">
            <a:spLocks/>
          </p:cNvSpPr>
          <p:nvPr/>
        </p:nvSpPr>
        <p:spPr>
          <a:xfrm>
            <a:off x="360000" y="4484609"/>
            <a:ext cx="8754001" cy="15941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mj-lt"/>
              <a:buAutoNum type="alphaUcPeriod"/>
              <a:defRPr sz="1800" kern="1200" baseline="0">
                <a:solidFill>
                  <a:schemeClr val="tx1"/>
                </a:solidFill>
                <a:uFillTx/>
                <a:latin typeface="+mn-lt"/>
                <a:ea typeface="+mn-ea"/>
                <a:cs typeface="+mn-cs"/>
              </a:defRPr>
            </a:lvl1pPr>
            <a:lvl2pPr marL="538163"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2pPr>
            <a:lvl3pPr marL="806450" indent="-268288"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3pPr>
            <a:lvl4pPr marL="1076325"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a:lstStyle>
          <a:p>
            <a:pPr marL="0" indent="0">
              <a:buNone/>
            </a:pPr>
            <a:r>
              <a:rPr lang="en-SG" sz="1400" b="1" dirty="0">
                <a:uFillTx/>
              </a:rPr>
              <a:t>Question 1</a:t>
            </a:r>
            <a:endParaRPr lang="en-GB" sz="1400" b="1" dirty="0">
              <a:uFillTx/>
            </a:endParaRPr>
          </a:p>
          <a:p>
            <a:pPr marL="0" indent="0">
              <a:buNone/>
            </a:pPr>
            <a:r>
              <a:rPr lang="en-SG" sz="1400" dirty="0">
                <a:uFillTx/>
              </a:rPr>
              <a:t>In his comments about history since Spinoza, the author implies that having a self-based morality</a:t>
            </a:r>
            <a:endParaRPr lang="en-GB" sz="1400" dirty="0">
              <a:uFillTx/>
            </a:endParaRPr>
          </a:p>
          <a:p>
            <a:pPr lvl="0"/>
            <a:r>
              <a:rPr lang="en-SG" sz="1400" dirty="0">
                <a:uFillTx/>
              </a:rPr>
              <a:t>is a vacuous endeavour.</a:t>
            </a:r>
            <a:endParaRPr lang="en-GB" sz="1400" dirty="0">
              <a:uFillTx/>
            </a:endParaRPr>
          </a:p>
          <a:p>
            <a:pPr lvl="0"/>
            <a:r>
              <a:rPr lang="en-SG" sz="1400" dirty="0">
                <a:uFillTx/>
              </a:rPr>
              <a:t>allows us to ally to a community of our choice.</a:t>
            </a:r>
            <a:endParaRPr lang="en-GB" sz="1400" dirty="0">
              <a:uFillTx/>
            </a:endParaRPr>
          </a:p>
          <a:p>
            <a:pPr lvl="0"/>
            <a:r>
              <a:rPr lang="en-SG" sz="1400" dirty="0">
                <a:uFillTx/>
              </a:rPr>
              <a:t>is what traditional moralists have been espousing for centuries.</a:t>
            </a:r>
            <a:endParaRPr lang="en-GB" sz="1400" dirty="0">
              <a:uFillTx/>
            </a:endParaRPr>
          </a:p>
          <a:p>
            <a:r>
              <a:rPr lang="en-SG" sz="1400" dirty="0">
                <a:uFillTx/>
              </a:rPr>
              <a:t>brings benefits to a society based on individual self-consciousness.</a:t>
            </a:r>
            <a:endParaRPr lang="en-GB" sz="1400" dirty="0">
              <a:uFillTx/>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2</a:t>
            </a:r>
            <a:endParaRPr lang="en-GB" sz="1400" b="1" dirty="0">
              <a:uFillTx/>
            </a:endParaRPr>
          </a:p>
          <a:p>
            <a:pPr marL="0" indent="0">
              <a:buNone/>
            </a:pPr>
            <a:r>
              <a:rPr lang="en-SG" sz="1400" dirty="0">
                <a:uFillTx/>
              </a:rPr>
              <a:t>Which of the following best sums up the central theme of the passage?</a:t>
            </a:r>
            <a:endParaRPr lang="en-GB" sz="1400" dirty="0">
              <a:uFillTx/>
            </a:endParaRPr>
          </a:p>
          <a:p>
            <a:pPr lvl="0"/>
            <a:r>
              <a:rPr lang="en-SG" sz="1400" dirty="0">
                <a:uFillTx/>
              </a:rPr>
              <a:t>duties to others place limits our desires.</a:t>
            </a:r>
            <a:endParaRPr lang="en-GB" sz="1400" dirty="0">
              <a:uFillTx/>
            </a:endParaRPr>
          </a:p>
          <a:p>
            <a:pPr lvl="0"/>
            <a:r>
              <a:rPr lang="en-SG" sz="1400" dirty="0">
                <a:uFillTx/>
              </a:rPr>
              <a:t>trust in humankind is the most important of traditional values.</a:t>
            </a:r>
            <a:endParaRPr lang="en-GB" sz="1400" dirty="0">
              <a:uFillTx/>
            </a:endParaRPr>
          </a:p>
          <a:p>
            <a:pPr lvl="0"/>
            <a:r>
              <a:rPr lang="en-SG" sz="1400" dirty="0">
                <a:uFillTx/>
              </a:rPr>
              <a:t>obligations to the community take precedence over self-fulfilment.</a:t>
            </a:r>
            <a:endParaRPr lang="en-GB" sz="1400" dirty="0">
              <a:uFillTx/>
            </a:endParaRPr>
          </a:p>
          <a:p>
            <a:pPr lvl="0"/>
            <a:r>
              <a:rPr lang="en-SG" sz="1400" dirty="0">
                <a:uFillTx/>
              </a:rPr>
              <a:t>accountability to the unwritten laws of others is fundamental to morality.</a:t>
            </a:r>
            <a:endParaRPr lang="en-GB" sz="1400" dirty="0">
              <a:uFillTx/>
            </a:endParaRPr>
          </a:p>
          <a:p>
            <a:pPr marL="0" indent="0">
              <a:buNone/>
            </a:pPr>
            <a:r>
              <a:rPr lang="en-SG" sz="1400" dirty="0">
                <a:uFillTx/>
              </a:rPr>
              <a:t> </a:t>
            </a:r>
            <a:endParaRPr lang="en-GB" sz="1400" dirty="0">
              <a:uFillTx/>
            </a:endParaRPr>
          </a:p>
          <a:p>
            <a:pPr marL="0" indent="0">
              <a:buNone/>
            </a:pPr>
            <a:r>
              <a:rPr lang="en-SG" sz="1400" b="1" dirty="0">
                <a:uFillTx/>
              </a:rPr>
              <a:t>Question 3</a:t>
            </a:r>
            <a:endParaRPr lang="en-GB" sz="1400" b="1" dirty="0">
              <a:uFillTx/>
            </a:endParaRPr>
          </a:p>
          <a:p>
            <a:pPr marL="0" indent="0">
              <a:buNone/>
            </a:pPr>
            <a:r>
              <a:rPr lang="en-SG" sz="1400" dirty="0">
                <a:uFillTx/>
              </a:rPr>
              <a:t>Which of the following is closest in meaning to ‘inarticulate cry’ (line 6) in the passage?</a:t>
            </a:r>
            <a:endParaRPr lang="en-GB" sz="1400" dirty="0">
              <a:uFillTx/>
            </a:endParaRPr>
          </a:p>
          <a:p>
            <a:pPr lvl="0"/>
            <a:r>
              <a:rPr lang="en-SG" sz="1400" dirty="0">
                <a:uFillTx/>
              </a:rPr>
              <a:t>meaningless moan</a:t>
            </a:r>
            <a:endParaRPr lang="en-GB" sz="1400" dirty="0">
              <a:uFillTx/>
            </a:endParaRPr>
          </a:p>
          <a:p>
            <a:pPr lvl="0"/>
            <a:r>
              <a:rPr lang="en-SG" sz="1400" dirty="0">
                <a:uFillTx/>
              </a:rPr>
              <a:t>illogical overreaction</a:t>
            </a:r>
            <a:endParaRPr lang="en-GB" sz="1400" dirty="0">
              <a:uFillTx/>
            </a:endParaRPr>
          </a:p>
          <a:p>
            <a:pPr lvl="0"/>
            <a:r>
              <a:rPr lang="en-SG" sz="1400" dirty="0">
                <a:uFillTx/>
              </a:rPr>
              <a:t>incomprehensible demand</a:t>
            </a:r>
            <a:endParaRPr lang="en-GB" sz="1400" dirty="0">
              <a:uFillTx/>
            </a:endParaRPr>
          </a:p>
          <a:p>
            <a:pPr lvl="0"/>
            <a:r>
              <a:rPr lang="en-SG" sz="1400" dirty="0">
                <a:uFillTx/>
              </a:rPr>
              <a:t>preposterous pontification</a:t>
            </a:r>
            <a:endParaRPr lang="en-GB" sz="1400" dirty="0">
              <a:uFillTx/>
            </a:endParaRPr>
          </a:p>
          <a:p>
            <a:endParaRPr lang="en-GB" sz="1400" dirty="0">
              <a:uFillTx/>
            </a:endParaRPr>
          </a:p>
          <a:p>
            <a:pPr marL="0" indent="0">
              <a:buNone/>
            </a:pPr>
            <a:r>
              <a:rPr lang="en-SG" sz="1400" b="1" dirty="0">
                <a:uFillTx/>
              </a:rPr>
              <a:t>Question 4</a:t>
            </a:r>
            <a:endParaRPr lang="en-GB" sz="1400" b="1" dirty="0">
              <a:uFillTx/>
            </a:endParaRPr>
          </a:p>
          <a:p>
            <a:pPr marL="0" indent="0">
              <a:buNone/>
            </a:pPr>
            <a:r>
              <a:rPr lang="en-SG" sz="1400" dirty="0">
                <a:uFillTx/>
              </a:rPr>
              <a:t>In recent times close-knit fundamentalist sects have developed within each of the world’s major religions. The author of the passage would hold that moral education in these sects is best characterised as</a:t>
            </a:r>
            <a:endParaRPr lang="en-GB" sz="1400" dirty="0">
              <a:uFillTx/>
            </a:endParaRPr>
          </a:p>
          <a:p>
            <a:pPr lvl="0"/>
            <a:r>
              <a:rPr lang="en-SG" sz="1400" dirty="0">
                <a:uFillTx/>
              </a:rPr>
              <a:t>‘mere emotion’ (line 5)</a:t>
            </a:r>
            <a:endParaRPr lang="en-GB" sz="1400" dirty="0">
              <a:uFillTx/>
            </a:endParaRPr>
          </a:p>
          <a:p>
            <a:pPr lvl="0"/>
            <a:r>
              <a:rPr lang="en-SG" sz="1400" dirty="0">
                <a:uFillTx/>
              </a:rPr>
              <a:t>‘a state of sophistication’ (line 6-7)</a:t>
            </a:r>
            <a:endParaRPr lang="en-GB" sz="1400" dirty="0">
              <a:uFillTx/>
            </a:endParaRPr>
          </a:p>
          <a:p>
            <a:pPr lvl="0"/>
            <a:r>
              <a:rPr lang="en-SG" sz="1400" dirty="0">
                <a:uFillTx/>
              </a:rPr>
              <a:t>‘a moral childhood’ (line 8)</a:t>
            </a:r>
            <a:endParaRPr lang="en-GB" sz="1400" dirty="0">
              <a:uFillTx/>
            </a:endParaRPr>
          </a:p>
          <a:p>
            <a:r>
              <a:rPr lang="en-SG" sz="1400" dirty="0">
                <a:uFillTx/>
              </a:rPr>
              <a:t>a ‘way of life’ (line 9)</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83</a:t>
            </a:fld>
            <a:endParaRPr lang="en-US">
              <a:uFillTx/>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21012"/>
          </a:xfrm>
        </p:spPr>
        <p:txBody>
          <a:bodyPr>
            <a:noAutofit/>
          </a:bodyPr>
          <a:lstStyle/>
          <a:p>
            <a:pPr marL="0" indent="0">
              <a:buNone/>
            </a:pPr>
            <a:r>
              <a:rPr lang="en-GB" sz="1400" b="1" dirty="0">
                <a:uFillTx/>
              </a:rPr>
              <a:t>This set contains questions 5 to 8</a:t>
            </a:r>
          </a:p>
          <a:p>
            <a:pPr marL="0" indent="0">
              <a:buNone/>
            </a:pPr>
            <a:r>
              <a:rPr lang="en-SG" sz="1400" dirty="0">
                <a:uFillTx/>
              </a:rPr>
              <a:t>The following passage comes from an article on </a:t>
            </a:r>
            <a:r>
              <a:rPr lang="en-SG" sz="1400" i="1" dirty="0">
                <a:uFillTx/>
              </a:rPr>
              <a:t>Mental Health</a:t>
            </a:r>
            <a:r>
              <a:rPr lang="en-SG" sz="1400" dirty="0">
                <a:uFillTx/>
              </a:rPr>
              <a:t> written by the psychologist </a:t>
            </a:r>
            <a:r>
              <a:rPr lang="en-SG" sz="1400" dirty="0" err="1">
                <a:uFillTx/>
              </a:rPr>
              <a:t>Salli</a:t>
            </a:r>
            <a:r>
              <a:rPr lang="en-SG" sz="1400" dirty="0">
                <a:uFillTx/>
              </a:rPr>
              <a:t> </a:t>
            </a:r>
            <a:r>
              <a:rPr lang="en-SG" sz="1400" dirty="0" err="1">
                <a:uFillTx/>
              </a:rPr>
              <a:t>Saari</a:t>
            </a:r>
            <a:r>
              <a:rPr lang="en-SG" sz="1400" dirty="0">
                <a:uFillTx/>
              </a:rPr>
              <a:t> who refers to a previous article by a colleague.</a:t>
            </a:r>
            <a:r>
              <a:rPr lang="en-GB" sz="1400" b="1" dirty="0">
                <a:uFillTx/>
              </a:rPr>
              <a:t> </a:t>
            </a:r>
          </a:p>
          <a:p>
            <a:pPr marL="0" indent="0">
              <a:buNone/>
            </a:pP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84</a:t>
            </a:fld>
            <a:endParaRPr lang="en-US">
              <a:uFillTx/>
            </a:endParaRPr>
          </a:p>
        </p:txBody>
      </p:sp>
      <p:graphicFrame>
        <p:nvGraphicFramePr>
          <p:cNvPr id="2" name="Table 1"/>
          <p:cNvGraphicFramePr>
            <a:graphicFrameLocks noGrp="1"/>
          </p:cNvGraphicFramePr>
          <p:nvPr/>
        </p:nvGraphicFramePr>
        <p:xfrm>
          <a:off x="360000" y="1781998"/>
          <a:ext cx="8460000" cy="243840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dirty="0">
                        <a:uFillTx/>
                      </a:endParaRPr>
                    </a:p>
                    <a:p>
                      <a:endParaRPr lang="en-GB" sz="1400" dirty="0">
                        <a:uFillTx/>
                      </a:endParaRPr>
                    </a:p>
                    <a:p>
                      <a:endParaRPr lang="en-GB" sz="1400" dirty="0">
                        <a:uFillTx/>
                      </a:endParaRPr>
                    </a:p>
                    <a:p>
                      <a:endParaRPr lang="en-GB" sz="1400" dirty="0">
                        <a:uFillTx/>
                      </a:endParaRPr>
                    </a:p>
                    <a:p>
                      <a:r>
                        <a:rPr lang="en-GB" sz="1400" i="1" dirty="0">
                          <a:uFillTx/>
                        </a:rPr>
                        <a:t>5</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10</a:t>
                      </a:r>
                    </a:p>
                  </a:txBody>
                  <a:tcPr>
                    <a:noFill/>
                  </a:tcPr>
                </a:tc>
                <a:tc>
                  <a:txBody>
                    <a:bodyPr/>
                    <a:lstStyle/>
                    <a:p>
                      <a:pPr marL="0" indent="0">
                        <a:buNone/>
                      </a:pPr>
                      <a:r>
                        <a:rPr lang="en-GB" sz="1400" dirty="0">
                          <a:uFillTx/>
                        </a:rPr>
                        <a:t>The most fundamental and serious failing of the medical model for mental health is belief in a structural parallelism between the onset, nature and treatment of psychological and physical dysfunction. Cowen writes that the most disordered human behaviour differs qualitatively from the modal short-term instance of physical dysfunction because it has deeper roots, longer germination periods, broader impact on many aspects of the person’s functioning, and it is shaped it a greater extent by significant people, experiences and social institutions in the individual’s history.</a:t>
                      </a:r>
                    </a:p>
                    <a:p>
                      <a:pPr marL="0" indent="0">
                        <a:buNone/>
                      </a:pPr>
                      <a:endParaRPr lang="en-GB" sz="1400" dirty="0">
                        <a:uFillTx/>
                      </a:endParaRPr>
                    </a:p>
                    <a:p>
                      <a:pPr marL="0" indent="0">
                        <a:buNone/>
                      </a:pPr>
                      <a:r>
                        <a:rPr lang="en-GB" sz="1400" dirty="0">
                          <a:uFillTx/>
                        </a:rPr>
                        <a:t>To prevent emotional or mental disorders effectively, we need to know their developmental process and the interventions to change them. However, our knowledge of the causation of emotional disorders is both limited and gross, as are our techniques and power to effect change, particularly at the broader social levels.</a:t>
                      </a:r>
                    </a:p>
                  </a:txBody>
                  <a:tcPr>
                    <a:noFill/>
                  </a:tcPr>
                </a:tc>
                <a:extLst>
                  <a:ext uri="{0D108BD9-81ED-4DB2-BD59-A6C34878D82A}">
                    <a16:rowId xmlns:a16="http://schemas.microsoft.com/office/drawing/2014/main" val="10000"/>
                  </a:ext>
                </a:extLst>
              </a:tr>
            </a:tbl>
          </a:graphicData>
        </a:graphic>
      </p:graphicFrame>
      <p:sp>
        <p:nvSpPr>
          <p:cNvPr id="8" name="Text Placeholder 12"/>
          <p:cNvSpPr txBox="1">
            <a:spLocks/>
          </p:cNvSpPr>
          <p:nvPr/>
        </p:nvSpPr>
        <p:spPr>
          <a:xfrm>
            <a:off x="360000" y="4623797"/>
            <a:ext cx="8754001" cy="15941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mj-lt"/>
              <a:buAutoNum type="alphaUcPeriod"/>
              <a:defRPr sz="1800" kern="1200" baseline="0">
                <a:solidFill>
                  <a:schemeClr val="tx1"/>
                </a:solidFill>
                <a:uFillTx/>
                <a:latin typeface="+mn-lt"/>
                <a:ea typeface="+mn-ea"/>
                <a:cs typeface="+mn-cs"/>
              </a:defRPr>
            </a:lvl1pPr>
            <a:lvl2pPr marL="538163"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2pPr>
            <a:lvl3pPr marL="806450" indent="-268288"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3pPr>
            <a:lvl4pPr marL="1076325" indent="-269875" algn="l" defTabSz="914400" rtl="0" eaLnBrk="1" latinLnBrk="0" hangingPunct="1">
              <a:spcBef>
                <a:spcPct val="20000"/>
              </a:spcBef>
              <a:buFont typeface="Arial" panose="020B0604020202020204" pitchFamily="34" charset="0"/>
              <a:buChar char="–"/>
              <a:defRPr sz="1800" kern="1200">
                <a:solidFill>
                  <a:schemeClr val="tx1"/>
                </a:solidFill>
                <a:uFillTx/>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a:lstStyle>
          <a:p>
            <a:pPr marL="0" indent="0">
              <a:buNone/>
            </a:pPr>
            <a:r>
              <a:rPr lang="en-SG" sz="1400" b="1" dirty="0">
                <a:uFillTx/>
              </a:rPr>
              <a:t>Question 5</a:t>
            </a:r>
            <a:endParaRPr lang="en-GB" sz="1400" dirty="0">
              <a:uFillTx/>
            </a:endParaRPr>
          </a:p>
          <a:p>
            <a:pPr marL="0" indent="0">
              <a:buNone/>
            </a:pPr>
            <a:r>
              <a:rPr lang="en-SG" sz="1400" dirty="0">
                <a:uFillTx/>
              </a:rPr>
              <a:t>The author</a:t>
            </a:r>
            <a:endParaRPr lang="en-GB" sz="1400" dirty="0">
              <a:uFillTx/>
            </a:endParaRPr>
          </a:p>
          <a:p>
            <a:pPr lvl="0"/>
            <a:r>
              <a:rPr lang="en-SG" sz="1400" dirty="0">
                <a:uFillTx/>
              </a:rPr>
              <a:t>sees a parallel between conceptualisations of mental health and physical well-being.</a:t>
            </a:r>
            <a:endParaRPr lang="en-GB" sz="1400" dirty="0">
              <a:uFillTx/>
            </a:endParaRPr>
          </a:p>
          <a:p>
            <a:pPr lvl="0"/>
            <a:r>
              <a:rPr lang="en-SG" sz="1400" dirty="0">
                <a:uFillTx/>
              </a:rPr>
              <a:t>sees a parallel between conceptualisations of mental ill-health and physical affliction.</a:t>
            </a:r>
            <a:endParaRPr lang="en-GB" sz="1400" dirty="0">
              <a:uFillTx/>
            </a:endParaRPr>
          </a:p>
          <a:p>
            <a:pPr lvl="0"/>
            <a:r>
              <a:rPr lang="en-SG" sz="1400" dirty="0">
                <a:uFillTx/>
              </a:rPr>
              <a:t>does not see a parallel between conceptualisations of mental health and physical well-being.</a:t>
            </a:r>
            <a:endParaRPr lang="en-GB" sz="1400" dirty="0">
              <a:uFillTx/>
            </a:endParaRPr>
          </a:p>
          <a:p>
            <a:pPr lvl="0"/>
            <a:r>
              <a:rPr lang="en-SG" sz="1400" dirty="0">
                <a:uFillTx/>
              </a:rPr>
              <a:t>does not see a parallel between conceptualisations of mental ill-health and physical affliction. </a:t>
            </a:r>
            <a:endParaRPr lang="en-GB" sz="1400" dirty="0">
              <a:uFillTx/>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6</a:t>
            </a:r>
            <a:endParaRPr lang="en-GB" sz="1400" dirty="0">
              <a:uFillTx/>
            </a:endParaRPr>
          </a:p>
          <a:p>
            <a:pPr marL="0" indent="0">
              <a:buNone/>
            </a:pPr>
            <a:r>
              <a:rPr lang="en-SG" sz="1400" dirty="0">
                <a:uFillTx/>
              </a:rPr>
              <a:t>The major areas of difference seen by Cowen between physical and psychological dysfunction are</a:t>
            </a:r>
            <a:endParaRPr lang="en-GB" sz="1400" dirty="0">
              <a:uFillTx/>
            </a:endParaRPr>
          </a:p>
          <a:p>
            <a:pPr lvl="0"/>
            <a:r>
              <a:rPr lang="en-SG" sz="1400" dirty="0">
                <a:uFillTx/>
              </a:rPr>
              <a:t>the breadth/depth of the disease and the duration of the symptoms.</a:t>
            </a:r>
            <a:endParaRPr lang="en-GB" sz="1400" dirty="0">
              <a:uFillTx/>
            </a:endParaRPr>
          </a:p>
          <a:p>
            <a:pPr lvl="0"/>
            <a:r>
              <a:rPr lang="en-SG" sz="1400" dirty="0">
                <a:uFillTx/>
              </a:rPr>
              <a:t>the complexity of effects on behaviour and the duration of the symptoms.</a:t>
            </a:r>
            <a:endParaRPr lang="en-GB" sz="1400" dirty="0">
              <a:uFillTx/>
            </a:endParaRPr>
          </a:p>
          <a:p>
            <a:pPr lvl="0"/>
            <a:r>
              <a:rPr lang="en-SG" sz="1400" dirty="0">
                <a:uFillTx/>
              </a:rPr>
              <a:t>the breadth/depth of the disease and the effects of social experiences on its development.</a:t>
            </a:r>
            <a:endParaRPr lang="en-GB" sz="1400" dirty="0">
              <a:uFillTx/>
            </a:endParaRPr>
          </a:p>
          <a:p>
            <a:pPr lvl="0"/>
            <a:r>
              <a:rPr lang="en-SG" sz="1400" dirty="0">
                <a:uFillTx/>
              </a:rPr>
              <a:t>the complexity of effects on behaviour and the effects of social experiences on the development of the disease.</a:t>
            </a:r>
            <a:endParaRPr lang="en-GB" sz="1400" dirty="0">
              <a:uFillTx/>
            </a:endParaRPr>
          </a:p>
          <a:p>
            <a:pPr marL="0" indent="0">
              <a:buNone/>
            </a:pPr>
            <a:r>
              <a:rPr lang="en-SG" sz="1400" dirty="0">
                <a:uFillTx/>
              </a:rPr>
              <a:t> </a:t>
            </a:r>
            <a:endParaRPr lang="en-GB" sz="1400" dirty="0">
              <a:uFillTx/>
            </a:endParaRPr>
          </a:p>
          <a:p>
            <a:pPr marL="0" indent="0">
              <a:buNone/>
            </a:pPr>
            <a:r>
              <a:rPr lang="en-SG" sz="1400" b="1" dirty="0">
                <a:uFillTx/>
              </a:rPr>
              <a:t>Question 7</a:t>
            </a:r>
            <a:endParaRPr lang="en-GB" sz="1400" b="1" dirty="0">
              <a:uFillTx/>
            </a:endParaRPr>
          </a:p>
          <a:p>
            <a:pPr marL="0" indent="0">
              <a:buNone/>
            </a:pPr>
            <a:r>
              <a:rPr lang="en-SG" sz="1400" dirty="0">
                <a:uFillTx/>
              </a:rPr>
              <a:t>To forestall psychological and psychiatric disorders effectively, the author perceives our current level of knowledge to be inadequate. The major areas of inadequacy are</a:t>
            </a:r>
            <a:endParaRPr lang="en-GB" sz="1400" dirty="0">
              <a:uFillTx/>
            </a:endParaRPr>
          </a:p>
          <a:p>
            <a:pPr lvl="0"/>
            <a:r>
              <a:rPr lang="en-SG" sz="1400" dirty="0">
                <a:uFillTx/>
              </a:rPr>
              <a:t>in the training of practitioners in risk-minimisation strategies.</a:t>
            </a:r>
            <a:endParaRPr lang="en-GB" sz="1400" dirty="0">
              <a:uFillTx/>
            </a:endParaRPr>
          </a:p>
          <a:p>
            <a:pPr lvl="0"/>
            <a:r>
              <a:rPr lang="en-SG" sz="1400" dirty="0">
                <a:uFillTx/>
              </a:rPr>
              <a:t>in societal underpinnings and adequate methods to change these.</a:t>
            </a:r>
            <a:endParaRPr lang="en-GB" sz="1400" dirty="0">
              <a:uFillTx/>
            </a:endParaRPr>
          </a:p>
          <a:p>
            <a:pPr lvl="0"/>
            <a:r>
              <a:rPr lang="en-SG" sz="1400" dirty="0">
                <a:uFillTx/>
              </a:rPr>
              <a:t>in the usefulness of friends and associates in both prevention and cure.</a:t>
            </a:r>
            <a:endParaRPr lang="en-GB" sz="1400" dirty="0">
              <a:uFillTx/>
            </a:endParaRPr>
          </a:p>
          <a:p>
            <a:pPr lvl="0"/>
            <a:r>
              <a:rPr lang="en-SG" sz="1400" dirty="0">
                <a:uFillTx/>
              </a:rPr>
              <a:t>in the early factors that lead to abnormalities and the points where interposing is effective.</a:t>
            </a:r>
            <a:endParaRPr lang="en-GB" sz="1400" dirty="0">
              <a:uFillTx/>
            </a:endParaRPr>
          </a:p>
          <a:p>
            <a:pPr marL="0" indent="0">
              <a:buNone/>
            </a:pPr>
            <a:r>
              <a:rPr lang="en-SG" sz="1400" dirty="0">
                <a:uFillTx/>
              </a:rPr>
              <a:t> </a:t>
            </a:r>
            <a:endParaRPr lang="en-GB" sz="1400" dirty="0">
              <a:uFillTx/>
            </a:endParaRPr>
          </a:p>
          <a:p>
            <a:pPr marL="0" indent="0">
              <a:buNone/>
            </a:pPr>
            <a:r>
              <a:rPr lang="en-SG" sz="1400" b="1" dirty="0">
                <a:uFillTx/>
              </a:rPr>
              <a:t>Question 8</a:t>
            </a:r>
            <a:endParaRPr lang="en-GB" sz="1400" b="1" dirty="0">
              <a:uFillTx/>
            </a:endParaRPr>
          </a:p>
          <a:p>
            <a:pPr marL="0" indent="0">
              <a:buNone/>
            </a:pPr>
            <a:r>
              <a:rPr lang="en-SG" sz="1400" dirty="0">
                <a:uFillTx/>
              </a:rPr>
              <a:t>The author proposes that, of the following, the area of knowledge in mental health disorders that is least well known is</a:t>
            </a:r>
            <a:endParaRPr lang="en-GB" sz="1400" dirty="0">
              <a:uFillTx/>
            </a:endParaRPr>
          </a:p>
          <a:p>
            <a:pPr lvl="0"/>
            <a:r>
              <a:rPr lang="en-SG" sz="1400" dirty="0">
                <a:uFillTx/>
              </a:rPr>
              <a:t>origins.</a:t>
            </a:r>
            <a:endParaRPr lang="en-GB" sz="1400" dirty="0">
              <a:uFillTx/>
            </a:endParaRPr>
          </a:p>
          <a:p>
            <a:pPr lvl="0"/>
            <a:r>
              <a:rPr lang="en-SG" sz="1400" dirty="0">
                <a:uFillTx/>
              </a:rPr>
              <a:t>medications.</a:t>
            </a:r>
            <a:endParaRPr lang="en-GB" sz="1400" dirty="0">
              <a:uFillTx/>
            </a:endParaRPr>
          </a:p>
          <a:p>
            <a:pPr lvl="0"/>
            <a:r>
              <a:rPr lang="en-SG" sz="1400" dirty="0">
                <a:uFillTx/>
              </a:rPr>
              <a:t>individualised therapeutic treatments.</a:t>
            </a:r>
            <a:endParaRPr lang="en-GB" sz="1400" dirty="0">
              <a:uFillTx/>
            </a:endParaRPr>
          </a:p>
          <a:p>
            <a:r>
              <a:rPr lang="en-SG" sz="1400" dirty="0">
                <a:uFillTx/>
              </a:rPr>
              <a:t>institutionalised restorative techniques.</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85</a:t>
            </a:fld>
            <a:endParaRPr lang="en-US">
              <a:uFillTx/>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21012"/>
          </a:xfrm>
        </p:spPr>
        <p:txBody>
          <a:bodyPr>
            <a:noAutofit/>
          </a:bodyPr>
          <a:lstStyle/>
          <a:p>
            <a:pPr marL="0" indent="0">
              <a:buNone/>
            </a:pPr>
            <a:r>
              <a:rPr lang="en-GB" sz="1400" b="1" dirty="0">
                <a:uFillTx/>
              </a:rPr>
              <a:t>This set contains questions 9-12</a:t>
            </a:r>
          </a:p>
          <a:p>
            <a:pPr marL="0" indent="0">
              <a:buNone/>
            </a:pPr>
            <a:endParaRPr lang="en-GB" sz="1400" b="1" dirty="0">
              <a:uFillTx/>
            </a:endParaRPr>
          </a:p>
          <a:p>
            <a:pPr marL="0" indent="0">
              <a:buNone/>
            </a:pPr>
            <a:r>
              <a:rPr lang="en-SG" sz="1400" dirty="0">
                <a:uFillTx/>
              </a:rPr>
              <a:t>The following is an extract from an article by Alison Hills in </a:t>
            </a:r>
            <a:r>
              <a:rPr lang="en-SG" sz="1400" i="1" dirty="0">
                <a:uFillTx/>
              </a:rPr>
              <a:t>The Guardian</a:t>
            </a:r>
            <a:r>
              <a:rPr lang="en-SG" sz="1400" dirty="0">
                <a:uFillTx/>
              </a:rPr>
              <a:t>.</a:t>
            </a:r>
            <a:r>
              <a:rPr lang="en-GB" sz="1400" b="1" dirty="0">
                <a:uFillTx/>
              </a:rPr>
              <a:t> </a:t>
            </a:r>
          </a:p>
          <a:p>
            <a:pPr marL="0" indent="0">
              <a:buNone/>
            </a:pP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86</a:t>
            </a:fld>
            <a:endParaRPr lang="en-US">
              <a:uFillTx/>
            </a:endParaRPr>
          </a:p>
        </p:txBody>
      </p:sp>
      <p:graphicFrame>
        <p:nvGraphicFramePr>
          <p:cNvPr id="2" name="Table 1"/>
          <p:cNvGraphicFramePr>
            <a:graphicFrameLocks noGrp="1"/>
          </p:cNvGraphicFramePr>
          <p:nvPr/>
        </p:nvGraphicFramePr>
        <p:xfrm>
          <a:off x="360000" y="1881586"/>
          <a:ext cx="8460000" cy="393192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5</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10</a:t>
                      </a: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15</a:t>
                      </a:r>
                    </a:p>
                  </a:txBody>
                  <a:tcPr>
                    <a:noFill/>
                  </a:tcPr>
                </a:tc>
                <a:tc>
                  <a:txBody>
                    <a:bodyPr/>
                    <a:lstStyle/>
                    <a:p>
                      <a:pPr marL="0" indent="0">
                        <a:buNone/>
                      </a:pPr>
                      <a:r>
                        <a:rPr lang="en-SG" sz="1400" dirty="0">
                          <a:uFillTx/>
                        </a:rPr>
                        <a:t>At a time when our ancient civil liberties are under threat, it’s comforting to think that, at least in one way, our nation is becoming more civilised. No one goes bear-baiting or cockfighting these days. Surely, as a nation of animal lovers, were entitled to feel proud of ourselves.</a:t>
                      </a:r>
                    </a:p>
                    <a:p>
                      <a:pPr marL="0" indent="0">
                        <a:buNone/>
                      </a:pPr>
                      <a:endParaRPr lang="en-SG" sz="1400" dirty="0">
                        <a:uFillTx/>
                      </a:endParaRPr>
                    </a:p>
                    <a:p>
                      <a:pPr marL="0" indent="0">
                        <a:buNone/>
                      </a:pPr>
                      <a:r>
                        <a:rPr lang="en-SG" sz="1400" dirty="0">
                          <a:uFillTx/>
                        </a:rPr>
                        <a:t>On the other hand, the debate on animal rights is noted not for its civility, but rather for a potent combination of bitter hostility and mutual incomprehension. However, the terms of the debate are confused. The very phrase “animal rights” means different things in different mouths. Some take a denial of animal rights to be a licence to do what we like to animals. Others would say that if animals have rights, it is practically never legitimate to harm them. Talk of rights contributes to the slide into extremism.</a:t>
                      </a:r>
                    </a:p>
                    <a:p>
                      <a:pPr marL="0" indent="0">
                        <a:buNone/>
                      </a:pPr>
                      <a:endParaRPr lang="en-SG" sz="1400" dirty="0">
                        <a:uFillTx/>
                      </a:endParaRPr>
                    </a:p>
                    <a:p>
                      <a:pPr marL="0" indent="0">
                        <a:buNone/>
                      </a:pPr>
                      <a:r>
                        <a:rPr lang="en-SG" sz="1400" dirty="0">
                          <a:uFillTx/>
                        </a:rPr>
                        <a:t>It would be much better to stop talking about rights and instead to ask two simple questions. When, if ever, may we cause animals to suffer? And when, if ever, may we kill them? Extremists prefer the simplest possible answer: either “always” or “never”. But it is obvious that we can instead opt for a moderate view that rejects harming animals except when the benefits to them or to us are sufficiently great. We many also need to treat species differently. The more sophisticated and animal’s mind, the more it is deprived by a premature death. Typically, it may be worse to kill a gorilla than a chicken; but it may well be worse to kill a human being than either.</a:t>
                      </a:r>
                    </a:p>
                  </a:txBody>
                  <a:tcP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87</a:t>
            </a:fld>
            <a:endParaRPr lang="en-US">
              <a:uFillTx/>
            </a:endParaRPr>
          </a:p>
        </p:txBody>
      </p:sp>
      <p:graphicFrame>
        <p:nvGraphicFramePr>
          <p:cNvPr id="2" name="Table 1"/>
          <p:cNvGraphicFramePr>
            <a:graphicFrameLocks noGrp="1"/>
          </p:cNvGraphicFramePr>
          <p:nvPr/>
        </p:nvGraphicFramePr>
        <p:xfrm>
          <a:off x="360000" y="936000"/>
          <a:ext cx="8460000" cy="521208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i="1" dirty="0">
                        <a:uFillTx/>
                      </a:endParaRPr>
                    </a:p>
                    <a:p>
                      <a:endParaRPr lang="en-GB" sz="1400" i="1" dirty="0">
                        <a:uFillTx/>
                      </a:endParaRPr>
                    </a:p>
                    <a:p>
                      <a:endParaRPr lang="en-GB" sz="1400" i="1" dirty="0">
                        <a:uFillTx/>
                      </a:endParaRPr>
                    </a:p>
                    <a:p>
                      <a:r>
                        <a:rPr lang="en-GB" sz="1400" i="1" dirty="0">
                          <a:uFillTx/>
                        </a:rPr>
                        <a:t>20</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25</a:t>
                      </a: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30</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35</a:t>
                      </a:r>
                    </a:p>
                    <a:p>
                      <a:endParaRPr lang="en-GB" sz="1400" i="1" dirty="0">
                        <a:uFillTx/>
                      </a:endParaRPr>
                    </a:p>
                  </a:txBody>
                  <a:tcPr>
                    <a:noFill/>
                  </a:tcPr>
                </a:tc>
                <a:tc>
                  <a:txBody>
                    <a:bodyPr/>
                    <a:lstStyle/>
                    <a:p>
                      <a:pPr marL="0" indent="0">
                        <a:buNone/>
                      </a:pPr>
                      <a:r>
                        <a:rPr lang="en-SG" sz="1400" dirty="0">
                          <a:uFillTx/>
                        </a:rPr>
                        <a:t>To change the terms of the debate is one thing; to raise its tone is quite another. Too many people hold strong views about animal welfare, uncontaminated by any commitment to consistency, argument or evidence. They think they know how much an animal suffers because they can imagine what it is like to be that creature: they know how much they’d hate to be chased by a pack of hounds, and surely the fox must feel the same way. This is the crudest kind of anthropomorphism. Just as we can’t tell what an animal likes to eat by the power of pure imagination, so we can’t always tell what causes them distress. We need scientists who study the physiology and behaviour of animals to help us find the truth. </a:t>
                      </a:r>
                    </a:p>
                    <a:p>
                      <a:pPr marL="0" indent="0">
                        <a:buNone/>
                      </a:pPr>
                      <a:endParaRPr lang="en-SG" sz="1400" dirty="0">
                        <a:uFillTx/>
                      </a:endParaRPr>
                    </a:p>
                    <a:p>
                      <a:pPr marL="0" indent="0">
                        <a:buNone/>
                      </a:pPr>
                      <a:r>
                        <a:rPr lang="en-SG" sz="1400" dirty="0">
                          <a:uFillTx/>
                        </a:rPr>
                        <a:t>By threatening the scientists who carry out such research, animal welfare protesters are crippling their own campaign. Of course this research must be carried out responsibly. But there can be no progress on animal welfare reform without the understanding of animals and their needs and interests, which only science can provide. Too many people’s views on animals are distorted by massive blind spots, not least a wilful reluctance to confront animal suffering when it contributes to their own interests. We like to think that our treatment of animals shows us at our most civilised and compassionate. In reality, it shows us at our most squeamish. We don’t like to see animals suffering in front of us, but are quite prepared to turn a blind eye to whatever goes on behind the factory doors.</a:t>
                      </a:r>
                    </a:p>
                    <a:p>
                      <a:pPr marL="0" indent="0">
                        <a:buNone/>
                      </a:pPr>
                      <a:endParaRPr lang="en-SG" sz="1400" dirty="0">
                        <a:uFillTx/>
                      </a:endParaRPr>
                    </a:p>
                    <a:p>
                      <a:pPr marL="0" indent="0">
                        <a:buNone/>
                      </a:pPr>
                      <a:r>
                        <a:rPr lang="en-SG" sz="1400" dirty="0">
                          <a:uFillTx/>
                        </a:rPr>
                        <a:t>Another mark of civilisation is a willingness to go beyond the bounds of our selfish desires to think more widely about our place in the universe. Are there ethical limits to our dominion? The very fact that we post such a question distinguishes us from other animals. But the most basic foundations of a civilised debate about them – a respect for reason, argument and the other’s point of view – are in short supply. We have a responsibility to do better in the future.</a:t>
                      </a:r>
                    </a:p>
                  </a:txBody>
                  <a:tcP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9</a:t>
            </a:r>
          </a:p>
          <a:p>
            <a:pPr marL="0" indent="0">
              <a:buNone/>
            </a:pPr>
            <a:r>
              <a:rPr lang="en-SG" sz="1400" dirty="0">
                <a:uFillTx/>
              </a:rPr>
              <a:t>Hills claims that the debate about our treatment of animals</a:t>
            </a:r>
          </a:p>
          <a:p>
            <a:pPr lvl="0"/>
            <a:r>
              <a:rPr lang="en-SG" sz="1400" dirty="0">
                <a:uFillTx/>
              </a:rPr>
              <a:t>is largely fought out by extremists.</a:t>
            </a:r>
          </a:p>
          <a:p>
            <a:pPr lvl="0"/>
            <a:r>
              <a:rPr lang="en-SG" sz="1400" dirty="0">
                <a:uFillTx/>
              </a:rPr>
              <a:t>is underpinned by the nation’s love of animals.</a:t>
            </a:r>
          </a:p>
          <a:p>
            <a:pPr lvl="0"/>
            <a:r>
              <a:rPr lang="en-SG" sz="1400" dirty="0">
                <a:uFillTx/>
              </a:rPr>
              <a:t>finds its nexus in the interplay of human and animal rights.</a:t>
            </a:r>
          </a:p>
          <a:p>
            <a:pPr lvl="0"/>
            <a:r>
              <a:rPr lang="en-SG" sz="1400" dirty="0">
                <a:uFillTx/>
              </a:rPr>
              <a:t>is confused by a lack of agreement on the meaning of basic terms.</a:t>
            </a:r>
          </a:p>
          <a:p>
            <a:pPr marL="0" indent="0">
              <a:buNone/>
            </a:pPr>
            <a:endParaRPr lang="en-SG" sz="1400" dirty="0">
              <a:uFillTx/>
            </a:endParaRPr>
          </a:p>
          <a:p>
            <a:pPr marL="0" indent="0">
              <a:buNone/>
            </a:pPr>
            <a:r>
              <a:rPr lang="en-SG" sz="1400" b="1" dirty="0">
                <a:uFillTx/>
              </a:rPr>
              <a:t>Question 10</a:t>
            </a:r>
          </a:p>
          <a:p>
            <a:pPr marL="0" indent="0">
              <a:buNone/>
            </a:pPr>
            <a:r>
              <a:rPr lang="en-SG" sz="1400" dirty="0">
                <a:uFillTx/>
              </a:rPr>
              <a:t>In attempting to steer a path between extremist views, Hills questions whether human may cause animals to suffer and when humans may kill them. The criterion (criteria) Hills lays down is (are)</a:t>
            </a:r>
          </a:p>
          <a:p>
            <a:pPr lvl="0"/>
            <a:r>
              <a:rPr lang="en-SG" sz="1400" dirty="0">
                <a:uFillTx/>
              </a:rPr>
              <a:t>the rights of animals.</a:t>
            </a:r>
          </a:p>
          <a:p>
            <a:pPr lvl="0"/>
            <a:r>
              <a:rPr lang="en-SG" sz="1400" dirty="0">
                <a:uFillTx/>
              </a:rPr>
              <a:t>the rights of and benefits to humans.</a:t>
            </a:r>
          </a:p>
          <a:p>
            <a:pPr lvl="0"/>
            <a:r>
              <a:rPr lang="en-SG" sz="1400" dirty="0">
                <a:uFillTx/>
              </a:rPr>
              <a:t>the relative benefits to animals and humans.</a:t>
            </a:r>
          </a:p>
          <a:p>
            <a:r>
              <a:rPr lang="en-SG" sz="1400" dirty="0">
                <a:uFillTx/>
              </a:rPr>
              <a:t>the benefits to animals and the benefits to humans.</a:t>
            </a:r>
          </a:p>
          <a:p>
            <a:endParaRPr lang="en-SG" sz="1400" dirty="0">
              <a:uFillTx/>
            </a:endParaRPr>
          </a:p>
          <a:p>
            <a:pPr marL="0" indent="0">
              <a:buNone/>
            </a:pPr>
            <a:r>
              <a:rPr lang="en-SG" sz="1400" b="1" dirty="0">
                <a:uFillTx/>
              </a:rPr>
              <a:t>Question 11</a:t>
            </a:r>
          </a:p>
          <a:p>
            <a:pPr marL="0" indent="0">
              <a:buNone/>
            </a:pPr>
            <a:r>
              <a:rPr lang="en-SG" sz="1400" dirty="0">
                <a:uFillTx/>
              </a:rPr>
              <a:t>In discussing the tone of the debate, Hills is critical of those who</a:t>
            </a:r>
          </a:p>
          <a:p>
            <a:pPr lvl="0"/>
            <a:r>
              <a:rPr lang="en-SG" sz="1400" dirty="0">
                <a:uFillTx/>
              </a:rPr>
              <a:t>imagine what it would be like to be an animal.</a:t>
            </a:r>
          </a:p>
          <a:p>
            <a:pPr lvl="0"/>
            <a:r>
              <a:rPr lang="en-SG" sz="1400" dirty="0">
                <a:uFillTx/>
              </a:rPr>
              <a:t>perceive that animals and humans react similarly.</a:t>
            </a:r>
          </a:p>
          <a:p>
            <a:pPr lvl="0"/>
            <a:r>
              <a:rPr lang="en-SG" sz="1400" dirty="0">
                <a:uFillTx/>
              </a:rPr>
              <a:t>sense that animal and human emotions are similar.</a:t>
            </a:r>
          </a:p>
          <a:p>
            <a:r>
              <a:rPr lang="en-SG" sz="1400" dirty="0">
                <a:uFillTx/>
              </a:rPr>
              <a:t>believe that animals’ emotions are similar to their own.</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88</a:t>
            </a:fld>
            <a:endParaRPr lang="en-US">
              <a:uFillTx/>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12</a:t>
            </a:r>
          </a:p>
          <a:p>
            <a:pPr marL="0" indent="0">
              <a:buNone/>
            </a:pPr>
            <a:r>
              <a:rPr lang="en-SG" sz="1400" dirty="0">
                <a:uFillTx/>
              </a:rPr>
              <a:t>Considering the article as a whole, Hills position is that</a:t>
            </a:r>
          </a:p>
          <a:p>
            <a:pPr lvl="0"/>
            <a:r>
              <a:rPr lang="en-SG" sz="1400" dirty="0">
                <a:uFillTx/>
              </a:rPr>
              <a:t>animals have a right to life that humans should not breach.</a:t>
            </a:r>
          </a:p>
          <a:p>
            <a:pPr lvl="0"/>
            <a:r>
              <a:rPr lang="en-SG" sz="1400" dirty="0">
                <a:uFillTx/>
              </a:rPr>
              <a:t>humans have rights over but responsibilities towards animals.</a:t>
            </a:r>
          </a:p>
          <a:p>
            <a:pPr lvl="0"/>
            <a:r>
              <a:rPr lang="en-SG" sz="1400" dirty="0">
                <a:uFillTx/>
              </a:rPr>
              <a:t>human and animal rights need to be balanced against each other.</a:t>
            </a:r>
          </a:p>
          <a:p>
            <a:pPr lvl="0"/>
            <a:r>
              <a:rPr lang="en-SG" sz="1400" dirty="0">
                <a:uFillTx/>
              </a:rPr>
              <a:t>humans have reproductive responsibilities towards their species that override any perceived rights or animals.</a:t>
            </a: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89</a:t>
            </a:fld>
            <a:endParaRPr lang="en-US">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SG" dirty="0">
                <a:uFillTx/>
              </a:rPr>
              <a:t>Techniques</a:t>
            </a:r>
          </a:p>
        </p:txBody>
      </p:sp>
      <p:sp>
        <p:nvSpPr>
          <p:cNvPr id="9" name="Content Placeholder 8"/>
          <p:cNvSpPr>
            <a:spLocks noGrp="1"/>
          </p:cNvSpPr>
          <p:nvPr>
            <p:ph idx="1"/>
          </p:nvPr>
        </p:nvSpPr>
        <p:spPr/>
        <p:txBody>
          <a:bodyPr/>
          <a:lstStyle/>
          <a:p>
            <a:endParaRPr lang="en-SG">
              <a:uFillTx/>
            </a:endParaRPr>
          </a:p>
        </p:txBody>
      </p:sp>
      <p:sp>
        <p:nvSpPr>
          <p:cNvPr id="5" name="Slide Number Placeholder 4"/>
          <p:cNvSpPr>
            <a:spLocks noGrp="1"/>
          </p:cNvSpPr>
          <p:nvPr>
            <p:ph type="sldNum" sz="quarter" idx="12"/>
          </p:nvPr>
        </p:nvSpPr>
        <p:spPr/>
        <p:txBody>
          <a:bodyPr/>
          <a:lstStyle/>
          <a:p>
            <a:fld id="{37A6BB97-4630-4160-B543-CFB6B2270168}" type="slidenum">
              <a:rPr lang="en-GB" smtClean="0">
                <a:uFillTx/>
              </a:rPr>
              <a:pPr/>
              <a:t>9</a:t>
            </a:fld>
            <a:endParaRPr lang="en-GB">
              <a:uFillTx/>
            </a:endParaRPr>
          </a:p>
        </p:txBody>
      </p:sp>
      <p:sp>
        <p:nvSpPr>
          <p:cNvPr id="12" name="Text Placeholder 11"/>
          <p:cNvSpPr>
            <a:spLocks noGrp="1"/>
          </p:cNvSpPr>
          <p:nvPr>
            <p:ph type="body" sz="quarter" idx="14"/>
          </p:nvPr>
        </p:nvSpPr>
        <p:spPr/>
        <p:txBody>
          <a:bodyPr/>
          <a:lstStyle/>
          <a:p>
            <a:r>
              <a:rPr lang="en-SG" dirty="0">
                <a:uFillTx/>
              </a:rPr>
              <a:t>Trigger Words</a:t>
            </a:r>
          </a:p>
        </p:txBody>
      </p:sp>
      <p:sp>
        <p:nvSpPr>
          <p:cNvPr id="7" name="Text Box 13"/>
          <p:cNvSpPr txBox="1">
            <a:spLocks noChangeArrowheads="1"/>
          </p:cNvSpPr>
          <p:nvPr/>
        </p:nvSpPr>
        <p:spPr bwMode="auto">
          <a:xfrm>
            <a:off x="453996" y="1597149"/>
            <a:ext cx="8309004" cy="1615827"/>
          </a:xfrm>
          <a:prstGeom prst="rect">
            <a:avLst/>
          </a:prstGeom>
          <a:noFill/>
          <a:ln w="9525">
            <a:noFill/>
            <a:miter lim="800000"/>
          </a:ln>
        </p:spPr>
        <p:txBody>
          <a:bodyPr wrap="square">
            <a:spAutoFit/>
          </a:bodyPr>
          <a:lstStyle/>
          <a:p>
            <a:pPr marL="742950" indent="-742950"/>
            <a:r>
              <a:rPr lang="en-US" sz="2000" b="1" dirty="0">
                <a:solidFill>
                  <a:srgbClr val="C00000"/>
                </a:solidFill>
                <a:uFillTx/>
                <a:latin typeface="Calibri" panose="020F0502020204030204" pitchFamily="34" charset="0"/>
                <a:cs typeface="Arial" pitchFamily="34" charset="0"/>
              </a:rPr>
              <a:t>Compare &amp; Contrast Trigger Words</a:t>
            </a:r>
          </a:p>
          <a:p>
            <a:pPr marL="742950" indent="-742950"/>
            <a:endParaRPr lang="en-US" sz="2000" b="1" dirty="0">
              <a:solidFill>
                <a:srgbClr val="C00000"/>
              </a:solidFill>
              <a:uFillTx/>
              <a:latin typeface="Calibri" panose="020F0502020204030204" pitchFamily="34" charset="0"/>
              <a:cs typeface="Arial" pitchFamily="34" charset="0"/>
            </a:endParaRPr>
          </a:p>
          <a:p>
            <a:pPr marL="742950" indent="-742950"/>
            <a:r>
              <a:rPr lang="en-US" dirty="0">
                <a:uFillTx/>
                <a:latin typeface="Calibri" panose="020F0502020204030204" pitchFamily="34" charset="0"/>
                <a:cs typeface="Arial" pitchFamily="34" charset="0"/>
              </a:rPr>
              <a:t>When you spot these in sentences, know that a contrasting idea is</a:t>
            </a:r>
          </a:p>
          <a:p>
            <a:pPr marL="742950" indent="-742950"/>
            <a:r>
              <a:rPr lang="en-US" dirty="0">
                <a:uFillTx/>
                <a:latin typeface="Calibri" panose="020F0502020204030204" pitchFamily="34" charset="0"/>
                <a:cs typeface="Arial" pitchFamily="34" charset="0"/>
              </a:rPr>
              <a:t>about to come.</a:t>
            </a:r>
          </a:p>
          <a:p>
            <a:pPr marL="742950" indent="-742950"/>
            <a:r>
              <a:rPr lang="en-US" sz="2300" b="1" dirty="0">
                <a:uFillTx/>
                <a:latin typeface="Arial" pitchFamily="34" charset="0"/>
                <a:cs typeface="Arial" pitchFamily="34" charset="0"/>
              </a:rPr>
              <a:t> </a:t>
            </a:r>
          </a:p>
        </p:txBody>
      </p:sp>
      <p:sp>
        <p:nvSpPr>
          <p:cNvPr id="10" name="Text Box 24"/>
          <p:cNvSpPr txBox="1">
            <a:spLocks noChangeArrowheads="1"/>
          </p:cNvSpPr>
          <p:nvPr/>
        </p:nvSpPr>
        <p:spPr bwMode="auto">
          <a:xfrm>
            <a:off x="512190" y="2916233"/>
            <a:ext cx="8159824" cy="584775"/>
          </a:xfrm>
          <a:prstGeom prst="rect">
            <a:avLst/>
          </a:prstGeom>
          <a:noFill/>
          <a:ln w="9525">
            <a:noFill/>
            <a:miter lim="800000"/>
          </a:ln>
        </p:spPr>
        <p:txBody>
          <a:bodyPr wrap="square">
            <a:spAutoFit/>
          </a:bodyPr>
          <a:lstStyle/>
          <a:p>
            <a:pPr algn="ctr">
              <a:spcBef>
                <a:spcPct val="50000"/>
              </a:spcBef>
            </a:pPr>
            <a:r>
              <a:rPr lang="en-US" sz="2000" b="1" u="sng" dirty="0">
                <a:solidFill>
                  <a:srgbClr val="C00000"/>
                </a:solidFill>
                <a:uFillTx/>
                <a:latin typeface="Calibri" panose="020F0502020204030204" pitchFamily="34" charset="0"/>
                <a:cs typeface="Arial" pitchFamily="34" charset="0"/>
              </a:rPr>
              <a:t>Examples</a:t>
            </a:r>
          </a:p>
          <a:p>
            <a:pPr>
              <a:spcBef>
                <a:spcPct val="50000"/>
              </a:spcBef>
            </a:pPr>
            <a:endParaRPr lang="en-US" sz="800" b="1" i="1" dirty="0">
              <a:solidFill>
                <a:srgbClr val="C00000"/>
              </a:solidFill>
              <a:uFillTx/>
              <a:latin typeface="Arial" pitchFamily="34" charset="0"/>
              <a:cs typeface="Arial" pitchFamily="34" charset="0"/>
            </a:endParaRPr>
          </a:p>
        </p:txBody>
      </p:sp>
      <p:graphicFrame>
        <p:nvGraphicFramePr>
          <p:cNvPr id="4" name="Table 3"/>
          <p:cNvGraphicFramePr>
            <a:graphicFrameLocks noGrp="1"/>
          </p:cNvGraphicFramePr>
          <p:nvPr/>
        </p:nvGraphicFramePr>
        <p:xfrm>
          <a:off x="683568" y="3692624"/>
          <a:ext cx="7332972" cy="1752600"/>
        </p:xfrm>
        <a:graphic>
          <a:graphicData uri="http://schemas.openxmlformats.org/drawingml/2006/table">
            <a:tbl>
              <a:tblPr bandRow="1">
                <a:tableStyleId>{5C22544A-7EE6-4342-B048-85BDC9FD1C3A}</a:tableStyleId>
              </a:tblPr>
              <a:tblGrid>
                <a:gridCol w="1833243">
                  <a:extLst>
                    <a:ext uri="{9D8B030D-6E8A-4147-A177-3AD203B41FA5}">
                      <a16:colId xmlns:a16="http://schemas.microsoft.com/office/drawing/2014/main" val="20000"/>
                    </a:ext>
                  </a:extLst>
                </a:gridCol>
                <a:gridCol w="1833243">
                  <a:extLst>
                    <a:ext uri="{9D8B030D-6E8A-4147-A177-3AD203B41FA5}">
                      <a16:colId xmlns:a16="http://schemas.microsoft.com/office/drawing/2014/main" val="20001"/>
                    </a:ext>
                  </a:extLst>
                </a:gridCol>
                <a:gridCol w="1833243">
                  <a:extLst>
                    <a:ext uri="{9D8B030D-6E8A-4147-A177-3AD203B41FA5}">
                      <a16:colId xmlns:a16="http://schemas.microsoft.com/office/drawing/2014/main" val="20002"/>
                    </a:ext>
                  </a:extLst>
                </a:gridCol>
                <a:gridCol w="1833243">
                  <a:extLst>
                    <a:ext uri="{9D8B030D-6E8A-4147-A177-3AD203B41FA5}">
                      <a16:colId xmlns:a16="http://schemas.microsoft.com/office/drawing/2014/main" val="20003"/>
                    </a:ext>
                  </a:extLst>
                </a:gridCol>
              </a:tblGrid>
              <a:tr h="370840">
                <a:tc>
                  <a:txBody>
                    <a:bodyPr/>
                    <a:lstStyle/>
                    <a:p>
                      <a:r>
                        <a:rPr lang="en-US" sz="1800" dirty="0">
                          <a:uFillTx/>
                          <a:latin typeface="Calibri" panose="020F0502020204030204" pitchFamily="34" charset="0"/>
                          <a:cs typeface="Arial" pitchFamily="34" charset="0"/>
                        </a:rPr>
                        <a:t>But</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However</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Despite	</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In spite of</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0840">
                <a:tc>
                  <a:txBody>
                    <a:bodyPr/>
                    <a:lstStyle/>
                    <a:p>
                      <a:r>
                        <a:rPr lang="en-US" sz="1800" dirty="0">
                          <a:uFillTx/>
                          <a:latin typeface="Calibri" panose="020F0502020204030204" pitchFamily="34" charset="0"/>
                          <a:cs typeface="Arial" pitchFamily="34" charset="0"/>
                        </a:rPr>
                        <a:t>(Al)though</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Even (if)</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In contrast</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cs typeface="Arial" pitchFamily="34" charset="0"/>
                        </a:rPr>
                        <a:t>Instead of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0840">
                <a:tc>
                  <a:txBody>
                    <a:bodyPr/>
                    <a:lstStyle/>
                    <a:p>
                      <a:r>
                        <a:rPr lang="en-US" sz="1800" dirty="0">
                          <a:uFillTx/>
                          <a:latin typeface="Calibri" panose="020F0502020204030204" pitchFamily="34" charset="0"/>
                          <a:cs typeface="Arial" pitchFamily="34" charset="0"/>
                        </a:rPr>
                        <a:t>Nevertheless</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Still</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On the contrary</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cs typeface="Arial" pitchFamily="34" charset="0"/>
                        </a:rPr>
                        <a:t>Rather than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0840">
                <a:tc>
                  <a:txBody>
                    <a:bodyPr/>
                    <a:lstStyle/>
                    <a:p>
                      <a:r>
                        <a:rPr lang="en-US" sz="1800" dirty="0">
                          <a:uFillTx/>
                          <a:latin typeface="Calibri" panose="020F0502020204030204" pitchFamily="34" charset="0"/>
                          <a:cs typeface="Arial" pitchFamily="34" charset="0"/>
                        </a:rPr>
                        <a:t>Yet</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Alternatively</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dirty="0">
                          <a:uFillTx/>
                          <a:latin typeface="Calibri" panose="020F0502020204030204" pitchFamily="34" charset="0"/>
                          <a:cs typeface="Arial" pitchFamily="34" charset="0"/>
                        </a:rPr>
                        <a:t>On the other hand</a:t>
                      </a:r>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FontTx/>
                        <a:buNone/>
                        <a:defRPr>
                          <a:uFillTx/>
                        </a:defRPr>
                      </a:pPr>
                      <a:r>
                        <a:rPr lang="en-US" sz="1800" dirty="0">
                          <a:uFillTx/>
                          <a:latin typeface="Calibri" panose="020F0502020204030204" pitchFamily="34" charset="0"/>
                          <a:cs typeface="Arial" pitchFamily="34" charset="0"/>
                        </a:rPr>
                        <a:t>Conversely</a:t>
                      </a:r>
                    </a:p>
                    <a:p>
                      <a:endParaRPr lang="en-SG" dirty="0">
                        <a:uFillTx/>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892802"/>
          </a:xfrm>
        </p:spPr>
        <p:txBody>
          <a:bodyPr>
            <a:noAutofit/>
          </a:bodyPr>
          <a:lstStyle/>
          <a:p>
            <a:pPr marL="0" indent="0">
              <a:buNone/>
            </a:pPr>
            <a:r>
              <a:rPr lang="en-GB" sz="1400" b="1" dirty="0">
                <a:uFillTx/>
              </a:rPr>
              <a:t>This set contains questions 13 to 15</a:t>
            </a:r>
          </a:p>
          <a:p>
            <a:pPr marL="0" indent="0">
              <a:buNone/>
            </a:pPr>
            <a:endParaRPr lang="en-GB" sz="1400" b="1" dirty="0">
              <a:uFillTx/>
            </a:endParaRPr>
          </a:p>
          <a:p>
            <a:pPr marL="0" indent="0">
              <a:buNone/>
            </a:pPr>
            <a:r>
              <a:rPr lang="en-SG" sz="1400" dirty="0">
                <a:uFillTx/>
              </a:rPr>
              <a:t>The following passage is an excerpt from an article by Robert Fisk.</a:t>
            </a:r>
            <a:endParaRPr lang="en-GB" sz="1400" dirty="0">
              <a:uFillTx/>
            </a:endParaRP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90</a:t>
            </a:fld>
            <a:endParaRPr lang="en-US">
              <a:uFillTx/>
            </a:endParaRPr>
          </a:p>
        </p:txBody>
      </p:sp>
      <p:graphicFrame>
        <p:nvGraphicFramePr>
          <p:cNvPr id="2" name="Table 1"/>
          <p:cNvGraphicFramePr>
            <a:graphicFrameLocks noGrp="1"/>
          </p:cNvGraphicFramePr>
          <p:nvPr/>
        </p:nvGraphicFramePr>
        <p:xfrm>
          <a:off x="360000" y="1881586"/>
          <a:ext cx="8460000" cy="4572000"/>
        </p:xfrm>
        <a:graphic>
          <a:graphicData uri="http://schemas.openxmlformats.org/drawingml/2006/table">
            <a:tbl>
              <a:tblPr>
                <a:tableStyleId>{5C22544A-7EE6-4342-B048-85BDC9FD1C3A}</a:tableStyleId>
              </a:tblPr>
              <a:tblGrid>
                <a:gridCol w="386449">
                  <a:extLst>
                    <a:ext uri="{9D8B030D-6E8A-4147-A177-3AD203B41FA5}">
                      <a16:colId xmlns:a16="http://schemas.microsoft.com/office/drawing/2014/main" val="20000"/>
                    </a:ext>
                  </a:extLst>
                </a:gridCol>
                <a:gridCol w="8073551">
                  <a:extLst>
                    <a:ext uri="{9D8B030D-6E8A-4147-A177-3AD203B41FA5}">
                      <a16:colId xmlns:a16="http://schemas.microsoft.com/office/drawing/2014/main" val="20001"/>
                    </a:ext>
                  </a:extLst>
                </a:gridCol>
              </a:tblGrid>
              <a:tr h="431667">
                <a:tc>
                  <a:txBody>
                    <a:bodyPr/>
                    <a:lstStyle/>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5</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10</a:t>
                      </a:r>
                    </a:p>
                    <a:p>
                      <a:endParaRPr lang="en-GB" sz="1400" i="1" dirty="0">
                        <a:uFillTx/>
                      </a:endParaRPr>
                    </a:p>
                    <a:p>
                      <a:endParaRPr lang="en-GB" sz="1400" i="1" dirty="0">
                        <a:uFillTx/>
                      </a:endParaRPr>
                    </a:p>
                    <a:p>
                      <a:endParaRPr lang="en-GB" sz="1400" i="1" dirty="0">
                        <a:uFillTx/>
                      </a:endParaRPr>
                    </a:p>
                    <a:p>
                      <a:endParaRPr lang="en-GB" sz="1400" i="1" dirty="0">
                        <a:uFillTx/>
                      </a:endParaRPr>
                    </a:p>
                    <a:p>
                      <a:endParaRPr lang="en-GB" sz="1400" i="1" dirty="0">
                        <a:uFillTx/>
                      </a:endParaRPr>
                    </a:p>
                    <a:p>
                      <a:r>
                        <a:rPr lang="en-GB" sz="1400" i="1" dirty="0">
                          <a:uFillTx/>
                        </a:rPr>
                        <a:t>15</a:t>
                      </a:r>
                    </a:p>
                  </a:txBody>
                  <a:tcPr>
                    <a:noFill/>
                  </a:tcPr>
                </a:tc>
                <a:tc>
                  <a:txBody>
                    <a:bodyPr/>
                    <a:lstStyle/>
                    <a:p>
                      <a:pPr marL="0" indent="0">
                        <a:buNone/>
                      </a:pPr>
                      <a:r>
                        <a:rPr lang="en-SG" sz="1400" dirty="0">
                          <a:uFillTx/>
                        </a:rPr>
                        <a:t>Last week, I was warned about the academic language of exclusion by a visiting French professor. Yesterday, I received Marc </a:t>
                      </a:r>
                      <a:r>
                        <a:rPr lang="en-SG" sz="1400" dirty="0" err="1">
                          <a:uFillTx/>
                        </a:rPr>
                        <a:t>Gopin’s</a:t>
                      </a:r>
                      <a:r>
                        <a:rPr lang="en-SG" sz="1400" dirty="0">
                          <a:uFillTx/>
                        </a:rPr>
                        <a:t> latest book for review, a tome called </a:t>
                      </a:r>
                      <a:r>
                        <a:rPr lang="en-SG" sz="1400" i="1" dirty="0">
                          <a:uFillTx/>
                        </a:rPr>
                        <a:t>Holy War, Holy Peace: How Religion Can Bring Peace to the Middle East</a:t>
                      </a:r>
                      <a:r>
                        <a:rPr lang="en-SG" sz="1400" dirty="0">
                          <a:uFillTx/>
                        </a:rPr>
                        <a:t>. A promising title, you might think. Well, think again.</a:t>
                      </a:r>
                    </a:p>
                    <a:p>
                      <a:pPr marL="0" indent="0">
                        <a:buNone/>
                      </a:pPr>
                      <a:endParaRPr lang="en-SG" sz="1400" dirty="0">
                        <a:uFillTx/>
                      </a:endParaRPr>
                    </a:p>
                    <a:p>
                      <a:pPr marL="0" indent="0">
                        <a:buNone/>
                      </a:pPr>
                      <a:r>
                        <a:rPr lang="en-SG" sz="1400" dirty="0">
                          <a:uFillTx/>
                        </a:rPr>
                        <a:t>For within its pages, I was being bushwhacked by “metaphorical constructs” and “universalist mythic constructs” and “romanticised, amoral constructs of culture” and “fundamental dialogic immediacy” and “</a:t>
                      </a:r>
                      <a:r>
                        <a:rPr lang="en-SG" sz="1400" dirty="0" err="1">
                          <a:uFillTx/>
                        </a:rPr>
                        <a:t>prosocial</a:t>
                      </a:r>
                      <a:r>
                        <a:rPr lang="en-SG" sz="1400" dirty="0">
                          <a:uFillTx/>
                        </a:rPr>
                        <a:t> tendencies”.</a:t>
                      </a:r>
                    </a:p>
                    <a:p>
                      <a:pPr marL="0" indent="0">
                        <a:buNone/>
                      </a:pPr>
                      <a:endParaRPr lang="en-SG" sz="1400" dirty="0">
                        <a:uFillTx/>
                      </a:endParaRPr>
                    </a:p>
                    <a:p>
                      <a:pPr marL="0" indent="0">
                        <a:buNone/>
                      </a:pPr>
                      <a:r>
                        <a:rPr lang="en-SG" sz="1400" dirty="0">
                          <a:uFillTx/>
                        </a:rPr>
                        <a:t>Here is another cracker: “The Abrahamic myth of a loving Patriarch a loving God who care for a special people has created a home and a meaning system for millions of human beings.” Come again? Meaning system? The author grew up, he says, “in a self-consciously exilic spirituality”.</a:t>
                      </a:r>
                    </a:p>
                    <a:p>
                      <a:pPr marL="0" indent="0">
                        <a:buNone/>
                      </a:pPr>
                      <a:endParaRPr lang="en-SG" sz="1400" dirty="0">
                        <a:uFillTx/>
                      </a:endParaRPr>
                    </a:p>
                    <a:p>
                      <a:pPr marL="0" indent="0">
                        <a:buNone/>
                      </a:pPr>
                      <a:r>
                        <a:rPr lang="en-SG" sz="1400" dirty="0">
                          <a:uFillTx/>
                        </a:rPr>
                        <a:t>He talks about the “interplay” of “political and mythic interdependencies” and the “ubiquitous human psychological process of </a:t>
                      </a:r>
                      <a:r>
                        <a:rPr lang="en-SG" sz="1400" dirty="0" err="1">
                          <a:uFillTx/>
                        </a:rPr>
                        <a:t>othering</a:t>
                      </a:r>
                      <a:r>
                        <a:rPr lang="en-SG" sz="1400" dirty="0">
                          <a:uFillTx/>
                        </a:rPr>
                        <a:t>”. A rabbi – whom I immediately felt sorry for – was “awash in </a:t>
                      </a:r>
                      <a:r>
                        <a:rPr lang="en-SG" sz="1400" dirty="0" err="1">
                          <a:uFillTx/>
                        </a:rPr>
                        <a:t>paradoxicality</a:t>
                      </a:r>
                      <a:r>
                        <a:rPr lang="en-SG" sz="1400" dirty="0">
                          <a:uFillTx/>
                        </a:rPr>
                        <a:t>”, which apparently proved that “cognitive dissonance is good for intractable conflicts”. Well, you could have fooled me.</a:t>
                      </a:r>
                    </a:p>
                    <a:p>
                      <a:pPr marL="0" indent="0">
                        <a:buNone/>
                      </a:pPr>
                      <a:endParaRPr lang="en-SG" sz="1400" dirty="0">
                        <a:uFillTx/>
                      </a:endParaRPr>
                    </a:p>
                    <a:p>
                      <a:pPr marL="0" indent="0">
                        <a:buNone/>
                      </a:pPr>
                      <a:r>
                        <a:rPr lang="en-SG" sz="1400" dirty="0">
                          <a:uFillTx/>
                        </a:rPr>
                        <a:t>So why this preposterous academic language? There’s a clue when </a:t>
                      </a:r>
                      <a:r>
                        <a:rPr lang="en-SG" sz="1400" dirty="0" err="1">
                          <a:uFillTx/>
                        </a:rPr>
                        <a:t>Gopin</a:t>
                      </a:r>
                      <a:r>
                        <a:rPr lang="en-SG" sz="1400" dirty="0">
                          <a:uFillTx/>
                        </a:rPr>
                        <a:t> compares “dress and behaviour codes in the Pentagon” to “very complex speech and behaviour codes in academia”. Yes, university folk have to be complex, don’t they. To enter this unique circle of brain-heavy men and women, all must learn its language lest interlopers manage to sneak through the door.</a:t>
                      </a:r>
                    </a:p>
                  </a:txBody>
                  <a:tcP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SG" dirty="0">
                <a:uFillTx/>
              </a:rPr>
              <a:t>Practice 1B</a:t>
            </a:r>
          </a:p>
        </p:txBody>
      </p:sp>
      <p:sp>
        <p:nvSpPr>
          <p:cNvPr id="11" name="Content Placeholder 10"/>
          <p:cNvSpPr>
            <a:spLocks noGrp="1"/>
          </p:cNvSpPr>
          <p:nvPr>
            <p:ph idx="1"/>
          </p:nvPr>
        </p:nvSpPr>
        <p:spPr>
          <a:xfrm>
            <a:off x="246000" y="742672"/>
            <a:ext cx="4974000" cy="1629332"/>
          </a:xfrm>
        </p:spPr>
        <p:txBody>
          <a:bodyPr>
            <a:normAutofit/>
          </a:bodyPr>
          <a:lstStyle/>
          <a:p>
            <a:endParaRPr lang="en-SG" sz="1200" i="1" dirty="0">
              <a:uFillTx/>
            </a:endParaRPr>
          </a:p>
          <a:p>
            <a:endParaRPr lang="en-SG" sz="1200" i="1" dirty="0">
              <a:uFillTx/>
            </a:endParaRPr>
          </a:p>
          <a:p>
            <a:endParaRPr lang="en-SG" sz="1200" i="1" dirty="0">
              <a:uFillTx/>
            </a:endParaRPr>
          </a:p>
          <a:p>
            <a:endParaRPr lang="en-SG" sz="1200" dirty="0">
              <a:uFillTx/>
            </a:endParaRPr>
          </a:p>
        </p:txBody>
      </p:sp>
      <p:sp>
        <p:nvSpPr>
          <p:cNvPr id="13" name="Text Placeholder 12"/>
          <p:cNvSpPr>
            <a:spLocks noGrp="1"/>
          </p:cNvSpPr>
          <p:nvPr>
            <p:ph idx="15"/>
          </p:nvPr>
        </p:nvSpPr>
        <p:spPr>
          <a:xfrm>
            <a:off x="246000" y="935998"/>
            <a:ext cx="8754001" cy="5829468"/>
          </a:xfrm>
        </p:spPr>
        <p:txBody>
          <a:bodyPr>
            <a:normAutofit/>
          </a:bodyPr>
          <a:lstStyle/>
          <a:p>
            <a:pPr marL="0" indent="0">
              <a:buNone/>
            </a:pPr>
            <a:r>
              <a:rPr lang="en-SG" sz="1400" b="1" dirty="0">
                <a:uFillTx/>
              </a:rPr>
              <a:t>Question 13</a:t>
            </a:r>
          </a:p>
          <a:p>
            <a:pPr marL="0" indent="0">
              <a:buNone/>
            </a:pPr>
            <a:r>
              <a:rPr lang="en-SG" sz="1400" dirty="0">
                <a:uFillTx/>
              </a:rPr>
              <a:t>“Cognitive dissonance is good for intractable conflicts” (line 12- 13). This claim</a:t>
            </a:r>
          </a:p>
          <a:p>
            <a:pPr lvl="0"/>
            <a:r>
              <a:rPr lang="en-SG" sz="1400" dirty="0">
                <a:uFillTx/>
              </a:rPr>
              <a:t>is essentially more hopeful than useful.</a:t>
            </a:r>
          </a:p>
          <a:p>
            <a:pPr lvl="0"/>
            <a:r>
              <a:rPr lang="en-SG" sz="1400" dirty="0">
                <a:uFillTx/>
              </a:rPr>
              <a:t>means that difficult problems can be solved by discussion.</a:t>
            </a:r>
          </a:p>
          <a:p>
            <a:pPr lvl="0"/>
            <a:r>
              <a:rPr lang="en-SG" sz="1400" dirty="0">
                <a:uFillTx/>
              </a:rPr>
              <a:t>means that long-standing differences can be ameliorated when protagonists resolve their differences.</a:t>
            </a:r>
          </a:p>
          <a:p>
            <a:pPr lvl="0"/>
            <a:r>
              <a:rPr lang="en-SG" sz="1400" dirty="0">
                <a:uFillTx/>
              </a:rPr>
              <a:t>means that unsolvable situations can be made better when opposing stake holders clarify their stances.</a:t>
            </a:r>
          </a:p>
          <a:p>
            <a:pPr marL="0" indent="0">
              <a:buNone/>
            </a:pPr>
            <a:r>
              <a:rPr lang="en-SG" sz="1400" dirty="0">
                <a:uFillTx/>
              </a:rPr>
              <a:t> </a:t>
            </a:r>
          </a:p>
          <a:p>
            <a:pPr marL="0" indent="0">
              <a:buNone/>
            </a:pPr>
            <a:r>
              <a:rPr lang="en-SG" sz="1400" b="1" dirty="0">
                <a:uFillTx/>
              </a:rPr>
              <a:t>Question 14</a:t>
            </a:r>
          </a:p>
          <a:p>
            <a:pPr marL="0" indent="0">
              <a:buNone/>
            </a:pPr>
            <a:r>
              <a:rPr lang="en-SG" sz="1400" dirty="0">
                <a:uFillTx/>
              </a:rPr>
              <a:t>Fisk’s major concern in this article is that</a:t>
            </a:r>
          </a:p>
          <a:p>
            <a:pPr lvl="0"/>
            <a:r>
              <a:rPr lang="en-SG" sz="1400" dirty="0">
                <a:uFillTx/>
              </a:rPr>
              <a:t>students cannot understand their university lecturers.</a:t>
            </a:r>
          </a:p>
          <a:p>
            <a:pPr lvl="0"/>
            <a:r>
              <a:rPr lang="en-SG" sz="1400" dirty="0">
                <a:uFillTx/>
              </a:rPr>
              <a:t>modern university educated people use language patterns that are intractable to many.</a:t>
            </a:r>
          </a:p>
          <a:p>
            <a:pPr lvl="0"/>
            <a:r>
              <a:rPr lang="en-SG" sz="1400" dirty="0">
                <a:uFillTx/>
              </a:rPr>
              <a:t>university lecturers talk exclusively to one another in a language indecipherable to others.</a:t>
            </a:r>
          </a:p>
          <a:p>
            <a:pPr lvl="0"/>
            <a:r>
              <a:rPr lang="en-SG" sz="1400" dirty="0">
                <a:uFillTx/>
              </a:rPr>
              <a:t>those who have a university education do not want to be understood by people of lower status.</a:t>
            </a:r>
          </a:p>
          <a:p>
            <a:pPr marL="0" indent="0">
              <a:buNone/>
            </a:pPr>
            <a:endParaRPr lang="en-SG" sz="1400" dirty="0">
              <a:uFillTx/>
            </a:endParaRPr>
          </a:p>
          <a:p>
            <a:pPr marL="0" indent="0">
              <a:buNone/>
            </a:pPr>
            <a:r>
              <a:rPr lang="en-SG" sz="1400" b="1" dirty="0">
                <a:uFillTx/>
              </a:rPr>
              <a:t>Question 15</a:t>
            </a:r>
          </a:p>
          <a:p>
            <a:pPr marL="0" indent="0">
              <a:buNone/>
            </a:pPr>
            <a:r>
              <a:rPr lang="en-SG" sz="1400" dirty="0">
                <a:uFillTx/>
              </a:rPr>
              <a:t>Later in the article, Fisk claims that, ‘It may be that all this came about as a protective shield against political bias in class.’ How could academic language provide this “protective shield”? Lecturers claim that</a:t>
            </a:r>
          </a:p>
          <a:p>
            <a:pPr lvl="0"/>
            <a:r>
              <a:rPr lang="en-SG" sz="1400" dirty="0">
                <a:uFillTx/>
              </a:rPr>
              <a:t>they were not understood.</a:t>
            </a:r>
          </a:p>
          <a:p>
            <a:pPr lvl="0"/>
            <a:r>
              <a:rPr lang="en-SG" sz="1400" dirty="0">
                <a:uFillTx/>
              </a:rPr>
              <a:t>they did not play politics in their classes.</a:t>
            </a:r>
          </a:p>
          <a:p>
            <a:pPr lvl="0"/>
            <a:r>
              <a:rPr lang="en-SG" sz="1400" dirty="0">
                <a:uFillTx/>
              </a:rPr>
              <a:t>their policy decisions were not carried out.</a:t>
            </a:r>
          </a:p>
          <a:p>
            <a:r>
              <a:rPr lang="en-SG" sz="1400" dirty="0">
                <a:uFillTx/>
              </a:rPr>
              <a:t>they were not favouring students from particular ethnic/religious backgrounds.</a:t>
            </a:r>
          </a:p>
        </p:txBody>
      </p:sp>
      <p:sp>
        <p:nvSpPr>
          <p:cNvPr id="4" name="Slide Number Placeholder 3"/>
          <p:cNvSpPr>
            <a:spLocks noGrp="1"/>
          </p:cNvSpPr>
          <p:nvPr>
            <p:ph type="sldNum" sz="quarter" idx="4"/>
          </p:nvPr>
        </p:nvSpPr>
        <p:spPr/>
        <p:txBody>
          <a:bodyPr/>
          <a:lstStyle/>
          <a:p>
            <a:fld id="{FE888221-73E1-48FE-A501-1A5F829C09A5}" type="slidenum">
              <a:rPr lang="en-US" smtClean="0">
                <a:uFillTx/>
              </a:rPr>
              <a:pPr/>
              <a:t>91</a:t>
            </a:fld>
            <a:endParaRPr lang="en-US">
              <a:uFillTx/>
            </a:endParaRPr>
          </a:p>
        </p:txBody>
      </p:sp>
    </p:spTree>
  </p:cSld>
  <p:clrMapOvr>
    <a:masterClrMapping/>
  </p:clrMapOvr>
</p:sld>
</file>

<file path=ppt/theme/theme1.xml><?xml version="1.0" encoding="utf-8"?>
<a:theme xmlns:a="http://schemas.openxmlformats.org/drawingml/2006/main" name="Theme - ISAT - Math - v16.01">
  <a:themeElements>
    <a:clrScheme name="PZ Test 1">
      <a:dk1>
        <a:srgbClr val="000000"/>
      </a:dk1>
      <a:lt1>
        <a:srgbClr val="FFFFFF"/>
      </a:lt1>
      <a:dk2>
        <a:srgbClr val="D128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st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Theme - ISAT - Math - v16.01</Template>
  <TotalTime>13597</TotalTime>
  <Words>15025</Words>
  <Application>Microsoft Macintosh PowerPoint</Application>
  <PresentationFormat>On-screen Show (4:3)</PresentationFormat>
  <Paragraphs>1419</Paragraphs>
  <Slides>91</Slides>
  <Notes>76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91</vt:i4>
      </vt:variant>
    </vt:vector>
  </HeadingPairs>
  <TitlesOfParts>
    <vt:vector size="98" baseType="lpstr">
      <vt:lpstr>Arial</vt:lpstr>
      <vt:lpstr>Calibri</vt:lpstr>
      <vt:lpstr>Helvetica</vt:lpstr>
      <vt:lpstr>Segoe UI</vt:lpstr>
      <vt:lpstr>Segoe UI Light</vt:lpstr>
      <vt:lpstr>Wingdings</vt:lpstr>
      <vt:lpstr>Theme - ISAT - Math - v16.01</vt:lpstr>
      <vt:lpstr>Session 1</vt:lpstr>
      <vt:lpstr>Reading Comprehension</vt:lpstr>
      <vt:lpstr>Passage Type</vt:lpstr>
      <vt:lpstr>Passage Types</vt:lpstr>
      <vt:lpstr>Passage Types</vt:lpstr>
      <vt:lpstr>Passage Type</vt:lpstr>
      <vt:lpstr>Passage Type</vt:lpstr>
      <vt:lpstr>Techniques</vt:lpstr>
      <vt:lpstr>Techniques</vt:lpstr>
      <vt:lpstr>Techniques</vt:lpstr>
      <vt:lpstr>Techniques</vt:lpstr>
      <vt:lpstr>Techniques</vt:lpstr>
      <vt:lpstr>Techniques</vt:lpstr>
      <vt:lpstr>Techniques</vt:lpstr>
      <vt:lpstr>Techniques</vt:lpstr>
      <vt:lpstr>Techniques</vt:lpstr>
      <vt:lpstr>Techniques</vt:lpstr>
      <vt:lpstr>Reading Comprehension</vt:lpstr>
      <vt:lpstr>Main Idea</vt:lpstr>
      <vt:lpstr>Main Idea</vt:lpstr>
      <vt:lpstr>Main Idea</vt:lpstr>
      <vt:lpstr>Main Idea</vt:lpstr>
      <vt:lpstr>Main Idea</vt:lpstr>
      <vt:lpstr>Main Idea</vt:lpstr>
      <vt:lpstr>Main Idea</vt:lpstr>
      <vt:lpstr>Main Idea</vt:lpstr>
      <vt:lpstr>Main Idea</vt:lpstr>
      <vt:lpstr>Main Idea</vt:lpstr>
      <vt:lpstr>Main Idea</vt:lpstr>
      <vt:lpstr>Main Idea</vt:lpstr>
      <vt:lpstr>Details</vt:lpstr>
      <vt:lpstr>Details</vt:lpstr>
      <vt:lpstr>Details</vt:lpstr>
      <vt:lpstr>Details</vt:lpstr>
      <vt:lpstr>Details</vt:lpstr>
      <vt:lpstr>Induction/Deduction</vt:lpstr>
      <vt:lpstr>Inference</vt:lpstr>
      <vt:lpstr>Inference</vt:lpstr>
      <vt:lpstr>Inference</vt:lpstr>
      <vt:lpstr>Inference</vt:lpstr>
      <vt:lpstr>Inference</vt:lpstr>
      <vt:lpstr>Inference</vt:lpstr>
      <vt:lpstr>Inference</vt:lpstr>
      <vt:lpstr>Inference</vt:lpstr>
      <vt:lpstr>Inference</vt:lpstr>
      <vt:lpstr>Inference</vt:lpstr>
      <vt:lpstr>Inference</vt:lpstr>
      <vt:lpstr>Inference</vt:lpstr>
      <vt:lpstr>Inference</vt:lpstr>
      <vt:lpstr>Inference</vt:lpstr>
      <vt:lpstr>Inference</vt:lpstr>
      <vt:lpstr>Interpretation</vt:lpstr>
      <vt:lpstr>Author’s Technique</vt:lpstr>
      <vt:lpstr>Author’s Technique</vt:lpstr>
      <vt:lpstr>Author’s Technique</vt:lpstr>
      <vt:lpstr>Author’s Technique</vt:lpstr>
      <vt:lpstr>Author’s Technique</vt:lpstr>
      <vt:lpstr>Author’s Technique</vt:lpstr>
      <vt:lpstr>Author’s Technique</vt:lpstr>
      <vt:lpstr>Author’s Technique</vt:lpstr>
      <vt:lpstr>Author’s Technique</vt:lpstr>
      <vt:lpstr>Author’s Technique</vt:lpstr>
      <vt:lpstr>Author’s Technique</vt:lpstr>
      <vt:lpstr>Author’s Technique</vt:lpstr>
      <vt:lpstr>Author’s Meaning</vt:lpstr>
      <vt:lpstr>Author’s Meaning</vt:lpstr>
      <vt:lpstr>Author’s Meaning</vt:lpstr>
      <vt:lpstr>Author’s Meaning</vt:lpstr>
      <vt:lpstr>Author’s Meaning</vt:lpstr>
      <vt:lpstr>Author’s Meaning</vt:lpstr>
      <vt:lpstr>Timed-Practice Questions 1A</vt:lpstr>
      <vt:lpstr>Practice 1A</vt:lpstr>
      <vt:lpstr>Practice 1A</vt:lpstr>
      <vt:lpstr>Practice 1A</vt:lpstr>
      <vt:lpstr>Practice 1A</vt:lpstr>
      <vt:lpstr>Practice 1A</vt:lpstr>
      <vt:lpstr>Practice 1A</vt:lpstr>
      <vt:lpstr>Practice 1A</vt:lpstr>
      <vt:lpstr>Practice 1A</vt:lpstr>
      <vt:lpstr>Practice 1A</vt:lpstr>
      <vt:lpstr>Timed-Practice Questions 1B</vt:lpstr>
      <vt:lpstr>Practice 1B</vt:lpstr>
      <vt:lpstr>Practice 1B</vt:lpstr>
      <vt:lpstr>Practice 1B</vt:lpstr>
      <vt:lpstr>Practice 1B</vt:lpstr>
      <vt:lpstr>Practice 1B</vt:lpstr>
      <vt:lpstr>Practice 1B</vt:lpstr>
      <vt:lpstr>Practice 1B</vt:lpstr>
      <vt:lpstr>Practice 1B</vt:lpstr>
      <vt:lpstr>Practice 1B</vt:lpstr>
      <vt:lpstr>Practice 1B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 quant 1</dc:title>
  <dc:creator>Tushar Jain</dc:creator>
  <cp:lastModifiedBy>Microsoft Office User</cp:lastModifiedBy>
  <cp:revision>135</cp:revision>
  <cp:lastPrinted>2020-12-26T07:52:52Z</cp:lastPrinted>
  <dcterms:created xsi:type="dcterms:W3CDTF">2015-11-09T19:26:06Z</dcterms:created>
  <dcterms:modified xsi:type="dcterms:W3CDTF">2020-12-26T07:55:18Z</dcterms:modified>
</cp:coreProperties>
</file>