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Montserrat"/>
      <p:regular r:id="rId10"/>
      <p:bold r:id="rId11"/>
      <p:italic r:id="rId12"/>
      <p:boldItalic r:id="rId13"/>
    </p:embeddedFont>
    <p:embeddedFont>
      <p:font typeface="La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.fntdata"/><Relationship Id="rId10" Type="http://schemas.openxmlformats.org/officeDocument/2006/relationships/font" Target="fonts/Montserrat-regular.fntdata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ato-bold.fntdata"/><Relationship Id="rId14" Type="http://schemas.openxmlformats.org/officeDocument/2006/relationships/font" Target="fonts/Lato-regular.fntdata"/><Relationship Id="rId17" Type="http://schemas.openxmlformats.org/officeDocument/2006/relationships/font" Target="fonts/Lato-boldItalic.fntdata"/><Relationship Id="rId16" Type="http://schemas.openxmlformats.org/officeDocument/2006/relationships/font" Target="fonts/La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5400000">
            <a:off x="7500300" y="504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0" y="490"/>
            <a:ext cx="5153704" cy="5134399"/>
            <a:chOff x="0" y="75"/>
            <a:chExt cx="5153704" cy="5152950"/>
          </a:xfrm>
        </p:grpSpPr>
        <p:sp>
          <p:nvSpPr>
            <p:cNvPr id="12" name="Shape 12"/>
            <p:cNvSpPr/>
            <p:nvPr/>
          </p:nvSpPr>
          <p:spPr>
            <a:xfrm rot="-5400000">
              <a:off x="454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flipH="1">
              <a:off x="652821" y="590034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4406400" y="0"/>
            <a:ext cx="4737600" cy="5143064"/>
            <a:chOff x="4406400" y="0"/>
            <a:chExt cx="4737600" cy="5143064"/>
          </a:xfrm>
        </p:grpSpPr>
        <p:sp>
          <p:nvSpPr>
            <p:cNvPr id="107" name="Shape 107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 flipH="1">
              <a:off x="5849857" y="1443955"/>
              <a:ext cx="808800" cy="808799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 rot="-5400000">
              <a:off x="5987080" y="2469465"/>
              <a:ext cx="808800" cy="808799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 flipH="1">
              <a:off x="6222114" y="267695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 rot="-5400000">
              <a:off x="6675341" y="186201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 rot="-5400000">
              <a:off x="6861140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 rot="-5400000">
              <a:off x="7047599" y="309501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 flipH="1">
              <a:off x="7276649" y="33025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 rot="-5400000">
              <a:off x="8102490" y="371847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 flipH="1">
              <a:off x="8334532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 rot="-5400000">
              <a:off x="8288289" y="433426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8000"/>
            </a:lvl1pPr>
            <a:lvl2pPr lvl="1">
              <a:spcBef>
                <a:spcPts val="0"/>
              </a:spcBef>
              <a:buSzPct val="100000"/>
              <a:defRPr sz="8000"/>
            </a:lvl2pPr>
            <a:lvl3pPr lvl="2">
              <a:spcBef>
                <a:spcPts val="0"/>
              </a:spcBef>
              <a:buSzPct val="100000"/>
              <a:defRPr sz="8000"/>
            </a:lvl3pPr>
            <a:lvl4pPr lvl="3">
              <a:spcBef>
                <a:spcPts val="0"/>
              </a:spcBef>
              <a:buSzPct val="100000"/>
              <a:defRPr sz="8000"/>
            </a:lvl4pPr>
            <a:lvl5pPr lvl="4">
              <a:spcBef>
                <a:spcPts val="0"/>
              </a:spcBef>
              <a:buSzPct val="100000"/>
              <a:defRPr sz="8000"/>
            </a:lvl5pPr>
            <a:lvl6pPr lvl="5">
              <a:spcBef>
                <a:spcPts val="0"/>
              </a:spcBef>
              <a:buSzPct val="100000"/>
              <a:defRPr sz="8000"/>
            </a:lvl6pPr>
            <a:lvl7pPr lvl="6">
              <a:spcBef>
                <a:spcPts val="0"/>
              </a:spcBef>
              <a:buSzPct val="100000"/>
              <a:defRPr sz="8000"/>
            </a:lvl7pPr>
            <a:lvl8pPr lvl="7">
              <a:spcBef>
                <a:spcPts val="0"/>
              </a:spcBef>
              <a:buSzPct val="100000"/>
              <a:defRPr sz="8000"/>
            </a:lvl8pPr>
            <a:lvl9pPr lvl="8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27" name="Shape 1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4406400" y="0"/>
            <a:ext cx="4737600" cy="5143064"/>
            <a:chOff x="4406400" y="0"/>
            <a:chExt cx="4737600" cy="5143064"/>
          </a:xfrm>
        </p:grpSpPr>
        <p:sp>
          <p:nvSpPr>
            <p:cNvPr id="21" name="Shape 2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flipH="1">
              <a:off x="5849857" y="1443955"/>
              <a:ext cx="808800" cy="808799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-5400000">
              <a:off x="5987080" y="2469465"/>
              <a:ext cx="808800" cy="808799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 flipH="1">
              <a:off x="6222114" y="267695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6675341" y="186201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 rot="-5400000">
              <a:off x="6861140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-5400000">
              <a:off x="7047599" y="309501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flipH="1">
              <a:off x="7276649" y="33025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-5400000">
              <a:off x="8102490" y="371847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flipH="1">
              <a:off x="8334532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 rot="-5400000">
              <a:off x="8288289" y="433426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Shape 39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Shape 4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Shape 4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flipH="1">
              <a:off x="229050" y="5884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Shape 4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Shape 4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Shape 50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flipH="1">
              <a:off x="229050" y="5884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Shape 5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Shape 5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Shape 58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 flipH="1">
              <a:off x="229050" y="5884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Shape 6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Shape 63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Shape 6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flipH="1">
              <a:off x="229050" y="5884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Shape 66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Shape 71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flipH="1">
              <a:off x="5849857" y="144407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-5400000">
              <a:off x="5987080" y="2469742"/>
              <a:ext cx="808800" cy="808799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6222114" y="26771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 rot="-5400000">
              <a:off x="6675341" y="18622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rot="-5400000">
              <a:off x="6861140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 flipH="1">
              <a:off x="7965266" y="2693191"/>
              <a:ext cx="808800" cy="808799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8145082" y="330903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 rot="-5400000">
              <a:off x="7047599" y="30953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 rot="-5400000">
              <a:off x="8102490" y="37188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flipH="1">
              <a:off x="8334532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 rot="-5400000">
              <a:off x="8288289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Shape 89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Shape 9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flipH="1">
              <a:off x="229050" y="5884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0" y="4128571"/>
            <a:ext cx="698925" cy="684657"/>
            <a:chOff x="0" y="3785671"/>
            <a:chExt cx="698925" cy="684657"/>
          </a:xfrm>
        </p:grpSpPr>
        <p:sp>
          <p:nvSpPr>
            <p:cNvPr id="101" name="Shape 101"/>
            <p:cNvSpPr/>
            <p:nvPr/>
          </p:nvSpPr>
          <p:spPr>
            <a:xfrm rot="-5400000">
              <a:off x="0" y="3785671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flipH="1">
              <a:off x="154125" y="3925528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Shape 103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ctrTitle"/>
          </p:nvPr>
        </p:nvSpPr>
        <p:spPr>
          <a:xfrm>
            <a:off x="3537150" y="1578400"/>
            <a:ext cx="5063400" cy="1866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Why Play Board Games?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Help kids learn anything from numbers to spelling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Improve fine motor skills/hand-eye coordination from moving pieces (i.e. Mouse Trap)</a:t>
            </a:r>
          </a:p>
        </p:txBody>
      </p:sp>
      <p:sp>
        <p:nvSpPr>
          <p:cNvPr id="140" name="Shape 14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/>
              <a:t>Development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Game study can help reveal things about the culture of where the games come from, the economical implications, and political history of a region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Monopoly and the rise of Capitalism</a:t>
            </a:r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Axis and Allies/Risk and the World War 2</a:t>
            </a:r>
          </a:p>
          <a:p>
            <a:pPr indent="0" lvl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/>
              <a:t>Exposure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Tension/stress reliever; can be seen as cathartic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Physical/mental improvement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/>
              <a:t>Therapy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Human drive to socialize and improve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Create community through competition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/>
              <a:t>Competition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