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808285"/>
    <a:srgbClr val="6D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92"/>
    <p:restoredTop sz="94590"/>
  </p:normalViewPr>
  <p:slideViewPr>
    <p:cSldViewPr>
      <p:cViewPr varScale="1">
        <p:scale>
          <a:sx n="77" d="100"/>
          <a:sy n="77" d="100"/>
        </p:scale>
        <p:origin x="1938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F0026-147A-124F-8530-2C28A61BACCC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257300"/>
            <a:ext cx="26225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A4062-3C44-CC4B-BE86-325954940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00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A4062-3C44-CC4B-BE86-325954940A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51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A4062-3C44-CC4B-BE86-325954940A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59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A4062-3C44-CC4B-BE86-325954940A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18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A4062-3C44-CC4B-BE86-325954940A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71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A4062-3C44-CC4B-BE86-325954940A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00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A4062-3C44-CC4B-BE86-325954940A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39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A4062-3C44-CC4B-BE86-325954940A9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02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A4062-3C44-CC4B-BE86-325954940A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45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A4062-3C44-CC4B-BE86-325954940A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38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A4062-3C44-CC4B-BE86-325954940A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08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A4062-3C44-CC4B-BE86-325954940A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00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A4062-3C44-CC4B-BE86-325954940A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40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A4062-3C44-CC4B-BE86-325954940A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11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A4062-3C44-CC4B-BE86-325954940A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35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A4062-3C44-CC4B-BE86-325954940A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70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95"/>
              </a:lnSpc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 u="heavy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95"/>
              </a:lnSpc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 u="heavy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95"/>
              </a:lnSpc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 u="heavy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95"/>
              </a:lnSpc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9740900"/>
            <a:ext cx="6858000" cy="254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95"/>
              </a:lnSpc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0058" y="3484181"/>
            <a:ext cx="7352283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 u="heavy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1688845"/>
            <a:ext cx="6883400" cy="3355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99" y="9797135"/>
            <a:ext cx="207645" cy="198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6D6E7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395"/>
              </a:lnSpc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g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8965" y="8915400"/>
            <a:ext cx="1805939" cy="766062"/>
          </a:xfrm>
          <a:custGeom>
            <a:avLst/>
            <a:gdLst/>
            <a:ahLst/>
            <a:cxnLst/>
            <a:rect l="l" t="t" r="r" b="b"/>
            <a:pathLst>
              <a:path w="1805939" h="711200">
                <a:moveTo>
                  <a:pt x="1729422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4377"/>
                </a:lnTo>
                <a:lnTo>
                  <a:pt x="1190" y="678430"/>
                </a:lnTo>
                <a:lnTo>
                  <a:pt x="9525" y="701052"/>
                </a:lnTo>
                <a:lnTo>
                  <a:pt x="32146" y="709387"/>
                </a:lnTo>
                <a:lnTo>
                  <a:pt x="76200" y="710577"/>
                </a:lnTo>
                <a:lnTo>
                  <a:pt x="1729422" y="710577"/>
                </a:lnTo>
                <a:lnTo>
                  <a:pt x="1773475" y="709387"/>
                </a:lnTo>
                <a:lnTo>
                  <a:pt x="1796097" y="701052"/>
                </a:lnTo>
                <a:lnTo>
                  <a:pt x="1804431" y="678430"/>
                </a:lnTo>
                <a:lnTo>
                  <a:pt x="1805622" y="634377"/>
                </a:lnTo>
                <a:lnTo>
                  <a:pt x="1805622" y="76200"/>
                </a:lnTo>
                <a:lnTo>
                  <a:pt x="1804431" y="32146"/>
                </a:lnTo>
                <a:lnTo>
                  <a:pt x="1796097" y="9525"/>
                </a:lnTo>
                <a:lnTo>
                  <a:pt x="1773475" y="1190"/>
                </a:lnTo>
                <a:lnTo>
                  <a:pt x="1729422" y="0"/>
                </a:lnTo>
                <a:close/>
              </a:path>
            </a:pathLst>
          </a:custGeom>
          <a:solidFill>
            <a:srgbClr val="00AEEF">
              <a:alpha val="9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DCD72BE4-3724-174D-85B0-BCDDD61EFA5D}"/>
              </a:ext>
            </a:extLst>
          </p:cNvPr>
          <p:cNvSpPr/>
          <p:nvPr/>
        </p:nvSpPr>
        <p:spPr>
          <a:xfrm>
            <a:off x="0" y="262127"/>
            <a:ext cx="7320915" cy="1152525"/>
          </a:xfrm>
          <a:custGeom>
            <a:avLst/>
            <a:gdLst/>
            <a:ahLst/>
            <a:cxnLst/>
            <a:rect l="l" t="t" r="r" b="b"/>
            <a:pathLst>
              <a:path w="7320915" h="1152525">
                <a:moveTo>
                  <a:pt x="0" y="1152144"/>
                </a:moveTo>
                <a:lnTo>
                  <a:pt x="7320787" y="1152144"/>
                </a:lnTo>
                <a:lnTo>
                  <a:pt x="7320787" y="0"/>
                </a:lnTo>
                <a:lnTo>
                  <a:pt x="0" y="0"/>
                </a:lnTo>
                <a:lnTo>
                  <a:pt x="0" y="1152144"/>
                </a:lnTo>
                <a:close/>
              </a:path>
            </a:pathLst>
          </a:custGeom>
          <a:solidFill>
            <a:srgbClr val="00AEEF">
              <a:alpha val="9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F9E15C6A-383E-0F42-A1B2-0B296E63071D}"/>
              </a:ext>
            </a:extLst>
          </p:cNvPr>
          <p:cNvSpPr txBox="1"/>
          <p:nvPr/>
        </p:nvSpPr>
        <p:spPr>
          <a:xfrm>
            <a:off x="444500" y="368300"/>
            <a:ext cx="42799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 panose="020F0502020204030204" pitchFamily="34" charset="0"/>
                <a:cs typeface="Calibri" panose="020F0502020204030204" pitchFamily="34" charset="0"/>
              </a:rPr>
              <a:t>THINGS TO CONSIDER WHEN</a:t>
            </a: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6F4CCB75-3B44-D741-B7A1-4C91B5097F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596900"/>
            <a:ext cx="51943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u="none" dirty="0">
                <a:latin typeface="Calibri" panose="020F0502020204030204" pitchFamily="34" charset="0"/>
                <a:cs typeface="Calibri" panose="020F0502020204030204" pitchFamily="34" charset="0"/>
              </a:rPr>
              <a:t>BUYING </a:t>
            </a:r>
            <a:r>
              <a:rPr sz="5400" u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HOME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19F4977C-2810-5B4A-BC95-698E41F223E6}"/>
              </a:ext>
            </a:extLst>
          </p:cNvPr>
          <p:cNvSpPr txBox="1"/>
          <p:nvPr/>
        </p:nvSpPr>
        <p:spPr>
          <a:xfrm>
            <a:off x="443736" y="8993028"/>
            <a:ext cx="1595120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030"/>
              </a:lnSpc>
              <a:tabLst>
                <a:tab pos="1019175" algn="l"/>
              </a:tabLst>
            </a:pPr>
            <a:r>
              <a:rPr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  <a:p>
            <a:pPr marL="13970" algn="ctr">
              <a:lnSpc>
                <a:spcPts val="3470"/>
              </a:lnSpc>
            </a:pPr>
            <a:r>
              <a:rPr lang="en-US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EDITION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2D659-58BE-4B69-A527-B1746D45BD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7815073"/>
            <a:ext cx="198120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9740900"/>
            <a:ext cx="6858000" cy="25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772400" cy="146036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0650" algn="l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The results of the latest </a:t>
            </a:r>
            <a:r>
              <a:rPr i="1" dirty="0">
                <a:latin typeface="Calibri" panose="020F0502020204030204" pitchFamily="34" charset="0"/>
                <a:cs typeface="Calibri" panose="020F0502020204030204" pitchFamily="34" charset="0"/>
              </a:rPr>
              <a:t>Rent vs. Buy Report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i="1" dirty="0">
                <a:latin typeface="Calibri" panose="020F0502020204030204" pitchFamily="34" charset="0"/>
                <a:cs typeface="Calibri" panose="020F0502020204030204" pitchFamily="34" charset="0"/>
              </a:rPr>
              <a:t> Trulia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show that homeownership remain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cheaper than renting, with a traditional 30-year fixed rate mortgage, in 98 of the 100 largest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metro areas in the United States.</a:t>
            </a:r>
          </a:p>
          <a:p>
            <a:pPr marL="12700" marR="155575" algn="l">
              <a:lnSpc>
                <a:spcPct val="100000"/>
              </a:lnSpc>
              <a:spcBef>
                <a:spcPts val="900"/>
              </a:spcBef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In the six years that </a:t>
            </a:r>
            <a:r>
              <a:rPr i="1" dirty="0">
                <a:latin typeface="Calibri" panose="020F0502020204030204" pitchFamily="34" charset="0"/>
                <a:cs typeface="Calibri" panose="020F0502020204030204" pitchFamily="34" charset="0"/>
              </a:rPr>
              <a:t>Trulia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 has conducted this study, this is the first time that it was cheaper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to rent than buy in any of the metropolitan areas. It’s no surprise that the two metros are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San Jose and San Francisco, CA, where median home prices have jumped to over $1 million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dollars this year. Home values in San Jose have risen 29% in the last year, while rents have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remained relatively unchanged.</a:t>
            </a:r>
          </a:p>
          <a:p>
            <a:pPr marL="12700" marR="128270" algn="l">
              <a:lnSpc>
                <a:spcPct val="100000"/>
              </a:lnSpc>
              <a:spcBef>
                <a:spcPts val="900"/>
              </a:spcBef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For the 98 metros where homeownership wins out, 97 of them show a double-digit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advantage when buying. The range is an average of 2% less expensive in Honolulu (HI), all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the way up to 48.9% in Detroit (MI), and 26.3% nationwide!</a:t>
            </a:r>
          </a:p>
          <a:p>
            <a:pPr marL="12700" marR="5080" algn="l">
              <a:lnSpc>
                <a:spcPct val="100000"/>
              </a:lnSpc>
              <a:spcBef>
                <a:spcPts val="900"/>
              </a:spcBef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Below is a chart created with the data from the last six years of the study, showing the impact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of the median home price, rental price, and 30-year fixed rate interest rate used to calculate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the ‘cheaper to buy’ metric.</a:t>
            </a:r>
          </a:p>
        </p:txBody>
      </p:sp>
      <p:sp>
        <p:nvSpPr>
          <p:cNvPr id="5" name="object 5"/>
          <p:cNvSpPr/>
          <p:nvPr/>
        </p:nvSpPr>
        <p:spPr>
          <a:xfrm>
            <a:off x="219456" y="238886"/>
            <a:ext cx="7352030" cy="946785"/>
          </a:xfrm>
          <a:custGeom>
            <a:avLst/>
            <a:gdLst/>
            <a:ahLst/>
            <a:cxnLst/>
            <a:rect l="l" t="t" r="r" b="b"/>
            <a:pathLst>
              <a:path w="7352030" h="946785">
                <a:moveTo>
                  <a:pt x="0" y="946403"/>
                </a:moveTo>
                <a:lnTo>
                  <a:pt x="7351776" y="946403"/>
                </a:lnTo>
                <a:lnTo>
                  <a:pt x="7351776" y="0"/>
                </a:lnTo>
                <a:lnTo>
                  <a:pt x="0" y="0"/>
                </a:lnTo>
                <a:lnTo>
                  <a:pt x="0" y="946403"/>
                </a:lnTo>
                <a:close/>
              </a:path>
            </a:pathLst>
          </a:custGeom>
          <a:solidFill>
            <a:srgbClr val="00AEEF">
              <a:alpha val="9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6344" y="1009586"/>
            <a:ext cx="6858000" cy="2540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4500" y="7688580"/>
            <a:ext cx="6871334" cy="1967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In 2016, when buying was 41.3% less expensive than renting, the average mortgage rate was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the driving force behind the difference. Rates this year are the highest they have been in six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years which has narrowed the gap, all while home price appreciation has also been driven up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by a lack of homes for sale.</a:t>
            </a: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400" b="1" dirty="0">
                <a:solidFill>
                  <a:srgbClr val="00AE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Bottom Line</a:t>
            </a:r>
          </a:p>
          <a:p>
            <a:pPr marL="12700" marR="352425"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Homeownership provides many benefits beyond the financial ones. If you are one of the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many renters out there who would like to evaluate your ability to buy this year, let’s ge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 together to find your dream home.</a:t>
            </a:r>
          </a:p>
        </p:txBody>
      </p:sp>
      <p:sp>
        <p:nvSpPr>
          <p:cNvPr id="9" name="object 9"/>
          <p:cNvSpPr/>
          <p:nvPr/>
        </p:nvSpPr>
        <p:spPr>
          <a:xfrm>
            <a:off x="1277434" y="5162258"/>
            <a:ext cx="5258595" cy="2389805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7DCB3919-3BB7-6046-833C-D549417803FD}"/>
              </a:ext>
            </a:extLst>
          </p:cNvPr>
          <p:cNvSpPr txBox="1"/>
          <p:nvPr/>
        </p:nvSpPr>
        <p:spPr>
          <a:xfrm>
            <a:off x="7281189" y="9792302"/>
            <a:ext cx="186411" cy="222497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95"/>
              </a:spcBef>
            </a:pPr>
            <a:fld id="{81D60167-4931-47E6-BA6A-407CBD079E47}" type="slidenum">
              <a:rPr sz="1200" dirty="0">
                <a:solidFill>
                  <a:srgbClr val="6D6E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fld>
            <a:endParaRPr sz="1200" dirty="0">
              <a:solidFill>
                <a:srgbClr val="6D6E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1860D0C6-E62A-6043-A36D-91BA18717037}"/>
              </a:ext>
            </a:extLst>
          </p:cNvPr>
          <p:cNvSpPr txBox="1">
            <a:spLocks/>
          </p:cNvSpPr>
          <p:nvPr/>
        </p:nvSpPr>
        <p:spPr>
          <a:xfrm>
            <a:off x="210311" y="304800"/>
            <a:ext cx="7352030" cy="73231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>
            <a:lvl1pPr>
              <a:defRPr sz="2500" b="1" i="0" u="heavy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246379" marR="238760">
              <a:lnSpc>
                <a:spcPct val="76900"/>
              </a:lnSpc>
              <a:spcBef>
                <a:spcPts val="819"/>
              </a:spcBef>
              <a:tabLst>
                <a:tab pos="7104380" algn="l"/>
              </a:tabLst>
            </a:pPr>
            <a:r>
              <a:rPr lang="en-US" sz="2600" u="none" kern="0" dirty="0">
                <a:latin typeface="Calibri" panose="020F0502020204030204" pitchFamily="34" charset="0"/>
                <a:cs typeface="Calibri" panose="020F0502020204030204" pitchFamily="34" charset="0"/>
              </a:rPr>
              <a:t>Buying A Home Is Cheaper Than Renting</a:t>
            </a:r>
            <a:br>
              <a:rPr lang="en-US" sz="2600" u="none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u="none" kern="0" dirty="0">
                <a:latin typeface="Calibri" panose="020F0502020204030204" pitchFamily="34" charset="0"/>
                <a:cs typeface="Calibri" panose="020F0502020204030204" pitchFamily="34" charset="0"/>
              </a:rPr>
              <a:t>In The Majority Of The US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9740900"/>
            <a:ext cx="6858000" cy="254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772400" cy="347014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499" y="3688079"/>
            <a:ext cx="7117841" cy="62222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3234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In this day and age of being able to shop for anything anywhere, it is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very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 important to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know what you’re looking for when you start your home search.</a:t>
            </a:r>
          </a:p>
          <a:p>
            <a:pPr marL="12700" marR="146050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If you’ve been thinking about buying a home of your own for some time now, you’ve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probably come up with a list of things that you’d LOVE to have in your new home. Many new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homebuyers fantasize about the amenities that they see on television or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Pinterest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, and start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looking at the countless homes listed for sale with rose-colored glasses.</a:t>
            </a:r>
          </a:p>
          <a:p>
            <a:pPr marL="12700" marR="238760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Do you really need that farmhouse sink in the kitchen in order to be happy with your home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choice? Would a two-car garage be a convenience or a necessity? Could the man cave of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your dreams be a future renovation project instead of a make or break now?</a:t>
            </a:r>
          </a:p>
          <a:p>
            <a:pPr marL="12700" marR="191770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The first step in your home buying process should be pre-approval for your mortgage. This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allows you to know your budget before you fall in love with a home that is way outside of it.</a:t>
            </a:r>
          </a:p>
          <a:p>
            <a:pPr marL="12700" marR="461645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The next step is to list all the features of a home that you would like, and to qualify them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as follows:</a:t>
            </a:r>
          </a:p>
          <a:p>
            <a:pPr marL="241300" marR="565785" indent="-228600">
              <a:lnSpc>
                <a:spcPct val="100000"/>
              </a:lnSpc>
              <a:spcBef>
                <a:spcPts val="900"/>
              </a:spcBef>
              <a:buClr>
                <a:srgbClr val="00AEEF"/>
              </a:buClr>
              <a:buChar char="•"/>
              <a:tabLst>
                <a:tab pos="240665" algn="l"/>
                <a:tab pos="241935" algn="l"/>
              </a:tabLst>
            </a:pPr>
            <a:r>
              <a:rPr sz="1400" b="1" dirty="0">
                <a:latin typeface="Calibri" panose="020F0502020204030204" pitchFamily="34" charset="0"/>
                <a:cs typeface="Calibri" panose="020F0502020204030204" pitchFamily="34" charset="0"/>
              </a:rPr>
              <a:t>‘Must-Haves’ –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 if this property does not have these items, then it shouldn’t even be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considered. (ex: distance from work or family, number of bedrooms/bathrooms)</a:t>
            </a:r>
          </a:p>
          <a:p>
            <a:pPr marL="241300" marR="5080" indent="-228600">
              <a:lnSpc>
                <a:spcPct val="100000"/>
              </a:lnSpc>
              <a:spcBef>
                <a:spcPts val="900"/>
              </a:spcBef>
              <a:buClr>
                <a:srgbClr val="00AEEF"/>
              </a:buClr>
              <a:buChar char="•"/>
              <a:tabLst>
                <a:tab pos="240665" algn="l"/>
                <a:tab pos="241935" algn="l"/>
              </a:tabLst>
            </a:pPr>
            <a:r>
              <a:rPr sz="1400" b="1" dirty="0">
                <a:latin typeface="Calibri" panose="020F0502020204030204" pitchFamily="34" charset="0"/>
                <a:cs typeface="Calibri" panose="020F0502020204030204" pitchFamily="34" charset="0"/>
              </a:rPr>
              <a:t>‘Should-Haves’ –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 if the property hits all of the 'must-haves' and some of the 'should-haves,'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it stays in contention, but does not need to have all of these features.</a:t>
            </a:r>
          </a:p>
          <a:p>
            <a:pPr marL="241300" marR="187325" indent="-228600">
              <a:lnSpc>
                <a:spcPct val="100000"/>
              </a:lnSpc>
              <a:spcBef>
                <a:spcPts val="900"/>
              </a:spcBef>
              <a:buClr>
                <a:srgbClr val="00AEEF"/>
              </a:buClr>
              <a:buChar char="•"/>
              <a:tabLst>
                <a:tab pos="240665" algn="l"/>
                <a:tab pos="241935" algn="l"/>
              </a:tabLst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sz="1400" b="1" dirty="0">
                <a:latin typeface="Calibri" panose="020F0502020204030204" pitchFamily="34" charset="0"/>
                <a:cs typeface="Calibri" panose="020F0502020204030204" pitchFamily="34" charset="0"/>
              </a:rPr>
              <a:t>Absolute-Wish List’ –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if we find a property in our budget that has all of the ‘must-haves,’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most of the ‘should-haves,’ and ANY of these, it’s the winner!</a:t>
            </a: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400" b="1" dirty="0">
                <a:solidFill>
                  <a:srgbClr val="00AE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Bottom Line</a:t>
            </a:r>
          </a:p>
          <a:p>
            <a:pPr marL="12700" marR="420370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Having this list fleshed out before starting your search will save you time and frustration,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while also letting your agent know what features are most important to you before he or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she begins to show you houses in your desired area.</a:t>
            </a:r>
          </a:p>
        </p:txBody>
      </p:sp>
      <p:sp>
        <p:nvSpPr>
          <p:cNvPr id="5" name="object 5"/>
          <p:cNvSpPr/>
          <p:nvPr/>
        </p:nvSpPr>
        <p:spPr>
          <a:xfrm>
            <a:off x="210311" y="2248661"/>
            <a:ext cx="7352030" cy="946785"/>
          </a:xfrm>
          <a:custGeom>
            <a:avLst/>
            <a:gdLst/>
            <a:ahLst/>
            <a:cxnLst/>
            <a:rect l="l" t="t" r="r" b="b"/>
            <a:pathLst>
              <a:path w="7352030" h="946785">
                <a:moveTo>
                  <a:pt x="0" y="946403"/>
                </a:moveTo>
                <a:lnTo>
                  <a:pt x="7351776" y="946403"/>
                </a:lnTo>
                <a:lnTo>
                  <a:pt x="7351776" y="0"/>
                </a:lnTo>
                <a:lnTo>
                  <a:pt x="0" y="0"/>
                </a:lnTo>
                <a:lnTo>
                  <a:pt x="0" y="946403"/>
                </a:lnTo>
                <a:close/>
              </a:path>
            </a:pathLst>
          </a:custGeom>
          <a:solidFill>
            <a:srgbClr val="00AEEF">
              <a:alpha val="9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3019361"/>
            <a:ext cx="6858000" cy="2540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966E398B-7881-0C4B-94C9-0C23C5C92B74}"/>
              </a:ext>
            </a:extLst>
          </p:cNvPr>
          <p:cNvSpPr txBox="1"/>
          <p:nvPr/>
        </p:nvSpPr>
        <p:spPr>
          <a:xfrm>
            <a:off x="7281189" y="9792302"/>
            <a:ext cx="186411" cy="222497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95"/>
              </a:spcBef>
            </a:pPr>
            <a:fld id="{81D60167-4931-47E6-BA6A-407CBD079E47}" type="slidenum">
              <a:rPr sz="1200" dirty="0">
                <a:solidFill>
                  <a:srgbClr val="6D6E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fld>
            <a:endParaRPr sz="1200" dirty="0">
              <a:solidFill>
                <a:srgbClr val="6D6E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5FC870D2-EBED-BB4E-AF8C-DC9DB3EF4166}"/>
              </a:ext>
            </a:extLst>
          </p:cNvPr>
          <p:cNvSpPr txBox="1">
            <a:spLocks/>
          </p:cNvSpPr>
          <p:nvPr/>
        </p:nvSpPr>
        <p:spPr>
          <a:xfrm>
            <a:off x="210311" y="2271106"/>
            <a:ext cx="7352030" cy="82131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>
            <a:lvl1pPr>
              <a:defRPr sz="2500" b="1" i="0" u="heavy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246379" marR="238760">
              <a:lnSpc>
                <a:spcPts val="2800"/>
              </a:lnSpc>
              <a:spcBef>
                <a:spcPts val="660"/>
              </a:spcBef>
              <a:tabLst>
                <a:tab pos="7104380" algn="l"/>
              </a:tabLst>
            </a:pPr>
            <a:r>
              <a:rPr lang="en-US" sz="2800" u="none" kern="0" dirty="0">
                <a:latin typeface="Calibri" panose="020F0502020204030204" pitchFamily="34" charset="0"/>
                <a:cs typeface="Calibri" panose="020F0502020204030204" pitchFamily="34" charset="0"/>
              </a:rPr>
              <a:t>Starting To Look For A Home? Know What You Want vs. What You Need	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9740900"/>
            <a:ext cx="6858000" cy="25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772400" cy="5534685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5752744"/>
            <a:ext cx="6871970" cy="3924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794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There are many misconceptions about buying a home that are believed to be true. Let’s take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a look at two of the more common ones that may be holding you back from buying today.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00AE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Down Payment</a:t>
            </a:r>
          </a:p>
          <a:p>
            <a:pPr marL="12700" marR="133350">
              <a:lnSpc>
                <a:spcPct val="100000"/>
              </a:lnSpc>
              <a:spcBef>
                <a:spcPts val="157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Buyers often overestimate the down payment funds needed to qualify for a home loan. The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Realtors® Confidence Index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from the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 National Association of Realtors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(NAR) found that the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American public is still somewhat confused about what is required to qualify for a home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mortgage loan in today’s housing market.</a:t>
            </a:r>
          </a:p>
          <a:p>
            <a:pPr marL="12700" marR="5080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While many believe that they need at least 20% down to buy their dream homes, they do not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realize that there are programs available which allow them to put down as little as 3%.</a:t>
            </a:r>
          </a:p>
          <a:p>
            <a:pPr marL="12700" marR="243840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Many renters may actually be able to enter the housing market sooner than they had ever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imagined with programs that have emerged allowing less cash out of pocket.</a:t>
            </a: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According to the same report:</a:t>
            </a:r>
          </a:p>
          <a:p>
            <a:pPr marL="469265" marR="443230">
              <a:lnSpc>
                <a:spcPct val="100000"/>
              </a:lnSpc>
              <a:spcBef>
                <a:spcPts val="900"/>
              </a:spcBef>
            </a:pP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"72% of first-time homebuyers put down less than 20% down to purchase their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home last month."</a:t>
            </a:r>
          </a:p>
        </p:txBody>
      </p:sp>
      <p:sp>
        <p:nvSpPr>
          <p:cNvPr id="5" name="object 5"/>
          <p:cNvSpPr/>
          <p:nvPr/>
        </p:nvSpPr>
        <p:spPr>
          <a:xfrm>
            <a:off x="210311" y="4644669"/>
            <a:ext cx="7352030" cy="615315"/>
          </a:xfrm>
          <a:custGeom>
            <a:avLst/>
            <a:gdLst/>
            <a:ahLst/>
            <a:cxnLst/>
            <a:rect l="l" t="t" r="r" b="b"/>
            <a:pathLst>
              <a:path w="7352030" h="615314">
                <a:moveTo>
                  <a:pt x="0" y="614934"/>
                </a:moveTo>
                <a:lnTo>
                  <a:pt x="7351776" y="614934"/>
                </a:lnTo>
                <a:lnTo>
                  <a:pt x="7351776" y="0"/>
                </a:lnTo>
                <a:lnTo>
                  <a:pt x="0" y="0"/>
                </a:lnTo>
                <a:lnTo>
                  <a:pt x="0" y="614934"/>
                </a:lnTo>
                <a:close/>
              </a:path>
            </a:pathLst>
          </a:custGeom>
          <a:solidFill>
            <a:srgbClr val="00AEEF">
              <a:alpha val="9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083898"/>
            <a:ext cx="6858000" cy="2540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324DBA37-3044-5246-A2E9-F3C09995D37A}"/>
              </a:ext>
            </a:extLst>
          </p:cNvPr>
          <p:cNvSpPr txBox="1"/>
          <p:nvPr/>
        </p:nvSpPr>
        <p:spPr>
          <a:xfrm>
            <a:off x="7281189" y="9792302"/>
            <a:ext cx="186411" cy="222497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95"/>
              </a:spcBef>
            </a:pPr>
            <a:fld id="{81D60167-4931-47E6-BA6A-407CBD079E47}" type="slidenum">
              <a:rPr sz="1200" dirty="0">
                <a:solidFill>
                  <a:srgbClr val="6D6E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fld>
            <a:endParaRPr sz="1200" dirty="0">
              <a:solidFill>
                <a:srgbClr val="6D6E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AFEB94D4-E460-264F-A53D-26097E4BA0AB}"/>
              </a:ext>
            </a:extLst>
          </p:cNvPr>
          <p:cNvSpPr txBox="1">
            <a:spLocks/>
          </p:cNvSpPr>
          <p:nvPr/>
        </p:nvSpPr>
        <p:spPr>
          <a:xfrm>
            <a:off x="210310" y="4676866"/>
            <a:ext cx="7257290" cy="4206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500" b="1" i="0" u="heavy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246379">
              <a:spcBef>
                <a:spcPts val="100"/>
              </a:spcBef>
              <a:tabLst>
                <a:tab pos="7104380" algn="l"/>
              </a:tabLst>
            </a:pPr>
            <a:r>
              <a:rPr lang="en-US" sz="2650" u="none" kern="0" dirty="0">
                <a:latin typeface="Calibri" panose="020F0502020204030204" pitchFamily="34" charset="0"/>
                <a:cs typeface="Calibri" panose="020F0502020204030204" pitchFamily="34" charset="0"/>
              </a:rPr>
              <a:t>You Do NOT Need 20% Down To Buy Your Home!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9740900"/>
            <a:ext cx="6858000" cy="25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500" y="393700"/>
            <a:ext cx="6751955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AE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FICO® Scores</a:t>
            </a:r>
          </a:p>
          <a:p>
            <a:pPr marL="12700" marR="5080">
              <a:lnSpc>
                <a:spcPct val="100000"/>
              </a:lnSpc>
              <a:spcBef>
                <a:spcPts val="127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Similar to the misconceptions surrounding down payment requirements, many either don’t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know or are misinformed about what FICO® score is necessary to qualify for a home loan.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70481" y="1609950"/>
            <a:ext cx="3822700" cy="2719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95"/>
              </a:lnSpc>
            </a:pPr>
            <a:r>
              <a:rPr sz="7500" spc="-2320" dirty="0">
                <a:solidFill>
                  <a:srgbClr val="ED1C24"/>
                </a:solidFill>
                <a:latin typeface="Times New Roman"/>
                <a:cs typeface="Times New Roman"/>
              </a:rPr>
              <a:t>UP</a:t>
            </a:r>
            <a:r>
              <a:rPr sz="11250" spc="-3479" baseline="-31111" dirty="0">
                <a:solidFill>
                  <a:srgbClr val="ED1C24"/>
                </a:solidFill>
                <a:latin typeface="Times New Roman"/>
                <a:cs typeface="Times New Roman"/>
              </a:rPr>
              <a:t>D</a:t>
            </a:r>
            <a:r>
              <a:rPr sz="11250" spc="-3479" baseline="-47777" dirty="0">
                <a:solidFill>
                  <a:srgbClr val="ED1C24"/>
                </a:solidFill>
                <a:latin typeface="Times New Roman"/>
                <a:cs typeface="Times New Roman"/>
              </a:rPr>
              <a:t>A</a:t>
            </a:r>
            <a:r>
              <a:rPr sz="11250" spc="-3479" baseline="-62592" dirty="0">
                <a:solidFill>
                  <a:srgbClr val="ED1C24"/>
                </a:solidFill>
                <a:latin typeface="Times New Roman"/>
                <a:cs typeface="Times New Roman"/>
              </a:rPr>
              <a:t>TE</a:t>
            </a:r>
            <a:endParaRPr sz="11250" baseline="-62592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93094" y="1440829"/>
            <a:ext cx="4443046" cy="3264076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891199"/>
            <a:ext cx="7772400" cy="371000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07F2FD6D-7483-5040-B149-2DDDBC8A1A02}"/>
              </a:ext>
            </a:extLst>
          </p:cNvPr>
          <p:cNvSpPr txBox="1"/>
          <p:nvPr/>
        </p:nvSpPr>
        <p:spPr>
          <a:xfrm>
            <a:off x="7281189" y="9792302"/>
            <a:ext cx="186411" cy="222497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95"/>
              </a:spcBef>
            </a:pPr>
            <a:fld id="{81D60167-4931-47E6-BA6A-407CBD079E47}" type="slidenum">
              <a:rPr sz="1200" dirty="0">
                <a:solidFill>
                  <a:srgbClr val="6D6E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fld>
            <a:endParaRPr sz="1200" dirty="0">
              <a:solidFill>
                <a:srgbClr val="6D6E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24A713B1-488C-1C4E-926D-10CEB07DAEAF}"/>
              </a:ext>
            </a:extLst>
          </p:cNvPr>
          <p:cNvSpPr txBox="1"/>
          <p:nvPr/>
        </p:nvSpPr>
        <p:spPr>
          <a:xfrm>
            <a:off x="444500" y="1392678"/>
            <a:ext cx="1905635" cy="32444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Many Americans believe that a ‘good’ credit score is 780 or higher.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To help debunk this myth, let’s take a look at 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Ellie Mae’s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latest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Origination Insight Report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which focuses on recently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closed (approved) loans.</a:t>
            </a: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As you can see on the right, 51.5% of approved mortgages had a credit score of 600-749.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4CB798E0-82B3-7247-92AF-C02F560A2B60}"/>
              </a:ext>
            </a:extLst>
          </p:cNvPr>
          <p:cNvSpPr txBox="1"/>
          <p:nvPr/>
        </p:nvSpPr>
        <p:spPr>
          <a:xfrm>
            <a:off x="444499" y="4779489"/>
            <a:ext cx="6751955" cy="7745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dirty="0">
                <a:solidFill>
                  <a:srgbClr val="00AE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Bottom Line</a:t>
            </a:r>
          </a:p>
          <a:p>
            <a:pPr marL="12700" marR="57150">
              <a:lnSpc>
                <a:spcPct val="100000"/>
              </a:lnSpc>
              <a:spcBef>
                <a:spcPts val="90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If you are a prospective buyer who is ‘ready’ and ‘willing’ to act now, but you are not sure if you are ‘able’ to, let's meet so I can help you understand your true options today.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9740900"/>
            <a:ext cx="6858000" cy="25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772400" cy="4338828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4556759"/>
            <a:ext cx="7117841" cy="49141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099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According to the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Realtors Confidence Index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from the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National Association of Realtors,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 61%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o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f first-time homebuyers purchased their homes with down payments below 6%.</a:t>
            </a:r>
          </a:p>
          <a:p>
            <a:pPr marL="12700" marR="161290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Many potential homebuyers believe that a 20% down payment is necessary in order to buy 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home and many have disqualified themselves without even trying, but in July, 72% of first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time buyers and 53% of all buyers put less than 20% down.</a:t>
            </a:r>
          </a:p>
          <a:p>
            <a:pPr marL="12700" marR="142240">
              <a:spcBef>
                <a:spcPts val="90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Elizabeth Mendenhall, President of NAR,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recently shed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light on why buyer demand has remained strong,</a:t>
            </a:r>
          </a:p>
          <a:p>
            <a:pPr marL="469265" marR="234315">
              <a:spcBef>
                <a:spcPts val="900"/>
              </a:spcBef>
            </a:pP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n-US" sz="1400" i="1" dirty="0"/>
              <a:t>Despite first-time buyers struggling to achieve homeownership, Realtors® in most areas say demand is still the strongest at the entry-level segment of the market.</a:t>
            </a:r>
            <a:endParaRPr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9265" marR="313055">
              <a:spcBef>
                <a:spcPts val="900"/>
              </a:spcBef>
            </a:pPr>
            <a:r>
              <a:rPr lang="en-US" sz="1400" i="1" dirty="0"/>
              <a:t>For prospective first-timers looking to begin their home search this fall, it is expected that competition will remain swift. That is why it’s important to be fully prepared with a pre-approval from a lender, and to begin conversations with a Realtor® early about what you’re looking for and where.”</a:t>
            </a:r>
            <a:endParaRPr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259715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It’s no surprise that with rents rising, more and more first-time buyers are taking advantage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of low-down-payment mortgage options to secure their monthly housing costs and finally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attain their dream homes.</a:t>
            </a: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400" b="1" dirty="0">
                <a:solidFill>
                  <a:srgbClr val="00AE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Bottom Line</a:t>
            </a:r>
          </a:p>
          <a:p>
            <a:pPr marL="12700" marR="5080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If you are one of the many first-time buyers unsure of whether or not you would qualify for a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low-down-payment mortgage, let’s get together and set you on your path to homeownership!</a:t>
            </a:r>
          </a:p>
        </p:txBody>
      </p:sp>
      <p:sp>
        <p:nvSpPr>
          <p:cNvPr id="5" name="object 5"/>
          <p:cNvSpPr/>
          <p:nvPr/>
        </p:nvSpPr>
        <p:spPr>
          <a:xfrm>
            <a:off x="210311" y="3459226"/>
            <a:ext cx="7352030" cy="604520"/>
          </a:xfrm>
          <a:custGeom>
            <a:avLst/>
            <a:gdLst/>
            <a:ahLst/>
            <a:cxnLst/>
            <a:rect l="l" t="t" r="r" b="b"/>
            <a:pathLst>
              <a:path w="7352030" h="604520">
                <a:moveTo>
                  <a:pt x="0" y="604520"/>
                </a:moveTo>
                <a:lnTo>
                  <a:pt x="7351776" y="604520"/>
                </a:lnTo>
                <a:lnTo>
                  <a:pt x="7351776" y="0"/>
                </a:lnTo>
                <a:lnTo>
                  <a:pt x="0" y="0"/>
                </a:lnTo>
                <a:lnTo>
                  <a:pt x="0" y="604520"/>
                </a:lnTo>
                <a:close/>
              </a:path>
            </a:pathLst>
          </a:custGeom>
          <a:solidFill>
            <a:srgbClr val="00AEEF">
              <a:alpha val="9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3888041"/>
            <a:ext cx="6858000" cy="2540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9C9A99E9-7157-0447-BDCA-30692412A2B2}"/>
              </a:ext>
            </a:extLst>
          </p:cNvPr>
          <p:cNvSpPr txBox="1"/>
          <p:nvPr/>
        </p:nvSpPr>
        <p:spPr>
          <a:xfrm>
            <a:off x="7281189" y="9792302"/>
            <a:ext cx="186411" cy="222497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95"/>
              </a:spcBef>
            </a:pPr>
            <a:fld id="{81D60167-4931-47E6-BA6A-407CBD079E47}" type="slidenum">
              <a:rPr sz="1200" dirty="0">
                <a:solidFill>
                  <a:srgbClr val="6D6E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fld>
            <a:endParaRPr sz="1200" dirty="0">
              <a:solidFill>
                <a:srgbClr val="6D6E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0F93124E-586E-D647-A7D0-6DA0A6E7DD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0058" y="3505200"/>
            <a:ext cx="7352283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379">
              <a:lnSpc>
                <a:spcPct val="100000"/>
              </a:lnSpc>
              <a:spcBef>
                <a:spcPts val="100"/>
              </a:spcBef>
              <a:tabLst>
                <a:tab pos="7104380" algn="l"/>
              </a:tabLst>
            </a:pPr>
            <a:r>
              <a:rPr sz="2600" u="none" dirty="0">
                <a:latin typeface="Calibri" panose="020F0502020204030204" pitchFamily="34" charset="0"/>
                <a:cs typeface="Calibri" panose="020F0502020204030204" pitchFamily="34" charset="0"/>
              </a:rPr>
              <a:t>61% Of First-Time Buyers Put Down Less Than 6%	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9740900"/>
            <a:ext cx="6858000" cy="25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772400" cy="2212848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2430780"/>
            <a:ext cx="7327900" cy="7314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/>
              <a:t>In many markets across the country, the number of buyers searching for their dream homes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sz="1400" dirty="0"/>
              <a:t>greatly exceeds the number of homes for sale. This has led to a competitive marketplace</a:t>
            </a:r>
            <a:r>
              <a:rPr lang="en-US" sz="1400" dirty="0"/>
              <a:t> </a:t>
            </a:r>
            <a:r>
              <a:rPr sz="1400" dirty="0"/>
              <a:t>where</a:t>
            </a:r>
            <a:r>
              <a:rPr lang="en-US" sz="1400" dirty="0"/>
              <a:t> </a:t>
            </a:r>
            <a:r>
              <a:rPr sz="1400" dirty="0"/>
              <a:t>buyers often need to stand out. One way to show you are serious about buying your</a:t>
            </a:r>
            <a:r>
              <a:rPr lang="en-US" sz="1400" dirty="0"/>
              <a:t> </a:t>
            </a:r>
            <a:r>
              <a:rPr sz="1400" dirty="0"/>
              <a:t>dream</a:t>
            </a:r>
            <a:br>
              <a:rPr lang="en-US" sz="1400" dirty="0"/>
            </a:br>
            <a:r>
              <a:rPr sz="1400" dirty="0"/>
              <a:t>home is to get pre-qualified or pre-approved for a mortgage before starting your search.</a:t>
            </a:r>
          </a:p>
          <a:p>
            <a:pPr marL="12700" marR="224790">
              <a:lnSpc>
                <a:spcPct val="100000"/>
              </a:lnSpc>
              <a:spcBef>
                <a:spcPts val="900"/>
              </a:spcBef>
            </a:pPr>
            <a:r>
              <a:rPr sz="1400" dirty="0"/>
              <a:t>Even if you are in a market that is not as competitive, knowing your budget will give you the</a:t>
            </a:r>
            <a:r>
              <a:rPr lang="en-US" sz="1400" dirty="0"/>
              <a:t> </a:t>
            </a:r>
            <a:r>
              <a:rPr sz="1400" dirty="0"/>
              <a:t>confidence to know if your dream home is within your reach.</a:t>
            </a: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400" i="1" dirty="0"/>
              <a:t>Freddie Mac </a:t>
            </a:r>
            <a:r>
              <a:rPr sz="1400" dirty="0"/>
              <a:t>lays out the advantages of pre-approval in the 'My Home' section of their website.</a:t>
            </a:r>
          </a:p>
          <a:p>
            <a:pPr marL="469265" marR="319405">
              <a:lnSpc>
                <a:spcPct val="100000"/>
              </a:lnSpc>
              <a:spcBef>
                <a:spcPts val="900"/>
              </a:spcBef>
            </a:pPr>
            <a:r>
              <a:rPr sz="1400" i="1" dirty="0"/>
              <a:t>“It’s highly recommended that you work with your lender to get pre-approved before</a:t>
            </a:r>
            <a:br>
              <a:rPr lang="en-US" sz="1400" i="1" dirty="0"/>
            </a:br>
            <a:r>
              <a:rPr sz="1400" i="1" dirty="0"/>
              <a:t>you</a:t>
            </a:r>
            <a:r>
              <a:rPr lang="en-US" sz="1400" i="1" dirty="0"/>
              <a:t> </a:t>
            </a:r>
            <a:r>
              <a:rPr sz="1400" i="1" dirty="0"/>
              <a:t>begin house hunting. Pre-approval will tell you how much home you can afford</a:t>
            </a:r>
            <a:br>
              <a:rPr lang="en-US" sz="1400" i="1" dirty="0"/>
            </a:br>
            <a:r>
              <a:rPr sz="1400" i="1" dirty="0"/>
              <a:t>and can</a:t>
            </a:r>
            <a:r>
              <a:rPr lang="en-US" sz="1400" i="1" dirty="0"/>
              <a:t> </a:t>
            </a:r>
            <a:r>
              <a:rPr sz="1400" i="1" dirty="0"/>
              <a:t>help you move faster, and with greater confidence, in competitive markets.”</a:t>
            </a:r>
            <a:endParaRPr lang="en-US" sz="1400" i="1" dirty="0"/>
          </a:p>
          <a:p>
            <a:pPr marL="12700" marR="469900">
              <a:lnSpc>
                <a:spcPct val="100000"/>
              </a:lnSpc>
              <a:spcBef>
                <a:spcPts val="900"/>
              </a:spcBef>
            </a:pPr>
            <a:r>
              <a:rPr sz="1400" dirty="0"/>
              <a:t>One of the many advantages of working with a local real estate professional is that many</a:t>
            </a:r>
            <a:br>
              <a:rPr lang="en-US" sz="1400" dirty="0"/>
            </a:br>
            <a:r>
              <a:rPr sz="1400" dirty="0"/>
              <a:t>have relationships with lenders who will be able to help you with this process. Once you</a:t>
            </a:r>
            <a:br>
              <a:rPr lang="en-US" sz="1400" dirty="0"/>
            </a:br>
            <a:r>
              <a:rPr sz="1400" dirty="0"/>
              <a:t>have selected a lender, you will need to fill out their loan application and provide them</a:t>
            </a:r>
            <a:br>
              <a:rPr lang="en-US" sz="1400" dirty="0"/>
            </a:br>
            <a:r>
              <a:rPr sz="1400" dirty="0"/>
              <a:t>with important information regarding </a:t>
            </a:r>
            <a:r>
              <a:rPr sz="1400" i="1" dirty="0"/>
              <a:t>“your credit, debt, work history, down payment</a:t>
            </a:r>
            <a:br>
              <a:rPr lang="en-US" sz="1400" i="1" dirty="0"/>
            </a:br>
            <a:r>
              <a:rPr sz="1400" i="1" dirty="0"/>
              <a:t>and</a:t>
            </a:r>
            <a:r>
              <a:rPr lang="en-US" sz="1400" i="1" dirty="0"/>
              <a:t> </a:t>
            </a:r>
            <a:r>
              <a:rPr sz="1400" i="1" dirty="0"/>
              <a:t>residential history.”</a:t>
            </a:r>
          </a:p>
          <a:p>
            <a:pPr marL="12700" marR="548640">
              <a:lnSpc>
                <a:spcPct val="100000"/>
              </a:lnSpc>
              <a:spcBef>
                <a:spcPts val="900"/>
              </a:spcBef>
            </a:pPr>
            <a:r>
              <a:rPr sz="1400" i="1" dirty="0"/>
              <a:t>Freddie Mac </a:t>
            </a:r>
            <a:r>
              <a:rPr sz="1400" dirty="0"/>
              <a:t>describes the '4 Cs' that help determine the amount you will be qualified</a:t>
            </a:r>
            <a:br>
              <a:rPr lang="en-US" sz="1400" dirty="0"/>
            </a:br>
            <a:r>
              <a:rPr sz="1400" dirty="0"/>
              <a:t>to</a:t>
            </a:r>
            <a:r>
              <a:rPr lang="en-US" sz="1400" dirty="0"/>
              <a:t> </a:t>
            </a:r>
            <a:r>
              <a:rPr sz="1400" dirty="0"/>
              <a:t>borrow:</a:t>
            </a:r>
          </a:p>
          <a:p>
            <a:pPr marL="241300" indent="-228600">
              <a:lnSpc>
                <a:spcPct val="100000"/>
              </a:lnSpc>
              <a:spcBef>
                <a:spcPts val="900"/>
              </a:spcBef>
              <a:buAutoNum type="arabicPeriod"/>
              <a:tabLst>
                <a:tab pos="241935" algn="l"/>
              </a:tabLst>
            </a:pPr>
            <a:r>
              <a:rPr sz="1400" b="1" dirty="0">
                <a:solidFill>
                  <a:srgbClr val="00AEEF"/>
                </a:solidFill>
              </a:rPr>
              <a:t>Capacity: </a:t>
            </a:r>
            <a:r>
              <a:rPr sz="1400" dirty="0"/>
              <a:t>Your current and future ability to make your payments</a:t>
            </a:r>
          </a:p>
          <a:p>
            <a:pPr marL="241300" marR="431165" indent="-228600">
              <a:lnSpc>
                <a:spcPct val="100000"/>
              </a:lnSpc>
              <a:spcBef>
                <a:spcPts val="450"/>
              </a:spcBef>
              <a:buAutoNum type="arabicPeriod"/>
              <a:tabLst>
                <a:tab pos="241935" algn="l"/>
              </a:tabLst>
            </a:pPr>
            <a:r>
              <a:rPr sz="1400" b="1" dirty="0">
                <a:solidFill>
                  <a:srgbClr val="00AEEF"/>
                </a:solidFill>
              </a:rPr>
              <a:t>Capital or Cash Reserves: </a:t>
            </a:r>
            <a:r>
              <a:rPr sz="1400" dirty="0"/>
              <a:t>The money, savings, and investments you have that can be</a:t>
            </a:r>
            <a:r>
              <a:rPr lang="en-US" sz="1400" dirty="0"/>
              <a:t> </a:t>
            </a:r>
            <a:r>
              <a:rPr sz="1400" dirty="0"/>
              <a:t>sold quickly for cash</a:t>
            </a:r>
          </a:p>
          <a:p>
            <a:pPr marL="241300" indent="-228600">
              <a:lnSpc>
                <a:spcPct val="100000"/>
              </a:lnSpc>
              <a:spcBef>
                <a:spcPts val="450"/>
              </a:spcBef>
              <a:buAutoNum type="arabicPeriod"/>
              <a:tabLst>
                <a:tab pos="241935" algn="l"/>
              </a:tabLst>
            </a:pPr>
            <a:r>
              <a:rPr sz="1400" b="1" dirty="0">
                <a:solidFill>
                  <a:srgbClr val="00AEEF"/>
                </a:solidFill>
              </a:rPr>
              <a:t>Collateral: </a:t>
            </a:r>
            <a:r>
              <a:rPr sz="1400" dirty="0"/>
              <a:t>The home, or type of home, that you would like to purchase</a:t>
            </a:r>
          </a:p>
          <a:p>
            <a:pPr marL="241300" indent="-228600">
              <a:lnSpc>
                <a:spcPct val="100000"/>
              </a:lnSpc>
              <a:spcBef>
                <a:spcPts val="450"/>
              </a:spcBef>
              <a:buAutoNum type="arabicPeriod"/>
              <a:tabLst>
                <a:tab pos="241935" algn="l"/>
              </a:tabLst>
            </a:pPr>
            <a:r>
              <a:rPr sz="1400" b="1" dirty="0">
                <a:solidFill>
                  <a:srgbClr val="00AEEF"/>
                </a:solidFill>
              </a:rPr>
              <a:t>Credit: </a:t>
            </a:r>
            <a:r>
              <a:rPr sz="1400" dirty="0"/>
              <a:t>Your history of paying bills and other debts on time</a:t>
            </a:r>
          </a:p>
          <a:p>
            <a:pPr marL="12700" marR="306070">
              <a:lnSpc>
                <a:spcPct val="100000"/>
              </a:lnSpc>
              <a:spcBef>
                <a:spcPts val="1050"/>
              </a:spcBef>
            </a:pPr>
            <a:r>
              <a:rPr sz="1400" dirty="0"/>
              <a:t>Getting pre-approved is one of many steps that will show home sellers that you are serious</a:t>
            </a:r>
            <a:br>
              <a:rPr lang="en-US" sz="1400" dirty="0"/>
            </a:br>
            <a:r>
              <a:rPr sz="1400" dirty="0"/>
              <a:t>about buying, and it often helps speed up the process once your offer has been accepted.</a:t>
            </a: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400" b="1" dirty="0">
                <a:solidFill>
                  <a:srgbClr val="00AEEF"/>
                </a:solidFill>
              </a:rPr>
              <a:t>Bottom Line</a:t>
            </a:r>
          </a:p>
          <a:p>
            <a:pPr marL="12700" marR="363220">
              <a:lnSpc>
                <a:spcPct val="100000"/>
              </a:lnSpc>
              <a:spcBef>
                <a:spcPts val="900"/>
              </a:spcBef>
            </a:pPr>
            <a:r>
              <a:rPr sz="1400" dirty="0"/>
              <a:t>Many potential homebuyers overestimate the down payment and credit scores needed to</a:t>
            </a:r>
            <a:br>
              <a:rPr lang="en-US" sz="1400" dirty="0"/>
            </a:br>
            <a:r>
              <a:rPr sz="1400" dirty="0"/>
              <a:t>qualify for a mortgage today. If you are ready and willing to buy, you may be surprised at</a:t>
            </a:r>
            <a:r>
              <a:rPr lang="en-US" sz="1400" dirty="0"/>
              <a:t> </a:t>
            </a:r>
            <a:r>
              <a:rPr sz="1400" dirty="0"/>
              <a:t>your ability to do so.</a:t>
            </a:r>
          </a:p>
        </p:txBody>
      </p:sp>
      <p:sp>
        <p:nvSpPr>
          <p:cNvPr id="5" name="object 5"/>
          <p:cNvSpPr/>
          <p:nvPr/>
        </p:nvSpPr>
        <p:spPr>
          <a:xfrm>
            <a:off x="210311" y="1263396"/>
            <a:ext cx="7352030" cy="674370"/>
          </a:xfrm>
          <a:custGeom>
            <a:avLst/>
            <a:gdLst/>
            <a:ahLst/>
            <a:cxnLst/>
            <a:rect l="l" t="t" r="r" b="b"/>
            <a:pathLst>
              <a:path w="7352030" h="674369">
                <a:moveTo>
                  <a:pt x="0" y="674370"/>
                </a:moveTo>
                <a:lnTo>
                  <a:pt x="7351776" y="674370"/>
                </a:lnTo>
                <a:lnTo>
                  <a:pt x="7351776" y="0"/>
                </a:lnTo>
                <a:lnTo>
                  <a:pt x="0" y="0"/>
                </a:lnTo>
                <a:lnTo>
                  <a:pt x="0" y="674370"/>
                </a:lnTo>
                <a:close/>
              </a:path>
            </a:pathLst>
          </a:custGeom>
          <a:solidFill>
            <a:srgbClr val="00AEEF">
              <a:alpha val="9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1736661"/>
            <a:ext cx="6858000" cy="2540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BC1EC2C6-E4ED-6E43-BBE2-BD038871D2CB}"/>
              </a:ext>
            </a:extLst>
          </p:cNvPr>
          <p:cNvSpPr txBox="1"/>
          <p:nvPr/>
        </p:nvSpPr>
        <p:spPr>
          <a:xfrm>
            <a:off x="7281189" y="9792302"/>
            <a:ext cx="186411" cy="222497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95"/>
              </a:spcBef>
            </a:pPr>
            <a:fld id="{81D60167-4931-47E6-BA6A-407CBD079E47}" type="slidenum">
              <a:rPr sz="1200" dirty="0">
                <a:solidFill>
                  <a:srgbClr val="6D6E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fld>
            <a:endParaRPr sz="1200" dirty="0">
              <a:solidFill>
                <a:srgbClr val="6D6E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E6CF0F7C-8E62-1C48-B7AF-D75B9D7153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0311" y="1320122"/>
            <a:ext cx="735203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379">
              <a:lnSpc>
                <a:spcPct val="100000"/>
              </a:lnSpc>
              <a:spcBef>
                <a:spcPts val="100"/>
              </a:spcBef>
              <a:tabLst>
                <a:tab pos="7104380" algn="l"/>
              </a:tabLst>
            </a:pPr>
            <a:r>
              <a:rPr sz="2800" u="none" dirty="0">
                <a:latin typeface="Calibri" panose="020F0502020204030204" pitchFamily="34" charset="0"/>
                <a:cs typeface="Calibri" panose="020F0502020204030204" pitchFamily="34" charset="0"/>
              </a:rPr>
              <a:t>Why Pre-Approval Should Be Your First Step	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9740900"/>
            <a:ext cx="6858000" cy="254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500" y="4983479"/>
            <a:ext cx="6847205" cy="46987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The American Dream of homeownership is alive and well. Recent reports show that the U.S.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homeownership rate has rebounded from previous lows and is headed in the right direction.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The personal reasons to own differ for each buyer, but there are many basic similarities.</a:t>
            </a: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Today we want to talk about the </a:t>
            </a:r>
            <a:r>
              <a:rPr sz="1400" b="1" dirty="0">
                <a:latin typeface="Calibri" panose="020F0502020204030204" pitchFamily="34" charset="0"/>
                <a:cs typeface="Calibri" panose="020F0502020204030204" pitchFamily="34" charset="0"/>
              </a:rPr>
              <a:t>top 5 financial reasons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you should own your own home.</a:t>
            </a:r>
          </a:p>
          <a:p>
            <a:pPr marL="193040" indent="-180340">
              <a:lnSpc>
                <a:spcPct val="100000"/>
              </a:lnSpc>
              <a:spcBef>
                <a:spcPts val="900"/>
              </a:spcBef>
              <a:buAutoNum type="arabicPeriod"/>
              <a:tabLst>
                <a:tab pos="193675" algn="l"/>
              </a:tabLst>
            </a:pPr>
            <a:r>
              <a:rPr sz="1400" b="1" dirty="0">
                <a:solidFill>
                  <a:srgbClr val="00AE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Homeownership is a Form of Forced Savings</a:t>
            </a:r>
          </a:p>
          <a:p>
            <a:pPr marL="12700" marR="41910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Paying your mortgage each month allows you to build equity in your home that you can tap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into later in life for renovations, to pay off high-interest credit card debt, or even send a child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to college. As a renter, you guarantee that your landlord is the person with that equity.</a:t>
            </a:r>
          </a:p>
          <a:p>
            <a:pPr marL="193040" indent="-180340">
              <a:lnSpc>
                <a:spcPct val="100000"/>
              </a:lnSpc>
              <a:spcBef>
                <a:spcPts val="900"/>
              </a:spcBef>
              <a:buAutoNum type="arabicPeriod" startAt="2"/>
              <a:tabLst>
                <a:tab pos="193675" algn="l"/>
              </a:tabLst>
            </a:pPr>
            <a:r>
              <a:rPr sz="1400" b="1" dirty="0">
                <a:solidFill>
                  <a:srgbClr val="00AE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Homeownership Provides Tax Savings</a:t>
            </a:r>
          </a:p>
          <a:p>
            <a:pPr marL="12700" marR="328295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One way to save on taxes is to own your own home. You may be able to deduct your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mortgage interest, property taxes, and profits from selling your home, but make sure to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always check with your accountant first to find out which tax advantages apply to you 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your area.</a:t>
            </a:r>
          </a:p>
          <a:p>
            <a:pPr marL="193040" indent="-180340">
              <a:lnSpc>
                <a:spcPct val="100000"/>
              </a:lnSpc>
              <a:spcBef>
                <a:spcPts val="900"/>
              </a:spcBef>
              <a:buAutoNum type="arabicPeriod" startAt="3"/>
              <a:tabLst>
                <a:tab pos="193675" algn="l"/>
              </a:tabLst>
            </a:pPr>
            <a:r>
              <a:rPr sz="1400" b="1" dirty="0">
                <a:solidFill>
                  <a:srgbClr val="00AE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Homeownership Allows You to Lock in Your Monthly Housing Cost</a:t>
            </a:r>
          </a:p>
          <a:p>
            <a:pPr marL="12700" marR="111125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When you purchase your home with a fixed-rate mortgage, you lock in your monthly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housing cost for the next 5, 15, or 30 years. Interest rates have hovered around 4.5% since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spring and are projected to increase to close to 5% by the end of the year. The value of your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home will continue to rise with inflation, but your monthly costs will not.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7772400" cy="476556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0311" y="3874008"/>
            <a:ext cx="7352030" cy="616585"/>
          </a:xfrm>
          <a:custGeom>
            <a:avLst/>
            <a:gdLst/>
            <a:ahLst/>
            <a:cxnLst/>
            <a:rect l="l" t="t" r="r" b="b"/>
            <a:pathLst>
              <a:path w="7352030" h="616585">
                <a:moveTo>
                  <a:pt x="0" y="616458"/>
                </a:moveTo>
                <a:lnTo>
                  <a:pt x="7351776" y="616458"/>
                </a:lnTo>
                <a:lnTo>
                  <a:pt x="7351776" y="0"/>
                </a:lnTo>
                <a:lnTo>
                  <a:pt x="0" y="0"/>
                </a:lnTo>
                <a:lnTo>
                  <a:pt x="0" y="616458"/>
                </a:lnTo>
                <a:close/>
              </a:path>
            </a:pathLst>
          </a:custGeom>
          <a:solidFill>
            <a:srgbClr val="00AEEF">
              <a:alpha val="9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4314761"/>
            <a:ext cx="6858000" cy="2540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B26DE340-A37B-9545-9C77-C20C894DB1E6}"/>
              </a:ext>
            </a:extLst>
          </p:cNvPr>
          <p:cNvSpPr txBox="1"/>
          <p:nvPr/>
        </p:nvSpPr>
        <p:spPr>
          <a:xfrm>
            <a:off x="7281189" y="9792302"/>
            <a:ext cx="186411" cy="222497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95"/>
              </a:spcBef>
            </a:pPr>
            <a:fld id="{81D60167-4931-47E6-BA6A-407CBD079E47}" type="slidenum">
              <a:rPr sz="1200" dirty="0">
                <a:solidFill>
                  <a:srgbClr val="6D6E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fld>
            <a:endParaRPr sz="1200" dirty="0">
              <a:solidFill>
                <a:srgbClr val="6D6E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85BF65E7-A760-2247-BB72-C6887B2DB4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0311" y="3887819"/>
            <a:ext cx="735203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379">
              <a:lnSpc>
                <a:spcPct val="100000"/>
              </a:lnSpc>
              <a:spcBef>
                <a:spcPts val="100"/>
              </a:spcBef>
              <a:tabLst>
                <a:tab pos="7104380" algn="l"/>
              </a:tabLst>
            </a:pPr>
            <a:r>
              <a:rPr sz="3000" u="none" dirty="0">
                <a:latin typeface="Calibri" panose="020F0502020204030204" pitchFamily="34" charset="0"/>
                <a:cs typeface="Calibri" panose="020F0502020204030204" pitchFamily="34" charset="0"/>
              </a:rPr>
              <a:t>5 Reasons Homeownership Makes 'Cents'	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285724"/>
            <a:ext cx="6765290" cy="3075201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93040" indent="-180340">
              <a:lnSpc>
                <a:spcPct val="100000"/>
              </a:lnSpc>
              <a:spcBef>
                <a:spcPts val="1000"/>
              </a:spcBef>
              <a:buAutoNum type="arabicPeriod" startAt="4"/>
              <a:tabLst>
                <a:tab pos="193675" algn="l"/>
              </a:tabLst>
            </a:pPr>
            <a:r>
              <a:rPr sz="1400" b="1" dirty="0">
                <a:solidFill>
                  <a:srgbClr val="00AE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Buying a Home Is Cheaper Than Renting</a:t>
            </a:r>
          </a:p>
          <a:p>
            <a:pPr marL="12700" marR="5080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The results of the latest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Rent vs. Buy Report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 Trulia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show that homeownership remains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cheaper than renting, with a traditional 30-year fixed rate mortgage, in 98 of the 100 largest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metro areas in the United States and 26.3% nationwide.</a:t>
            </a:r>
          </a:p>
          <a:p>
            <a:pPr marL="193040" indent="-180340">
              <a:lnSpc>
                <a:spcPct val="100000"/>
              </a:lnSpc>
              <a:spcBef>
                <a:spcPts val="900"/>
              </a:spcBef>
              <a:buAutoNum type="arabicPeriod" startAt="5"/>
              <a:tabLst>
                <a:tab pos="193675" algn="l"/>
              </a:tabLst>
            </a:pPr>
            <a:r>
              <a:rPr sz="1400" b="1" dirty="0">
                <a:solidFill>
                  <a:srgbClr val="00AE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Other Investment Lets You Live Inside of It</a:t>
            </a:r>
          </a:p>
          <a:p>
            <a:pPr marL="12700" marR="87630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You can choose to invest your money in gold or the stock market, but you will still need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somewhere to live. In a home that you own, you can wake up every morning knowing that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your investment is gaining value while providing you a safe place to live.</a:t>
            </a: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lang="en-US" sz="1400" b="1" dirty="0">
                <a:solidFill>
                  <a:srgbClr val="00AE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Bottom Line</a:t>
            </a:r>
            <a:endParaRPr sz="1400" b="1" dirty="0">
              <a:solidFill>
                <a:srgbClr val="00AEE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388620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Before you sign another lease, let’s get together to help you better understand all your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options.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3570719"/>
            <a:ext cx="7772400" cy="603048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D8FBC4E3-282F-5341-9223-D158CDEEAA28}"/>
              </a:ext>
            </a:extLst>
          </p:cNvPr>
          <p:cNvSpPr txBox="1"/>
          <p:nvPr/>
        </p:nvSpPr>
        <p:spPr>
          <a:xfrm>
            <a:off x="7281189" y="9792302"/>
            <a:ext cx="186411" cy="222497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95"/>
              </a:spcBef>
            </a:pPr>
            <a:fld id="{81D60167-4931-47E6-BA6A-407CBD079E47}" type="slidenum">
              <a:rPr sz="1200" dirty="0">
                <a:solidFill>
                  <a:srgbClr val="6D6E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fld>
            <a:endParaRPr sz="1200" dirty="0">
              <a:solidFill>
                <a:srgbClr val="6D6E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9740900"/>
            <a:ext cx="6858000" cy="25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86200" y="1469694"/>
            <a:ext cx="3429000" cy="2729877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499" y="1415732"/>
            <a:ext cx="6870701" cy="8225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07765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Calibri" panose="020F0502020204030204" pitchFamily="34" charset="0"/>
                <a:cs typeface="Calibri" panose="020F0502020204030204" pitchFamily="34" charset="0"/>
              </a:rPr>
              <a:t>Why is there so much paperwork mandated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00" dirty="0">
                <a:latin typeface="Calibri" panose="020F0502020204030204" pitchFamily="34" charset="0"/>
                <a:cs typeface="Calibri" panose="020F0502020204030204" pitchFamily="34" charset="0"/>
              </a:rPr>
              <a:t>by lenders for a mortgage loan application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00" dirty="0">
                <a:latin typeface="Calibri" panose="020F0502020204030204" pitchFamily="34" charset="0"/>
                <a:cs typeface="Calibri" panose="020F0502020204030204" pitchFamily="34" charset="0"/>
              </a:rPr>
              <a:t>when buying a home today? It seems that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00" dirty="0">
                <a:latin typeface="Calibri" panose="020F0502020204030204" pitchFamily="34" charset="0"/>
                <a:cs typeface="Calibri" panose="020F0502020204030204" pitchFamily="34" charset="0"/>
              </a:rPr>
              <a:t>they need to know everything about you and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00" dirty="0">
                <a:latin typeface="Calibri" panose="020F0502020204030204" pitchFamily="34" charset="0"/>
                <a:cs typeface="Calibri" panose="020F0502020204030204" pitchFamily="34" charset="0"/>
              </a:rPr>
              <a:t>require three separate sources to validate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00" dirty="0">
                <a:latin typeface="Calibri" panose="020F0502020204030204" pitchFamily="34" charset="0"/>
                <a:cs typeface="Calibri" panose="020F0502020204030204" pitchFamily="34" charset="0"/>
              </a:rPr>
              <a:t>each and every entry on the application form.</a:t>
            </a:r>
          </a:p>
          <a:p>
            <a:pPr marL="12700" marR="3818254">
              <a:lnSpc>
                <a:spcPct val="100000"/>
              </a:lnSpc>
              <a:spcBef>
                <a:spcPts val="900"/>
              </a:spcBef>
            </a:pPr>
            <a:r>
              <a:rPr sz="1300" dirty="0">
                <a:latin typeface="Calibri" panose="020F0502020204030204" pitchFamily="34" charset="0"/>
                <a:cs typeface="Calibri" panose="020F0502020204030204" pitchFamily="34" charset="0"/>
              </a:rPr>
              <a:t>Many buyers are being told by friends and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00" dirty="0">
                <a:latin typeface="Calibri" panose="020F0502020204030204" pitchFamily="34" charset="0"/>
                <a:cs typeface="Calibri" panose="020F0502020204030204" pitchFamily="34" charset="0"/>
              </a:rPr>
              <a:t>family that the process was a hundred times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00" dirty="0">
                <a:latin typeface="Calibri" panose="020F0502020204030204" pitchFamily="34" charset="0"/>
                <a:cs typeface="Calibri" panose="020F0502020204030204" pitchFamily="34" charset="0"/>
              </a:rPr>
              <a:t>easier when they bought their home ten to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00" dirty="0">
                <a:latin typeface="Calibri" panose="020F0502020204030204" pitchFamily="34" charset="0"/>
                <a:cs typeface="Calibri" panose="020F0502020204030204" pitchFamily="34" charset="0"/>
              </a:rPr>
              <a:t>twenty years ago.</a:t>
            </a:r>
          </a:p>
          <a:p>
            <a:pPr marL="12700" marR="3684270">
              <a:lnSpc>
                <a:spcPct val="100000"/>
              </a:lnSpc>
              <a:spcBef>
                <a:spcPts val="900"/>
              </a:spcBef>
            </a:pPr>
            <a:r>
              <a:rPr sz="1300" dirty="0">
                <a:latin typeface="Calibri" panose="020F0502020204030204" pitchFamily="34" charset="0"/>
                <a:cs typeface="Calibri" panose="020F0502020204030204" pitchFamily="34" charset="0"/>
              </a:rPr>
              <a:t>There are two very good reasons that the loan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00" dirty="0">
                <a:latin typeface="Calibri" panose="020F0502020204030204" pitchFamily="34" charset="0"/>
                <a:cs typeface="Calibri" panose="020F0502020204030204" pitchFamily="34" charset="0"/>
              </a:rPr>
              <a:t>process is much more onerous on today’s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00" dirty="0">
                <a:latin typeface="Calibri" panose="020F0502020204030204" pitchFamily="34" charset="0"/>
                <a:cs typeface="Calibri" panose="020F0502020204030204" pitchFamily="34" charset="0"/>
              </a:rPr>
              <a:t>buyer than perhaps any time in history.</a:t>
            </a:r>
          </a:p>
          <a:p>
            <a:pPr marL="12700" marR="401955">
              <a:lnSpc>
                <a:spcPct val="100000"/>
              </a:lnSpc>
              <a:spcBef>
                <a:spcPts val="1105"/>
              </a:spcBef>
              <a:buAutoNum type="arabicPeriod"/>
              <a:tabLst>
                <a:tab pos="186690" algn="l"/>
              </a:tabLst>
            </a:pPr>
            <a:r>
              <a:rPr sz="1400" b="1" dirty="0">
                <a:solidFill>
                  <a:srgbClr val="00AE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government has set guidelines demanding that the bank prove beyond any</a:t>
            </a:r>
            <a:r>
              <a:rPr lang="en-US" sz="1400" b="1" dirty="0">
                <a:solidFill>
                  <a:srgbClr val="00AE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dirty="0">
                <a:solidFill>
                  <a:srgbClr val="00AE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doubt that you are capable of paying your mortgage.</a:t>
            </a:r>
          </a:p>
          <a:p>
            <a:pPr marL="12700" marR="22225">
              <a:lnSpc>
                <a:spcPct val="100000"/>
              </a:lnSpc>
              <a:spcBef>
                <a:spcPts val="880"/>
              </a:spcBef>
            </a:pPr>
            <a:r>
              <a:rPr sz="1300" dirty="0">
                <a:latin typeface="Calibri" panose="020F0502020204030204" pitchFamily="34" charset="0"/>
                <a:cs typeface="Calibri" panose="020F0502020204030204" pitchFamily="34" charset="0"/>
              </a:rPr>
              <a:t>During the run-up to the housing crisis, many people ‘qualified’ for mortgages that they could never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00" dirty="0">
                <a:latin typeface="Calibri" panose="020F0502020204030204" pitchFamily="34" charset="0"/>
                <a:cs typeface="Calibri" panose="020F0502020204030204" pitchFamily="34" charset="0"/>
              </a:rPr>
              <a:t>pay back. This led to millions of families losing their homes. The government wants to make sure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00" dirty="0">
                <a:latin typeface="Calibri" panose="020F0502020204030204" pitchFamily="34" charset="0"/>
                <a:cs typeface="Calibri" panose="020F0502020204030204" pitchFamily="34" charset="0"/>
              </a:rPr>
              <a:t>this can’t happen again.</a:t>
            </a:r>
          </a:p>
          <a:p>
            <a:pPr marL="12700">
              <a:lnSpc>
                <a:spcPct val="100000"/>
              </a:lnSpc>
              <a:spcBef>
                <a:spcPts val="919"/>
              </a:spcBef>
              <a:buAutoNum type="arabicPeriod" startAt="2"/>
              <a:tabLst>
                <a:tab pos="186690" algn="l"/>
              </a:tabLst>
            </a:pPr>
            <a:r>
              <a:rPr sz="1400" b="1" dirty="0">
                <a:solidFill>
                  <a:srgbClr val="00AE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banks don’t want to be in the real estate business.</a:t>
            </a:r>
          </a:p>
          <a:p>
            <a:pPr marL="12700" marR="80010">
              <a:lnSpc>
                <a:spcPct val="100000"/>
              </a:lnSpc>
              <a:spcBef>
                <a:spcPts val="880"/>
              </a:spcBef>
            </a:pPr>
            <a:r>
              <a:rPr sz="1300" dirty="0">
                <a:latin typeface="Calibri" panose="020F0502020204030204" pitchFamily="34" charset="0"/>
                <a:cs typeface="Calibri" panose="020F0502020204030204" pitchFamily="34" charset="0"/>
              </a:rPr>
              <a:t>During the recovery from the housing crisis, banks were forced to take on the responsibility of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00" dirty="0">
                <a:latin typeface="Calibri" panose="020F0502020204030204" pitchFamily="34" charset="0"/>
                <a:cs typeface="Calibri" panose="020F0502020204030204" pitchFamily="34" charset="0"/>
              </a:rPr>
              <a:t>liquidating millions of foreclosures and also negotiating another million+ short sales. Just like the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00" dirty="0">
                <a:latin typeface="Calibri" panose="020F0502020204030204" pitchFamily="34" charset="0"/>
                <a:cs typeface="Calibri" panose="020F0502020204030204" pitchFamily="34" charset="0"/>
              </a:rPr>
              <a:t>government, they don’t want more foreclosures. For that reason, they need to double (maybe even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00" dirty="0">
                <a:latin typeface="Calibri" panose="020F0502020204030204" pitchFamily="34" charset="0"/>
                <a:cs typeface="Calibri" panose="020F0502020204030204" pitchFamily="34" charset="0"/>
              </a:rPr>
              <a:t>triple) check everything on the application.</a:t>
            </a: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400" b="1" dirty="0">
                <a:solidFill>
                  <a:srgbClr val="00AE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However, there is some good news about this situation.</a:t>
            </a:r>
          </a:p>
          <a:p>
            <a:pPr marL="12700" marR="182245">
              <a:lnSpc>
                <a:spcPct val="100000"/>
              </a:lnSpc>
              <a:spcBef>
                <a:spcPts val="880"/>
              </a:spcBef>
            </a:pPr>
            <a:r>
              <a:rPr sz="1300" dirty="0">
                <a:latin typeface="Calibri" panose="020F0502020204030204" pitchFamily="34" charset="0"/>
                <a:cs typeface="Calibri" panose="020F0502020204030204" pitchFamily="34" charset="0"/>
              </a:rPr>
              <a:t>The housing crash that mandated that banks be extremely strict on paperwork requirements also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00" dirty="0">
                <a:latin typeface="Calibri" panose="020F0502020204030204" pitchFamily="34" charset="0"/>
                <a:cs typeface="Calibri" panose="020F0502020204030204" pitchFamily="34" charset="0"/>
              </a:rPr>
              <a:t>allowed you to get a mortgage interest rate around 4.5%.</a:t>
            </a:r>
          </a:p>
          <a:p>
            <a:pPr marL="12700" marR="5080">
              <a:lnSpc>
                <a:spcPct val="100000"/>
              </a:lnSpc>
              <a:spcBef>
                <a:spcPts val="900"/>
              </a:spcBef>
            </a:pPr>
            <a:r>
              <a:rPr sz="1300" dirty="0">
                <a:latin typeface="Calibri" panose="020F0502020204030204" pitchFamily="34" charset="0"/>
                <a:cs typeface="Calibri" panose="020F0502020204030204" pitchFamily="34" charset="0"/>
              </a:rPr>
              <a:t>The friends and family who bought homes ten or twenty years ago experienced a simpler mortgage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00" dirty="0">
                <a:latin typeface="Calibri" panose="020F0502020204030204" pitchFamily="34" charset="0"/>
                <a:cs typeface="Calibri" panose="020F0502020204030204" pitchFamily="34" charset="0"/>
              </a:rPr>
              <a:t>application process, but also paid a higher interest rate (the average 30-year fixed rate mortgage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00" dirty="0">
                <a:latin typeface="Calibri" panose="020F0502020204030204" pitchFamily="34" charset="0"/>
                <a:cs typeface="Calibri" panose="020F0502020204030204" pitchFamily="34" charset="0"/>
              </a:rPr>
              <a:t>was 8.12% in the 1990s and 6.29% in the 2000s).</a:t>
            </a:r>
          </a:p>
          <a:p>
            <a:pPr marL="12700" marR="192405">
              <a:lnSpc>
                <a:spcPct val="100000"/>
              </a:lnSpc>
              <a:spcBef>
                <a:spcPts val="900"/>
              </a:spcBef>
            </a:pPr>
            <a:r>
              <a:rPr sz="1300" dirty="0">
                <a:latin typeface="Calibri" panose="020F0502020204030204" pitchFamily="34" charset="0"/>
                <a:cs typeface="Calibri" panose="020F0502020204030204" pitchFamily="34" charset="0"/>
              </a:rPr>
              <a:t>If you went to the bank and offered to pay 7% instead of around 4.5%, they would probably bend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00" dirty="0">
                <a:latin typeface="Calibri" panose="020F0502020204030204" pitchFamily="34" charset="0"/>
                <a:cs typeface="Calibri" panose="020F0502020204030204" pitchFamily="34" charset="0"/>
              </a:rPr>
              <a:t>over backward to make the process much easier.</a:t>
            </a: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400" b="1" dirty="0">
                <a:solidFill>
                  <a:srgbClr val="00AE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Bottom Line</a:t>
            </a:r>
          </a:p>
          <a:p>
            <a:pPr marL="12700" marR="66675">
              <a:lnSpc>
                <a:spcPct val="100000"/>
              </a:lnSpc>
              <a:spcBef>
                <a:spcPts val="880"/>
              </a:spcBef>
            </a:pPr>
            <a:r>
              <a:rPr sz="1300" dirty="0">
                <a:latin typeface="Calibri" panose="020F0502020204030204" pitchFamily="34" charset="0"/>
                <a:cs typeface="Calibri" panose="020F0502020204030204" pitchFamily="34" charset="0"/>
              </a:rPr>
              <a:t>Instead of concentrating on the additional paperwork required, let’s be thankful that we are able to</a:t>
            </a:r>
            <a:r>
              <a:rPr lang="en-US" sz="1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00" dirty="0">
                <a:latin typeface="Calibri" panose="020F0502020204030204" pitchFamily="34" charset="0"/>
                <a:cs typeface="Calibri" panose="020F0502020204030204" pitchFamily="34" charset="0"/>
              </a:rPr>
              <a:t>buy a home at historically low rates.</a:t>
            </a:r>
          </a:p>
        </p:txBody>
      </p:sp>
      <p:sp>
        <p:nvSpPr>
          <p:cNvPr id="5" name="object 5"/>
          <p:cNvSpPr/>
          <p:nvPr/>
        </p:nvSpPr>
        <p:spPr>
          <a:xfrm>
            <a:off x="210311" y="330581"/>
            <a:ext cx="7352030" cy="946785"/>
          </a:xfrm>
          <a:custGeom>
            <a:avLst/>
            <a:gdLst/>
            <a:ahLst/>
            <a:cxnLst/>
            <a:rect l="l" t="t" r="r" b="b"/>
            <a:pathLst>
              <a:path w="7352030" h="946785">
                <a:moveTo>
                  <a:pt x="0" y="946403"/>
                </a:moveTo>
                <a:lnTo>
                  <a:pt x="7351776" y="946403"/>
                </a:lnTo>
                <a:lnTo>
                  <a:pt x="7351776" y="0"/>
                </a:lnTo>
                <a:lnTo>
                  <a:pt x="0" y="0"/>
                </a:lnTo>
                <a:lnTo>
                  <a:pt x="0" y="946403"/>
                </a:lnTo>
                <a:close/>
              </a:path>
            </a:pathLst>
          </a:custGeom>
          <a:solidFill>
            <a:srgbClr val="00AEEF">
              <a:alpha val="9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1101280"/>
            <a:ext cx="6858000" cy="2540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CE6ECEE5-DE5A-224A-8EBC-15E0717A702B}"/>
              </a:ext>
            </a:extLst>
          </p:cNvPr>
          <p:cNvSpPr txBox="1"/>
          <p:nvPr/>
        </p:nvSpPr>
        <p:spPr>
          <a:xfrm>
            <a:off x="7281189" y="9792302"/>
            <a:ext cx="186411" cy="222497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95"/>
              </a:spcBef>
            </a:pPr>
            <a:fld id="{81D60167-4931-47E6-BA6A-407CBD079E47}" type="slidenum">
              <a:rPr sz="1200" dirty="0">
                <a:solidFill>
                  <a:srgbClr val="6D6E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fld>
            <a:endParaRPr sz="1200" dirty="0">
              <a:solidFill>
                <a:srgbClr val="6D6E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2A2B8890-DE39-EE45-B4FA-B3197B3720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0311" y="381000"/>
            <a:ext cx="7352030" cy="79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379">
              <a:lnSpc>
                <a:spcPts val="2980"/>
              </a:lnSpc>
              <a:spcBef>
                <a:spcPts val="100"/>
              </a:spcBef>
            </a:pPr>
            <a:r>
              <a:rPr sz="2800" u="none" dirty="0">
                <a:latin typeface="Calibri" panose="020F0502020204030204" pitchFamily="34" charset="0"/>
                <a:cs typeface="Calibri" panose="020F0502020204030204" pitchFamily="34" charset="0"/>
              </a:rPr>
              <a:t>Getting A Mortgage:</a:t>
            </a:r>
          </a:p>
          <a:p>
            <a:pPr marL="246379">
              <a:lnSpc>
                <a:spcPts val="2980"/>
              </a:lnSpc>
              <a:tabLst>
                <a:tab pos="7104380" algn="l"/>
              </a:tabLst>
            </a:pPr>
            <a:r>
              <a:rPr sz="2800" u="none" dirty="0">
                <a:latin typeface="Calibri" panose="020F0502020204030204" pitchFamily="34" charset="0"/>
                <a:cs typeface="Calibri" panose="020F0502020204030204" pitchFamily="34" charset="0"/>
              </a:rPr>
              <a:t>Why So Much Paperwork?	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9740900"/>
            <a:ext cx="6858000" cy="25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772400" cy="1864753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2080259"/>
            <a:ext cx="7175500" cy="7845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If you’ve entered the real estate market, as a buyer or a seller, you’ve inevitably heard the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real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estate mantra,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“location, location, location”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in reference to how identical homes can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or decrease in value due to where they’re located. Well, a recent survey shows that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when it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comes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to choosing a real estate agent, the millennial generation’s mantra is,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“local, local, local.”</a:t>
            </a:r>
          </a:p>
          <a:p>
            <a:pPr marL="12700" marR="144145">
              <a:lnSpc>
                <a:spcPct val="100000"/>
              </a:lnSpc>
              <a:spcBef>
                <a:spcPts val="900"/>
              </a:spcBef>
            </a:pP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CentSai,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 a financial wellness online community, surveyed over 2,000 millennials (ages 18-34)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and found that </a:t>
            </a:r>
            <a:r>
              <a:rPr sz="1400" b="1" dirty="0">
                <a:latin typeface="Calibri" panose="020F0502020204030204" pitchFamily="34" charset="0"/>
                <a:cs typeface="Calibri" panose="020F0502020204030204" pitchFamily="34" charset="0"/>
              </a:rPr>
              <a:t>75% of respondents would use a local real estate agent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 over an online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agent, and 71% would choose a local lender.</a:t>
            </a:r>
          </a:p>
          <a:p>
            <a:pPr marL="12700" marR="113030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Survey respondents cited many reasons for their choice to go local,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“including personal touch</a:t>
            </a:r>
            <a:b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&amp; hand holding, long standing relationships, local knowledge, and amount of hassle.”</a:t>
            </a: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Doria Lavagnino,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Cofounder &amp; President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 CentSai,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 had this to say:</a:t>
            </a:r>
          </a:p>
          <a:p>
            <a:pPr marL="469265" marR="83185">
              <a:lnSpc>
                <a:spcPct val="100000"/>
              </a:lnSpc>
              <a:spcBef>
                <a:spcPts val="900"/>
              </a:spcBef>
            </a:pP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“We were surprised to learn that online providers are not yet as big a disrupter in this</a:t>
            </a:r>
            <a:b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sector as we first thought, despite purported cost savings. We found that millennials</a:t>
            </a:r>
            <a:b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place a high value on the personal touch and knowledge of a local agent. Buying a</a:t>
            </a:r>
            <a:b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home for the first time is daunting, and working with a local agent—particularly an</a:t>
            </a:r>
            <a:b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agent referred by a parent or friend—could provide peace of mind.”</a:t>
            </a:r>
            <a:endParaRPr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6985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The findings of the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CentSai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 survey are consistent with the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Consumer Housing Trends Study,</a:t>
            </a:r>
            <a:b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which found that millennials prefer a more hands-on approach to their real estate experience:</a:t>
            </a:r>
          </a:p>
          <a:p>
            <a:pPr marL="469265" marR="306705">
              <a:lnSpc>
                <a:spcPct val="100000"/>
              </a:lnSpc>
              <a:spcBef>
                <a:spcPts val="900"/>
              </a:spcBef>
            </a:pP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“While older generations rely on real estate agents for information and expertise,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Millennials expect real estate agents to become trusted advisers and strategic partners.”</a:t>
            </a:r>
          </a:p>
          <a:p>
            <a:pPr marL="12700" marR="528320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When it comes to choosing an agent, millennials and other generations share their top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priority: </a:t>
            </a:r>
            <a:r>
              <a:rPr sz="1400" b="1" dirty="0">
                <a:latin typeface="Calibri" panose="020F0502020204030204" pitchFamily="34" charset="0"/>
                <a:cs typeface="Calibri" panose="020F0502020204030204" pitchFamily="34" charset="0"/>
              </a:rPr>
              <a:t>the sense that an agent is trustworthy and responsive to their needs.</a:t>
            </a:r>
          </a:p>
          <a:p>
            <a:pPr marL="12700" marR="401955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That said, technology still plays a huge role in the real estate process. According to the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National Association of Realtors,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94% of home buyers look for prospective homes and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neighborhoods online, and 74% also said they would use an online site or mobile app to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research homes they might consider purchasing.</a:t>
            </a: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400" b="1" dirty="0">
                <a:solidFill>
                  <a:srgbClr val="00AE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Bottom Line</a:t>
            </a:r>
          </a:p>
          <a:p>
            <a:pPr marL="12700" marR="196215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Many wondered if this tech-savvy generation would prefer to work with an online agent or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lender, but more and more studies show that when it comes to real estate, millennials want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someone they can trust, someone who knows the neighborhood they want to move into,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and someone who can lead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 them through the entire experience.</a:t>
            </a:r>
          </a:p>
        </p:txBody>
      </p:sp>
      <p:sp>
        <p:nvSpPr>
          <p:cNvPr id="5" name="object 5"/>
          <p:cNvSpPr/>
          <p:nvPr/>
        </p:nvSpPr>
        <p:spPr>
          <a:xfrm>
            <a:off x="210311" y="757173"/>
            <a:ext cx="7352030" cy="832485"/>
          </a:xfrm>
          <a:custGeom>
            <a:avLst/>
            <a:gdLst/>
            <a:ahLst/>
            <a:cxnLst/>
            <a:rect l="l" t="t" r="r" b="b"/>
            <a:pathLst>
              <a:path w="7352030" h="832485">
                <a:moveTo>
                  <a:pt x="0" y="832484"/>
                </a:moveTo>
                <a:lnTo>
                  <a:pt x="7351776" y="832484"/>
                </a:lnTo>
                <a:lnTo>
                  <a:pt x="7351776" y="0"/>
                </a:lnTo>
                <a:lnTo>
                  <a:pt x="0" y="0"/>
                </a:lnTo>
                <a:lnTo>
                  <a:pt x="0" y="832484"/>
                </a:lnTo>
                <a:close/>
              </a:path>
            </a:pathLst>
          </a:custGeom>
          <a:solidFill>
            <a:srgbClr val="00AEEF">
              <a:alpha val="9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1449641"/>
            <a:ext cx="6858000" cy="2540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CC152D49-FB1F-ED44-961D-32B834BCB9EA}"/>
              </a:ext>
            </a:extLst>
          </p:cNvPr>
          <p:cNvSpPr txBox="1"/>
          <p:nvPr/>
        </p:nvSpPr>
        <p:spPr>
          <a:xfrm>
            <a:off x="7281189" y="9792302"/>
            <a:ext cx="186411" cy="222497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95"/>
              </a:spcBef>
            </a:pPr>
            <a:fld id="{81D60167-4931-47E6-BA6A-407CBD079E47}" type="slidenum">
              <a:rPr sz="1200" dirty="0">
                <a:solidFill>
                  <a:srgbClr val="6D6E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fld>
            <a:endParaRPr sz="1200" dirty="0">
              <a:solidFill>
                <a:srgbClr val="6D6E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B4518C72-D9AA-DF45-AD5E-73F5F6175E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0311" y="779282"/>
            <a:ext cx="7352030" cy="73231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46379" marR="238760">
              <a:lnSpc>
                <a:spcPct val="76900"/>
              </a:lnSpc>
              <a:spcBef>
                <a:spcPts val="819"/>
              </a:spcBef>
              <a:tabLst>
                <a:tab pos="7104380" algn="l"/>
              </a:tabLst>
            </a:pPr>
            <a:r>
              <a:rPr sz="2600" u="none" dirty="0">
                <a:latin typeface="Calibri" panose="020F0502020204030204" pitchFamily="34" charset="0"/>
                <a:cs typeface="Calibri" panose="020F0502020204030204" pitchFamily="34" charset="0"/>
              </a:rPr>
              <a:t>Why Working With A Local Real Estate</a:t>
            </a:r>
            <a:br>
              <a:rPr lang="en-US" sz="2600" u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2600" u="none" dirty="0">
                <a:latin typeface="Calibri" panose="020F0502020204030204" pitchFamily="34" charset="0"/>
                <a:cs typeface="Calibri" panose="020F0502020204030204" pitchFamily="34" charset="0"/>
              </a:rPr>
              <a:t>Professional Makes All The Difference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36029" y="44450"/>
            <a:ext cx="590042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5000" u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 OF CONTENTS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44487" y="1502072"/>
            <a:ext cx="430911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Calibri" panose="020F0502020204030204" pitchFamily="34" charset="0"/>
                <a:cs typeface="Calibri" panose="020F0502020204030204" pitchFamily="34" charset="0"/>
              </a:rPr>
              <a:t>WHAT'S HAPPENING IN THE HOUSING MARKET?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44487" y="4454729"/>
            <a:ext cx="406781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Calibri" panose="020F0502020204030204" pitchFamily="34" charset="0"/>
                <a:cs typeface="Calibri" panose="020F0502020204030204" pitchFamily="34" charset="0"/>
              </a:rPr>
              <a:t>WHAT YOU NEED TO KNOW BEFORE YOU BUY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44487" y="7407386"/>
            <a:ext cx="373634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Calibri" panose="020F0502020204030204" pitchFamily="34" charset="0"/>
                <a:cs typeface="Calibri" panose="020F0502020204030204" pitchFamily="34" charset="0"/>
              </a:rPr>
              <a:t>WHAT TO EXPECT WHEN BUYING A HOME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A84AD2D-DE8F-0A4F-9CB3-6176CDBCBC94}"/>
              </a:ext>
            </a:extLst>
          </p:cNvPr>
          <p:cNvGrpSpPr/>
          <p:nvPr/>
        </p:nvGrpSpPr>
        <p:grpSpPr>
          <a:xfrm>
            <a:off x="749636" y="989444"/>
            <a:ext cx="4043077" cy="382156"/>
            <a:chOff x="749636" y="898715"/>
            <a:chExt cx="4043077" cy="382156"/>
          </a:xfrm>
        </p:grpSpPr>
        <p:sp>
          <p:nvSpPr>
            <p:cNvPr id="21" name="object 21"/>
            <p:cNvSpPr txBox="1"/>
            <p:nvPr/>
          </p:nvSpPr>
          <p:spPr>
            <a:xfrm>
              <a:off x="1420863" y="960271"/>
              <a:ext cx="3371850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dirty="0">
                  <a:latin typeface="Calibri" panose="020F0502020204030204" pitchFamily="34" charset="0"/>
                  <a:cs typeface="Calibri" panose="020F0502020204030204" pitchFamily="34" charset="0"/>
                </a:rPr>
                <a:t>4 Reasons To Buy A Home This 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Fall</a:t>
              </a:r>
              <a:endParaRPr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202058" y="938028"/>
              <a:ext cx="0" cy="303530"/>
            </a:xfrm>
            <a:custGeom>
              <a:avLst/>
              <a:gdLst/>
              <a:ahLst/>
              <a:cxnLst/>
              <a:rect l="l" t="t" r="r" b="b"/>
              <a:pathLst>
                <a:path h="303530">
                  <a:moveTo>
                    <a:pt x="0" y="0"/>
                  </a:moveTo>
                  <a:lnTo>
                    <a:pt x="0" y="303212"/>
                  </a:lnTo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23">
              <a:extLst>
                <a:ext uri="{FF2B5EF4-FFF2-40B4-BE49-F238E27FC236}">
                  <a16:creationId xmlns:a16="http://schemas.microsoft.com/office/drawing/2014/main" id="{C61AAB65-9552-C945-8A34-C6F28F694662}"/>
                </a:ext>
              </a:extLst>
            </p:cNvPr>
            <p:cNvSpPr txBox="1"/>
            <p:nvPr/>
          </p:nvSpPr>
          <p:spPr>
            <a:xfrm>
              <a:off x="749636" y="898715"/>
              <a:ext cx="194945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dirty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71C76056-6730-1547-93C3-54006132287F}"/>
              </a:ext>
            </a:extLst>
          </p:cNvPr>
          <p:cNvGrpSpPr/>
          <p:nvPr/>
        </p:nvGrpSpPr>
        <p:grpSpPr>
          <a:xfrm>
            <a:off x="749636" y="1891589"/>
            <a:ext cx="3324892" cy="382156"/>
            <a:chOff x="749636" y="1695316"/>
            <a:chExt cx="3324892" cy="382156"/>
          </a:xfrm>
        </p:grpSpPr>
        <p:sp>
          <p:nvSpPr>
            <p:cNvPr id="12" name="object 12"/>
            <p:cNvSpPr txBox="1"/>
            <p:nvPr/>
          </p:nvSpPr>
          <p:spPr>
            <a:xfrm>
              <a:off x="1420863" y="1751774"/>
              <a:ext cx="2653665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dirty="0">
                  <a:latin typeface="Calibri" panose="020F0502020204030204" pitchFamily="34" charset="0"/>
                  <a:cs typeface="Calibri" panose="020F0502020204030204" pitchFamily="34" charset="0"/>
                </a:rPr>
                <a:t>Home Prices Over The Last Year</a:t>
              </a:r>
            </a:p>
          </p:txBody>
        </p:sp>
        <p:sp>
          <p:nvSpPr>
            <p:cNvPr id="13" name="object 13"/>
            <p:cNvSpPr/>
            <p:nvPr/>
          </p:nvSpPr>
          <p:spPr>
            <a:xfrm>
              <a:off x="1202058" y="1734629"/>
              <a:ext cx="0" cy="303530"/>
            </a:xfrm>
            <a:custGeom>
              <a:avLst/>
              <a:gdLst/>
              <a:ahLst/>
              <a:cxnLst/>
              <a:rect l="l" t="t" r="r" b="b"/>
              <a:pathLst>
                <a:path h="303530">
                  <a:moveTo>
                    <a:pt x="0" y="0"/>
                  </a:moveTo>
                  <a:lnTo>
                    <a:pt x="0" y="303212"/>
                  </a:lnTo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23">
              <a:extLst>
                <a:ext uri="{FF2B5EF4-FFF2-40B4-BE49-F238E27FC236}">
                  <a16:creationId xmlns:a16="http://schemas.microsoft.com/office/drawing/2014/main" id="{5F513CFC-D644-1340-90C1-0D85BF875171}"/>
                </a:ext>
              </a:extLst>
            </p:cNvPr>
            <p:cNvSpPr txBox="1"/>
            <p:nvPr/>
          </p:nvSpPr>
          <p:spPr>
            <a:xfrm>
              <a:off x="749636" y="1695316"/>
              <a:ext cx="194945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2400" b="1" dirty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endParaRPr sz="2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DFCCA09-44EA-9E41-B88F-AA186CCD331A}"/>
              </a:ext>
            </a:extLst>
          </p:cNvPr>
          <p:cNvGrpSpPr/>
          <p:nvPr/>
        </p:nvGrpSpPr>
        <p:grpSpPr>
          <a:xfrm>
            <a:off x="749636" y="2404217"/>
            <a:ext cx="5184172" cy="382156"/>
            <a:chOff x="749636" y="2172290"/>
            <a:chExt cx="5184172" cy="382156"/>
          </a:xfrm>
        </p:grpSpPr>
        <p:sp>
          <p:nvSpPr>
            <p:cNvPr id="16" name="object 16"/>
            <p:cNvSpPr/>
            <p:nvPr/>
          </p:nvSpPr>
          <p:spPr>
            <a:xfrm>
              <a:off x="1202058" y="2211603"/>
              <a:ext cx="0" cy="303530"/>
            </a:xfrm>
            <a:custGeom>
              <a:avLst/>
              <a:gdLst/>
              <a:ahLst/>
              <a:cxnLst/>
              <a:rect l="l" t="t" r="r" b="b"/>
              <a:pathLst>
                <a:path h="303530">
                  <a:moveTo>
                    <a:pt x="0" y="0"/>
                  </a:moveTo>
                  <a:lnTo>
                    <a:pt x="0" y="303212"/>
                  </a:lnTo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1420863" y="2228748"/>
              <a:ext cx="4512945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Mortgage Rates Rising... Will Home Prices Follow?</a:t>
              </a:r>
            </a:p>
          </p:txBody>
        </p:sp>
        <p:sp>
          <p:nvSpPr>
            <p:cNvPr id="105" name="object 23">
              <a:extLst>
                <a:ext uri="{FF2B5EF4-FFF2-40B4-BE49-F238E27FC236}">
                  <a16:creationId xmlns:a16="http://schemas.microsoft.com/office/drawing/2014/main" id="{19CE85DD-768C-144F-A3EB-152102B02139}"/>
                </a:ext>
              </a:extLst>
            </p:cNvPr>
            <p:cNvSpPr txBox="1"/>
            <p:nvPr/>
          </p:nvSpPr>
          <p:spPr>
            <a:xfrm>
              <a:off x="749636" y="2172290"/>
              <a:ext cx="194945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2400" b="1" dirty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  <a:endParaRPr sz="2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C622876-656B-9A4B-A286-42D067205F17}"/>
              </a:ext>
            </a:extLst>
          </p:cNvPr>
          <p:cNvGrpSpPr/>
          <p:nvPr/>
        </p:nvGrpSpPr>
        <p:grpSpPr>
          <a:xfrm>
            <a:off x="749636" y="2916845"/>
            <a:ext cx="4539012" cy="382156"/>
            <a:chOff x="749636" y="2635993"/>
            <a:chExt cx="4539012" cy="382156"/>
          </a:xfrm>
        </p:grpSpPr>
        <p:sp>
          <p:nvSpPr>
            <p:cNvPr id="35" name="object 35"/>
            <p:cNvSpPr/>
            <p:nvPr/>
          </p:nvSpPr>
          <p:spPr>
            <a:xfrm>
              <a:off x="1202058" y="2675306"/>
              <a:ext cx="0" cy="303530"/>
            </a:xfrm>
            <a:custGeom>
              <a:avLst/>
              <a:gdLst/>
              <a:ahLst/>
              <a:cxnLst/>
              <a:rect l="l" t="t" r="r" b="b"/>
              <a:pathLst>
                <a:path h="303530">
                  <a:moveTo>
                    <a:pt x="0" y="0"/>
                  </a:moveTo>
                  <a:lnTo>
                    <a:pt x="0" y="303212"/>
                  </a:lnTo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 txBox="1"/>
            <p:nvPr/>
          </p:nvSpPr>
          <p:spPr>
            <a:xfrm>
              <a:off x="1420863" y="2692451"/>
              <a:ext cx="3867785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Do You Know The Cost Of Waiting To Buy?</a:t>
              </a:r>
            </a:p>
          </p:txBody>
        </p:sp>
        <p:sp>
          <p:nvSpPr>
            <p:cNvPr id="106" name="object 23">
              <a:extLst>
                <a:ext uri="{FF2B5EF4-FFF2-40B4-BE49-F238E27FC236}">
                  <a16:creationId xmlns:a16="http://schemas.microsoft.com/office/drawing/2014/main" id="{BD520EDB-46A5-004F-B665-C2010062961F}"/>
                </a:ext>
              </a:extLst>
            </p:cNvPr>
            <p:cNvSpPr txBox="1"/>
            <p:nvPr/>
          </p:nvSpPr>
          <p:spPr>
            <a:xfrm>
              <a:off x="749636" y="2635993"/>
              <a:ext cx="194945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2400" b="1" dirty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endParaRPr sz="2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D9371B9-5CF3-C54A-AD9C-C43AE91D65B6}"/>
              </a:ext>
            </a:extLst>
          </p:cNvPr>
          <p:cNvGrpSpPr/>
          <p:nvPr/>
        </p:nvGrpSpPr>
        <p:grpSpPr>
          <a:xfrm>
            <a:off x="749636" y="3429473"/>
            <a:ext cx="6280817" cy="382156"/>
            <a:chOff x="749636" y="3105343"/>
            <a:chExt cx="6280817" cy="382156"/>
          </a:xfrm>
        </p:grpSpPr>
        <p:sp>
          <p:nvSpPr>
            <p:cNvPr id="10" name="object 10"/>
            <p:cNvSpPr txBox="1"/>
            <p:nvPr/>
          </p:nvSpPr>
          <p:spPr>
            <a:xfrm>
              <a:off x="1420863" y="3161801"/>
              <a:ext cx="5609590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Be Thankful You Don't Have To Pay Mom And Dad's Interest Rate</a:t>
              </a:r>
            </a:p>
          </p:txBody>
        </p:sp>
        <p:sp>
          <p:nvSpPr>
            <p:cNvPr id="11" name="object 11"/>
            <p:cNvSpPr/>
            <p:nvPr/>
          </p:nvSpPr>
          <p:spPr>
            <a:xfrm>
              <a:off x="1202058" y="3144656"/>
              <a:ext cx="0" cy="303530"/>
            </a:xfrm>
            <a:custGeom>
              <a:avLst/>
              <a:gdLst/>
              <a:ahLst/>
              <a:cxnLst/>
              <a:rect l="l" t="t" r="r" b="b"/>
              <a:pathLst>
                <a:path h="303529">
                  <a:moveTo>
                    <a:pt x="0" y="0"/>
                  </a:moveTo>
                  <a:lnTo>
                    <a:pt x="0" y="303212"/>
                  </a:lnTo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23">
              <a:extLst>
                <a:ext uri="{FF2B5EF4-FFF2-40B4-BE49-F238E27FC236}">
                  <a16:creationId xmlns:a16="http://schemas.microsoft.com/office/drawing/2014/main" id="{6A2ADFA8-3E93-244F-A863-4975A4DAD93E}"/>
                </a:ext>
              </a:extLst>
            </p:cNvPr>
            <p:cNvSpPr txBox="1"/>
            <p:nvPr/>
          </p:nvSpPr>
          <p:spPr>
            <a:xfrm>
              <a:off x="749636" y="3105343"/>
              <a:ext cx="194945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2400" b="1" dirty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  <a:endParaRPr sz="2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5168371A-8044-0540-82DA-994A895D0006}"/>
              </a:ext>
            </a:extLst>
          </p:cNvPr>
          <p:cNvGrpSpPr/>
          <p:nvPr/>
        </p:nvGrpSpPr>
        <p:grpSpPr>
          <a:xfrm>
            <a:off x="633482" y="3942101"/>
            <a:ext cx="6396971" cy="382156"/>
            <a:chOff x="633482" y="4033551"/>
            <a:chExt cx="6396971" cy="382156"/>
          </a:xfrm>
        </p:grpSpPr>
        <p:sp>
          <p:nvSpPr>
            <p:cNvPr id="24" name="object 24"/>
            <p:cNvSpPr txBox="1"/>
            <p:nvPr/>
          </p:nvSpPr>
          <p:spPr>
            <a:xfrm>
              <a:off x="1420863" y="4090009"/>
              <a:ext cx="5609590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Buying A Home Is Cheaper Than Renting In The Majority Of The US</a:t>
              </a:r>
            </a:p>
          </p:txBody>
        </p:sp>
        <p:sp>
          <p:nvSpPr>
            <p:cNvPr id="25" name="object 25"/>
            <p:cNvSpPr/>
            <p:nvPr/>
          </p:nvSpPr>
          <p:spPr>
            <a:xfrm>
              <a:off x="1202058" y="4072864"/>
              <a:ext cx="0" cy="303530"/>
            </a:xfrm>
            <a:custGeom>
              <a:avLst/>
              <a:gdLst/>
              <a:ahLst/>
              <a:cxnLst/>
              <a:rect l="l" t="t" r="r" b="b"/>
              <a:pathLst>
                <a:path h="303529">
                  <a:moveTo>
                    <a:pt x="0" y="0"/>
                  </a:moveTo>
                  <a:lnTo>
                    <a:pt x="0" y="303212"/>
                  </a:lnTo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23">
              <a:extLst>
                <a:ext uri="{FF2B5EF4-FFF2-40B4-BE49-F238E27FC236}">
                  <a16:creationId xmlns:a16="http://schemas.microsoft.com/office/drawing/2014/main" id="{839E005D-2467-B645-969D-E4A963A6D5F6}"/>
                </a:ext>
              </a:extLst>
            </p:cNvPr>
            <p:cNvSpPr txBox="1"/>
            <p:nvPr/>
          </p:nvSpPr>
          <p:spPr>
            <a:xfrm>
              <a:off x="633482" y="4033551"/>
              <a:ext cx="427253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2400" b="1" dirty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endParaRPr sz="2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86419F3-4F67-E646-BC6F-23DDF8A0D90A}"/>
              </a:ext>
            </a:extLst>
          </p:cNvPr>
          <p:cNvGrpSpPr/>
          <p:nvPr/>
        </p:nvGrpSpPr>
        <p:grpSpPr>
          <a:xfrm>
            <a:off x="633482" y="4844246"/>
            <a:ext cx="6740099" cy="382156"/>
            <a:chOff x="633482" y="4833753"/>
            <a:chExt cx="6740099" cy="382156"/>
          </a:xfrm>
        </p:grpSpPr>
        <p:sp>
          <p:nvSpPr>
            <p:cNvPr id="8" name="object 8"/>
            <p:cNvSpPr txBox="1"/>
            <p:nvPr/>
          </p:nvSpPr>
          <p:spPr>
            <a:xfrm>
              <a:off x="1424266" y="4890211"/>
              <a:ext cx="5949315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Starting To Look For A Home? Know What You Want Vs. What You Need</a:t>
              </a:r>
            </a:p>
          </p:txBody>
        </p:sp>
        <p:sp>
          <p:nvSpPr>
            <p:cNvPr id="9" name="object 9"/>
            <p:cNvSpPr/>
            <p:nvPr/>
          </p:nvSpPr>
          <p:spPr>
            <a:xfrm>
              <a:off x="1202058" y="4873066"/>
              <a:ext cx="0" cy="303530"/>
            </a:xfrm>
            <a:custGeom>
              <a:avLst/>
              <a:gdLst/>
              <a:ahLst/>
              <a:cxnLst/>
              <a:rect l="l" t="t" r="r" b="b"/>
              <a:pathLst>
                <a:path h="303529">
                  <a:moveTo>
                    <a:pt x="0" y="0"/>
                  </a:moveTo>
                  <a:lnTo>
                    <a:pt x="0" y="303212"/>
                  </a:lnTo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23">
              <a:extLst>
                <a:ext uri="{FF2B5EF4-FFF2-40B4-BE49-F238E27FC236}">
                  <a16:creationId xmlns:a16="http://schemas.microsoft.com/office/drawing/2014/main" id="{996E02C9-87D5-A244-95B3-6D2D2E8F209A}"/>
                </a:ext>
              </a:extLst>
            </p:cNvPr>
            <p:cNvSpPr txBox="1"/>
            <p:nvPr/>
          </p:nvSpPr>
          <p:spPr>
            <a:xfrm>
              <a:off x="633482" y="4833753"/>
              <a:ext cx="427253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2400" b="1" dirty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  <a:endParaRPr sz="2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D05F9B0-B15A-7D4D-9236-A463034298A6}"/>
              </a:ext>
            </a:extLst>
          </p:cNvPr>
          <p:cNvGrpSpPr/>
          <p:nvPr/>
        </p:nvGrpSpPr>
        <p:grpSpPr>
          <a:xfrm>
            <a:off x="633482" y="5356874"/>
            <a:ext cx="5178406" cy="382156"/>
            <a:chOff x="633482" y="5301992"/>
            <a:chExt cx="5178406" cy="382156"/>
          </a:xfrm>
        </p:grpSpPr>
        <p:sp>
          <p:nvSpPr>
            <p:cNvPr id="26" name="object 26"/>
            <p:cNvSpPr txBox="1"/>
            <p:nvPr/>
          </p:nvSpPr>
          <p:spPr>
            <a:xfrm>
              <a:off x="1420863" y="5358450"/>
              <a:ext cx="4391025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You Do NOT Need 20% Down To Buy Your Home!</a:t>
              </a:r>
            </a:p>
          </p:txBody>
        </p:sp>
        <p:sp>
          <p:nvSpPr>
            <p:cNvPr id="27" name="object 27"/>
            <p:cNvSpPr/>
            <p:nvPr/>
          </p:nvSpPr>
          <p:spPr>
            <a:xfrm>
              <a:off x="1202058" y="5341305"/>
              <a:ext cx="0" cy="303530"/>
            </a:xfrm>
            <a:custGeom>
              <a:avLst/>
              <a:gdLst/>
              <a:ahLst/>
              <a:cxnLst/>
              <a:rect l="l" t="t" r="r" b="b"/>
              <a:pathLst>
                <a:path h="303529">
                  <a:moveTo>
                    <a:pt x="0" y="0"/>
                  </a:moveTo>
                  <a:lnTo>
                    <a:pt x="0" y="303212"/>
                  </a:lnTo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23">
              <a:extLst>
                <a:ext uri="{FF2B5EF4-FFF2-40B4-BE49-F238E27FC236}">
                  <a16:creationId xmlns:a16="http://schemas.microsoft.com/office/drawing/2014/main" id="{5CFAF1C2-B79C-9C4E-AB82-CB8B3CF481EE}"/>
                </a:ext>
              </a:extLst>
            </p:cNvPr>
            <p:cNvSpPr txBox="1"/>
            <p:nvPr/>
          </p:nvSpPr>
          <p:spPr>
            <a:xfrm>
              <a:off x="633482" y="5301992"/>
              <a:ext cx="427253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2400" b="1" dirty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  <a:endParaRPr sz="2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A1490E06-E7E3-804E-941A-DBB39660D217}"/>
              </a:ext>
            </a:extLst>
          </p:cNvPr>
          <p:cNvGrpSpPr/>
          <p:nvPr/>
        </p:nvGrpSpPr>
        <p:grpSpPr>
          <a:xfrm>
            <a:off x="633482" y="5869502"/>
            <a:ext cx="4946669" cy="382156"/>
            <a:chOff x="633482" y="5768136"/>
            <a:chExt cx="4946669" cy="382156"/>
          </a:xfrm>
        </p:grpSpPr>
        <p:sp>
          <p:nvSpPr>
            <p:cNvPr id="3" name="object 3"/>
            <p:cNvSpPr txBox="1"/>
            <p:nvPr/>
          </p:nvSpPr>
          <p:spPr>
            <a:xfrm>
              <a:off x="1420901" y="5824594"/>
              <a:ext cx="4159250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dirty="0">
                  <a:latin typeface="Calibri" panose="020F0502020204030204" pitchFamily="34" charset="0"/>
                  <a:cs typeface="Calibri" panose="020F0502020204030204" pitchFamily="34" charset="0"/>
                </a:rPr>
                <a:t>61% Of First-Time Buyers Put Down Less Than 6%</a:t>
              </a:r>
            </a:p>
          </p:txBody>
        </p:sp>
        <p:sp>
          <p:nvSpPr>
            <p:cNvPr id="4" name="object 4"/>
            <p:cNvSpPr/>
            <p:nvPr/>
          </p:nvSpPr>
          <p:spPr>
            <a:xfrm>
              <a:off x="1202058" y="5807449"/>
              <a:ext cx="0" cy="303530"/>
            </a:xfrm>
            <a:custGeom>
              <a:avLst/>
              <a:gdLst/>
              <a:ahLst/>
              <a:cxnLst/>
              <a:rect l="l" t="t" r="r" b="b"/>
              <a:pathLst>
                <a:path h="303529">
                  <a:moveTo>
                    <a:pt x="0" y="0"/>
                  </a:moveTo>
                  <a:lnTo>
                    <a:pt x="0" y="303212"/>
                  </a:lnTo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23">
              <a:extLst>
                <a:ext uri="{FF2B5EF4-FFF2-40B4-BE49-F238E27FC236}">
                  <a16:creationId xmlns:a16="http://schemas.microsoft.com/office/drawing/2014/main" id="{6619822A-0494-1347-810A-650BBFD2146A}"/>
                </a:ext>
              </a:extLst>
            </p:cNvPr>
            <p:cNvSpPr txBox="1"/>
            <p:nvPr/>
          </p:nvSpPr>
          <p:spPr>
            <a:xfrm>
              <a:off x="633482" y="5768136"/>
              <a:ext cx="427253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2400" b="1" dirty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14</a:t>
              </a:r>
              <a:endParaRPr sz="2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E360810-EB0D-FB47-A69C-6AB88B4489D0}"/>
              </a:ext>
            </a:extLst>
          </p:cNvPr>
          <p:cNvGrpSpPr/>
          <p:nvPr/>
        </p:nvGrpSpPr>
        <p:grpSpPr>
          <a:xfrm>
            <a:off x="633482" y="6382130"/>
            <a:ext cx="5503526" cy="382156"/>
            <a:chOff x="633482" y="6717896"/>
            <a:chExt cx="5503526" cy="382156"/>
          </a:xfrm>
        </p:grpSpPr>
        <p:sp>
          <p:nvSpPr>
            <p:cNvPr id="5" name="object 5"/>
            <p:cNvSpPr txBox="1"/>
            <p:nvPr/>
          </p:nvSpPr>
          <p:spPr>
            <a:xfrm>
              <a:off x="1420863" y="6774354"/>
              <a:ext cx="4716145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Why Pre-Approval Should Be Your First Step</a:t>
              </a:r>
            </a:p>
          </p:txBody>
        </p:sp>
        <p:sp>
          <p:nvSpPr>
            <p:cNvPr id="6" name="object 6"/>
            <p:cNvSpPr/>
            <p:nvPr/>
          </p:nvSpPr>
          <p:spPr>
            <a:xfrm>
              <a:off x="1202058" y="6757209"/>
              <a:ext cx="0" cy="303530"/>
            </a:xfrm>
            <a:custGeom>
              <a:avLst/>
              <a:gdLst/>
              <a:ahLst/>
              <a:cxnLst/>
              <a:rect l="l" t="t" r="r" b="b"/>
              <a:pathLst>
                <a:path h="303529">
                  <a:moveTo>
                    <a:pt x="0" y="0"/>
                  </a:moveTo>
                  <a:lnTo>
                    <a:pt x="0" y="303212"/>
                  </a:lnTo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23">
              <a:extLst>
                <a:ext uri="{FF2B5EF4-FFF2-40B4-BE49-F238E27FC236}">
                  <a16:creationId xmlns:a16="http://schemas.microsoft.com/office/drawing/2014/main" id="{DEAB6048-2BED-5C4E-8508-76DCDC949034}"/>
                </a:ext>
              </a:extLst>
            </p:cNvPr>
            <p:cNvSpPr txBox="1"/>
            <p:nvPr/>
          </p:nvSpPr>
          <p:spPr>
            <a:xfrm>
              <a:off x="633482" y="6717896"/>
              <a:ext cx="427253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2400" b="1" dirty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</a:t>
              </a:r>
              <a:endParaRPr sz="2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2CC1B26-E415-FD49-AD87-985BB483DA73}"/>
              </a:ext>
            </a:extLst>
          </p:cNvPr>
          <p:cNvGrpSpPr/>
          <p:nvPr/>
        </p:nvGrpSpPr>
        <p:grpSpPr>
          <a:xfrm>
            <a:off x="633482" y="6894758"/>
            <a:ext cx="4485659" cy="382156"/>
            <a:chOff x="633482" y="7174287"/>
            <a:chExt cx="4485659" cy="382156"/>
          </a:xfrm>
        </p:grpSpPr>
        <p:sp>
          <p:nvSpPr>
            <p:cNvPr id="28" name="object 28"/>
            <p:cNvSpPr txBox="1"/>
            <p:nvPr/>
          </p:nvSpPr>
          <p:spPr>
            <a:xfrm>
              <a:off x="1420901" y="7230745"/>
              <a:ext cx="3698240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5 Reasons Homeownership Makes 'Cents'</a:t>
              </a:r>
            </a:p>
          </p:txBody>
        </p:sp>
        <p:sp>
          <p:nvSpPr>
            <p:cNvPr id="29" name="object 29"/>
            <p:cNvSpPr/>
            <p:nvPr/>
          </p:nvSpPr>
          <p:spPr>
            <a:xfrm>
              <a:off x="1202058" y="7213600"/>
              <a:ext cx="0" cy="303530"/>
            </a:xfrm>
            <a:custGeom>
              <a:avLst/>
              <a:gdLst/>
              <a:ahLst/>
              <a:cxnLst/>
              <a:rect l="l" t="t" r="r" b="b"/>
              <a:pathLst>
                <a:path h="303529">
                  <a:moveTo>
                    <a:pt x="0" y="0"/>
                  </a:moveTo>
                  <a:lnTo>
                    <a:pt x="0" y="303212"/>
                  </a:lnTo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23">
              <a:extLst>
                <a:ext uri="{FF2B5EF4-FFF2-40B4-BE49-F238E27FC236}">
                  <a16:creationId xmlns:a16="http://schemas.microsoft.com/office/drawing/2014/main" id="{3BB9EAB7-CCC7-2242-93BE-F24F90FAA227}"/>
                </a:ext>
              </a:extLst>
            </p:cNvPr>
            <p:cNvSpPr txBox="1"/>
            <p:nvPr/>
          </p:nvSpPr>
          <p:spPr>
            <a:xfrm>
              <a:off x="633482" y="7174287"/>
              <a:ext cx="427253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2400" b="1" dirty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  <a:endParaRPr sz="2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0722EFA-A1B9-0944-975D-2854E59EC505}"/>
              </a:ext>
            </a:extLst>
          </p:cNvPr>
          <p:cNvGrpSpPr/>
          <p:nvPr/>
        </p:nvGrpSpPr>
        <p:grpSpPr>
          <a:xfrm>
            <a:off x="624368" y="8309531"/>
            <a:ext cx="5052900" cy="495006"/>
            <a:chOff x="624368" y="7967827"/>
            <a:chExt cx="5052900" cy="495006"/>
          </a:xfrm>
        </p:grpSpPr>
        <p:sp>
          <p:nvSpPr>
            <p:cNvPr id="2" name="object 2"/>
            <p:cNvSpPr/>
            <p:nvPr/>
          </p:nvSpPr>
          <p:spPr>
            <a:xfrm>
              <a:off x="1202058" y="8063565"/>
              <a:ext cx="0" cy="303530"/>
            </a:xfrm>
            <a:custGeom>
              <a:avLst/>
              <a:gdLst/>
              <a:ahLst/>
              <a:cxnLst/>
              <a:rect l="l" t="t" r="r" b="b"/>
              <a:pathLst>
                <a:path h="303529">
                  <a:moveTo>
                    <a:pt x="0" y="0"/>
                  </a:moveTo>
                  <a:lnTo>
                    <a:pt x="0" y="303212"/>
                  </a:lnTo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1420863" y="7967827"/>
              <a:ext cx="4256405" cy="495006"/>
            </a:xfrm>
            <a:prstGeom prst="rect">
              <a:avLst/>
            </a:prstGeom>
          </p:spPr>
          <p:txBody>
            <a:bodyPr vert="horz" wrap="square" lIns="0" tIns="33019" rIns="0" bIns="0" rtlCol="0">
              <a:spAutoFit/>
            </a:bodyPr>
            <a:lstStyle/>
            <a:p>
              <a:pPr marL="12700" marR="5080">
                <a:lnSpc>
                  <a:spcPts val="1800"/>
                </a:lnSpc>
                <a:spcBef>
                  <a:spcPts val="259"/>
                </a:spcBef>
              </a:pPr>
              <a:r>
                <a:rPr sz="1600" dirty="0">
                  <a:latin typeface="Calibri" panose="020F0502020204030204" pitchFamily="34" charset="0"/>
                  <a:cs typeface="Calibri" panose="020F0502020204030204" pitchFamily="34" charset="0"/>
                </a:rPr>
                <a:t>Why Working With A Local Real Estate Professional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1600" dirty="0">
                  <a:latin typeface="Calibri" panose="020F0502020204030204" pitchFamily="34" charset="0"/>
                  <a:cs typeface="Calibri" panose="020F0502020204030204" pitchFamily="34" charset="0"/>
                </a:rPr>
                <a:t>Makes All The Difference</a:t>
              </a:r>
            </a:p>
          </p:txBody>
        </p:sp>
        <p:sp>
          <p:nvSpPr>
            <p:cNvPr id="115" name="object 23">
              <a:extLst>
                <a:ext uri="{FF2B5EF4-FFF2-40B4-BE49-F238E27FC236}">
                  <a16:creationId xmlns:a16="http://schemas.microsoft.com/office/drawing/2014/main" id="{9BA3E798-C1CA-3549-88B5-0723FFDF1447}"/>
                </a:ext>
              </a:extLst>
            </p:cNvPr>
            <p:cNvSpPr txBox="1"/>
            <p:nvPr/>
          </p:nvSpPr>
          <p:spPr>
            <a:xfrm>
              <a:off x="624368" y="8024252"/>
              <a:ext cx="427253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2400" b="1" dirty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19</a:t>
              </a:r>
              <a:endParaRPr sz="2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1400D05-E159-1C46-B7E7-19C5830BC6F6}"/>
              </a:ext>
            </a:extLst>
          </p:cNvPr>
          <p:cNvGrpSpPr/>
          <p:nvPr/>
        </p:nvGrpSpPr>
        <p:grpSpPr>
          <a:xfrm>
            <a:off x="633482" y="8935009"/>
            <a:ext cx="4705889" cy="382156"/>
            <a:chOff x="633482" y="9047346"/>
            <a:chExt cx="4705889" cy="382156"/>
          </a:xfrm>
        </p:grpSpPr>
        <p:sp>
          <p:nvSpPr>
            <p:cNvPr id="37" name="object 37"/>
            <p:cNvSpPr txBox="1"/>
            <p:nvPr/>
          </p:nvSpPr>
          <p:spPr>
            <a:xfrm>
              <a:off x="1422692" y="9103804"/>
              <a:ext cx="3916679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dirty="0">
                  <a:latin typeface="Calibri" panose="020F0502020204030204" pitchFamily="34" charset="0"/>
                  <a:cs typeface="Calibri" panose="020F0502020204030204" pitchFamily="34" charset="0"/>
                </a:rPr>
                <a:t>Have You Put Aside Enough For Closing Costs?</a:t>
              </a:r>
            </a:p>
          </p:txBody>
        </p:sp>
        <p:sp>
          <p:nvSpPr>
            <p:cNvPr id="38" name="object 38"/>
            <p:cNvSpPr/>
            <p:nvPr/>
          </p:nvSpPr>
          <p:spPr>
            <a:xfrm>
              <a:off x="1202058" y="9086659"/>
              <a:ext cx="0" cy="303530"/>
            </a:xfrm>
            <a:custGeom>
              <a:avLst/>
              <a:gdLst/>
              <a:ahLst/>
              <a:cxnLst/>
              <a:rect l="l" t="t" r="r" b="b"/>
              <a:pathLst>
                <a:path h="303529">
                  <a:moveTo>
                    <a:pt x="0" y="0"/>
                  </a:moveTo>
                  <a:lnTo>
                    <a:pt x="0" y="303212"/>
                  </a:lnTo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23">
              <a:extLst>
                <a:ext uri="{FF2B5EF4-FFF2-40B4-BE49-F238E27FC236}">
                  <a16:creationId xmlns:a16="http://schemas.microsoft.com/office/drawing/2014/main" id="{FA4DA4B3-6BBE-4843-B196-08937756FAD9}"/>
                </a:ext>
              </a:extLst>
            </p:cNvPr>
            <p:cNvSpPr txBox="1"/>
            <p:nvPr/>
          </p:nvSpPr>
          <p:spPr>
            <a:xfrm>
              <a:off x="633482" y="9047346"/>
              <a:ext cx="427253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2400" b="1" dirty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endParaRPr sz="2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3E3B253-C40E-9A47-A2D4-63D2183A3A32}"/>
              </a:ext>
            </a:extLst>
          </p:cNvPr>
          <p:cNvGrpSpPr/>
          <p:nvPr/>
        </p:nvGrpSpPr>
        <p:grpSpPr>
          <a:xfrm>
            <a:off x="633482" y="9447644"/>
            <a:ext cx="4439100" cy="382156"/>
            <a:chOff x="633482" y="9557640"/>
            <a:chExt cx="4439100" cy="382156"/>
          </a:xfrm>
        </p:grpSpPr>
        <p:sp>
          <p:nvSpPr>
            <p:cNvPr id="33" name="object 33"/>
            <p:cNvSpPr txBox="1"/>
            <p:nvPr/>
          </p:nvSpPr>
          <p:spPr>
            <a:xfrm>
              <a:off x="1422603" y="9614098"/>
              <a:ext cx="3649979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Ready To Make An Offer? 4 Tips For Success</a:t>
              </a:r>
            </a:p>
          </p:txBody>
        </p:sp>
        <p:sp>
          <p:nvSpPr>
            <p:cNvPr id="34" name="object 34"/>
            <p:cNvSpPr/>
            <p:nvPr/>
          </p:nvSpPr>
          <p:spPr>
            <a:xfrm>
              <a:off x="1202058" y="9596953"/>
              <a:ext cx="0" cy="303530"/>
            </a:xfrm>
            <a:custGeom>
              <a:avLst/>
              <a:gdLst/>
              <a:ahLst/>
              <a:cxnLst/>
              <a:rect l="l" t="t" r="r" b="b"/>
              <a:pathLst>
                <a:path h="303529">
                  <a:moveTo>
                    <a:pt x="0" y="0"/>
                  </a:moveTo>
                  <a:lnTo>
                    <a:pt x="0" y="303212"/>
                  </a:lnTo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23">
              <a:extLst>
                <a:ext uri="{FF2B5EF4-FFF2-40B4-BE49-F238E27FC236}">
                  <a16:creationId xmlns:a16="http://schemas.microsoft.com/office/drawing/2014/main" id="{557EE0C1-ADA5-E048-B7E4-133C418D2A88}"/>
                </a:ext>
              </a:extLst>
            </p:cNvPr>
            <p:cNvSpPr txBox="1"/>
            <p:nvPr/>
          </p:nvSpPr>
          <p:spPr>
            <a:xfrm>
              <a:off x="633482" y="9557640"/>
              <a:ext cx="427253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2400" b="1" dirty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22</a:t>
              </a:r>
              <a:endParaRPr sz="2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3759C78F-4054-3045-8137-71F9C102A06A}"/>
              </a:ext>
            </a:extLst>
          </p:cNvPr>
          <p:cNvGrpSpPr/>
          <p:nvPr/>
        </p:nvGrpSpPr>
        <p:grpSpPr>
          <a:xfrm>
            <a:off x="633482" y="7796903"/>
            <a:ext cx="5300326" cy="382156"/>
            <a:chOff x="633482" y="8497734"/>
            <a:chExt cx="5300326" cy="382156"/>
          </a:xfrm>
        </p:grpSpPr>
        <p:sp>
          <p:nvSpPr>
            <p:cNvPr id="32" name="object 32"/>
            <p:cNvSpPr/>
            <p:nvPr/>
          </p:nvSpPr>
          <p:spPr>
            <a:xfrm>
              <a:off x="1202058" y="8537047"/>
              <a:ext cx="0" cy="303530"/>
            </a:xfrm>
            <a:custGeom>
              <a:avLst/>
              <a:gdLst/>
              <a:ahLst/>
              <a:cxnLst/>
              <a:rect l="l" t="t" r="r" b="b"/>
              <a:pathLst>
                <a:path h="303529">
                  <a:moveTo>
                    <a:pt x="0" y="0"/>
                  </a:moveTo>
                  <a:lnTo>
                    <a:pt x="0" y="303212"/>
                  </a:lnTo>
                </a:path>
              </a:pathLst>
            </a:custGeom>
            <a:ln w="6350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23">
              <a:extLst>
                <a:ext uri="{FF2B5EF4-FFF2-40B4-BE49-F238E27FC236}">
                  <a16:creationId xmlns:a16="http://schemas.microsoft.com/office/drawing/2014/main" id="{BE4BB808-A7BF-6049-AB1C-1D4D83CCBE67}"/>
                </a:ext>
              </a:extLst>
            </p:cNvPr>
            <p:cNvSpPr txBox="1"/>
            <p:nvPr/>
          </p:nvSpPr>
          <p:spPr>
            <a:xfrm>
              <a:off x="633482" y="8497734"/>
              <a:ext cx="427253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2400" b="1" dirty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18</a:t>
              </a:r>
              <a:endParaRPr sz="2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AC5F6F89-F97A-D94F-A1D2-FA4BAA2A6AFF}"/>
                </a:ext>
              </a:extLst>
            </p:cNvPr>
            <p:cNvSpPr/>
            <p:nvPr/>
          </p:nvSpPr>
          <p:spPr>
            <a:xfrm>
              <a:off x="1326921" y="8519535"/>
              <a:ext cx="460688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3970">
                <a:lnSpc>
                  <a:spcPct val="100000"/>
                </a:lnSpc>
                <a:spcBef>
                  <a:spcPts val="1080"/>
                </a:spcBef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Getting A Mortgage: Why So Much Paperwork?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9682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9740900"/>
            <a:ext cx="6858000" cy="254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500" y="4294123"/>
            <a:ext cx="6863715" cy="4152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There are many potential homebuyers, and even sellers, who believe that you need at least 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20% down payment in order to buy a home or move on to their next home. Time after time,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we have dispelled this myth by showing that there are many loan programs that allow you to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put down as little as 3% (or 0% with a VA loan).</a:t>
            </a:r>
          </a:p>
          <a:p>
            <a:pPr marL="12700" marR="423545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Once you have saved enough for your down payment and are ready to start your home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search, make sure that you have also saved enough for closing costs.</a:t>
            </a: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Freddie Mac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defines closing costs as follows:</a:t>
            </a:r>
          </a:p>
          <a:p>
            <a:pPr marL="355600" marR="46990">
              <a:lnSpc>
                <a:spcPct val="100000"/>
              </a:lnSpc>
              <a:spcBef>
                <a:spcPts val="900"/>
              </a:spcBef>
            </a:pP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“Closing costs, also called settlement fees, will need to be paid when you obtain a mortgage.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These are fees charged by people representing your purchase, including</a:t>
            </a:r>
            <a:b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your lender, real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estate agent, and other third parties involved in the transaction.</a:t>
            </a:r>
          </a:p>
          <a:p>
            <a:pPr marL="355600">
              <a:lnSpc>
                <a:spcPct val="100000"/>
              </a:lnSpc>
              <a:spcBef>
                <a:spcPts val="900"/>
              </a:spcBef>
            </a:pPr>
            <a:r>
              <a:rPr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>Closing costs are typically between 2 &amp; 5% of your purchase price.”</a:t>
            </a:r>
          </a:p>
          <a:p>
            <a:pPr marL="12700" marR="54610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We’ve heard from many first-time homebuyers that they wished that someone had let them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know that closing costs could be so high. If you think about it, with a low down payment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program, your closing costs could equal the amount that you saved for your down payment.</a:t>
            </a:r>
          </a:p>
          <a:p>
            <a:pPr marL="12700" marR="611505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Here is a list of just some of the fees/costs that may be included in your closing costs,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depending on where the home you wish to purchase is located: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7772400" cy="4076191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0311" y="3125977"/>
            <a:ext cx="7352030" cy="675640"/>
          </a:xfrm>
          <a:custGeom>
            <a:avLst/>
            <a:gdLst/>
            <a:ahLst/>
            <a:cxnLst/>
            <a:rect l="l" t="t" r="r" b="b"/>
            <a:pathLst>
              <a:path w="7352030" h="675639">
                <a:moveTo>
                  <a:pt x="0" y="675132"/>
                </a:moveTo>
                <a:lnTo>
                  <a:pt x="7351776" y="675132"/>
                </a:lnTo>
                <a:lnTo>
                  <a:pt x="7351776" y="0"/>
                </a:lnTo>
                <a:lnTo>
                  <a:pt x="0" y="0"/>
                </a:lnTo>
                <a:lnTo>
                  <a:pt x="0" y="675132"/>
                </a:lnTo>
                <a:close/>
              </a:path>
            </a:pathLst>
          </a:custGeom>
          <a:solidFill>
            <a:srgbClr val="00AEEF">
              <a:alpha val="9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3600069"/>
            <a:ext cx="6858000" cy="2540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4500" y="8557259"/>
            <a:ext cx="2941955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AEEF"/>
              </a:buClr>
              <a:buChar char="•"/>
              <a:tabLst>
                <a:tab pos="240665" algn="l"/>
                <a:tab pos="241935" algn="l"/>
              </a:tabLst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Government recording costs</a:t>
            </a:r>
          </a:p>
          <a:p>
            <a:pPr marL="241300" indent="-228600">
              <a:lnSpc>
                <a:spcPct val="100000"/>
              </a:lnSpc>
              <a:buClr>
                <a:srgbClr val="00AEEF"/>
              </a:buClr>
              <a:buChar char="•"/>
              <a:tabLst>
                <a:tab pos="240665" algn="l"/>
                <a:tab pos="241935" algn="l"/>
              </a:tabLst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Appraisal fees</a:t>
            </a:r>
          </a:p>
          <a:p>
            <a:pPr marL="241300" indent="-228600">
              <a:lnSpc>
                <a:spcPct val="100000"/>
              </a:lnSpc>
              <a:buClr>
                <a:srgbClr val="00AEEF"/>
              </a:buClr>
              <a:buChar char="•"/>
              <a:tabLst>
                <a:tab pos="240665" algn="l"/>
                <a:tab pos="241935" algn="l"/>
              </a:tabLst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Credit report fees</a:t>
            </a:r>
          </a:p>
          <a:p>
            <a:pPr marL="241300" indent="-228600">
              <a:lnSpc>
                <a:spcPct val="100000"/>
              </a:lnSpc>
              <a:buClr>
                <a:srgbClr val="00AEEF"/>
              </a:buClr>
              <a:buChar char="•"/>
              <a:tabLst>
                <a:tab pos="240665" algn="l"/>
                <a:tab pos="241935" algn="l"/>
              </a:tabLst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Lender origination fees</a:t>
            </a:r>
          </a:p>
          <a:p>
            <a:pPr marL="241300" indent="-228600">
              <a:lnSpc>
                <a:spcPct val="100000"/>
              </a:lnSpc>
              <a:buClr>
                <a:srgbClr val="00AEEF"/>
              </a:buClr>
              <a:buChar char="•"/>
              <a:tabLst>
                <a:tab pos="240665" algn="l"/>
                <a:tab pos="241935" algn="l"/>
              </a:tabLst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Title services (insurance, search fees)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019880" y="8557259"/>
            <a:ext cx="158559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AEEF"/>
              </a:buClr>
              <a:buChar char="•"/>
              <a:tabLst>
                <a:tab pos="240665" algn="l"/>
                <a:tab pos="241935" algn="l"/>
              </a:tabLst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Tax service fees</a:t>
            </a:r>
          </a:p>
          <a:p>
            <a:pPr marL="241300" indent="-228600">
              <a:lnSpc>
                <a:spcPct val="100000"/>
              </a:lnSpc>
              <a:buClr>
                <a:srgbClr val="00AEEF"/>
              </a:buClr>
              <a:buChar char="•"/>
              <a:tabLst>
                <a:tab pos="240665" algn="l"/>
                <a:tab pos="241935" algn="l"/>
              </a:tabLst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Survey fees</a:t>
            </a:r>
          </a:p>
          <a:p>
            <a:pPr marL="241300" indent="-228600">
              <a:lnSpc>
                <a:spcPct val="100000"/>
              </a:lnSpc>
              <a:buClr>
                <a:srgbClr val="00AEEF"/>
              </a:buClr>
              <a:buChar char="•"/>
              <a:tabLst>
                <a:tab pos="240665" algn="l"/>
                <a:tab pos="241935" algn="l"/>
              </a:tabLst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Attorney fees</a:t>
            </a:r>
          </a:p>
          <a:p>
            <a:pPr marL="241300" indent="-228600">
              <a:lnSpc>
                <a:spcPct val="100000"/>
              </a:lnSpc>
              <a:buClr>
                <a:srgbClr val="00AEEF"/>
              </a:buClr>
              <a:buChar char="•"/>
              <a:tabLst>
                <a:tab pos="240665" algn="l"/>
                <a:tab pos="241935" algn="l"/>
              </a:tabLst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Underwriting fees</a:t>
            </a: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77C7E870-A36D-8242-9CA4-BB227D2E75CD}"/>
              </a:ext>
            </a:extLst>
          </p:cNvPr>
          <p:cNvSpPr txBox="1"/>
          <p:nvPr/>
        </p:nvSpPr>
        <p:spPr>
          <a:xfrm>
            <a:off x="7281189" y="9792302"/>
            <a:ext cx="186411" cy="222497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95"/>
              </a:spcBef>
            </a:pPr>
            <a:fld id="{81D60167-4931-47E6-BA6A-407CBD079E47}" type="slidenum">
              <a:rPr sz="1200" dirty="0">
                <a:solidFill>
                  <a:srgbClr val="6D6E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fld>
            <a:endParaRPr sz="1200" dirty="0">
              <a:solidFill>
                <a:srgbClr val="6D6E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B17EF846-4C07-A64D-B5F4-A49D31445B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0058" y="3215785"/>
            <a:ext cx="735228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379">
              <a:lnSpc>
                <a:spcPct val="100000"/>
              </a:lnSpc>
              <a:spcBef>
                <a:spcPts val="100"/>
              </a:spcBef>
              <a:tabLst>
                <a:tab pos="7104380" algn="l"/>
              </a:tabLst>
            </a:pPr>
            <a:r>
              <a:rPr sz="2800" u="none" dirty="0">
                <a:latin typeface="Calibri" panose="020F0502020204030204" pitchFamily="34" charset="0"/>
                <a:cs typeface="Calibri" panose="020F0502020204030204" pitchFamily="34" charset="0"/>
              </a:rPr>
              <a:t>Have You Put Aside Enough For Closing Costs?	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285724"/>
            <a:ext cx="6828155" cy="295978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400" b="1" dirty="0">
                <a:solidFill>
                  <a:srgbClr val="00AE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there any way to avoid paying closing costs?</a:t>
            </a:r>
          </a:p>
          <a:p>
            <a:pPr marL="12700" marR="51435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Work with your lender and real estate agent to see if there are any ways to decrease or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defer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your closing costs. There are no-closing mortgages available, but they end up costing you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more in the end with a higher interest rate, or by wrapping the closing costs into the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cost of the mortgage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(meaning you’ll end up paying interest on your closing costs).</a:t>
            </a:r>
          </a:p>
          <a:p>
            <a:pPr marL="12700" marR="313055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Homebuyers can also negotiate with the seller over who pays these fees. Sometimes the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seller will agree to assume the buyer’s closing fees in order to get the deal finalized.</a:t>
            </a: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400" b="1" dirty="0">
                <a:solidFill>
                  <a:srgbClr val="00AE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Bottom Line</a:t>
            </a:r>
          </a:p>
          <a:p>
            <a:pPr marL="12700" marR="5080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Speak with your lender and agent early and often to determine how much you’ll be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esponsible for at closing. Finding out you’ll need to come up with thousands of dollars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right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before closing is not a surprise anyone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would look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forward to.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3456434"/>
            <a:ext cx="7772400" cy="614476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D4EBFAA2-13BD-3C46-BFB5-6A4899657A5E}"/>
              </a:ext>
            </a:extLst>
          </p:cNvPr>
          <p:cNvSpPr txBox="1"/>
          <p:nvPr/>
        </p:nvSpPr>
        <p:spPr>
          <a:xfrm>
            <a:off x="7281189" y="9792302"/>
            <a:ext cx="186411" cy="222497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95"/>
              </a:spcBef>
            </a:pPr>
            <a:fld id="{81D60167-4931-47E6-BA6A-407CBD079E47}" type="slidenum">
              <a:rPr sz="1200" dirty="0">
                <a:solidFill>
                  <a:srgbClr val="6D6E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fld>
            <a:endParaRPr sz="1200" dirty="0">
              <a:solidFill>
                <a:srgbClr val="6D6E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9740900"/>
            <a:ext cx="6858000" cy="25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500" y="4457700"/>
            <a:ext cx="6873875" cy="5246308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47625">
              <a:lnSpc>
                <a:spcPts val="1560"/>
              </a:lnSpc>
              <a:spcBef>
                <a:spcPts val="25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So you’ve been searching for that perfect house to call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'home'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 and you've finally found it! The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price is right and, in such a competitive market, you want to make sure you make a good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offer so that you can guarantee that your dream of making this house yours comes true!</a:t>
            </a:r>
          </a:p>
          <a:p>
            <a:pPr marL="12700" marR="440690">
              <a:lnSpc>
                <a:spcPts val="156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Below are 4 steps provided by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Freddie Mac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 to help buyers make offers, along with some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additional information for your consideration:</a:t>
            </a:r>
          </a:p>
          <a:p>
            <a:pPr marL="193040" indent="-180340">
              <a:lnSpc>
                <a:spcPct val="100000"/>
              </a:lnSpc>
              <a:spcBef>
                <a:spcPts val="745"/>
              </a:spcBef>
              <a:buAutoNum type="arabicPeriod"/>
              <a:tabLst>
                <a:tab pos="193675" algn="l"/>
              </a:tabLst>
            </a:pPr>
            <a:r>
              <a:rPr sz="1400" b="1" dirty="0">
                <a:solidFill>
                  <a:srgbClr val="00AE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Determine Your Price</a:t>
            </a:r>
          </a:p>
          <a:p>
            <a:pPr marL="469265" marR="62865">
              <a:lnSpc>
                <a:spcPts val="1560"/>
              </a:lnSpc>
              <a:spcBef>
                <a:spcPts val="935"/>
              </a:spcBef>
            </a:pP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“You’ve found the perfect home and you’re ready to buy. Now what? Your real estate agent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will be by your side, helping you determine an offer price that is fair.”</a:t>
            </a:r>
          </a:p>
          <a:p>
            <a:pPr marL="12700" marR="71755">
              <a:lnSpc>
                <a:spcPts val="156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Based on your agent’s experience and key considerations (like similar homes recently sold 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the same neighborhood or the condition of the house and what you can afford), your agent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will help you to determine the offer that you are going to present.</a:t>
            </a:r>
          </a:p>
          <a:p>
            <a:pPr marL="12700" marR="5080">
              <a:lnSpc>
                <a:spcPts val="1560"/>
              </a:lnSpc>
              <a:spcBef>
                <a:spcPts val="894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Getting pre-approved will not only show home-sellers that you are serious about buying, but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it will also allow you to make your offer with confidence because you’ll know that you have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already been approved for a mortgage in that amount.</a:t>
            </a:r>
          </a:p>
          <a:p>
            <a:pPr marL="193040" indent="-180340">
              <a:lnSpc>
                <a:spcPct val="100000"/>
              </a:lnSpc>
              <a:spcBef>
                <a:spcPts val="750"/>
              </a:spcBef>
              <a:buAutoNum type="arabicPeriod" startAt="2"/>
              <a:tabLst>
                <a:tab pos="193675" algn="l"/>
              </a:tabLst>
            </a:pPr>
            <a:r>
              <a:rPr sz="1400" b="1" dirty="0">
                <a:solidFill>
                  <a:srgbClr val="00AE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 an Offer</a:t>
            </a:r>
          </a:p>
          <a:p>
            <a:pPr marL="469265" marR="227965">
              <a:lnSpc>
                <a:spcPts val="1560"/>
              </a:lnSpc>
              <a:spcBef>
                <a:spcPts val="930"/>
              </a:spcBef>
            </a:pP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“Once you’ve determined your price, your agent will draw up an offer, or purchase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agreement, to submit to the seller’s real estate agent. This offer will include the purchase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price and terms and conditions of the purchase.”</a:t>
            </a:r>
          </a:p>
          <a:p>
            <a:pPr marL="12700" marR="200660">
              <a:lnSpc>
                <a:spcPts val="156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Talk with your agent to find out if there are any ways in which you can make your offer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stand out in this competitive market! A licensed real estate agent who is active in the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neighborhoods you are considering will be instrumental in helping you put in a solid offer.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7772400" cy="4239768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b="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0311" y="3365753"/>
            <a:ext cx="7352030" cy="599440"/>
          </a:xfrm>
          <a:custGeom>
            <a:avLst/>
            <a:gdLst/>
            <a:ahLst/>
            <a:cxnLst/>
            <a:rect l="l" t="t" r="r" b="b"/>
            <a:pathLst>
              <a:path w="7352030" h="599439">
                <a:moveTo>
                  <a:pt x="0" y="598932"/>
                </a:moveTo>
                <a:lnTo>
                  <a:pt x="7351776" y="598932"/>
                </a:lnTo>
                <a:lnTo>
                  <a:pt x="7351776" y="0"/>
                </a:lnTo>
                <a:lnTo>
                  <a:pt x="0" y="0"/>
                </a:lnTo>
                <a:lnTo>
                  <a:pt x="0" y="598932"/>
                </a:lnTo>
                <a:close/>
              </a:path>
            </a:pathLst>
          </a:custGeom>
          <a:solidFill>
            <a:srgbClr val="00AEEF">
              <a:alpha val="9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3788981"/>
            <a:ext cx="6858000" cy="2540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1B3146B8-BA25-6041-B67F-76DB83F348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0058" y="3394416"/>
            <a:ext cx="735228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379">
              <a:lnSpc>
                <a:spcPct val="100000"/>
              </a:lnSpc>
              <a:spcBef>
                <a:spcPts val="100"/>
              </a:spcBef>
              <a:tabLst>
                <a:tab pos="7104380" algn="l"/>
              </a:tabLst>
            </a:pPr>
            <a:r>
              <a:rPr sz="2800" u="none" dirty="0">
                <a:latin typeface="Calibri" panose="020F0502020204030204" pitchFamily="34" charset="0"/>
                <a:cs typeface="Calibri" panose="020F0502020204030204" pitchFamily="34" charset="0"/>
              </a:rPr>
              <a:t>Ready To Make An Offer? 4 Tips For Success	</a:t>
            </a: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46A6E6D1-3062-2B4A-8E1C-2506873B2B0C}"/>
              </a:ext>
            </a:extLst>
          </p:cNvPr>
          <p:cNvSpPr txBox="1"/>
          <p:nvPr/>
        </p:nvSpPr>
        <p:spPr>
          <a:xfrm>
            <a:off x="7281189" y="9792302"/>
            <a:ext cx="186411" cy="222497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95"/>
              </a:spcBef>
            </a:pPr>
            <a:fld id="{81D60167-4931-47E6-BA6A-407CBD079E47}" type="slidenum">
              <a:rPr sz="1200" dirty="0">
                <a:solidFill>
                  <a:srgbClr val="6D6E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fld>
            <a:endParaRPr sz="1200" dirty="0">
              <a:solidFill>
                <a:srgbClr val="6D6E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301015"/>
            <a:ext cx="6765925" cy="5542543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93040" indent="-180340">
              <a:lnSpc>
                <a:spcPct val="100000"/>
              </a:lnSpc>
              <a:spcBef>
                <a:spcPts val="880"/>
              </a:spcBef>
              <a:buAutoNum type="arabicPeriod" startAt="3"/>
              <a:tabLst>
                <a:tab pos="193675" algn="l"/>
              </a:tabLst>
            </a:pPr>
            <a:r>
              <a:rPr sz="1400" b="1" dirty="0">
                <a:solidFill>
                  <a:srgbClr val="00AE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Negotiate the Offer</a:t>
            </a:r>
          </a:p>
          <a:p>
            <a:pPr marL="469265" marR="45085">
              <a:lnSpc>
                <a:spcPts val="1560"/>
              </a:lnSpc>
              <a:spcBef>
                <a:spcPts val="930"/>
              </a:spcBef>
            </a:pP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“Oftentimes, the seller will counter the offer, typically asking for a higher purchase price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or to adjust the closing date. In these cases, the seller’s agent will submit a counteroffer to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your agent, detailing their desired changes, at this time, you can either accept the offer or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decide if you want to counter.</a:t>
            </a:r>
          </a:p>
          <a:p>
            <a:pPr marL="469265" marR="113664">
              <a:lnSpc>
                <a:spcPts val="1560"/>
              </a:lnSpc>
              <a:spcBef>
                <a:spcPts val="900"/>
              </a:spcBef>
            </a:pP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Each time changes are made through a counteroffer, you or the seller have the option to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accept, reject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or counter it again. The contract is considered final when both parties sign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the written offer.”</a:t>
            </a:r>
          </a:p>
          <a:p>
            <a:pPr marL="12700" marR="19050">
              <a:lnSpc>
                <a:spcPts val="156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If your offer is approved,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Freddie Mac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urges you to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“always get an independent home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inspection, so you know the true condition of the home.”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If the inspector uncovers undisclosed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problems or issues, you can discuss any repairs that may need to be made with the seller or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even cancel the contract altogether.</a:t>
            </a:r>
          </a:p>
          <a:p>
            <a:pPr marL="193040" indent="-180340">
              <a:lnSpc>
                <a:spcPct val="100000"/>
              </a:lnSpc>
              <a:spcBef>
                <a:spcPts val="745"/>
              </a:spcBef>
              <a:buAutoNum type="arabicPeriod" startAt="4"/>
              <a:tabLst>
                <a:tab pos="193675" algn="l"/>
              </a:tabLst>
            </a:pPr>
            <a:r>
              <a:rPr sz="1400" b="1" dirty="0">
                <a:solidFill>
                  <a:srgbClr val="00AE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 Fast</a:t>
            </a:r>
          </a:p>
          <a:p>
            <a:pPr marL="12700" marR="5080">
              <a:lnSpc>
                <a:spcPts val="1560"/>
              </a:lnSpc>
              <a:spcBef>
                <a:spcPts val="93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The inventory of homes listed for sale has remained well below the 6-month supply that 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needed for a ‘normal’ market. Buyer demand has continued to outpace the supply of homes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for sale, causing buyers to compete with each other for their dream homes.</a:t>
            </a:r>
          </a:p>
          <a:p>
            <a:pPr marL="12700" marR="211454">
              <a:lnSpc>
                <a:spcPts val="156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Make sure that as soon as you decide that you want to make an offer, you work with your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agent to present it as quickly as possible.</a:t>
            </a: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400" b="1" dirty="0">
                <a:solidFill>
                  <a:srgbClr val="00AE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Bottom Line</a:t>
            </a:r>
          </a:p>
          <a:p>
            <a:pPr marL="12700" marR="53975">
              <a:lnSpc>
                <a:spcPts val="1560"/>
              </a:lnSpc>
              <a:spcBef>
                <a:spcPts val="93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Whether buying your first home or your fifth, having a local real estate professional who 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an expert in his or her market on your side is your best bet in making sure the process goes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smoothly. Let’s talk about how we can make your dream of homeownership a reality!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5940552"/>
            <a:ext cx="7772400" cy="366064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E1CE6730-0E8E-1447-90A6-CBC644C43FA5}"/>
              </a:ext>
            </a:extLst>
          </p:cNvPr>
          <p:cNvSpPr txBox="1"/>
          <p:nvPr/>
        </p:nvSpPr>
        <p:spPr>
          <a:xfrm>
            <a:off x="7281189" y="9792302"/>
            <a:ext cx="186411" cy="222497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95"/>
              </a:spcBef>
            </a:pPr>
            <a:fld id="{81D60167-4931-47E6-BA6A-407CBD079E47}" type="slidenum">
              <a:rPr sz="1200" dirty="0">
                <a:solidFill>
                  <a:srgbClr val="6D6E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fld>
            <a:endParaRPr sz="1200" dirty="0">
              <a:solidFill>
                <a:srgbClr val="6D6E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888736"/>
            <a:ext cx="2140719" cy="1712575"/>
          </a:xfrm>
          <a:prstGeom prst="rect">
            <a:avLst/>
          </a:prstGeom>
          <a:ln w="38100">
            <a:noFill/>
          </a:ln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58763" y="252418"/>
            <a:ext cx="6477000" cy="59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AEEF"/>
                </a:solidFill>
              </a:rPr>
              <a:t>CONTACT ME </a:t>
            </a:r>
            <a:r>
              <a:rPr lang="en-US" altLang="en-US" b="1" dirty="0"/>
              <a:t>TO TALK MORE</a:t>
            </a:r>
          </a:p>
        </p:txBody>
      </p:sp>
      <p:sp>
        <p:nvSpPr>
          <p:cNvPr id="38915" name="TextBox 12"/>
          <p:cNvSpPr txBox="1">
            <a:spLocks noChangeArrowheads="1"/>
          </p:cNvSpPr>
          <p:nvPr/>
        </p:nvSpPr>
        <p:spPr bwMode="auto">
          <a:xfrm>
            <a:off x="1443060" y="6705600"/>
            <a:ext cx="3454400" cy="231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Joseph Herbert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Broker Owner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Joe Herbert Realty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Erie, PA 16506</a:t>
            </a:r>
            <a:br>
              <a:rPr lang="en-US" altLang="en-US" sz="1800" dirty="0"/>
            </a:br>
            <a:r>
              <a:rPr lang="en-US" altLang="en-US" sz="1800" dirty="0"/>
              <a:t>JoeHerbertRealty@GMail.com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www.JoeHerbertRealty.com</a:t>
            </a:r>
            <a:br>
              <a:rPr lang="en-US" altLang="en-US" sz="1800" dirty="0"/>
            </a:br>
            <a:r>
              <a:rPr lang="en-US" altLang="en-US" sz="1800" dirty="0"/>
              <a:t>(814) 602-6181</a:t>
            </a:r>
            <a:br>
              <a:rPr lang="en-US" altLang="en-US" sz="1800" b="1" dirty="0"/>
            </a:br>
            <a:endParaRPr lang="en-US" altLang="en-US" sz="1800" b="1" dirty="0"/>
          </a:p>
        </p:txBody>
      </p:sp>
      <p:sp>
        <p:nvSpPr>
          <p:cNvPr id="38917" name="Rectangle 14"/>
          <p:cNvSpPr>
            <a:spLocks noChangeArrowheads="1"/>
          </p:cNvSpPr>
          <p:nvPr/>
        </p:nvSpPr>
        <p:spPr bwMode="auto">
          <a:xfrm>
            <a:off x="258763" y="1042475"/>
            <a:ext cx="7340600" cy="96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870" tIns="50935" rIns="101870" bIns="50935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I’</a:t>
            </a:r>
            <a:r>
              <a:rPr lang="en-US" altLang="ja-JP" sz="1400" dirty="0"/>
              <a:t>m sure you have questions and concerns about buying a home.</a:t>
            </a:r>
            <a:br>
              <a:rPr lang="en-US" altLang="ja-JP" sz="1400" dirty="0"/>
            </a:br>
            <a:br>
              <a:rPr lang="en-US" altLang="ja-JP" sz="1400" dirty="0"/>
            </a:br>
            <a:r>
              <a:rPr lang="en-US" altLang="ja-JP" sz="1400" dirty="0"/>
              <a:t>I would love to talk with you about what you read here, as well as help you on the path to buying your new home. My contact information is below. I look forward to hearing from you</a:t>
            </a:r>
            <a:r>
              <a:rPr lang="is-IS" altLang="ja-JP" sz="1400" dirty="0"/>
              <a:t>!</a:t>
            </a:r>
            <a:endParaRPr lang="en-US" altLang="en-US" sz="1400" dirty="0"/>
          </a:p>
        </p:txBody>
      </p:sp>
      <p:pic>
        <p:nvPicPr>
          <p:cNvPr id="38918" name="Picture 17" descr="iStock_000001558465Sm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01863"/>
            <a:ext cx="7772400" cy="42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920" name="Straight Connector 18"/>
          <p:cNvCxnSpPr>
            <a:cxnSpLocks/>
          </p:cNvCxnSpPr>
          <p:nvPr/>
        </p:nvCxnSpPr>
        <p:spPr bwMode="auto">
          <a:xfrm>
            <a:off x="0" y="2201863"/>
            <a:ext cx="7772400" cy="0"/>
          </a:xfrm>
          <a:prstGeom prst="line">
            <a:avLst/>
          </a:prstGeom>
          <a:noFill/>
          <a:ln w="63500">
            <a:solidFill>
              <a:srgbClr val="00B0F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1" name="Straight Connector 19"/>
          <p:cNvCxnSpPr>
            <a:cxnSpLocks/>
          </p:cNvCxnSpPr>
          <p:nvPr/>
        </p:nvCxnSpPr>
        <p:spPr bwMode="auto">
          <a:xfrm>
            <a:off x="0" y="6477000"/>
            <a:ext cx="7772400" cy="0"/>
          </a:xfrm>
          <a:prstGeom prst="line">
            <a:avLst/>
          </a:prstGeom>
          <a:noFill/>
          <a:ln w="63500">
            <a:solidFill>
              <a:srgbClr val="00B0F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8727311" y="92597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58763" y="9491490"/>
            <a:ext cx="2115269" cy="342918"/>
            <a:chOff x="258763" y="9445002"/>
            <a:chExt cx="2115269" cy="34291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8763" y="9445002"/>
              <a:ext cx="325333" cy="34291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12088" y="9535507"/>
              <a:ext cx="18619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Equal Housing Opportunity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F3461A2-AE47-8E48-9EB6-16AAAD7F22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030" y="8833008"/>
            <a:ext cx="1711757" cy="995208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4243997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9740900"/>
            <a:ext cx="6858000" cy="25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500" y="5623534"/>
            <a:ext cx="6798309" cy="4052391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Below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 are four great reasons to consider buying a home today instead of waiting.</a:t>
            </a:r>
          </a:p>
          <a:p>
            <a:pPr marL="193040" indent="-180340">
              <a:lnSpc>
                <a:spcPct val="100000"/>
              </a:lnSpc>
              <a:spcBef>
                <a:spcPts val="900"/>
              </a:spcBef>
              <a:buAutoNum type="arabicPeriod"/>
              <a:tabLst>
                <a:tab pos="193675" algn="l"/>
              </a:tabLst>
            </a:pPr>
            <a:r>
              <a:rPr sz="1400" b="1" dirty="0">
                <a:solidFill>
                  <a:srgbClr val="00AE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Prices Will Continue to Rise</a:t>
            </a:r>
          </a:p>
          <a:p>
            <a:pPr marL="12700" marR="26034">
              <a:lnSpc>
                <a:spcPct val="100000"/>
              </a:lnSpc>
              <a:spcBef>
                <a:spcPts val="900"/>
              </a:spcBef>
            </a:pP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CoreLogic’s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latest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 Home Price Index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reports that home prices have appreciated by 6.8% over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the last 12 months. The same report predicts that prices will continue to increase at a rate of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5.1% over the next year.</a:t>
            </a:r>
          </a:p>
          <a:p>
            <a:pPr marL="12700" marR="5080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The bottom in home prices has come and gone. Home values will continue to appreciate for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years. Waiting no longer makes sense.</a:t>
            </a:r>
          </a:p>
          <a:p>
            <a:pPr marL="193040" indent="-180340">
              <a:lnSpc>
                <a:spcPct val="100000"/>
              </a:lnSpc>
              <a:spcBef>
                <a:spcPts val="900"/>
              </a:spcBef>
              <a:buAutoNum type="arabicPeriod" startAt="2"/>
              <a:tabLst>
                <a:tab pos="193675" algn="l"/>
              </a:tabLst>
            </a:pPr>
            <a:r>
              <a:rPr sz="1400" b="1" dirty="0">
                <a:solidFill>
                  <a:srgbClr val="00AE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Mortgage Interest Rates Are Projected to Increase</a:t>
            </a:r>
          </a:p>
          <a:p>
            <a:pPr marL="12700" marR="177165">
              <a:lnSpc>
                <a:spcPct val="100000"/>
              </a:lnSpc>
              <a:spcBef>
                <a:spcPts val="900"/>
              </a:spcBef>
            </a:pP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Freddie Mac’s Primary Mortgage Market Survey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shows that interest rates for a 30-year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mortgage have already increased by half of a percentage point, to around 4.5%, in 2018.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M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ost experts predict that rates will rise over the next 12 months. The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Mortgage Bankers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Association, Fannie Mae, Freddie Mac,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and the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National Association of Realtors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are 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unison, projecting that rates will increase by half a percentage point by this time next year.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207010">
              <a:lnSpc>
                <a:spcPct val="100000"/>
              </a:lnSpc>
              <a:spcBef>
                <a:spcPts val="90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An increase in rates will impact YOUR monthly mortgage payment. A year from now, your housing expense will increase if a mortgage is necessary to buy your next home.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7772400" cy="5519928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0311" y="4527041"/>
            <a:ext cx="7352030" cy="718185"/>
          </a:xfrm>
          <a:custGeom>
            <a:avLst/>
            <a:gdLst/>
            <a:ahLst/>
            <a:cxnLst/>
            <a:rect l="l" t="t" r="r" b="b"/>
            <a:pathLst>
              <a:path w="7352030" h="718185">
                <a:moveTo>
                  <a:pt x="0" y="717803"/>
                </a:moveTo>
                <a:lnTo>
                  <a:pt x="7351776" y="717803"/>
                </a:lnTo>
                <a:lnTo>
                  <a:pt x="7351776" y="0"/>
                </a:lnTo>
                <a:lnTo>
                  <a:pt x="0" y="0"/>
                </a:lnTo>
                <a:lnTo>
                  <a:pt x="0" y="717803"/>
                </a:lnTo>
                <a:close/>
              </a:path>
            </a:pathLst>
          </a:custGeom>
          <a:solidFill>
            <a:srgbClr val="00AEEF">
              <a:alpha val="9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069141"/>
            <a:ext cx="6858000" cy="2540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3768AD69-F824-2747-8F70-4E1A8EDDC695}"/>
              </a:ext>
            </a:extLst>
          </p:cNvPr>
          <p:cNvSpPr txBox="1"/>
          <p:nvPr/>
        </p:nvSpPr>
        <p:spPr>
          <a:xfrm>
            <a:off x="210311" y="4624677"/>
            <a:ext cx="735203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379">
              <a:lnSpc>
                <a:spcPct val="100000"/>
              </a:lnSpc>
              <a:spcBef>
                <a:spcPts val="100"/>
              </a:spcBef>
              <a:tabLst>
                <a:tab pos="7104380" algn="l"/>
              </a:tabLst>
            </a:pPr>
            <a:r>
              <a:rPr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Reasons To Buy A Home This </a:t>
            </a: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</a:t>
            </a:r>
            <a:r>
              <a:rPr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7E268812-E948-FA47-A1E4-47CD12D27926}"/>
              </a:ext>
            </a:extLst>
          </p:cNvPr>
          <p:cNvSpPr txBox="1"/>
          <p:nvPr/>
        </p:nvSpPr>
        <p:spPr>
          <a:xfrm>
            <a:off x="7281189" y="9792302"/>
            <a:ext cx="141605" cy="222497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95"/>
              </a:spcBef>
            </a:pPr>
            <a:fld id="{81D60167-4931-47E6-BA6A-407CBD079E47}" type="slidenum">
              <a:rPr sz="1200" dirty="0">
                <a:solidFill>
                  <a:srgbClr val="6D6E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sz="1200" dirty="0">
              <a:solidFill>
                <a:srgbClr val="6D6E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034" y="285724"/>
            <a:ext cx="6877684" cy="4714111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93040" indent="-180340">
              <a:lnSpc>
                <a:spcPct val="100000"/>
              </a:lnSpc>
              <a:spcBef>
                <a:spcPts val="1000"/>
              </a:spcBef>
              <a:buAutoNum type="arabicPeriod" startAt="3"/>
              <a:tabLst>
                <a:tab pos="193675" algn="l"/>
              </a:tabLst>
            </a:pPr>
            <a:r>
              <a:rPr sz="1400" b="1" dirty="0">
                <a:solidFill>
                  <a:srgbClr val="00AE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Either Way, You Are Paying a Mortgage</a:t>
            </a:r>
          </a:p>
          <a:p>
            <a:pPr marL="12700" marR="5080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There are some renters who have not yet purchased a home because they are uncomfortable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taking on the obligation of a mortgage. Everyone should realize that unless you are living with your parents rent-free, you are paying a mortgage -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either yours or your landlord’s.</a:t>
            </a:r>
          </a:p>
          <a:p>
            <a:pPr marL="12700" marR="351155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As an owner, your mortgage payment is a form of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‘forced savings’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that allows you to have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equity in your home that you can tap into later in life. As a renter, you guarantee your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landlord is the person with that equity.</a:t>
            </a: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Are you ready to put your housing cost to work for you?</a:t>
            </a:r>
          </a:p>
          <a:p>
            <a:pPr marL="193040" indent="-180340">
              <a:lnSpc>
                <a:spcPct val="100000"/>
              </a:lnSpc>
              <a:spcBef>
                <a:spcPts val="900"/>
              </a:spcBef>
              <a:buAutoNum type="arabicPeriod" startAt="4"/>
              <a:tabLst>
                <a:tab pos="193675" algn="l"/>
              </a:tabLst>
            </a:pPr>
            <a:r>
              <a:rPr sz="1400" b="1" dirty="0">
                <a:solidFill>
                  <a:srgbClr val="00AE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Time to Move on with Your Life</a:t>
            </a:r>
          </a:p>
          <a:p>
            <a:pPr marL="12700" marR="90170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The ‘cost’ of a home is determined by two major components: the price of the home and the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current mortgage rate. It appears that both are on the rise.</a:t>
            </a: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But what if they weren’t? Would you wait?</a:t>
            </a:r>
          </a:p>
          <a:p>
            <a:pPr marL="12700" marR="71120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Look at the actual reason you are buying and decide if it is worth waiting. Whether you want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to have a great place for your children to grow up, you want your family to be safer, or you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just want to have control over renovations, maybe now is the time to buy.</a:t>
            </a:r>
          </a:p>
          <a:p>
            <a:pPr marL="12700" marR="13970">
              <a:lnSpc>
                <a:spcPct val="100000"/>
              </a:lnSpc>
              <a:spcBef>
                <a:spcPts val="900"/>
              </a:spcBef>
            </a:pPr>
            <a:r>
              <a:rPr sz="1400" b="1" dirty="0">
                <a:latin typeface="Calibri" panose="020F0502020204030204" pitchFamily="34" charset="0"/>
                <a:cs typeface="Calibri" panose="020F0502020204030204" pitchFamily="34" charset="0"/>
              </a:rPr>
              <a:t>If the right thing for you and your family is to purchase a home this year, buying sooner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dirty="0">
                <a:latin typeface="Calibri" panose="020F0502020204030204" pitchFamily="34" charset="0"/>
                <a:cs typeface="Calibri" panose="020F0502020204030204" pitchFamily="34" charset="0"/>
              </a:rPr>
              <a:t>rather than later could lead to substantial savings.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5193791"/>
            <a:ext cx="7772400" cy="440740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6F9FF2E9-2AB9-164B-9215-C7C5EDA82F85}"/>
              </a:ext>
            </a:extLst>
          </p:cNvPr>
          <p:cNvSpPr txBox="1"/>
          <p:nvPr/>
        </p:nvSpPr>
        <p:spPr>
          <a:xfrm>
            <a:off x="7281189" y="9792302"/>
            <a:ext cx="141605" cy="222497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95"/>
              </a:spcBef>
            </a:pPr>
            <a:fld id="{81D60167-4931-47E6-BA6A-407CBD079E47}" type="slidenum">
              <a:rPr sz="1200" dirty="0">
                <a:solidFill>
                  <a:srgbClr val="6D6E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sz="1200" dirty="0">
              <a:solidFill>
                <a:srgbClr val="6D6E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9740900"/>
            <a:ext cx="6858000" cy="25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5171" y="6143281"/>
            <a:ext cx="6381073" cy="3534067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830370" y="8521768"/>
            <a:ext cx="278130" cy="285976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2.6%</a:t>
            </a:r>
          </a:p>
          <a:p>
            <a:pPr marL="73660">
              <a:lnSpc>
                <a:spcPct val="100000"/>
              </a:lnSpc>
              <a:spcBef>
                <a:spcPts val="120"/>
              </a:spcBef>
            </a:pPr>
            <a:r>
              <a:rPr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</a:t>
            </a:r>
          </a:p>
        </p:txBody>
      </p:sp>
      <p:sp>
        <p:nvSpPr>
          <p:cNvPr id="5" name="object 5"/>
          <p:cNvSpPr/>
          <p:nvPr/>
        </p:nvSpPr>
        <p:spPr>
          <a:xfrm>
            <a:off x="2300960" y="9048254"/>
            <a:ext cx="74295" cy="48260"/>
          </a:xfrm>
          <a:custGeom>
            <a:avLst/>
            <a:gdLst/>
            <a:ahLst/>
            <a:cxnLst/>
            <a:rect l="l" t="t" r="r" b="b"/>
            <a:pathLst>
              <a:path w="74294" h="48259">
                <a:moveTo>
                  <a:pt x="20281" y="32626"/>
                </a:moveTo>
                <a:lnTo>
                  <a:pt x="21882" y="35013"/>
                </a:lnTo>
                <a:lnTo>
                  <a:pt x="23863" y="38976"/>
                </a:lnTo>
                <a:lnTo>
                  <a:pt x="31026" y="43357"/>
                </a:lnTo>
                <a:lnTo>
                  <a:pt x="35001" y="44945"/>
                </a:lnTo>
                <a:lnTo>
                  <a:pt x="38976" y="45745"/>
                </a:lnTo>
                <a:lnTo>
                  <a:pt x="38989" y="47739"/>
                </a:lnTo>
                <a:lnTo>
                  <a:pt x="45351" y="47739"/>
                </a:lnTo>
                <a:lnTo>
                  <a:pt x="52501" y="41757"/>
                </a:lnTo>
                <a:lnTo>
                  <a:pt x="54102" y="40576"/>
                </a:lnTo>
                <a:lnTo>
                  <a:pt x="57277" y="36601"/>
                </a:lnTo>
                <a:lnTo>
                  <a:pt x="58227" y="35013"/>
                </a:lnTo>
                <a:lnTo>
                  <a:pt x="22275" y="35013"/>
                </a:lnTo>
                <a:lnTo>
                  <a:pt x="20281" y="32626"/>
                </a:lnTo>
                <a:close/>
              </a:path>
              <a:path w="74294" h="48259">
                <a:moveTo>
                  <a:pt x="65945" y="23075"/>
                </a:moveTo>
                <a:lnTo>
                  <a:pt x="9156" y="23075"/>
                </a:lnTo>
                <a:lnTo>
                  <a:pt x="13525" y="27444"/>
                </a:lnTo>
                <a:lnTo>
                  <a:pt x="17500" y="29032"/>
                </a:lnTo>
                <a:lnTo>
                  <a:pt x="18300" y="30238"/>
                </a:lnTo>
                <a:lnTo>
                  <a:pt x="22275" y="35013"/>
                </a:lnTo>
                <a:lnTo>
                  <a:pt x="58227" y="35013"/>
                </a:lnTo>
                <a:lnTo>
                  <a:pt x="58470" y="34607"/>
                </a:lnTo>
                <a:lnTo>
                  <a:pt x="59664" y="31432"/>
                </a:lnTo>
                <a:lnTo>
                  <a:pt x="60464" y="27431"/>
                </a:lnTo>
                <a:lnTo>
                  <a:pt x="63652" y="26657"/>
                </a:lnTo>
                <a:lnTo>
                  <a:pt x="65227" y="24269"/>
                </a:lnTo>
                <a:lnTo>
                  <a:pt x="65945" y="23075"/>
                </a:lnTo>
                <a:close/>
              </a:path>
              <a:path w="74294" h="48259">
                <a:moveTo>
                  <a:pt x="55689" y="0"/>
                </a:moveTo>
                <a:lnTo>
                  <a:pt x="40182" y="0"/>
                </a:lnTo>
                <a:lnTo>
                  <a:pt x="34607" y="1600"/>
                </a:lnTo>
                <a:lnTo>
                  <a:pt x="29832" y="3581"/>
                </a:lnTo>
                <a:lnTo>
                  <a:pt x="26619" y="4381"/>
                </a:lnTo>
                <a:lnTo>
                  <a:pt x="21882" y="5981"/>
                </a:lnTo>
                <a:lnTo>
                  <a:pt x="18694" y="8750"/>
                </a:lnTo>
                <a:lnTo>
                  <a:pt x="14325" y="11531"/>
                </a:lnTo>
                <a:lnTo>
                  <a:pt x="8750" y="14325"/>
                </a:lnTo>
                <a:lnTo>
                  <a:pt x="4381" y="16306"/>
                </a:lnTo>
                <a:lnTo>
                  <a:pt x="0" y="16306"/>
                </a:lnTo>
                <a:lnTo>
                  <a:pt x="0" y="23863"/>
                </a:lnTo>
                <a:lnTo>
                  <a:pt x="3975" y="23863"/>
                </a:lnTo>
                <a:lnTo>
                  <a:pt x="6769" y="24663"/>
                </a:lnTo>
                <a:lnTo>
                  <a:pt x="9156" y="23075"/>
                </a:lnTo>
                <a:lnTo>
                  <a:pt x="65945" y="23075"/>
                </a:lnTo>
                <a:lnTo>
                  <a:pt x="67627" y="20281"/>
                </a:lnTo>
                <a:lnTo>
                  <a:pt x="71602" y="12357"/>
                </a:lnTo>
                <a:lnTo>
                  <a:pt x="71812" y="12357"/>
                </a:lnTo>
                <a:lnTo>
                  <a:pt x="71602" y="11937"/>
                </a:lnTo>
                <a:lnTo>
                  <a:pt x="69716" y="5968"/>
                </a:lnTo>
                <a:lnTo>
                  <a:pt x="65633" y="5968"/>
                </a:lnTo>
                <a:lnTo>
                  <a:pt x="61658" y="3174"/>
                </a:lnTo>
                <a:lnTo>
                  <a:pt x="55689" y="0"/>
                </a:lnTo>
                <a:close/>
              </a:path>
              <a:path w="74294" h="48259">
                <a:moveTo>
                  <a:pt x="72431" y="13592"/>
                </a:moveTo>
                <a:lnTo>
                  <a:pt x="73990" y="16700"/>
                </a:lnTo>
                <a:lnTo>
                  <a:pt x="73990" y="15913"/>
                </a:lnTo>
                <a:lnTo>
                  <a:pt x="72431" y="13592"/>
                </a:lnTo>
                <a:close/>
              </a:path>
              <a:path w="74294" h="48259">
                <a:moveTo>
                  <a:pt x="71812" y="12357"/>
                </a:moveTo>
                <a:lnTo>
                  <a:pt x="71602" y="12357"/>
                </a:lnTo>
                <a:lnTo>
                  <a:pt x="72431" y="13592"/>
                </a:lnTo>
                <a:lnTo>
                  <a:pt x="71812" y="12357"/>
                </a:lnTo>
                <a:close/>
              </a:path>
              <a:path w="74294" h="48259">
                <a:moveTo>
                  <a:pt x="69215" y="4381"/>
                </a:moveTo>
                <a:lnTo>
                  <a:pt x="65633" y="5968"/>
                </a:lnTo>
                <a:lnTo>
                  <a:pt x="69716" y="5968"/>
                </a:lnTo>
                <a:lnTo>
                  <a:pt x="69215" y="4381"/>
                </a:lnTo>
                <a:close/>
              </a:path>
            </a:pathLst>
          </a:custGeom>
          <a:solidFill>
            <a:srgbClr val="2CACE3"/>
          </a:solidFill>
        </p:spPr>
        <p:txBody>
          <a:bodyPr wrap="square" lIns="0" tIns="0" rIns="0" bIns="0" rtlCol="0"/>
          <a:lstStyle/>
          <a:p>
            <a:endParaRPr sz="8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32939" y="9078880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5">
                <a:moveTo>
                  <a:pt x="18108" y="2490"/>
                </a:moveTo>
                <a:lnTo>
                  <a:pt x="12725" y="5575"/>
                </a:lnTo>
                <a:lnTo>
                  <a:pt x="10337" y="6769"/>
                </a:lnTo>
                <a:lnTo>
                  <a:pt x="7950" y="8991"/>
                </a:lnTo>
                <a:lnTo>
                  <a:pt x="7950" y="13931"/>
                </a:lnTo>
                <a:lnTo>
                  <a:pt x="5562" y="17106"/>
                </a:lnTo>
                <a:lnTo>
                  <a:pt x="7950" y="18300"/>
                </a:lnTo>
                <a:lnTo>
                  <a:pt x="3175" y="20688"/>
                </a:lnTo>
                <a:lnTo>
                  <a:pt x="1993" y="22275"/>
                </a:lnTo>
                <a:lnTo>
                  <a:pt x="0" y="22275"/>
                </a:lnTo>
                <a:lnTo>
                  <a:pt x="0" y="24269"/>
                </a:lnTo>
                <a:lnTo>
                  <a:pt x="12331" y="17106"/>
                </a:lnTo>
                <a:lnTo>
                  <a:pt x="16700" y="14719"/>
                </a:lnTo>
                <a:lnTo>
                  <a:pt x="18694" y="12738"/>
                </a:lnTo>
                <a:lnTo>
                  <a:pt x="19494" y="10350"/>
                </a:lnTo>
                <a:lnTo>
                  <a:pt x="21082" y="7556"/>
                </a:lnTo>
                <a:lnTo>
                  <a:pt x="24269" y="4775"/>
                </a:lnTo>
                <a:lnTo>
                  <a:pt x="24465" y="3187"/>
                </a:lnTo>
                <a:lnTo>
                  <a:pt x="17894" y="3187"/>
                </a:lnTo>
                <a:lnTo>
                  <a:pt x="18108" y="2490"/>
                </a:lnTo>
                <a:close/>
              </a:path>
              <a:path w="24764" h="24765">
                <a:moveTo>
                  <a:pt x="18288" y="2387"/>
                </a:moveTo>
                <a:lnTo>
                  <a:pt x="18108" y="2490"/>
                </a:lnTo>
                <a:lnTo>
                  <a:pt x="17894" y="3187"/>
                </a:lnTo>
                <a:lnTo>
                  <a:pt x="18288" y="2387"/>
                </a:lnTo>
                <a:close/>
              </a:path>
              <a:path w="24764" h="24765">
                <a:moveTo>
                  <a:pt x="24564" y="2387"/>
                </a:moveTo>
                <a:lnTo>
                  <a:pt x="18288" y="2387"/>
                </a:lnTo>
                <a:lnTo>
                  <a:pt x="17894" y="3187"/>
                </a:lnTo>
                <a:lnTo>
                  <a:pt x="24465" y="3187"/>
                </a:lnTo>
                <a:lnTo>
                  <a:pt x="24564" y="2387"/>
                </a:lnTo>
                <a:close/>
              </a:path>
              <a:path w="24764" h="24765">
                <a:moveTo>
                  <a:pt x="18872" y="0"/>
                </a:moveTo>
                <a:lnTo>
                  <a:pt x="18108" y="2490"/>
                </a:lnTo>
                <a:lnTo>
                  <a:pt x="18288" y="2387"/>
                </a:lnTo>
                <a:lnTo>
                  <a:pt x="24564" y="2387"/>
                </a:lnTo>
                <a:lnTo>
                  <a:pt x="24663" y="1587"/>
                </a:lnTo>
                <a:lnTo>
                  <a:pt x="23863" y="1587"/>
                </a:lnTo>
                <a:lnTo>
                  <a:pt x="18872" y="0"/>
                </a:lnTo>
                <a:close/>
              </a:path>
            </a:pathLst>
          </a:custGeom>
          <a:solidFill>
            <a:srgbClr val="2CACE3"/>
          </a:solidFill>
        </p:spPr>
        <p:txBody>
          <a:bodyPr wrap="square" lIns="0" tIns="0" rIns="0" bIns="0" rtlCol="0"/>
          <a:lstStyle/>
          <a:p>
            <a:endParaRPr sz="8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58529" y="9283547"/>
            <a:ext cx="278130" cy="27571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800" b="1" dirty="0">
                <a:latin typeface="Calibri" panose="020F0502020204030204" pitchFamily="34" charset="0"/>
                <a:cs typeface="Calibri" panose="020F0502020204030204" pitchFamily="34" charset="0"/>
              </a:rPr>
              <a:t>4.7%</a:t>
            </a: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HI</a:t>
            </a:r>
          </a:p>
        </p:txBody>
      </p:sp>
      <p:sp>
        <p:nvSpPr>
          <p:cNvPr id="8" name="object 8"/>
          <p:cNvSpPr/>
          <p:nvPr/>
        </p:nvSpPr>
        <p:spPr>
          <a:xfrm>
            <a:off x="6104204" y="8576094"/>
            <a:ext cx="912494" cy="702945"/>
          </a:xfrm>
          <a:custGeom>
            <a:avLst/>
            <a:gdLst/>
            <a:ahLst/>
            <a:cxnLst/>
            <a:rect l="l" t="t" r="r" b="b"/>
            <a:pathLst>
              <a:path w="912495" h="702945">
                <a:moveTo>
                  <a:pt x="51422" y="0"/>
                </a:moveTo>
                <a:lnTo>
                  <a:pt x="21693" y="972"/>
                </a:lnTo>
                <a:lnTo>
                  <a:pt x="6427" y="7780"/>
                </a:lnTo>
                <a:lnTo>
                  <a:pt x="803" y="26258"/>
                </a:lnTo>
                <a:lnTo>
                  <a:pt x="0" y="62242"/>
                </a:lnTo>
                <a:lnTo>
                  <a:pt x="0" y="615505"/>
                </a:lnTo>
                <a:lnTo>
                  <a:pt x="803" y="665887"/>
                </a:lnTo>
                <a:lnTo>
                  <a:pt x="6427" y="691759"/>
                </a:lnTo>
                <a:lnTo>
                  <a:pt x="21693" y="701291"/>
                </a:lnTo>
                <a:lnTo>
                  <a:pt x="51422" y="702652"/>
                </a:lnTo>
                <a:lnTo>
                  <a:pt x="860463" y="702652"/>
                </a:lnTo>
                <a:lnTo>
                  <a:pt x="890184" y="687282"/>
                </a:lnTo>
                <a:lnTo>
                  <a:pt x="905446" y="673080"/>
                </a:lnTo>
                <a:lnTo>
                  <a:pt x="911069" y="651878"/>
                </a:lnTo>
                <a:lnTo>
                  <a:pt x="911872" y="615505"/>
                </a:lnTo>
                <a:lnTo>
                  <a:pt x="911872" y="62242"/>
                </a:lnTo>
                <a:lnTo>
                  <a:pt x="911069" y="26258"/>
                </a:lnTo>
                <a:lnTo>
                  <a:pt x="905446" y="7780"/>
                </a:lnTo>
                <a:lnTo>
                  <a:pt x="890184" y="972"/>
                </a:lnTo>
                <a:lnTo>
                  <a:pt x="860463" y="0"/>
                </a:lnTo>
                <a:lnTo>
                  <a:pt x="51422" y="0"/>
                </a:lnTo>
                <a:close/>
              </a:path>
            </a:pathLst>
          </a:custGeom>
          <a:ln w="8001">
            <a:solidFill>
              <a:srgbClr val="C7C6C4"/>
            </a:solidFill>
          </a:ln>
        </p:spPr>
        <p:txBody>
          <a:bodyPr wrap="square" lIns="0" tIns="0" rIns="0" bIns="0" rtlCol="0"/>
          <a:lstStyle/>
          <a:p>
            <a:endParaRPr sz="8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31629" y="8655525"/>
            <a:ext cx="70053" cy="70053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32404" y="9129334"/>
            <a:ext cx="70053" cy="70053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32404" y="8969161"/>
            <a:ext cx="70053" cy="70053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32315" y="8809102"/>
            <a:ext cx="70053" cy="70053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34208" y="8569841"/>
            <a:ext cx="604520" cy="177613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&lt; 0.0%</a:t>
            </a:r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36031" y="6629400"/>
            <a:ext cx="826769" cy="1506823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96875">
              <a:lnSpc>
                <a:spcPct val="100000"/>
              </a:lnSpc>
              <a:spcBef>
                <a:spcPts val="570"/>
              </a:spcBef>
            </a:pP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NH</a:t>
            </a:r>
            <a:r>
              <a:rPr sz="800" b="1" dirty="0">
                <a:latin typeface="Calibri" panose="020F0502020204030204" pitchFamily="34" charset="0"/>
                <a:cs typeface="Calibri" panose="020F0502020204030204" pitchFamily="34" charset="0"/>
              </a:rPr>
              <a:t> (6.7%)</a:t>
            </a:r>
          </a:p>
          <a:p>
            <a:pPr marL="382905">
              <a:lnSpc>
                <a:spcPct val="100000"/>
              </a:lnSpc>
              <a:spcBef>
                <a:spcPts val="470"/>
              </a:spcBef>
            </a:pP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MA</a:t>
            </a:r>
            <a:r>
              <a:rPr sz="800" b="1" dirty="0">
                <a:latin typeface="Calibri" panose="020F0502020204030204" pitchFamily="34" charset="0"/>
                <a:cs typeface="Calibri" panose="020F0502020204030204" pitchFamily="34" charset="0"/>
              </a:rPr>
              <a:t> (5.9%)</a:t>
            </a:r>
          </a:p>
          <a:p>
            <a:pPr marL="330200">
              <a:lnSpc>
                <a:spcPct val="100000"/>
              </a:lnSpc>
              <a:spcBef>
                <a:spcPts val="470"/>
              </a:spcBef>
            </a:pP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sz="800" b="1" dirty="0">
                <a:latin typeface="Calibri" panose="020F0502020204030204" pitchFamily="34" charset="0"/>
                <a:cs typeface="Calibri" panose="020F0502020204030204" pitchFamily="34" charset="0"/>
              </a:rPr>
              <a:t> (8.1%)</a:t>
            </a:r>
          </a:p>
          <a:p>
            <a:pPr marL="177800">
              <a:lnSpc>
                <a:spcPct val="100000"/>
              </a:lnSpc>
              <a:spcBef>
                <a:spcPts val="470"/>
              </a:spcBef>
            </a:pP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CT</a:t>
            </a:r>
            <a:r>
              <a:rPr sz="800" b="1" dirty="0">
                <a:latin typeface="Calibri" panose="020F0502020204030204" pitchFamily="34" charset="0"/>
                <a:cs typeface="Calibri" panose="020F0502020204030204" pitchFamily="34" charset="0"/>
              </a:rPr>
              <a:t> (2.4%)</a:t>
            </a:r>
          </a:p>
          <a:p>
            <a:pPr marL="81280">
              <a:lnSpc>
                <a:spcPct val="100000"/>
              </a:lnSpc>
              <a:spcBef>
                <a:spcPts val="470"/>
              </a:spcBef>
            </a:pP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NJ</a:t>
            </a:r>
            <a:r>
              <a:rPr sz="800" b="1" dirty="0">
                <a:latin typeface="Calibri" panose="020F0502020204030204" pitchFamily="34" charset="0"/>
                <a:cs typeface="Calibri" panose="020F0502020204030204" pitchFamily="34" charset="0"/>
              </a:rPr>
              <a:t> (4.1%)</a:t>
            </a:r>
          </a:p>
          <a:p>
            <a:pPr marR="257810" algn="ctr">
              <a:lnSpc>
                <a:spcPct val="100000"/>
              </a:lnSpc>
              <a:spcBef>
                <a:spcPts val="470"/>
              </a:spcBef>
            </a:pP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800" b="1" dirty="0">
                <a:latin typeface="Calibri" panose="020F0502020204030204" pitchFamily="34" charset="0"/>
                <a:cs typeface="Calibri" panose="020F0502020204030204" pitchFamily="34" charset="0"/>
              </a:rPr>
              <a:t> (4.3%)</a:t>
            </a:r>
          </a:p>
          <a:p>
            <a:pPr marL="123825">
              <a:lnSpc>
                <a:spcPct val="100000"/>
              </a:lnSpc>
              <a:spcBef>
                <a:spcPts val="470"/>
              </a:spcBef>
            </a:pP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MD</a:t>
            </a:r>
            <a:r>
              <a:rPr sz="800" b="1" dirty="0">
                <a:latin typeface="Calibri" panose="020F0502020204030204" pitchFamily="34" charset="0"/>
                <a:cs typeface="Calibri" panose="020F0502020204030204" pitchFamily="34" charset="0"/>
              </a:rPr>
              <a:t> (3.8%)</a:t>
            </a:r>
          </a:p>
          <a:p>
            <a:pPr marR="328930" algn="ctr">
              <a:lnSpc>
                <a:spcPct val="100000"/>
              </a:lnSpc>
              <a:spcBef>
                <a:spcPts val="470"/>
              </a:spcBef>
            </a:pP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DC</a:t>
            </a:r>
            <a:r>
              <a:rPr sz="800" b="1" dirty="0">
                <a:latin typeface="Calibri" panose="020F0502020204030204" pitchFamily="34" charset="0"/>
                <a:cs typeface="Calibri" panose="020F0502020204030204" pitchFamily="34" charset="0"/>
              </a:rPr>
              <a:t> (11.8%)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883020" y="6493927"/>
            <a:ext cx="421005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Calibri" panose="020F0502020204030204" pitchFamily="34" charset="0"/>
                <a:cs typeface="Calibri" panose="020F0502020204030204" pitchFamily="34" charset="0"/>
              </a:rPr>
              <a:t>VT </a:t>
            </a:r>
            <a:r>
              <a:rPr sz="800" b="1" dirty="0">
                <a:latin typeface="Calibri" panose="020F0502020204030204" pitchFamily="34" charset="0"/>
                <a:cs typeface="Calibri" panose="020F0502020204030204" pitchFamily="34" charset="0"/>
              </a:rPr>
              <a:t>(5.7%)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992502" y="6901516"/>
            <a:ext cx="339725" cy="27571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13.1%</a:t>
            </a: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22505" y="7751480"/>
            <a:ext cx="278130" cy="27571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7.1%</a:t>
            </a:r>
          </a:p>
          <a:p>
            <a:pPr marL="57785">
              <a:lnSpc>
                <a:spcPct val="100000"/>
              </a:lnSpc>
              <a:spcBef>
                <a:spcPts val="85"/>
              </a:spcBef>
            </a:pPr>
            <a:r>
              <a:rPr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626183" y="7384712"/>
            <a:ext cx="339725" cy="27571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17.0%</a:t>
            </a: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NV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471767" y="6719534"/>
            <a:ext cx="278130" cy="27571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7.9%</a:t>
            </a:r>
          </a:p>
          <a:p>
            <a:pPr marL="42545">
              <a:lnSpc>
                <a:spcPct val="100000"/>
              </a:lnSpc>
              <a:spcBef>
                <a:spcPts val="85"/>
              </a:spcBef>
            </a:pPr>
            <a:r>
              <a:rPr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628425" y="6260990"/>
            <a:ext cx="339725" cy="27571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11.0%</a:t>
            </a:r>
          </a:p>
          <a:p>
            <a:pPr marR="1905" algn="ctr">
              <a:lnSpc>
                <a:spcPct val="100000"/>
              </a:lnSpc>
              <a:spcBef>
                <a:spcPts val="85"/>
              </a:spcBef>
            </a:pPr>
            <a:r>
              <a:rPr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627919" y="6503070"/>
            <a:ext cx="278130" cy="27571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6.0%</a:t>
            </a:r>
          </a:p>
          <a:p>
            <a:pPr marL="50800">
              <a:lnSpc>
                <a:spcPct val="100000"/>
              </a:lnSpc>
              <a:spcBef>
                <a:spcPts val="85"/>
              </a:spcBef>
            </a:pPr>
            <a:r>
              <a:rPr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MT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217786" y="7577963"/>
            <a:ext cx="339725" cy="27571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11.3%</a:t>
            </a: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168144" y="8217817"/>
            <a:ext cx="278130" cy="27571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7.8%</a:t>
            </a:r>
          </a:p>
          <a:p>
            <a:pPr marL="44450">
              <a:lnSpc>
                <a:spcPct val="100000"/>
              </a:lnSpc>
              <a:spcBef>
                <a:spcPts val="60"/>
              </a:spcBef>
            </a:pPr>
            <a:r>
              <a:rPr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882292" y="7662763"/>
            <a:ext cx="278130" cy="27571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9.6%</a:t>
            </a:r>
          </a:p>
          <a:p>
            <a:pPr marL="68580">
              <a:lnSpc>
                <a:spcPct val="100000"/>
              </a:lnSpc>
              <a:spcBef>
                <a:spcPts val="85"/>
              </a:spcBef>
            </a:pPr>
            <a:r>
              <a:rPr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769628" y="8267061"/>
            <a:ext cx="278130" cy="27571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4.9%</a:t>
            </a:r>
          </a:p>
          <a:p>
            <a:pPr marL="56515">
              <a:lnSpc>
                <a:spcPct val="100000"/>
              </a:lnSpc>
              <a:spcBef>
                <a:spcPts val="70"/>
              </a:spcBef>
            </a:pPr>
            <a:r>
              <a:rPr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NM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744012" y="7082188"/>
            <a:ext cx="278130" cy="27571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3.7%</a:t>
            </a:r>
          </a:p>
          <a:p>
            <a:pPr marL="46990">
              <a:lnSpc>
                <a:spcPct val="100000"/>
              </a:lnSpc>
              <a:spcBef>
                <a:spcPts val="85"/>
              </a:spcBef>
            </a:pPr>
            <a:r>
              <a:rPr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WY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470759" y="6508641"/>
            <a:ext cx="278130" cy="27571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2.1%</a:t>
            </a:r>
          </a:p>
          <a:p>
            <a:pPr marL="64135">
              <a:lnSpc>
                <a:spcPct val="100000"/>
              </a:lnSpc>
              <a:spcBef>
                <a:spcPts val="60"/>
              </a:spcBef>
            </a:pPr>
            <a:r>
              <a:rPr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453790" y="6929901"/>
            <a:ext cx="278130" cy="2628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4.5%</a:t>
            </a:r>
          </a:p>
          <a:p>
            <a:pPr marL="26034" algn="ctr">
              <a:lnSpc>
                <a:spcPct val="100000"/>
              </a:lnSpc>
              <a:spcBef>
                <a:spcPts val="40"/>
              </a:spcBef>
            </a:pPr>
            <a:r>
              <a:rPr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SD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520689" y="7348215"/>
            <a:ext cx="278130" cy="27571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6.9%</a:t>
            </a:r>
          </a:p>
          <a:p>
            <a:pPr marL="73660">
              <a:lnSpc>
                <a:spcPct val="100000"/>
              </a:lnSpc>
              <a:spcBef>
                <a:spcPts val="60"/>
              </a:spcBef>
            </a:pPr>
            <a:r>
              <a:rPr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654869" y="7760760"/>
            <a:ext cx="278130" cy="27571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5.6%</a:t>
            </a: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KS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770804" y="8171313"/>
            <a:ext cx="278130" cy="27571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3.4%</a:t>
            </a:r>
          </a:p>
          <a:p>
            <a:pPr marL="69215">
              <a:lnSpc>
                <a:spcPct val="100000"/>
              </a:lnSpc>
              <a:spcBef>
                <a:spcPts val="85"/>
              </a:spcBef>
            </a:pPr>
            <a:r>
              <a:rPr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560134" y="8756706"/>
            <a:ext cx="278130" cy="27571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5.9%</a:t>
            </a:r>
          </a:p>
          <a:p>
            <a:pPr marL="1905" algn="ctr">
              <a:lnSpc>
                <a:spcPct val="100000"/>
              </a:lnSpc>
              <a:spcBef>
                <a:spcPts val="85"/>
              </a:spcBef>
            </a:pPr>
            <a:r>
              <a:rPr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TX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331741" y="8240580"/>
            <a:ext cx="241935" cy="31034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3.7%</a:t>
            </a:r>
          </a:p>
          <a:p>
            <a:pPr marL="54610">
              <a:lnSpc>
                <a:spcPct val="100000"/>
              </a:lnSpc>
              <a:spcBef>
                <a:spcPts val="204"/>
              </a:spcBef>
            </a:pPr>
            <a:r>
              <a:rPr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278998" y="7775738"/>
            <a:ext cx="259715" cy="293029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5.7%</a:t>
            </a:r>
          </a:p>
          <a:p>
            <a:pPr marL="57785">
              <a:lnSpc>
                <a:spcPct val="100000"/>
              </a:lnSpc>
              <a:spcBef>
                <a:spcPts val="145"/>
              </a:spcBef>
            </a:pPr>
            <a:r>
              <a:rPr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171492" y="7240933"/>
            <a:ext cx="241935" cy="31034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6.0%</a:t>
            </a:r>
          </a:p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4324108" y="8717754"/>
            <a:ext cx="241935" cy="287258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0"/>
              </a:spcBef>
            </a:pPr>
            <a:r>
              <a:rPr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2.3%</a:t>
            </a:r>
          </a:p>
          <a:p>
            <a:pPr marL="20320" algn="ctr">
              <a:lnSpc>
                <a:spcPct val="100000"/>
              </a:lnSpc>
              <a:spcBef>
                <a:spcPts val="120"/>
              </a:spcBef>
            </a:pPr>
            <a:r>
              <a:rPr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641938" y="8539977"/>
            <a:ext cx="241935" cy="2442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894"/>
              </a:lnSpc>
              <a:spcBef>
                <a:spcPts val="105"/>
              </a:spcBef>
            </a:pPr>
            <a:r>
              <a:rPr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3.2%</a:t>
            </a:r>
          </a:p>
          <a:p>
            <a:pPr marL="72390">
              <a:lnSpc>
                <a:spcPts val="894"/>
              </a:lnSpc>
            </a:pPr>
            <a:r>
              <a:rPr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360637" y="8491394"/>
            <a:ext cx="241935" cy="287258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0"/>
              </a:spcBef>
            </a:pPr>
            <a:r>
              <a:rPr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8.1%</a:t>
            </a:r>
          </a:p>
          <a:p>
            <a:pPr marL="43180" algn="ctr">
              <a:lnSpc>
                <a:spcPct val="100000"/>
              </a:lnSpc>
              <a:spcBef>
                <a:spcPts val="120"/>
              </a:spcBef>
            </a:pPr>
            <a:r>
              <a:rPr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050881" y="6682956"/>
            <a:ext cx="241935" cy="31034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6.3%</a:t>
            </a:r>
          </a:p>
          <a:p>
            <a:pPr marL="50165">
              <a:lnSpc>
                <a:spcPct val="100000"/>
              </a:lnSpc>
              <a:spcBef>
                <a:spcPts val="204"/>
              </a:spcBef>
            </a:pPr>
            <a:r>
              <a:rPr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4606627" y="7539531"/>
            <a:ext cx="241935" cy="2442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855"/>
              </a:lnSpc>
              <a:spcBef>
                <a:spcPts val="105"/>
              </a:spcBef>
            </a:pPr>
            <a:r>
              <a:rPr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4.1%</a:t>
            </a:r>
          </a:p>
          <a:p>
            <a:pPr marL="43180" algn="ctr">
              <a:lnSpc>
                <a:spcPts val="855"/>
              </a:lnSpc>
            </a:pPr>
            <a:r>
              <a:rPr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4496842" y="6914821"/>
            <a:ext cx="241935" cy="2442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855"/>
              </a:lnSpc>
              <a:spcBef>
                <a:spcPts val="105"/>
              </a:spcBef>
            </a:pPr>
            <a:r>
              <a:rPr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7.1%</a:t>
            </a:r>
          </a:p>
          <a:p>
            <a:pPr marL="34290" algn="ctr">
              <a:lnSpc>
                <a:spcPts val="855"/>
              </a:lnSpc>
            </a:pPr>
            <a:r>
              <a:rPr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4982087" y="8535378"/>
            <a:ext cx="241935" cy="2442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855"/>
              </a:lnSpc>
              <a:spcBef>
                <a:spcPts val="105"/>
              </a:spcBef>
            </a:pPr>
            <a:r>
              <a:rPr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6.1%</a:t>
            </a:r>
          </a:p>
          <a:p>
            <a:pPr marL="36195" algn="ctr">
              <a:lnSpc>
                <a:spcPts val="855"/>
              </a:lnSpc>
            </a:pPr>
            <a:r>
              <a:rPr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4957306" y="7508987"/>
            <a:ext cx="241935" cy="2442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855"/>
              </a:lnSpc>
              <a:spcBef>
                <a:spcPts val="105"/>
              </a:spcBef>
            </a:pPr>
            <a:r>
              <a:rPr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8.3%</a:t>
            </a:r>
          </a:p>
          <a:p>
            <a:pPr marL="75565">
              <a:lnSpc>
                <a:spcPts val="855"/>
              </a:lnSpc>
            </a:pPr>
            <a:r>
              <a:rPr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201177" y="7816636"/>
            <a:ext cx="241935" cy="2442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855"/>
              </a:lnSpc>
              <a:spcBef>
                <a:spcPts val="105"/>
              </a:spcBef>
            </a:pPr>
            <a:r>
              <a:rPr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5.2%</a:t>
            </a:r>
          </a:p>
          <a:p>
            <a:pPr marL="48260">
              <a:lnSpc>
                <a:spcPts val="855"/>
              </a:lnSpc>
            </a:pPr>
            <a:r>
              <a:rPr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KY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563603" y="7650407"/>
            <a:ext cx="223520" cy="229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825"/>
              </a:lnSpc>
              <a:spcBef>
                <a:spcPts val="90"/>
              </a:spcBef>
            </a:pPr>
            <a:r>
              <a:rPr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2.3%</a:t>
            </a:r>
          </a:p>
          <a:p>
            <a:pPr marL="31750">
              <a:lnSpc>
                <a:spcPts val="885"/>
              </a:lnSpc>
            </a:pPr>
            <a:r>
              <a:rPr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WV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4908702" y="8152138"/>
            <a:ext cx="382905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7.5% </a:t>
            </a:r>
            <a:r>
              <a:rPr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TN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292806" y="7436308"/>
            <a:ext cx="241935" cy="2442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855"/>
              </a:lnSpc>
              <a:spcBef>
                <a:spcPts val="105"/>
              </a:spcBef>
            </a:pPr>
            <a:r>
              <a:rPr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5.8%</a:t>
            </a:r>
          </a:p>
          <a:p>
            <a:pPr marL="53975">
              <a:lnSpc>
                <a:spcPts val="855"/>
              </a:lnSpc>
            </a:pPr>
            <a:r>
              <a:rPr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6496824" y="6428400"/>
            <a:ext cx="223520" cy="229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795"/>
              </a:lnSpc>
              <a:spcBef>
                <a:spcPts val="90"/>
              </a:spcBef>
            </a:pPr>
            <a:r>
              <a:rPr lang="en-US"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6.6%</a:t>
            </a:r>
            <a:endParaRPr sz="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8419">
              <a:lnSpc>
                <a:spcPts val="855"/>
              </a:lnSpc>
            </a:pPr>
            <a:r>
              <a:rPr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5045750" y="7110016"/>
            <a:ext cx="241935" cy="220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840"/>
              </a:lnSpc>
              <a:spcBef>
                <a:spcPts val="105"/>
              </a:spcBef>
            </a:pPr>
            <a:r>
              <a:rPr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7.7%</a:t>
            </a:r>
          </a:p>
          <a:p>
            <a:pPr marL="60960">
              <a:lnSpc>
                <a:spcPts val="840"/>
              </a:lnSpc>
            </a:pPr>
            <a:r>
              <a:rPr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5822935" y="7266474"/>
            <a:ext cx="241935" cy="2442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855"/>
              </a:lnSpc>
              <a:spcBef>
                <a:spcPts val="105"/>
              </a:spcBef>
            </a:pPr>
            <a:r>
              <a:rPr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4.9%</a:t>
            </a:r>
          </a:p>
          <a:p>
            <a:pPr marL="47625">
              <a:lnSpc>
                <a:spcPts val="855"/>
              </a:lnSpc>
            </a:pPr>
            <a:r>
              <a:rPr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6011481" y="6917428"/>
            <a:ext cx="241935" cy="2442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855"/>
              </a:lnSpc>
              <a:spcBef>
                <a:spcPts val="105"/>
              </a:spcBef>
            </a:pPr>
            <a:r>
              <a:rPr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6.5%</a:t>
            </a:r>
          </a:p>
          <a:p>
            <a:pPr marL="74295">
              <a:lnSpc>
                <a:spcPts val="855"/>
              </a:lnSpc>
            </a:pPr>
            <a:r>
              <a:rPr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NY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5666057" y="8309171"/>
            <a:ext cx="241935" cy="220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840"/>
              </a:lnSpc>
              <a:spcBef>
                <a:spcPts val="105"/>
              </a:spcBef>
            </a:pPr>
            <a:r>
              <a:rPr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8.3%</a:t>
            </a:r>
          </a:p>
          <a:p>
            <a:pPr marL="73660">
              <a:lnSpc>
                <a:spcPts val="840"/>
              </a:lnSpc>
            </a:pPr>
            <a:r>
              <a:rPr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5826008" y="7734622"/>
            <a:ext cx="247015" cy="5150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855"/>
              </a:lnSpc>
              <a:spcBef>
                <a:spcPts val="105"/>
              </a:spcBef>
            </a:pPr>
            <a:r>
              <a:rPr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4.3%</a:t>
            </a:r>
          </a:p>
          <a:p>
            <a:pPr marL="12700" algn="ctr">
              <a:lnSpc>
                <a:spcPts val="855"/>
              </a:lnSpc>
            </a:pPr>
            <a:r>
              <a:rPr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</a:p>
          <a:p>
            <a:pPr marL="17145">
              <a:lnSpc>
                <a:spcPts val="844"/>
              </a:lnSpc>
              <a:spcBef>
                <a:spcPts val="450"/>
              </a:spcBef>
            </a:pPr>
            <a:r>
              <a:rPr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6.2%</a:t>
            </a:r>
          </a:p>
          <a:p>
            <a:pPr marL="56515">
              <a:lnSpc>
                <a:spcPts val="844"/>
              </a:lnSpc>
            </a:pPr>
            <a:r>
              <a:rPr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5748604" y="9260413"/>
            <a:ext cx="240029" cy="229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825"/>
              </a:lnSpc>
              <a:spcBef>
                <a:spcPts val="90"/>
              </a:spcBef>
            </a:pPr>
            <a:r>
              <a:rPr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8.5%</a:t>
            </a:r>
          </a:p>
          <a:p>
            <a:pPr marL="134620">
              <a:lnSpc>
                <a:spcPts val="885"/>
              </a:lnSpc>
            </a:pPr>
            <a:r>
              <a:rPr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</a:t>
            </a:r>
          </a:p>
        </p:txBody>
      </p:sp>
      <p:sp>
        <p:nvSpPr>
          <p:cNvPr id="57" name="object 57"/>
          <p:cNvSpPr/>
          <p:nvPr/>
        </p:nvSpPr>
        <p:spPr>
          <a:xfrm>
            <a:off x="210311" y="275081"/>
            <a:ext cx="7352030" cy="718185"/>
          </a:xfrm>
          <a:custGeom>
            <a:avLst/>
            <a:gdLst/>
            <a:ahLst/>
            <a:cxnLst/>
            <a:rect l="l" t="t" r="r" b="b"/>
            <a:pathLst>
              <a:path w="7352030" h="718185">
                <a:moveTo>
                  <a:pt x="0" y="717803"/>
                </a:moveTo>
                <a:lnTo>
                  <a:pt x="7351776" y="717803"/>
                </a:lnTo>
                <a:lnTo>
                  <a:pt x="7351776" y="0"/>
                </a:lnTo>
                <a:lnTo>
                  <a:pt x="0" y="0"/>
                </a:lnTo>
                <a:lnTo>
                  <a:pt x="0" y="717803"/>
                </a:lnTo>
                <a:close/>
              </a:path>
            </a:pathLst>
          </a:custGeom>
          <a:solidFill>
            <a:srgbClr val="00AEEF">
              <a:alpha val="9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57200" y="817181"/>
            <a:ext cx="6858000" cy="25400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192208" y="2145639"/>
            <a:ext cx="3578580" cy="3015513"/>
          </a:xfrm>
          <a:prstGeom prst="rect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04058" y="2092236"/>
            <a:ext cx="3589862" cy="3166656"/>
          </a:xfrm>
          <a:prstGeom prst="rect">
            <a:avLst/>
          </a:pr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288311" y="2140267"/>
            <a:ext cx="527685" cy="0"/>
          </a:xfrm>
          <a:custGeom>
            <a:avLst/>
            <a:gdLst/>
            <a:ahLst/>
            <a:cxnLst/>
            <a:rect l="l" t="t" r="r" b="b"/>
            <a:pathLst>
              <a:path w="527685">
                <a:moveTo>
                  <a:pt x="0" y="0"/>
                </a:moveTo>
                <a:lnTo>
                  <a:pt x="527532" y="0"/>
                </a:lnTo>
              </a:path>
            </a:pathLst>
          </a:custGeom>
          <a:ln w="3797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25202" y="2110981"/>
            <a:ext cx="527685" cy="0"/>
          </a:xfrm>
          <a:custGeom>
            <a:avLst/>
            <a:gdLst/>
            <a:ahLst/>
            <a:cxnLst/>
            <a:rect l="l" t="t" r="r" b="b"/>
            <a:pathLst>
              <a:path w="527685">
                <a:moveTo>
                  <a:pt x="0" y="0"/>
                </a:moveTo>
                <a:lnTo>
                  <a:pt x="527532" y="0"/>
                </a:lnTo>
              </a:path>
            </a:pathLst>
          </a:custGeom>
          <a:ln w="3797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596587" y="2279713"/>
            <a:ext cx="527685" cy="0"/>
          </a:xfrm>
          <a:custGeom>
            <a:avLst/>
            <a:gdLst/>
            <a:ahLst/>
            <a:cxnLst/>
            <a:rect l="l" t="t" r="r" b="b"/>
            <a:pathLst>
              <a:path w="527685">
                <a:moveTo>
                  <a:pt x="0" y="0"/>
                </a:moveTo>
                <a:lnTo>
                  <a:pt x="527532" y="0"/>
                </a:lnTo>
              </a:path>
            </a:pathLst>
          </a:custGeom>
          <a:ln w="3797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268580" y="1935048"/>
            <a:ext cx="481330" cy="0"/>
          </a:xfrm>
          <a:custGeom>
            <a:avLst/>
            <a:gdLst/>
            <a:ahLst/>
            <a:cxnLst/>
            <a:rect l="l" t="t" r="r" b="b"/>
            <a:pathLst>
              <a:path w="481329">
                <a:moveTo>
                  <a:pt x="0" y="0"/>
                </a:moveTo>
                <a:lnTo>
                  <a:pt x="481177" y="0"/>
                </a:lnTo>
              </a:path>
            </a:pathLst>
          </a:custGeom>
          <a:ln w="3797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325435" y="1892879"/>
            <a:ext cx="463550" cy="0"/>
          </a:xfrm>
          <a:custGeom>
            <a:avLst/>
            <a:gdLst/>
            <a:ahLst/>
            <a:cxnLst/>
            <a:rect l="l" t="t" r="r" b="b"/>
            <a:pathLst>
              <a:path w="463550">
                <a:moveTo>
                  <a:pt x="0" y="0"/>
                </a:moveTo>
                <a:lnTo>
                  <a:pt x="463232" y="0"/>
                </a:lnTo>
              </a:path>
            </a:pathLst>
          </a:custGeom>
          <a:ln w="3797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1394172" y="1772307"/>
            <a:ext cx="326075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PACIFIC</a:t>
            </a:r>
          </a:p>
        </p:txBody>
      </p:sp>
      <p:sp>
        <p:nvSpPr>
          <p:cNvPr id="81" name="object 8">
            <a:extLst>
              <a:ext uri="{FF2B5EF4-FFF2-40B4-BE49-F238E27FC236}">
                <a16:creationId xmlns:a16="http://schemas.microsoft.com/office/drawing/2014/main" id="{83CD3E9A-EA3A-1A4F-93EF-DE38AFDE3ED5}"/>
              </a:ext>
            </a:extLst>
          </p:cNvPr>
          <p:cNvSpPr txBox="1"/>
          <p:nvPr/>
        </p:nvSpPr>
        <p:spPr>
          <a:xfrm>
            <a:off x="7281189" y="9792302"/>
            <a:ext cx="141605" cy="222497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95"/>
              </a:spcBef>
            </a:pPr>
            <a:fld id="{81D60167-4931-47E6-BA6A-407CBD079E47}" type="slidenum">
              <a:rPr sz="1200" dirty="0">
                <a:solidFill>
                  <a:srgbClr val="6D6E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sz="1200" dirty="0">
              <a:solidFill>
                <a:srgbClr val="6D6E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object 6">
            <a:extLst>
              <a:ext uri="{FF2B5EF4-FFF2-40B4-BE49-F238E27FC236}">
                <a16:creationId xmlns:a16="http://schemas.microsoft.com/office/drawing/2014/main" id="{498C75A9-40BF-2941-A96D-64A0516FF9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0311" y="355092"/>
            <a:ext cx="735203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379">
              <a:lnSpc>
                <a:spcPct val="100000"/>
              </a:lnSpc>
              <a:spcBef>
                <a:spcPts val="100"/>
              </a:spcBef>
            </a:pPr>
            <a:r>
              <a:rPr sz="3200" u="none" dirty="0">
                <a:latin typeface="Calibri" panose="020F0502020204030204" pitchFamily="34" charset="0"/>
                <a:cs typeface="Calibri" panose="020F0502020204030204" pitchFamily="34" charset="0"/>
              </a:rPr>
              <a:t>Home Prices Over The Last Year</a:t>
            </a:r>
          </a:p>
        </p:txBody>
      </p:sp>
      <p:sp>
        <p:nvSpPr>
          <p:cNvPr id="85" name="object 3">
            <a:extLst>
              <a:ext uri="{FF2B5EF4-FFF2-40B4-BE49-F238E27FC236}">
                <a16:creationId xmlns:a16="http://schemas.microsoft.com/office/drawing/2014/main" id="{AC351B5F-D238-3641-8F6A-8463B7E6AA6D}"/>
              </a:ext>
            </a:extLst>
          </p:cNvPr>
          <p:cNvSpPr txBox="1"/>
          <p:nvPr/>
        </p:nvSpPr>
        <p:spPr>
          <a:xfrm>
            <a:off x="444500" y="1156398"/>
            <a:ext cx="683668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Every quarter, the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Federal Housing Finance Agency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(FHFA) reports on the year-over-year changes in home prices. Below, you will see that prices are up year-over-year in every region.</a:t>
            </a:r>
          </a:p>
        </p:txBody>
      </p:sp>
      <p:sp>
        <p:nvSpPr>
          <p:cNvPr id="86" name="object 44">
            <a:extLst>
              <a:ext uri="{FF2B5EF4-FFF2-40B4-BE49-F238E27FC236}">
                <a16:creationId xmlns:a16="http://schemas.microsoft.com/office/drawing/2014/main" id="{D3BE24D6-4C0E-2E4D-8A12-9F5E14AEB820}"/>
              </a:ext>
            </a:extLst>
          </p:cNvPr>
          <p:cNvSpPr txBox="1"/>
          <p:nvPr/>
        </p:nvSpPr>
        <p:spPr>
          <a:xfrm>
            <a:off x="444500" y="5376519"/>
            <a:ext cx="687959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Looking at the breakdown by state, you can see that each state is appreciating at a different rate. This is important to know if you are planning on relocating to a different area of the country. Waiting to move may end up costing you more!</a:t>
            </a:r>
          </a:p>
        </p:txBody>
      </p:sp>
      <p:sp>
        <p:nvSpPr>
          <p:cNvPr id="88" name="object 76">
            <a:extLst>
              <a:ext uri="{FF2B5EF4-FFF2-40B4-BE49-F238E27FC236}">
                <a16:creationId xmlns:a16="http://schemas.microsoft.com/office/drawing/2014/main" id="{F5E26631-3E9C-374D-80B4-02D4816C0A98}"/>
              </a:ext>
            </a:extLst>
          </p:cNvPr>
          <p:cNvSpPr txBox="1"/>
          <p:nvPr/>
        </p:nvSpPr>
        <p:spPr>
          <a:xfrm>
            <a:off x="2326401" y="2024757"/>
            <a:ext cx="443989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60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MOUNTAIN</a:t>
            </a:r>
            <a:endParaRPr sz="600" dirty="0">
              <a:solidFill>
                <a:srgbClr val="8082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object 76">
            <a:extLst>
              <a:ext uri="{FF2B5EF4-FFF2-40B4-BE49-F238E27FC236}">
                <a16:creationId xmlns:a16="http://schemas.microsoft.com/office/drawing/2014/main" id="{12025ADC-89C6-4E4B-8646-BA3F7EFD97AC}"/>
              </a:ext>
            </a:extLst>
          </p:cNvPr>
          <p:cNvSpPr txBox="1"/>
          <p:nvPr/>
        </p:nvSpPr>
        <p:spPr>
          <a:xfrm>
            <a:off x="3510018" y="1907788"/>
            <a:ext cx="547741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60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NORTH CENTRAL</a:t>
            </a:r>
            <a:endParaRPr sz="600" dirty="0">
              <a:solidFill>
                <a:srgbClr val="8082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object 76">
            <a:extLst>
              <a:ext uri="{FF2B5EF4-FFF2-40B4-BE49-F238E27FC236}">
                <a16:creationId xmlns:a16="http://schemas.microsoft.com/office/drawing/2014/main" id="{8C2C6CA3-7FC4-8B41-9B66-64FA29B21E65}"/>
              </a:ext>
            </a:extLst>
          </p:cNvPr>
          <p:cNvSpPr txBox="1"/>
          <p:nvPr/>
        </p:nvSpPr>
        <p:spPr>
          <a:xfrm>
            <a:off x="4607079" y="2072002"/>
            <a:ext cx="511676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60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 NORTH CENTRAL</a:t>
            </a:r>
            <a:endParaRPr sz="600" dirty="0">
              <a:solidFill>
                <a:srgbClr val="8082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object 76">
            <a:extLst>
              <a:ext uri="{FF2B5EF4-FFF2-40B4-BE49-F238E27FC236}">
                <a16:creationId xmlns:a16="http://schemas.microsoft.com/office/drawing/2014/main" id="{D9C7E7B6-596E-D74C-9C0C-5C47733C352B}"/>
              </a:ext>
            </a:extLst>
          </p:cNvPr>
          <p:cNvSpPr txBox="1"/>
          <p:nvPr/>
        </p:nvSpPr>
        <p:spPr>
          <a:xfrm>
            <a:off x="4607079" y="2290666"/>
            <a:ext cx="511676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6.41%</a:t>
            </a:r>
            <a:endParaRPr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object 76">
            <a:extLst>
              <a:ext uri="{FF2B5EF4-FFF2-40B4-BE49-F238E27FC236}">
                <a16:creationId xmlns:a16="http://schemas.microsoft.com/office/drawing/2014/main" id="{1D1F7A45-17D1-004D-9D5F-4D3C91B9A301}"/>
              </a:ext>
            </a:extLst>
          </p:cNvPr>
          <p:cNvSpPr txBox="1"/>
          <p:nvPr/>
        </p:nvSpPr>
        <p:spPr>
          <a:xfrm>
            <a:off x="5570043" y="2238268"/>
            <a:ext cx="511676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60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 ATLANTIC</a:t>
            </a:r>
            <a:endParaRPr sz="600" dirty="0">
              <a:solidFill>
                <a:srgbClr val="8082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object 76">
            <a:extLst>
              <a:ext uri="{FF2B5EF4-FFF2-40B4-BE49-F238E27FC236}">
                <a16:creationId xmlns:a16="http://schemas.microsoft.com/office/drawing/2014/main" id="{91F076AC-3650-B746-A130-889E20DBC2EC}"/>
              </a:ext>
            </a:extLst>
          </p:cNvPr>
          <p:cNvSpPr txBox="1"/>
          <p:nvPr/>
        </p:nvSpPr>
        <p:spPr>
          <a:xfrm>
            <a:off x="5570043" y="2444363"/>
            <a:ext cx="511676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5.36%</a:t>
            </a:r>
            <a:endParaRPr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object 76">
            <a:extLst>
              <a:ext uri="{FF2B5EF4-FFF2-40B4-BE49-F238E27FC236}">
                <a16:creationId xmlns:a16="http://schemas.microsoft.com/office/drawing/2014/main" id="{5341A76D-8B54-5748-8890-3AE4DFCDA82B}"/>
              </a:ext>
            </a:extLst>
          </p:cNvPr>
          <p:cNvSpPr txBox="1"/>
          <p:nvPr/>
        </p:nvSpPr>
        <p:spPr>
          <a:xfrm>
            <a:off x="3528050" y="2110981"/>
            <a:ext cx="511676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5.81%</a:t>
            </a:r>
            <a:endParaRPr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object 76">
            <a:extLst>
              <a:ext uri="{FF2B5EF4-FFF2-40B4-BE49-F238E27FC236}">
                <a16:creationId xmlns:a16="http://schemas.microsoft.com/office/drawing/2014/main" id="{D4BD17C3-C489-ED47-875B-942C1D2B9EC8}"/>
              </a:ext>
            </a:extLst>
          </p:cNvPr>
          <p:cNvSpPr txBox="1"/>
          <p:nvPr/>
        </p:nvSpPr>
        <p:spPr>
          <a:xfrm>
            <a:off x="2292557" y="2140267"/>
            <a:ext cx="511676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9.54%</a:t>
            </a:r>
            <a:endParaRPr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object 76">
            <a:extLst>
              <a:ext uri="{FF2B5EF4-FFF2-40B4-BE49-F238E27FC236}">
                <a16:creationId xmlns:a16="http://schemas.microsoft.com/office/drawing/2014/main" id="{109FC92A-417B-E14A-9672-E27DD2B03DFD}"/>
              </a:ext>
            </a:extLst>
          </p:cNvPr>
          <p:cNvSpPr txBox="1"/>
          <p:nvPr/>
        </p:nvSpPr>
        <p:spPr>
          <a:xfrm>
            <a:off x="1298018" y="1896925"/>
            <a:ext cx="511676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7.68%</a:t>
            </a:r>
            <a:endParaRPr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object 76">
            <a:extLst>
              <a:ext uri="{FF2B5EF4-FFF2-40B4-BE49-F238E27FC236}">
                <a16:creationId xmlns:a16="http://schemas.microsoft.com/office/drawing/2014/main" id="{07E41558-1C8F-ED47-AE04-AB9EB3AE6D3A}"/>
              </a:ext>
            </a:extLst>
          </p:cNvPr>
          <p:cNvSpPr txBox="1"/>
          <p:nvPr/>
        </p:nvSpPr>
        <p:spPr>
          <a:xfrm>
            <a:off x="6253416" y="1727400"/>
            <a:ext cx="511676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60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ENGLAND</a:t>
            </a:r>
            <a:endParaRPr sz="600" dirty="0">
              <a:solidFill>
                <a:srgbClr val="8082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object 76">
            <a:extLst>
              <a:ext uri="{FF2B5EF4-FFF2-40B4-BE49-F238E27FC236}">
                <a16:creationId xmlns:a16="http://schemas.microsoft.com/office/drawing/2014/main" id="{779C046D-5F51-9B4F-BFFE-5DADA6F4D962}"/>
              </a:ext>
            </a:extLst>
          </p:cNvPr>
          <p:cNvSpPr txBox="1"/>
          <p:nvPr/>
        </p:nvSpPr>
        <p:spPr>
          <a:xfrm>
            <a:off x="6253416" y="1933495"/>
            <a:ext cx="511676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5.38%</a:t>
            </a:r>
            <a:endParaRPr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object 76">
            <a:extLst>
              <a:ext uri="{FF2B5EF4-FFF2-40B4-BE49-F238E27FC236}">
                <a16:creationId xmlns:a16="http://schemas.microsoft.com/office/drawing/2014/main" id="{A43E8BD9-461E-6B46-A680-49FB67AEE628}"/>
              </a:ext>
            </a:extLst>
          </p:cNvPr>
          <p:cNvSpPr txBox="1"/>
          <p:nvPr/>
        </p:nvSpPr>
        <p:spPr>
          <a:xfrm>
            <a:off x="5975791" y="4320368"/>
            <a:ext cx="511676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60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ATLANTIC</a:t>
            </a:r>
            <a:endParaRPr sz="600" dirty="0">
              <a:solidFill>
                <a:srgbClr val="8082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object 76">
            <a:extLst>
              <a:ext uri="{FF2B5EF4-FFF2-40B4-BE49-F238E27FC236}">
                <a16:creationId xmlns:a16="http://schemas.microsoft.com/office/drawing/2014/main" id="{C28FC795-8A70-1147-858E-339223F49856}"/>
              </a:ext>
            </a:extLst>
          </p:cNvPr>
          <p:cNvSpPr txBox="1"/>
          <p:nvPr/>
        </p:nvSpPr>
        <p:spPr>
          <a:xfrm>
            <a:off x="5975791" y="4543650"/>
            <a:ext cx="511676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6.82%</a:t>
            </a:r>
            <a:endParaRPr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object 76">
            <a:extLst>
              <a:ext uri="{FF2B5EF4-FFF2-40B4-BE49-F238E27FC236}">
                <a16:creationId xmlns:a16="http://schemas.microsoft.com/office/drawing/2014/main" id="{BE6BF964-C80E-3943-9E77-3BCFC2C2B349}"/>
              </a:ext>
            </a:extLst>
          </p:cNvPr>
          <p:cNvSpPr txBox="1"/>
          <p:nvPr/>
        </p:nvSpPr>
        <p:spPr>
          <a:xfrm>
            <a:off x="4686491" y="4689552"/>
            <a:ext cx="511676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60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 SOUTH CENTRAL</a:t>
            </a:r>
            <a:endParaRPr sz="600" dirty="0">
              <a:solidFill>
                <a:srgbClr val="8082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object 76">
            <a:extLst>
              <a:ext uri="{FF2B5EF4-FFF2-40B4-BE49-F238E27FC236}">
                <a16:creationId xmlns:a16="http://schemas.microsoft.com/office/drawing/2014/main" id="{ADABE83C-AA3E-C144-8B54-5D34DEA45746}"/>
              </a:ext>
            </a:extLst>
          </p:cNvPr>
          <p:cNvSpPr txBox="1"/>
          <p:nvPr/>
        </p:nvSpPr>
        <p:spPr>
          <a:xfrm>
            <a:off x="4686491" y="4908216"/>
            <a:ext cx="511676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5.93%</a:t>
            </a:r>
            <a:endParaRPr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object 76">
            <a:extLst>
              <a:ext uri="{FF2B5EF4-FFF2-40B4-BE49-F238E27FC236}">
                <a16:creationId xmlns:a16="http://schemas.microsoft.com/office/drawing/2014/main" id="{15FD1A15-FDBB-F34A-A9BC-D579DFAB6B01}"/>
              </a:ext>
            </a:extLst>
          </p:cNvPr>
          <p:cNvSpPr txBox="1"/>
          <p:nvPr/>
        </p:nvSpPr>
        <p:spPr>
          <a:xfrm>
            <a:off x="2884420" y="4997874"/>
            <a:ext cx="552004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60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SOUTH CENTRAL</a:t>
            </a:r>
            <a:endParaRPr sz="600" dirty="0">
              <a:solidFill>
                <a:srgbClr val="8082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object 76">
            <a:extLst>
              <a:ext uri="{FF2B5EF4-FFF2-40B4-BE49-F238E27FC236}">
                <a16:creationId xmlns:a16="http://schemas.microsoft.com/office/drawing/2014/main" id="{050A0DD4-7816-A64C-B39C-70670CCFA2B3}"/>
              </a:ext>
            </a:extLst>
          </p:cNvPr>
          <p:cNvSpPr txBox="1"/>
          <p:nvPr/>
        </p:nvSpPr>
        <p:spPr>
          <a:xfrm>
            <a:off x="2904584" y="5220682"/>
            <a:ext cx="511676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4.95%</a:t>
            </a:r>
            <a:endParaRPr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object 76">
            <a:extLst>
              <a:ext uri="{FF2B5EF4-FFF2-40B4-BE49-F238E27FC236}">
                <a16:creationId xmlns:a16="http://schemas.microsoft.com/office/drawing/2014/main" id="{D50EDF3D-EC1E-4745-BB5D-6CF513EE5EC7}"/>
              </a:ext>
            </a:extLst>
          </p:cNvPr>
          <p:cNvSpPr txBox="1"/>
          <p:nvPr/>
        </p:nvSpPr>
        <p:spPr>
          <a:xfrm>
            <a:off x="1035797" y="5087092"/>
            <a:ext cx="552004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60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 Average</a:t>
            </a:r>
            <a:endParaRPr sz="600" dirty="0">
              <a:solidFill>
                <a:srgbClr val="8082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object 76">
            <a:extLst>
              <a:ext uri="{FF2B5EF4-FFF2-40B4-BE49-F238E27FC236}">
                <a16:creationId xmlns:a16="http://schemas.microsoft.com/office/drawing/2014/main" id="{3697B06C-B781-AE45-8D50-07C28FC03851}"/>
              </a:ext>
            </a:extLst>
          </p:cNvPr>
          <p:cNvSpPr txBox="1"/>
          <p:nvPr/>
        </p:nvSpPr>
        <p:spPr>
          <a:xfrm>
            <a:off x="1055961" y="5199115"/>
            <a:ext cx="511676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900" b="1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6.49%</a:t>
            </a:r>
            <a:endParaRPr sz="900" b="1" dirty="0">
              <a:solidFill>
                <a:srgbClr val="8082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object 13">
            <a:extLst>
              <a:ext uri="{FF2B5EF4-FFF2-40B4-BE49-F238E27FC236}">
                <a16:creationId xmlns:a16="http://schemas.microsoft.com/office/drawing/2014/main" id="{985A6B37-2F98-704F-AEBD-4D39B1132073}"/>
              </a:ext>
            </a:extLst>
          </p:cNvPr>
          <p:cNvSpPr txBox="1"/>
          <p:nvPr/>
        </p:nvSpPr>
        <p:spPr>
          <a:xfrm>
            <a:off x="6334208" y="8727423"/>
            <a:ext cx="604520" cy="177613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325"/>
              </a:spcBef>
            </a:pP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0.0% to 2.9%</a:t>
            </a:r>
          </a:p>
        </p:txBody>
      </p:sp>
      <p:sp>
        <p:nvSpPr>
          <p:cNvPr id="111" name="object 13">
            <a:extLst>
              <a:ext uri="{FF2B5EF4-FFF2-40B4-BE49-F238E27FC236}">
                <a16:creationId xmlns:a16="http://schemas.microsoft.com/office/drawing/2014/main" id="{502C4797-ED82-B649-ACE3-6A9FA028746F}"/>
              </a:ext>
            </a:extLst>
          </p:cNvPr>
          <p:cNvSpPr txBox="1"/>
          <p:nvPr/>
        </p:nvSpPr>
        <p:spPr>
          <a:xfrm>
            <a:off x="6334208" y="8885005"/>
            <a:ext cx="604520" cy="177613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360"/>
              </a:spcBef>
            </a:pP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3.0% to 7.9%</a:t>
            </a:r>
          </a:p>
        </p:txBody>
      </p:sp>
      <p:sp>
        <p:nvSpPr>
          <p:cNvPr id="112" name="object 13">
            <a:extLst>
              <a:ext uri="{FF2B5EF4-FFF2-40B4-BE49-F238E27FC236}">
                <a16:creationId xmlns:a16="http://schemas.microsoft.com/office/drawing/2014/main" id="{8FF80EF0-D22A-B64D-AFF8-6AEC5D543C62}"/>
              </a:ext>
            </a:extLst>
          </p:cNvPr>
          <p:cNvSpPr txBox="1"/>
          <p:nvPr/>
        </p:nvSpPr>
        <p:spPr>
          <a:xfrm>
            <a:off x="6334208" y="9042587"/>
            <a:ext cx="604520" cy="177613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360"/>
              </a:spcBef>
            </a:pP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&gt; 8%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488175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9740900"/>
            <a:ext cx="6858000" cy="2540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5097779"/>
            <a:ext cx="6881495" cy="45833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Mortgage interest rates have increased by more than half of a point since the beginning of the year. They are projected to increase by an additional half of a point by year’s end. Because of this increase in rates, some are guessing that home prices will depreciate.</a:t>
            </a:r>
          </a:p>
          <a:p>
            <a:pPr marL="12700" marR="220979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However, some prominent experts in the housing industry doubt that home values will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negatively impacted by the rise in rates.</a:t>
            </a: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400" b="1" dirty="0">
                <a:latin typeface="Calibri" panose="020F0502020204030204" pitchFamily="34" charset="0"/>
                <a:cs typeface="Calibri" panose="020F0502020204030204" pitchFamily="34" charset="0"/>
              </a:rPr>
              <a:t>Mark Fleming, </a:t>
            </a:r>
            <a:r>
              <a:rPr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>First American’s Chief Economist:</a:t>
            </a:r>
          </a:p>
          <a:p>
            <a:pPr marL="469265" marR="12700">
              <a:lnSpc>
                <a:spcPct val="100000"/>
              </a:lnSpc>
              <a:spcBef>
                <a:spcPts val="900"/>
              </a:spcBef>
            </a:pP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“Understanding the resiliency of the housing market in a rising mortgage rate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environment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puts the likely rise in mortgage rates into perspective – they are unlikely</a:t>
            </a:r>
            <a:b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to materially impact the housing market…</a:t>
            </a:r>
          </a:p>
          <a:p>
            <a:pPr marL="469265" marR="19050">
              <a:lnSpc>
                <a:spcPct val="100000"/>
              </a:lnSpc>
              <a:spcBef>
                <a:spcPts val="900"/>
              </a:spcBef>
            </a:pP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The driving force behind the increase are healthy economic conditions…The healthy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economy encourages more homeownership demand and spurs household incom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growth, which increases consumer house-buying power. Mortgage rates are on the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rise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because of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a stronger economy and our housing market is well positioned to adapt.”</a:t>
            </a: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400" b="1" dirty="0">
                <a:latin typeface="Calibri" panose="020F0502020204030204" pitchFamily="34" charset="0"/>
                <a:cs typeface="Calibri" panose="020F0502020204030204" pitchFamily="34" charset="0"/>
              </a:rPr>
              <a:t>Terry Loebs, </a:t>
            </a:r>
            <a:r>
              <a:rPr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>Founder of Pulsenomics:</a:t>
            </a:r>
          </a:p>
          <a:p>
            <a:pPr marL="469265" marR="220979">
              <a:lnSpc>
                <a:spcPct val="100000"/>
              </a:lnSpc>
              <a:spcBef>
                <a:spcPts val="900"/>
              </a:spcBef>
            </a:pP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“Constrained home supply, persistent demand, very low unemployment, and steady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economic growth have given a jolt to the near-term outlook for U.S. home prices.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These conditions are overshadowing concerns that mortgage rate increases expected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this year might quash the appetite of prospective home buyers.”</a:t>
            </a:r>
          </a:p>
        </p:txBody>
      </p:sp>
      <p:sp>
        <p:nvSpPr>
          <p:cNvPr id="5" name="object 5"/>
          <p:cNvSpPr/>
          <p:nvPr/>
        </p:nvSpPr>
        <p:spPr>
          <a:xfrm>
            <a:off x="210311" y="4012691"/>
            <a:ext cx="7352030" cy="594360"/>
          </a:xfrm>
          <a:custGeom>
            <a:avLst/>
            <a:gdLst/>
            <a:ahLst/>
            <a:cxnLst/>
            <a:rect l="l" t="t" r="r" b="b"/>
            <a:pathLst>
              <a:path w="7352030" h="594360">
                <a:moveTo>
                  <a:pt x="0" y="593978"/>
                </a:moveTo>
                <a:lnTo>
                  <a:pt x="7351776" y="593978"/>
                </a:lnTo>
                <a:lnTo>
                  <a:pt x="7351776" y="0"/>
                </a:lnTo>
                <a:lnTo>
                  <a:pt x="0" y="0"/>
                </a:lnTo>
                <a:lnTo>
                  <a:pt x="0" y="593978"/>
                </a:lnTo>
                <a:close/>
              </a:path>
            </a:pathLst>
          </a:custGeom>
          <a:solidFill>
            <a:srgbClr val="00AEEF">
              <a:alpha val="9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4436681"/>
            <a:ext cx="6858000" cy="2540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AE5B92DC-2C9A-B846-9A35-C5DCA60102B2}"/>
              </a:ext>
            </a:extLst>
          </p:cNvPr>
          <p:cNvSpPr txBox="1"/>
          <p:nvPr/>
        </p:nvSpPr>
        <p:spPr>
          <a:xfrm>
            <a:off x="7281189" y="9792302"/>
            <a:ext cx="141605" cy="222497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95"/>
              </a:spcBef>
            </a:pPr>
            <a:fld id="{81D60167-4931-47E6-BA6A-407CBD079E47}" type="slidenum">
              <a:rPr sz="1200" dirty="0">
                <a:solidFill>
                  <a:srgbClr val="6D6E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sz="1200" dirty="0">
              <a:solidFill>
                <a:srgbClr val="6D6E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72708701-28AB-1649-A175-B48D89E4700B}"/>
              </a:ext>
            </a:extLst>
          </p:cNvPr>
          <p:cNvSpPr txBox="1">
            <a:spLocks/>
          </p:cNvSpPr>
          <p:nvPr/>
        </p:nvSpPr>
        <p:spPr>
          <a:xfrm>
            <a:off x="209232" y="4049946"/>
            <a:ext cx="7352030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500" b="1" i="0" u="heavy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246379">
              <a:spcBef>
                <a:spcPts val="100"/>
              </a:spcBef>
            </a:pPr>
            <a:r>
              <a:rPr lang="en-US" sz="2600" u="none" kern="0" dirty="0">
                <a:latin typeface="Calibri" panose="020F0502020204030204" pitchFamily="34" charset="0"/>
                <a:cs typeface="Calibri" panose="020F0502020204030204" pitchFamily="34" charset="0"/>
              </a:rPr>
              <a:t>Mortgage Rates Rising... Will Home Prices Follow?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9740900"/>
            <a:ext cx="6858000" cy="25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500" y="285724"/>
            <a:ext cx="7099300" cy="4283224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400" b="1" dirty="0">
                <a:latin typeface="Calibri" panose="020F0502020204030204" pitchFamily="34" charset="0"/>
                <a:cs typeface="Calibri" panose="020F0502020204030204" pitchFamily="34" charset="0"/>
              </a:rPr>
              <a:t>Laurie Goodman, </a:t>
            </a:r>
            <a:r>
              <a:rPr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>Codirector </a:t>
            </a:r>
            <a:r>
              <a:rPr sz="1400" b="1" dirty="0">
                <a:latin typeface="Calibri" panose="020F0502020204030204" pitchFamily="34" charset="0"/>
                <a:cs typeface="Calibri" panose="020F0502020204030204" pitchFamily="34" charset="0"/>
              </a:rPr>
              <a:t>of the</a:t>
            </a:r>
            <a:r>
              <a:rPr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> Housing Finance Policy Center </a:t>
            </a:r>
            <a:r>
              <a:rPr sz="1400" b="1" dirty="0">
                <a:latin typeface="Calibri" panose="020F0502020204030204" pitchFamily="34" charset="0"/>
                <a:cs typeface="Calibri" panose="020F0502020204030204" pitchFamily="34" charset="0"/>
              </a:rPr>
              <a:t>at the </a:t>
            </a:r>
            <a:r>
              <a:rPr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>Urban Institute:</a:t>
            </a:r>
          </a:p>
          <a:p>
            <a:pPr marL="469265" marR="200660">
              <a:lnSpc>
                <a:spcPct val="100000"/>
              </a:lnSpc>
              <a:spcBef>
                <a:spcPts val="900"/>
              </a:spcBef>
            </a:pP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“Higher interest rates are generally positive for home prices, despite decreasing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affordability…There were only three periods of prolonged higher rates in 1994, 2000,</a:t>
            </a:r>
            <a:b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and the ‘taper tantrum’ in 2013. In each period, home price appreciation was robust.”</a:t>
            </a:r>
          </a:p>
          <a:p>
            <a:pPr marL="12700" marR="294005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Industry reports are also calling for substantial home price appreciation this year. Here are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three examples:</a:t>
            </a:r>
          </a:p>
          <a:p>
            <a:pPr marL="469900" indent="-228600">
              <a:lnSpc>
                <a:spcPct val="100000"/>
              </a:lnSpc>
              <a:spcBef>
                <a:spcPts val="900"/>
              </a:spcBef>
              <a:buClr>
                <a:srgbClr val="00AEEF"/>
              </a:buClr>
              <a:buChar char="•"/>
              <a:tabLst>
                <a:tab pos="469900" algn="l"/>
                <a:tab pos="470534" algn="l"/>
              </a:tabLst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Home Price Expectation Survey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says that prices will appreciate by 5.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% this year.</a:t>
            </a:r>
          </a:p>
          <a:p>
            <a:pPr marL="469900" indent="-228600">
              <a:lnSpc>
                <a:spcPct val="100000"/>
              </a:lnSpc>
              <a:spcBef>
                <a:spcPts val="900"/>
              </a:spcBef>
              <a:buClr>
                <a:srgbClr val="00AEEF"/>
              </a:buClr>
              <a:buChar char="•"/>
              <a:tabLst>
                <a:tab pos="469900" algn="l"/>
                <a:tab pos="470534" algn="l"/>
              </a:tabLst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Freddie Mac Outlook Report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predicts that home prices will appreciate by around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%.</a:t>
            </a:r>
          </a:p>
          <a:p>
            <a:pPr marL="469900" marR="212725" indent="-228600">
              <a:lnSpc>
                <a:spcPct val="100000"/>
              </a:lnSpc>
              <a:spcBef>
                <a:spcPts val="900"/>
              </a:spcBef>
              <a:buClr>
                <a:srgbClr val="00AEEF"/>
              </a:buClr>
              <a:buChar char="•"/>
              <a:tabLst>
                <a:tab pos="469900" algn="l"/>
                <a:tab pos="470534" algn="l"/>
              </a:tabLst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CoreLogic HPI Forecast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indicates that home prices will increase by 5.1% on a year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over-year basis.</a:t>
            </a: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400" b="1" dirty="0">
                <a:solidFill>
                  <a:srgbClr val="00AE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Bottom Line</a:t>
            </a:r>
          </a:p>
          <a:p>
            <a:pPr marL="12700" marR="218440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Freddie Mac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reported earlier this year in their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Insights Report, “Nowhere to go but up? How increasing mortgage rates could affect housing,”</a:t>
            </a:r>
          </a:p>
          <a:p>
            <a:pPr marL="469900" marR="286385">
              <a:lnSpc>
                <a:spcPct val="100000"/>
              </a:lnSpc>
              <a:spcBef>
                <a:spcPts val="900"/>
              </a:spcBef>
            </a:pP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“As mortgage rates increase, the demand for home purchases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will likely remain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strong relative to the constrained supply and continue to put upward pressure on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home prices.”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4767059"/>
            <a:ext cx="7772400" cy="483414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E09DDEB4-9C4F-C84D-A007-72B0CAAED18F}"/>
              </a:ext>
            </a:extLst>
          </p:cNvPr>
          <p:cNvSpPr txBox="1"/>
          <p:nvPr/>
        </p:nvSpPr>
        <p:spPr>
          <a:xfrm>
            <a:off x="7281189" y="9792302"/>
            <a:ext cx="141605" cy="222497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95"/>
              </a:spcBef>
            </a:pPr>
            <a:fld id="{81D60167-4931-47E6-BA6A-407CBD079E47}" type="slidenum">
              <a:rPr sz="1200" dirty="0">
                <a:solidFill>
                  <a:srgbClr val="6D6E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sz="1200" dirty="0">
              <a:solidFill>
                <a:srgbClr val="6D6E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BAE2CDE6-D285-8040-B9B0-7609CB2A6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503199"/>
              </p:ext>
            </p:extLst>
          </p:nvPr>
        </p:nvGraphicFramePr>
        <p:xfrm>
          <a:off x="820550" y="7030581"/>
          <a:ext cx="6131300" cy="479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2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1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9733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01" marR="62601" marT="31270" marB="31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01" marR="62601" marT="31270" marB="31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01" marR="62601" marT="31270" marB="312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</a:t>
                      </a:r>
                      <a:r>
                        <a:rPr lang="en-US" sz="25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146.35</a:t>
                      </a:r>
                      <a:endParaRPr lang="en-US" sz="2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01" marR="62601" marT="31270" marB="3127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2E1A7CA2-0D88-0548-B7C9-6CDAF92B5C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543021"/>
              </p:ext>
            </p:extLst>
          </p:nvPr>
        </p:nvGraphicFramePr>
        <p:xfrm>
          <a:off x="820550" y="7770869"/>
          <a:ext cx="6131301" cy="872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3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3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79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Monthly</a:t>
                      </a:r>
                    </a:p>
                  </a:txBody>
                  <a:tcPr marL="62607" marR="62607" marT="31303" marB="313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Annually</a:t>
                      </a:r>
                    </a:p>
                  </a:txBody>
                  <a:tcPr marL="62607" marR="62607" marT="31303" marB="313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 30 Years</a:t>
                      </a:r>
                    </a:p>
                  </a:txBody>
                  <a:tcPr marL="62607" marR="62607" marT="31303" marB="313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405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$146.35</a:t>
                      </a:r>
                    </a:p>
                  </a:txBody>
                  <a:tcPr marL="47097" marR="47097" marT="23555" marB="235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$1,756.20</a:t>
                      </a:r>
                    </a:p>
                  </a:txBody>
                  <a:tcPr marL="47097" marR="47097" marT="23555" marB="235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$52,686</a:t>
                      </a:r>
                    </a:p>
                  </a:txBody>
                  <a:tcPr marL="47097" marR="47097" marT="23555" marB="235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F61D569-32C6-2B46-B235-0ADE749C8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655133"/>
              </p:ext>
            </p:extLst>
          </p:nvPr>
        </p:nvGraphicFramePr>
        <p:xfrm>
          <a:off x="820550" y="5748769"/>
          <a:ext cx="6131300" cy="1198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2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1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9601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13" marR="62613" marT="31294" marB="31294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Mortgage</a:t>
                      </a:r>
                      <a:endParaRPr lang="en-US" sz="15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13" marR="62613" marT="31294" marB="312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Interest Rate*</a:t>
                      </a:r>
                      <a:endParaRPr lang="en-US" sz="15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13" marR="62613" marT="31294" marB="312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Payment</a:t>
                      </a:r>
                      <a:r>
                        <a:rPr lang="en-US" sz="15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P&amp;I)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13" marR="62613" marT="31294" marB="3129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601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Today</a:t>
                      </a:r>
                      <a:endParaRPr lang="en-US" sz="17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13" marR="62613" marT="31294" marB="312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$250,000</a:t>
                      </a:r>
                      <a:endParaRPr lang="en-US" sz="1700" b="1" dirty="0">
                        <a:solidFill>
                          <a:srgbClr val="E46C0A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13" marR="62613" marT="31294" marB="312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4.6%</a:t>
                      </a:r>
                      <a:endParaRPr lang="en-US" sz="1700" b="1" dirty="0">
                        <a:solidFill>
                          <a:srgbClr val="E46C0A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13" marR="62613" marT="31294" marB="31294" anchor="ctr"/>
                </a:tc>
                <a:tc>
                  <a:txBody>
                    <a:bodyPr/>
                    <a:lstStyle>
                      <a:lvl1pPr defTabSz="101758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1017588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1017588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1017588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1017588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</a:rPr>
                        <a:t>$1,281.61</a:t>
                      </a:r>
                      <a:endParaRPr kumimoji="0" lang="en-US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E46C0A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Calibri" panose="020F0502020204030204" pitchFamily="34" charset="0"/>
                      </a:endParaRPr>
                    </a:p>
                  </a:txBody>
                  <a:tcPr marL="47101" marR="47101" marT="23550" marB="2355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601">
                <a:tc>
                  <a:txBody>
                    <a:bodyPr/>
                    <a:lstStyle/>
                    <a:p>
                      <a:pPr algn="ctr"/>
                      <a:r>
                        <a:rPr lang="en-US" sz="17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en-US" sz="17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13" marR="62613" marT="31294" marB="312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$262,250</a:t>
                      </a:r>
                      <a:endParaRPr lang="en-US" sz="1700" b="1" dirty="0">
                        <a:solidFill>
                          <a:srgbClr val="E46C0A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13" marR="62613" marT="31294" marB="312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5.1%</a:t>
                      </a:r>
                      <a:endParaRPr lang="en-US" sz="1700" b="1" dirty="0">
                        <a:solidFill>
                          <a:srgbClr val="E46C0A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613" marR="62613" marT="31294" marB="31294" anchor="ctr"/>
                </a:tc>
                <a:tc>
                  <a:txBody>
                    <a:bodyPr/>
                    <a:lstStyle>
                      <a:lvl1pPr defTabSz="101758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defTabSz="1017588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defTabSz="1017588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defTabSz="1017588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defTabSz="1017588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defTabSz="10175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10175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charset="-128"/>
                          <a:cs typeface="Calibri" panose="020F0502020204030204" pitchFamily="34" charset="0"/>
                        </a:rPr>
                        <a:t>$1,427.96</a:t>
                      </a:r>
                      <a:endParaRPr kumimoji="0" lang="en-US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E46C0A"/>
                        </a:solidFill>
                        <a:effectLst/>
                        <a:latin typeface="Calibri" panose="020F0502020204030204" pitchFamily="34" charset="0"/>
                        <a:ea typeface="ＭＳ Ｐゴシック" charset="-128"/>
                        <a:cs typeface="Calibri" panose="020F0502020204030204" pitchFamily="34" charset="0"/>
                      </a:endParaRPr>
                    </a:p>
                  </a:txBody>
                  <a:tcPr marL="47101" marR="47101" marT="23550" marB="2355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object 2"/>
          <p:cNvSpPr/>
          <p:nvPr/>
        </p:nvSpPr>
        <p:spPr>
          <a:xfrm>
            <a:off x="457200" y="9740900"/>
            <a:ext cx="6858000" cy="254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772400" cy="202427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2242184"/>
            <a:ext cx="6870065" cy="32752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3505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CoreLogic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 recently shared that national home prices have increased by 6.8% year-over-year.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O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ver that same time period, interest rates have remained historically low which has allowed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many buyers to enter the market.</a:t>
            </a:r>
          </a:p>
          <a:p>
            <a:pPr marL="12700" marR="294005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As a seller, you will be most concerned about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‘short-term price’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– where home values are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headed over the next six months. As a buyer, however, you must not be concerned about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price, but instead about the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‘long-term cost’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of the home.</a:t>
            </a:r>
          </a:p>
          <a:p>
            <a:pPr marL="12700" marR="5080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Mortgage Bankers Association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(MBA),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Freddie Mac, and Fannie Mae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all project that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mortgage interest rates will increase by this time next year. According to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CoreLogic’s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 most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recent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Home Price Index Report,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home prices will appreciate by 5.1% over the next 12 months.</a:t>
            </a: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400" b="1" dirty="0">
                <a:solidFill>
                  <a:srgbClr val="00AE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Does This Mean as a Buyer?</a:t>
            </a:r>
          </a:p>
          <a:p>
            <a:pPr marL="12700" marR="30480">
              <a:lnSpc>
                <a:spcPct val="100000"/>
              </a:lnSpc>
              <a:spcBef>
                <a:spcPts val="88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If home prices appreciate by the 5.1% predicted by </a:t>
            </a:r>
            <a:r>
              <a:rPr sz="1400" i="1" dirty="0">
                <a:latin typeface="Calibri" panose="020F0502020204030204" pitchFamily="34" charset="0"/>
                <a:cs typeface="Calibri" panose="020F0502020204030204" pitchFamily="34" charset="0"/>
              </a:rPr>
              <a:t>CoreLogic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over the next twelve months,</a:t>
            </a:r>
            <a:r>
              <a:rPr lang="en-US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here is a simple demonstration of the impact an increase in interest rate would have on the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mortgage payment of a home selling for approximately $250,000 today:</a:t>
            </a:r>
          </a:p>
        </p:txBody>
      </p:sp>
      <p:sp>
        <p:nvSpPr>
          <p:cNvPr id="6" name="object 6"/>
          <p:cNvSpPr/>
          <p:nvPr/>
        </p:nvSpPr>
        <p:spPr>
          <a:xfrm>
            <a:off x="210311" y="1155191"/>
            <a:ext cx="7352030" cy="594360"/>
          </a:xfrm>
          <a:custGeom>
            <a:avLst/>
            <a:gdLst/>
            <a:ahLst/>
            <a:cxnLst/>
            <a:rect l="l" t="t" r="r" b="b"/>
            <a:pathLst>
              <a:path w="7352030" h="594360">
                <a:moveTo>
                  <a:pt x="0" y="593978"/>
                </a:moveTo>
                <a:lnTo>
                  <a:pt x="7351776" y="593978"/>
                </a:lnTo>
                <a:lnTo>
                  <a:pt x="7351776" y="0"/>
                </a:lnTo>
                <a:lnTo>
                  <a:pt x="0" y="0"/>
                </a:lnTo>
                <a:lnTo>
                  <a:pt x="0" y="593978"/>
                </a:lnTo>
                <a:close/>
              </a:path>
            </a:pathLst>
          </a:custGeom>
          <a:solidFill>
            <a:srgbClr val="00AEEF">
              <a:alpha val="9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1576006"/>
            <a:ext cx="6858000" cy="2540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4500" y="8737237"/>
            <a:ext cx="6804659" cy="910506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500" b="1" dirty="0">
                <a:solidFill>
                  <a:srgbClr val="00AE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Bottom Line</a:t>
            </a:r>
          </a:p>
          <a:p>
            <a:pPr marL="12700" marR="5080">
              <a:lnSpc>
                <a:spcPct val="100000"/>
              </a:lnSpc>
              <a:spcBef>
                <a:spcPts val="88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If buying a home is in your plan for this year, doing it sooner rather than later could save you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thousands of dollars over the terms of your loan.</a:t>
            </a: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09B16D39-6829-114B-A997-0363ED8FE652}"/>
              </a:ext>
            </a:extLst>
          </p:cNvPr>
          <p:cNvSpPr txBox="1"/>
          <p:nvPr/>
        </p:nvSpPr>
        <p:spPr>
          <a:xfrm>
            <a:off x="7281189" y="9792302"/>
            <a:ext cx="141605" cy="222497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95"/>
              </a:spcBef>
            </a:pPr>
            <a:fld id="{81D60167-4931-47E6-BA6A-407CBD079E47}" type="slidenum">
              <a:rPr sz="1200" dirty="0">
                <a:solidFill>
                  <a:srgbClr val="6D6E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fld>
            <a:endParaRPr sz="1200" dirty="0">
              <a:solidFill>
                <a:srgbClr val="6D6E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8C3178BB-C35B-1446-89A0-1D8D17B4CFA1}"/>
              </a:ext>
            </a:extLst>
          </p:cNvPr>
          <p:cNvSpPr txBox="1">
            <a:spLocks/>
          </p:cNvSpPr>
          <p:nvPr/>
        </p:nvSpPr>
        <p:spPr>
          <a:xfrm>
            <a:off x="210311" y="1195404"/>
            <a:ext cx="735203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500" b="1" i="0" u="heavy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246379">
              <a:spcBef>
                <a:spcPts val="100"/>
              </a:spcBef>
              <a:tabLst>
                <a:tab pos="7104380" algn="l"/>
              </a:tabLst>
            </a:pPr>
            <a:r>
              <a:rPr lang="en-US" sz="2800" u="none" kern="0" dirty="0">
                <a:latin typeface="Calibri" panose="020F0502020204030204" pitchFamily="34" charset="0"/>
                <a:cs typeface="Calibri" panose="020F0502020204030204" pitchFamily="34" charset="0"/>
              </a:rPr>
              <a:t>Do You Know The Cost Of Waiting To Buy?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088800-006D-524A-B035-1385AF465A24}"/>
              </a:ext>
            </a:extLst>
          </p:cNvPr>
          <p:cNvSpPr txBox="1"/>
          <p:nvPr/>
        </p:nvSpPr>
        <p:spPr>
          <a:xfrm>
            <a:off x="762000" y="7495401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8082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*Rates based on Freddie Mac’s prediction at time of print</a:t>
            </a:r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4982519A-2152-B048-9288-49E63F490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50" y="7039615"/>
            <a:ext cx="4185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Calibri"/>
                <a:cs typeface="Calibri"/>
              </a:rPr>
              <a:t>Difference in Monthly Payment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311922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500" y="3337153"/>
            <a:ext cx="6701790" cy="1967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652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Interest rates hovered around 4% for the majority of 2017, which gave many buyers relief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from rising home prices and helped with affordability. Since January, rates have increased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from 3.95% up to 4.51% and experts predict that rates will increase even more by the end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of the year.</a:t>
            </a:r>
          </a:p>
          <a:p>
            <a:pPr marL="12700" marR="5080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The rate you secure greatly impacts your monthly mortgage payment and the amount you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will ultimately pay for your home. Don’t let the prediction that rates will increase stop you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from purchasing your dream home this year.</a:t>
            </a: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400" b="1" dirty="0">
                <a:latin typeface="Calibri" panose="020F0502020204030204" pitchFamily="34" charset="0"/>
                <a:cs typeface="Calibri" panose="020F0502020204030204" pitchFamily="34" charset="0"/>
              </a:rPr>
              <a:t>Let’s take a look at a historical view of interest rates over the last 45 years.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500" y="8542070"/>
            <a:ext cx="6614795" cy="1105431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400" b="1" dirty="0">
                <a:solidFill>
                  <a:srgbClr val="00AEE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Bottom Line</a:t>
            </a:r>
          </a:p>
          <a:p>
            <a:pPr marL="12700" marR="5080">
              <a:spcBef>
                <a:spcPts val="900"/>
              </a:spcBef>
            </a:pP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Be thankful that you can still get a better interest rate than your older brother or sister did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dirty="0">
                <a:latin typeface="Calibri" panose="020F0502020204030204" pitchFamily="34" charset="0"/>
                <a:cs typeface="Calibri" panose="020F0502020204030204" pitchFamily="34" charset="0"/>
              </a:rPr>
              <a:t>ten years ago, a lower rate than your parents did twenty years ago, and a better rate than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your grandparents did forty years ago.</a:t>
            </a:r>
          </a:p>
        </p:txBody>
      </p:sp>
      <p:sp>
        <p:nvSpPr>
          <p:cNvPr id="5" name="object 5"/>
          <p:cNvSpPr/>
          <p:nvPr/>
        </p:nvSpPr>
        <p:spPr>
          <a:xfrm>
            <a:off x="210311" y="2309876"/>
            <a:ext cx="7352030" cy="534670"/>
          </a:xfrm>
          <a:custGeom>
            <a:avLst/>
            <a:gdLst/>
            <a:ahLst/>
            <a:cxnLst/>
            <a:rect l="l" t="t" r="r" b="b"/>
            <a:pathLst>
              <a:path w="7352030" h="534669">
                <a:moveTo>
                  <a:pt x="0" y="534263"/>
                </a:moveTo>
                <a:lnTo>
                  <a:pt x="7351776" y="534263"/>
                </a:lnTo>
                <a:lnTo>
                  <a:pt x="7351776" y="0"/>
                </a:lnTo>
                <a:lnTo>
                  <a:pt x="0" y="0"/>
                </a:lnTo>
                <a:lnTo>
                  <a:pt x="0" y="534263"/>
                </a:lnTo>
                <a:close/>
              </a:path>
            </a:pathLst>
          </a:custGeom>
          <a:solidFill>
            <a:srgbClr val="00AEEF">
              <a:alpha val="93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2668435"/>
            <a:ext cx="6858000" cy="25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7016" y="5404370"/>
            <a:ext cx="6483895" cy="3120156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7530F309-91B6-8444-9799-56272B87A1EC}"/>
              </a:ext>
            </a:extLst>
          </p:cNvPr>
          <p:cNvSpPr txBox="1"/>
          <p:nvPr/>
        </p:nvSpPr>
        <p:spPr>
          <a:xfrm>
            <a:off x="7281189" y="9792302"/>
            <a:ext cx="141605" cy="222497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95"/>
              </a:spcBef>
            </a:pPr>
            <a:fld id="{81D60167-4931-47E6-BA6A-407CBD079E47}" type="slidenum">
              <a:rPr sz="1200" dirty="0">
                <a:solidFill>
                  <a:srgbClr val="6D6E7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fld>
            <a:endParaRPr sz="1200" dirty="0">
              <a:solidFill>
                <a:srgbClr val="6D6E7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EA633B56-9CD9-0041-A6E7-14B9D14AE45C}"/>
              </a:ext>
            </a:extLst>
          </p:cNvPr>
          <p:cNvSpPr txBox="1"/>
          <p:nvPr/>
        </p:nvSpPr>
        <p:spPr>
          <a:xfrm>
            <a:off x="210311" y="2362200"/>
            <a:ext cx="735203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379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Thankful You Don't Have To Pay Mom &amp; Dad's Interest Rate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4414</Words>
  <Application>Microsoft Office PowerPoint</Application>
  <PresentationFormat>Custom</PresentationFormat>
  <Paragraphs>413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Verdana</vt:lpstr>
      <vt:lpstr>Office Theme</vt:lpstr>
      <vt:lpstr>BUYING A HOME</vt:lpstr>
      <vt:lpstr>TABLE OF CONTENTS</vt:lpstr>
      <vt:lpstr>PowerPoint Presentation</vt:lpstr>
      <vt:lpstr>PowerPoint Presentation</vt:lpstr>
      <vt:lpstr>Home Prices Over The Last Year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61% Of First-Time Buyers Put Down Less Than 6% </vt:lpstr>
      <vt:lpstr>Why Pre-Approval Should Be Your First Step </vt:lpstr>
      <vt:lpstr>5 Reasons Homeownership Makes 'Cents' </vt:lpstr>
      <vt:lpstr>PowerPoint Presentation</vt:lpstr>
      <vt:lpstr>Getting A Mortgage: Why So Much Paperwork? </vt:lpstr>
      <vt:lpstr>Why Working With A Local Real Estate Professional Makes All The Difference </vt:lpstr>
      <vt:lpstr>Have You Put Aside Enough For Closing Costs? </vt:lpstr>
      <vt:lpstr>PowerPoint Presentation</vt:lpstr>
      <vt:lpstr>Ready To Make An Offer? 4 Tips For Success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BUYING A HOME</dc:title>
  <dc:creator>Joseph Herbert</dc:creator>
  <cp:lastModifiedBy>Joseph Herbert</cp:lastModifiedBy>
  <cp:revision>34</cp:revision>
  <dcterms:created xsi:type="dcterms:W3CDTF">2018-08-24T16:15:01Z</dcterms:created>
  <dcterms:modified xsi:type="dcterms:W3CDTF">2018-12-03T19:51:44Z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2018-08-24T00:00:00Z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2018-08-24T00:00:00Z</vt:filetime>
  </property>
</Properties>
</file>