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88" r:id="rId5"/>
    <p:sldId id="277" r:id="rId6"/>
    <p:sldId id="278" r:id="rId7"/>
    <p:sldId id="279" r:id="rId8"/>
    <p:sldId id="280" r:id="rId9"/>
    <p:sldId id="281" r:id="rId10"/>
    <p:sldId id="282" r:id="rId11"/>
    <p:sldId id="283" r:id="rId12"/>
    <p:sldId id="284" r:id="rId13"/>
    <p:sldId id="285" r:id="rId14"/>
    <p:sldId id="286" r:id="rId15"/>
    <p:sldId id="287"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6" r:id="rId31"/>
    <p:sldId id="273" r:id="rId32"/>
    <p:sldId id="274" r:id="rId33"/>
    <p:sldId id="27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5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CEDC26-F5B0-414B-AB85-EC3BD681069C}" type="datetimeFigureOut">
              <a:rPr lang="en-US" smtClean="0"/>
              <a:t>4/29/2016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31CE2-359A-4170-9666-6D8679D8A069}" type="slidenum">
              <a:rPr lang="en-US" smtClean="0"/>
              <a:t>‹#›</a:t>
            </a:fld>
            <a:endParaRPr lang="en-US"/>
          </a:p>
        </p:txBody>
      </p:sp>
    </p:spTree>
    <p:extLst>
      <p:ext uri="{BB962C8B-B14F-4D97-AF65-F5344CB8AC3E}">
        <p14:creationId xmlns:p14="http://schemas.microsoft.com/office/powerpoint/2010/main" val="77383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31CE2-359A-4170-9666-6D8679D8A069}" type="slidenum">
              <a:rPr lang="en-US" smtClean="0"/>
              <a:t>2</a:t>
            </a:fld>
            <a:endParaRPr lang="en-US"/>
          </a:p>
        </p:txBody>
      </p:sp>
    </p:spTree>
    <p:extLst>
      <p:ext uri="{BB962C8B-B14F-4D97-AF65-F5344CB8AC3E}">
        <p14:creationId xmlns:p14="http://schemas.microsoft.com/office/powerpoint/2010/main" val="3424678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014FBD-F270-435E-9306-47B83E24D9D5}"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306C-5F54-43F5-85C2-3FE0747B452D}" type="slidenum">
              <a:rPr lang="en-US" smtClean="0"/>
              <a:t>‹#›</a:t>
            </a:fld>
            <a:endParaRPr lang="en-US"/>
          </a:p>
        </p:txBody>
      </p:sp>
    </p:spTree>
    <p:extLst>
      <p:ext uri="{BB962C8B-B14F-4D97-AF65-F5344CB8AC3E}">
        <p14:creationId xmlns:p14="http://schemas.microsoft.com/office/powerpoint/2010/main" val="2416925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14FBD-F270-435E-9306-47B83E24D9D5}"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306C-5F54-43F5-85C2-3FE0747B452D}" type="slidenum">
              <a:rPr lang="en-US" smtClean="0"/>
              <a:t>‹#›</a:t>
            </a:fld>
            <a:endParaRPr lang="en-US"/>
          </a:p>
        </p:txBody>
      </p:sp>
    </p:spTree>
    <p:extLst>
      <p:ext uri="{BB962C8B-B14F-4D97-AF65-F5344CB8AC3E}">
        <p14:creationId xmlns:p14="http://schemas.microsoft.com/office/powerpoint/2010/main" val="53010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14FBD-F270-435E-9306-47B83E24D9D5}"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306C-5F54-43F5-85C2-3FE0747B452D}" type="slidenum">
              <a:rPr lang="en-US" smtClean="0"/>
              <a:t>‹#›</a:t>
            </a:fld>
            <a:endParaRPr lang="en-US"/>
          </a:p>
        </p:txBody>
      </p:sp>
    </p:spTree>
    <p:extLst>
      <p:ext uri="{BB962C8B-B14F-4D97-AF65-F5344CB8AC3E}">
        <p14:creationId xmlns:p14="http://schemas.microsoft.com/office/powerpoint/2010/main" val="2210795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14FBD-F270-435E-9306-47B83E24D9D5}"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306C-5F54-43F5-85C2-3FE0747B452D}" type="slidenum">
              <a:rPr lang="en-US" smtClean="0"/>
              <a:t>‹#›</a:t>
            </a:fld>
            <a:endParaRPr lang="en-US"/>
          </a:p>
        </p:txBody>
      </p:sp>
    </p:spTree>
    <p:extLst>
      <p:ext uri="{BB962C8B-B14F-4D97-AF65-F5344CB8AC3E}">
        <p14:creationId xmlns:p14="http://schemas.microsoft.com/office/powerpoint/2010/main" val="6900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014FBD-F270-435E-9306-47B83E24D9D5}"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306C-5F54-43F5-85C2-3FE0747B452D}" type="slidenum">
              <a:rPr lang="en-US" smtClean="0"/>
              <a:t>‹#›</a:t>
            </a:fld>
            <a:endParaRPr lang="en-US"/>
          </a:p>
        </p:txBody>
      </p:sp>
    </p:spTree>
    <p:extLst>
      <p:ext uri="{BB962C8B-B14F-4D97-AF65-F5344CB8AC3E}">
        <p14:creationId xmlns:p14="http://schemas.microsoft.com/office/powerpoint/2010/main" val="189199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014FBD-F270-435E-9306-47B83E24D9D5}"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8306C-5F54-43F5-85C2-3FE0747B452D}" type="slidenum">
              <a:rPr lang="en-US" smtClean="0"/>
              <a:t>‹#›</a:t>
            </a:fld>
            <a:endParaRPr lang="en-US"/>
          </a:p>
        </p:txBody>
      </p:sp>
    </p:spTree>
    <p:extLst>
      <p:ext uri="{BB962C8B-B14F-4D97-AF65-F5344CB8AC3E}">
        <p14:creationId xmlns:p14="http://schemas.microsoft.com/office/powerpoint/2010/main" val="2422486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014FBD-F270-435E-9306-47B83E24D9D5}" type="datetimeFigureOut">
              <a:rPr lang="en-US" smtClean="0"/>
              <a:t>4/29/2016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68306C-5F54-43F5-85C2-3FE0747B452D}" type="slidenum">
              <a:rPr lang="en-US" smtClean="0"/>
              <a:t>‹#›</a:t>
            </a:fld>
            <a:endParaRPr lang="en-US"/>
          </a:p>
        </p:txBody>
      </p:sp>
    </p:spTree>
    <p:extLst>
      <p:ext uri="{BB962C8B-B14F-4D97-AF65-F5344CB8AC3E}">
        <p14:creationId xmlns:p14="http://schemas.microsoft.com/office/powerpoint/2010/main" val="2563511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014FBD-F270-435E-9306-47B83E24D9D5}" type="datetimeFigureOut">
              <a:rPr lang="en-US" smtClean="0"/>
              <a:t>4/29/2016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68306C-5F54-43F5-85C2-3FE0747B452D}" type="slidenum">
              <a:rPr lang="en-US" smtClean="0"/>
              <a:t>‹#›</a:t>
            </a:fld>
            <a:endParaRPr lang="en-US"/>
          </a:p>
        </p:txBody>
      </p:sp>
    </p:spTree>
    <p:extLst>
      <p:ext uri="{BB962C8B-B14F-4D97-AF65-F5344CB8AC3E}">
        <p14:creationId xmlns:p14="http://schemas.microsoft.com/office/powerpoint/2010/main" val="4562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14FBD-F270-435E-9306-47B83E24D9D5}" type="datetimeFigureOut">
              <a:rPr lang="en-US" smtClean="0"/>
              <a:t>4/29/2016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68306C-5F54-43F5-85C2-3FE0747B452D}" type="slidenum">
              <a:rPr lang="en-US" smtClean="0"/>
              <a:t>‹#›</a:t>
            </a:fld>
            <a:endParaRPr lang="en-US"/>
          </a:p>
        </p:txBody>
      </p:sp>
    </p:spTree>
    <p:extLst>
      <p:ext uri="{BB962C8B-B14F-4D97-AF65-F5344CB8AC3E}">
        <p14:creationId xmlns:p14="http://schemas.microsoft.com/office/powerpoint/2010/main" val="1463726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014FBD-F270-435E-9306-47B83E24D9D5}"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8306C-5F54-43F5-85C2-3FE0747B452D}" type="slidenum">
              <a:rPr lang="en-US" smtClean="0"/>
              <a:t>‹#›</a:t>
            </a:fld>
            <a:endParaRPr lang="en-US"/>
          </a:p>
        </p:txBody>
      </p:sp>
    </p:spTree>
    <p:extLst>
      <p:ext uri="{BB962C8B-B14F-4D97-AF65-F5344CB8AC3E}">
        <p14:creationId xmlns:p14="http://schemas.microsoft.com/office/powerpoint/2010/main" val="2678168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014FBD-F270-435E-9306-47B83E24D9D5}"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8306C-5F54-43F5-85C2-3FE0747B452D}" type="slidenum">
              <a:rPr lang="en-US" smtClean="0"/>
              <a:t>‹#›</a:t>
            </a:fld>
            <a:endParaRPr lang="en-US"/>
          </a:p>
        </p:txBody>
      </p:sp>
    </p:spTree>
    <p:extLst>
      <p:ext uri="{BB962C8B-B14F-4D97-AF65-F5344CB8AC3E}">
        <p14:creationId xmlns:p14="http://schemas.microsoft.com/office/powerpoint/2010/main" val="1246541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14FBD-F270-435E-9306-47B83E24D9D5}" type="datetimeFigureOut">
              <a:rPr lang="en-US" smtClean="0"/>
              <a:t>4/29/2016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8306C-5F54-43F5-85C2-3FE0747B452D}" type="slidenum">
              <a:rPr lang="en-US" smtClean="0"/>
              <a:t>‹#›</a:t>
            </a:fld>
            <a:endParaRPr lang="en-US"/>
          </a:p>
        </p:txBody>
      </p:sp>
    </p:spTree>
    <p:extLst>
      <p:ext uri="{BB962C8B-B14F-4D97-AF65-F5344CB8AC3E}">
        <p14:creationId xmlns:p14="http://schemas.microsoft.com/office/powerpoint/2010/main" val="3505347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763000" cy="6477000"/>
          </a:xfrm>
        </p:spPr>
        <p:txBody>
          <a:bodyPr>
            <a:normAutofit/>
          </a:bodyPr>
          <a:lstStyle/>
          <a:p>
            <a:r>
              <a:rPr lang="en-US" sz="8000" dirty="0" smtClean="0">
                <a:latin typeface="Aharoni" pitchFamily="2" charset="-79"/>
                <a:cs typeface="Aharoni" pitchFamily="2" charset="-79"/>
              </a:rPr>
              <a:t>Concept 1</a:t>
            </a:r>
            <a:br>
              <a:rPr lang="en-US" sz="8000" dirty="0" smtClean="0">
                <a:latin typeface="Aharoni" pitchFamily="2" charset="-79"/>
                <a:cs typeface="Aharoni" pitchFamily="2" charset="-79"/>
              </a:rPr>
            </a:br>
            <a:r>
              <a:rPr lang="en-US" sz="8000" dirty="0" smtClean="0">
                <a:latin typeface="Aharoni" pitchFamily="2" charset="-79"/>
                <a:cs typeface="Aharoni" pitchFamily="2" charset="-79"/>
              </a:rPr>
              <a:t>Linear Equations</a:t>
            </a:r>
            <a:endParaRPr lang="en-US" sz="8000" dirty="0">
              <a:latin typeface="Aharoni" pitchFamily="2" charset="-79"/>
              <a:cs typeface="Aharoni" pitchFamily="2" charset="-79"/>
            </a:endParaRPr>
          </a:p>
        </p:txBody>
      </p:sp>
    </p:spTree>
    <p:extLst>
      <p:ext uri="{BB962C8B-B14F-4D97-AF65-F5344CB8AC3E}">
        <p14:creationId xmlns:p14="http://schemas.microsoft.com/office/powerpoint/2010/main" val="3835635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p:spPr>
        <p:txBody>
          <a:bodyPr>
            <a:noAutofit/>
          </a:bodyPr>
          <a:lstStyle/>
          <a:p>
            <a:r>
              <a:rPr lang="en-US" sz="7200" dirty="0" smtClean="0">
                <a:latin typeface="Aharoni" pitchFamily="2" charset="-79"/>
                <a:cs typeface="Aharoni" pitchFamily="2" charset="-79"/>
              </a:rPr>
              <a:t>The</a:t>
            </a:r>
            <a:r>
              <a:rPr lang="en-US" sz="7200" dirty="0">
                <a:latin typeface="Aharoni" pitchFamily="2" charset="-79"/>
                <a:cs typeface="Aharoni" pitchFamily="2" charset="-79"/>
              </a:rPr>
              <a:t/>
            </a:r>
            <a:br>
              <a:rPr lang="en-US" sz="7200" dirty="0">
                <a:latin typeface="Aharoni" pitchFamily="2" charset="-79"/>
                <a:cs typeface="Aharoni" pitchFamily="2" charset="-79"/>
              </a:rPr>
            </a:br>
            <a:r>
              <a:rPr lang="en-US" sz="7200" dirty="0" smtClean="0">
                <a:latin typeface="Aharoni" pitchFamily="2" charset="-79"/>
                <a:cs typeface="Aharoni" pitchFamily="2" charset="-79"/>
              </a:rPr>
              <a:t>Process</a:t>
            </a:r>
            <a:br>
              <a:rPr lang="en-US" sz="7200" dirty="0" smtClean="0">
                <a:latin typeface="Aharoni" pitchFamily="2" charset="-79"/>
                <a:cs typeface="Aharoni" pitchFamily="2" charset="-79"/>
              </a:rPr>
            </a:br>
            <a:r>
              <a:rPr lang="en-US" sz="7200" dirty="0" smtClean="0">
                <a:latin typeface="Aharoni" pitchFamily="2" charset="-79"/>
                <a:cs typeface="Aharoni" pitchFamily="2" charset="-79"/>
              </a:rPr>
              <a:t>Of</a:t>
            </a:r>
            <a:br>
              <a:rPr lang="en-US" sz="7200" dirty="0" smtClean="0">
                <a:latin typeface="Aharoni" pitchFamily="2" charset="-79"/>
                <a:cs typeface="Aharoni" pitchFamily="2" charset="-79"/>
              </a:rPr>
            </a:br>
            <a:r>
              <a:rPr lang="en-US" sz="7200" dirty="0" smtClean="0">
                <a:latin typeface="Aharoni" pitchFamily="2" charset="-79"/>
                <a:cs typeface="Aharoni" pitchFamily="2" charset="-79"/>
              </a:rPr>
              <a:t>Solving…..</a:t>
            </a:r>
            <a:endParaRPr lang="en-US" sz="7200" dirty="0">
              <a:latin typeface="Aharoni" pitchFamily="2" charset="-79"/>
              <a:cs typeface="Aharoni" pitchFamily="2" charset="-79"/>
            </a:endParaRPr>
          </a:p>
        </p:txBody>
      </p:sp>
    </p:spTree>
    <p:extLst>
      <p:ext uri="{BB962C8B-B14F-4D97-AF65-F5344CB8AC3E}">
        <p14:creationId xmlns:p14="http://schemas.microsoft.com/office/powerpoint/2010/main" val="665194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b="1" dirty="0" smtClean="0">
                <a:latin typeface="Times New Roman" pitchFamily="18" charset="0"/>
                <a:cs typeface="Times New Roman" pitchFamily="18" charset="0"/>
              </a:rPr>
              <a:t>Step One</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Get the variable on to one side of the equation</a:t>
            </a:r>
            <a:endParaRPr lang="en-US" sz="2700" dirty="0">
              <a:latin typeface="Times New Roman" pitchFamily="18" charset="0"/>
              <a:cs typeface="Times New Roman" pitchFamily="18" charset="0"/>
            </a:endParaRPr>
          </a:p>
        </p:txBody>
      </p:sp>
      <p:pic>
        <p:nvPicPr>
          <p:cNvPr id="5122" name="Picture 2" descr="C:\Users\User\Desktop\eq0016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388" y="1752600"/>
            <a:ext cx="685800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Program Files (x86)\Microsoft Office\MEDIA\OFFICE14\Bullets\BD21298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873309" flipV="1">
            <a:off x="6980378" y="1722577"/>
            <a:ext cx="595313" cy="59531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806771">
            <a:off x="2805635" y="2881835"/>
            <a:ext cx="7191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9598" y="4906286"/>
            <a:ext cx="7010400" cy="923330"/>
          </a:xfrm>
          <a:prstGeom prst="rect">
            <a:avLst/>
          </a:prstGeom>
          <a:noFill/>
        </p:spPr>
        <p:txBody>
          <a:bodyPr wrap="square" rtlCol="0">
            <a:spAutoFit/>
          </a:bodyPr>
          <a:lstStyle/>
          <a:p>
            <a:r>
              <a:rPr lang="en-US" sz="2700" b="1" dirty="0" smtClean="0">
                <a:latin typeface="Times New Roman" pitchFamily="18" charset="0"/>
                <a:cs typeface="Times New Roman" pitchFamily="18" charset="0"/>
              </a:rPr>
              <a:t>*Reminder* </a:t>
            </a:r>
            <a:r>
              <a:rPr lang="en-US" sz="2700" dirty="0" smtClean="0">
                <a:latin typeface="Times New Roman" pitchFamily="18" charset="0"/>
                <a:cs typeface="Times New Roman" pitchFamily="18" charset="0"/>
              </a:rPr>
              <a:t>whatever you do to one side of the equation you have to do to the other</a:t>
            </a:r>
            <a:endParaRPr lang="en-US" sz="2700" dirty="0">
              <a:latin typeface="Times New Roman" pitchFamily="18" charset="0"/>
              <a:cs typeface="Times New Roman" pitchFamily="18" charset="0"/>
            </a:endParaRPr>
          </a:p>
        </p:txBody>
      </p:sp>
    </p:spTree>
    <p:extLst>
      <p:ext uri="{BB962C8B-B14F-4D97-AF65-F5344CB8AC3E}">
        <p14:creationId xmlns:p14="http://schemas.microsoft.com/office/powerpoint/2010/main" val="857051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b="1" dirty="0" smtClean="0">
                <a:latin typeface="Times New Roman" pitchFamily="18" charset="0"/>
                <a:cs typeface="Times New Roman" pitchFamily="18" charset="0"/>
              </a:rPr>
              <a:t>Step two</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Get all the non-variable numbers to one side</a:t>
            </a:r>
            <a:endParaRPr lang="en-US" sz="27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5105400"/>
            <a:ext cx="8229600" cy="1477963"/>
          </a:xfrm>
        </p:spPr>
        <p:txBody>
          <a:bodyPr>
            <a:normAutofit/>
          </a:bodyPr>
          <a:lstStyle/>
          <a:p>
            <a:pPr marL="0" indent="0">
              <a:buNone/>
            </a:pPr>
            <a:r>
              <a:rPr lang="en-US" sz="2700" b="1" dirty="0" smtClean="0">
                <a:latin typeface="Times New Roman" pitchFamily="18" charset="0"/>
                <a:cs typeface="Times New Roman" pitchFamily="18" charset="0"/>
              </a:rPr>
              <a:t>*Reminder* </a:t>
            </a:r>
            <a:r>
              <a:rPr lang="en-US" sz="2700" dirty="0" smtClean="0">
                <a:latin typeface="Times New Roman" pitchFamily="18" charset="0"/>
                <a:cs typeface="Times New Roman" pitchFamily="18" charset="0"/>
              </a:rPr>
              <a:t>numbers without variables can’t be added to numbers with variables</a:t>
            </a:r>
            <a:endParaRPr lang="en-US" sz="27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68580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857067"/>
            <a:ext cx="8413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643383">
            <a:off x="2228667" y="3008313"/>
            <a:ext cx="8413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948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b="1" dirty="0" smtClean="0">
                <a:latin typeface="Times New Roman" pitchFamily="18" charset="0"/>
                <a:cs typeface="Times New Roman" pitchFamily="18" charset="0"/>
              </a:rPr>
              <a:t>Step Three</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Simplify</a:t>
            </a:r>
            <a:endParaRPr lang="en-US" sz="27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5029200"/>
            <a:ext cx="8229600" cy="1096963"/>
          </a:xfrm>
        </p:spPr>
        <p:txBody>
          <a:bodyPr>
            <a:normAutofit fontScale="85000" lnSpcReduction="20000"/>
          </a:bodyPr>
          <a:lstStyle/>
          <a:p>
            <a:pPr marL="0" indent="0">
              <a:buNone/>
            </a:pP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The only part of simplifying missing is separating the coefficient from the variable using division, which gives you the answer x equals -27 over 7</a:t>
            </a:r>
            <a:endParaRPr lang="en-US"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254" y="1905000"/>
            <a:ext cx="68580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752474">
            <a:off x="2689654" y="3008315"/>
            <a:ext cx="8413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861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Aharoni" pitchFamily="2" charset="-79"/>
                <a:cs typeface="Aharoni" pitchFamily="2" charset="-79"/>
              </a:rPr>
              <a:t>Quick Review</a:t>
            </a:r>
            <a:endParaRPr lang="en-US" sz="8000" dirty="0">
              <a:latin typeface="Aharoni" pitchFamily="2" charset="-79"/>
              <a:cs typeface="Aharoni" pitchFamily="2" charset="-79"/>
            </a:endParaRPr>
          </a:p>
        </p:txBody>
      </p:sp>
      <p:sp>
        <p:nvSpPr>
          <p:cNvPr id="3" name="Content Placeholder 2"/>
          <p:cNvSpPr>
            <a:spLocks noGrp="1"/>
          </p:cNvSpPr>
          <p:nvPr>
            <p:ph idx="1"/>
          </p:nvPr>
        </p:nvSpPr>
        <p:spPr/>
        <p:txBody>
          <a:bodyPr/>
          <a:lstStyle/>
          <a:p>
            <a:r>
              <a:rPr lang="en-US" dirty="0" smtClean="0"/>
              <a:t>Remember what you do to one side of the equation you must do to the other.</a:t>
            </a:r>
          </a:p>
          <a:p>
            <a:r>
              <a:rPr lang="en-US" dirty="0" smtClean="0"/>
              <a:t>Remember to combine like-terms</a:t>
            </a:r>
          </a:p>
          <a:p>
            <a:r>
              <a:rPr lang="en-US" dirty="0" smtClean="0"/>
              <a:t>Solve for what the problem is asking you for</a:t>
            </a:r>
          </a:p>
          <a:p>
            <a:pPr marL="0" indent="0">
              <a:buNone/>
            </a:pPr>
            <a:endParaRPr lang="en-US" dirty="0"/>
          </a:p>
        </p:txBody>
      </p:sp>
    </p:spTree>
    <p:extLst>
      <p:ext uri="{BB962C8B-B14F-4D97-AF65-F5344CB8AC3E}">
        <p14:creationId xmlns:p14="http://schemas.microsoft.com/office/powerpoint/2010/main" val="364737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Autofit/>
          </a:bodyPr>
          <a:lstStyle/>
          <a:p>
            <a:r>
              <a:rPr lang="en-US" sz="7200" dirty="0" smtClean="0">
                <a:latin typeface="Aharoni" pitchFamily="2" charset="-79"/>
                <a:cs typeface="Aharoni" pitchFamily="2" charset="-79"/>
              </a:rPr>
              <a:t>How to Graph</a:t>
            </a:r>
            <a:br>
              <a:rPr lang="en-US" sz="7200" dirty="0" smtClean="0">
                <a:latin typeface="Aharoni" pitchFamily="2" charset="-79"/>
                <a:cs typeface="Aharoni" pitchFamily="2" charset="-79"/>
              </a:rPr>
            </a:br>
            <a:r>
              <a:rPr lang="en-US" sz="7200" dirty="0" smtClean="0">
                <a:latin typeface="Aharoni" pitchFamily="2" charset="-79"/>
                <a:cs typeface="Aharoni" pitchFamily="2" charset="-79"/>
              </a:rPr>
              <a:t>Linear Equations</a:t>
            </a:r>
            <a:endParaRPr lang="en-US" sz="7200" dirty="0">
              <a:latin typeface="Aharoni" pitchFamily="2" charset="-79"/>
              <a:cs typeface="Aharoni" pitchFamily="2" charset="-79"/>
            </a:endParaRPr>
          </a:p>
        </p:txBody>
      </p:sp>
    </p:spTree>
    <p:extLst>
      <p:ext uri="{BB962C8B-B14F-4D97-AF65-F5344CB8AC3E}">
        <p14:creationId xmlns:p14="http://schemas.microsoft.com/office/powerpoint/2010/main" val="3128595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7467600" cy="1143000"/>
          </a:xfrm>
        </p:spPr>
        <p:txBody>
          <a:bodyPr>
            <a:normAutofit fontScale="85000" lnSpcReduction="20000"/>
          </a:bodyPr>
          <a:lstStyle/>
          <a:p>
            <a:pPr marL="0" indent="0">
              <a:buNone/>
            </a:pPr>
            <a:r>
              <a:rPr lang="en-US" dirty="0" smtClean="0">
                <a:latin typeface="Times New Roman" pitchFamily="18" charset="0"/>
                <a:cs typeface="Times New Roman" pitchFamily="18" charset="0"/>
              </a:rPr>
              <a:t>Linear Equations are equations with </a:t>
            </a:r>
            <a:r>
              <a:rPr lang="en-US" dirty="0" smtClean="0">
                <a:latin typeface="Times New Roman" pitchFamily="18" charset="0"/>
                <a:cs typeface="Times New Roman" pitchFamily="18" charset="0"/>
              </a:rPr>
              <a:t>variables </a:t>
            </a:r>
            <a:r>
              <a:rPr lang="en-US" dirty="0" smtClean="0">
                <a:latin typeface="Times New Roman" pitchFamily="18" charset="0"/>
                <a:cs typeface="Times New Roman" pitchFamily="18" charset="0"/>
              </a:rPr>
              <a:t>and when placed (plotted) onto a graph they create a linear line.</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299949"/>
            <a:ext cx="5562600" cy="5562600"/>
          </a:xfrm>
          <a:prstGeom prst="rect">
            <a:avLst/>
          </a:prstGeom>
        </p:spPr>
      </p:pic>
    </p:spTree>
    <p:extLst>
      <p:ext uri="{BB962C8B-B14F-4D97-AF65-F5344CB8AC3E}">
        <p14:creationId xmlns:p14="http://schemas.microsoft.com/office/powerpoint/2010/main" val="267635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pPr algn="l"/>
            <a:r>
              <a:rPr lang="en-US" sz="2700" dirty="0" smtClean="0">
                <a:latin typeface="Times New Roman" pitchFamily="18" charset="0"/>
                <a:cs typeface="Times New Roman" pitchFamily="18" charset="0"/>
              </a:rPr>
              <a:t>And to </a:t>
            </a:r>
            <a:r>
              <a:rPr lang="en-US" sz="2700" dirty="0" smtClean="0">
                <a:latin typeface="Times New Roman" pitchFamily="18" charset="0"/>
                <a:cs typeface="Times New Roman" pitchFamily="18" charset="0"/>
              </a:rPr>
              <a:t>graph</a:t>
            </a:r>
            <a:r>
              <a:rPr lang="en-US" sz="2700" dirty="0" smtClean="0">
                <a:latin typeface="Times New Roman" pitchFamily="18" charset="0"/>
                <a:cs typeface="Times New Roman" pitchFamily="18" charset="0"/>
              </a:rPr>
              <a:t> </a:t>
            </a:r>
            <a:r>
              <a:rPr lang="en-US" sz="2700" dirty="0" smtClean="0">
                <a:latin typeface="Times New Roman" pitchFamily="18" charset="0"/>
                <a:cs typeface="Times New Roman" pitchFamily="18" charset="0"/>
              </a:rPr>
              <a:t>them you have to place them into a formula known as slope intercept form.</a:t>
            </a:r>
            <a:endParaRPr lang="en-US" sz="2700"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7400"/>
            <a:ext cx="9144000" cy="2743200"/>
          </a:xfrm>
          <a:prstGeom prst="rect">
            <a:avLst/>
          </a:prstGeom>
        </p:spPr>
      </p:pic>
    </p:spTree>
    <p:extLst>
      <p:ext uri="{BB962C8B-B14F-4D97-AF65-F5344CB8AC3E}">
        <p14:creationId xmlns:p14="http://schemas.microsoft.com/office/powerpoint/2010/main" val="861248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143000"/>
          </a:xfrm>
        </p:spPr>
        <p:txBody>
          <a:bodyPr>
            <a:noAutofit/>
          </a:bodyPr>
          <a:lstStyle/>
          <a:p>
            <a:r>
              <a:rPr lang="en-US" sz="7200" dirty="0" smtClean="0">
                <a:latin typeface="Aharoni" pitchFamily="2" charset="-79"/>
                <a:cs typeface="Aharoni" pitchFamily="2" charset="-79"/>
              </a:rPr>
              <a:t>But Wait……</a:t>
            </a:r>
            <a:endParaRPr lang="en-US" sz="7200" dirty="0">
              <a:latin typeface="Aharoni" pitchFamily="2" charset="-79"/>
              <a:cs typeface="Aharoni" pitchFamily="2" charset="-79"/>
            </a:endParaRPr>
          </a:p>
        </p:txBody>
      </p:sp>
    </p:spTree>
    <p:extLst>
      <p:ext uri="{BB962C8B-B14F-4D97-AF65-F5344CB8AC3E}">
        <p14:creationId xmlns:p14="http://schemas.microsoft.com/office/powerpoint/2010/main" val="3967824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433"/>
            <a:ext cx="8229600" cy="1266967"/>
          </a:xfrm>
        </p:spPr>
        <p:txBody>
          <a:bodyPr>
            <a:normAutofit fontScale="90000"/>
          </a:bodyPr>
          <a:lstStyle/>
          <a:p>
            <a:pPr algn="r"/>
            <a:r>
              <a:rPr lang="en-US" sz="2700" dirty="0" smtClean="0">
                <a:latin typeface="Times New Roman" pitchFamily="18" charset="0"/>
                <a:cs typeface="Times New Roman" pitchFamily="18" charset="0"/>
              </a:rPr>
              <a:t>If that is the</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formula what </a:t>
            </a:r>
            <a:r>
              <a:rPr lang="en-US" sz="2700" dirty="0" smtClean="0">
                <a:latin typeface="Times New Roman" pitchFamily="18" charset="0"/>
                <a:cs typeface="Times New Roman" pitchFamily="18" charset="0"/>
              </a:rPr>
              <a:t>is </a:t>
            </a:r>
            <a:r>
              <a:rPr lang="en-US" sz="2700" dirty="0" smtClean="0">
                <a:latin typeface="Times New Roman" pitchFamily="18" charset="0"/>
                <a:cs typeface="Times New Roman" pitchFamily="18" charset="0"/>
              </a:rPr>
              <a:t>it X?</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how about B? &amp; what in the hell is M?</a:t>
            </a:r>
            <a:endParaRPr lang="en-US" sz="2700" dirty="0">
              <a:latin typeface="Times New Roman" pitchFamily="18" charset="0"/>
              <a:cs typeface="Times New Roman" pitchFamily="18" charset="0"/>
            </a:endParaRPr>
          </a:p>
        </p:txBody>
      </p:sp>
      <p:sp>
        <p:nvSpPr>
          <p:cNvPr id="6" name="TextBox 5"/>
          <p:cNvSpPr txBox="1"/>
          <p:nvPr/>
        </p:nvSpPr>
        <p:spPr>
          <a:xfrm>
            <a:off x="101218" y="5791200"/>
            <a:ext cx="7286769"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“Each different variable has it’s own individual meaning and purpose in the equation.”</a:t>
            </a:r>
          </a:p>
        </p:txBody>
      </p:sp>
      <p:pic>
        <p:nvPicPr>
          <p:cNvPr id="1026" name="Picture 2" descr="C:\Users\User\Desktop\Who-Has-the-Answ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7772401" cy="534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056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1"/>
            <a:ext cx="8229600" cy="2133600"/>
          </a:xfrm>
        </p:spPr>
        <p:txBody>
          <a:bodyPr>
            <a:normAutofit/>
          </a:bodyPr>
          <a:lstStyle/>
          <a:p>
            <a:pPr marL="0" indent="0" algn="ctr">
              <a:buNone/>
            </a:pPr>
            <a:r>
              <a:rPr lang="en-US" sz="6000" dirty="0">
                <a:latin typeface="Times New Roman" pitchFamily="18" charset="0"/>
                <a:cs typeface="Times New Roman" pitchFamily="18" charset="0"/>
              </a:rPr>
              <a:t>W</a:t>
            </a:r>
            <a:r>
              <a:rPr lang="en-US" sz="6000" dirty="0" smtClean="0">
                <a:latin typeface="Times New Roman" pitchFamily="18" charset="0"/>
                <a:cs typeface="Times New Roman" pitchFamily="18" charset="0"/>
              </a:rPr>
              <a:t>hat are Linear Equations?</a:t>
            </a:r>
            <a:endParaRPr lang="en-US" sz="6000" dirty="0">
              <a:latin typeface="Times New Roman" pitchFamily="18" charset="0"/>
              <a:cs typeface="Times New Roman" pitchFamily="18" charset="0"/>
            </a:endParaRPr>
          </a:p>
        </p:txBody>
      </p:sp>
    </p:spTree>
    <p:extLst>
      <p:ext uri="{BB962C8B-B14F-4D97-AF65-F5344CB8AC3E}">
        <p14:creationId xmlns:p14="http://schemas.microsoft.com/office/powerpoint/2010/main" val="1036725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490" y="1676400"/>
            <a:ext cx="7613716" cy="4756543"/>
          </a:xfrm>
          <a:prstGeom prst="rect">
            <a:avLst/>
          </a:prstGeom>
        </p:spPr>
      </p:pic>
      <p:sp>
        <p:nvSpPr>
          <p:cNvPr id="2" name="Title 1"/>
          <p:cNvSpPr>
            <a:spLocks noGrp="1"/>
          </p:cNvSpPr>
          <p:nvPr>
            <p:ph type="title"/>
          </p:nvPr>
        </p:nvSpPr>
        <p:spPr>
          <a:xfrm>
            <a:off x="457200" y="274638"/>
            <a:ext cx="8229600" cy="1249362"/>
          </a:xfrm>
        </p:spPr>
        <p:txBody>
          <a:bodyPr>
            <a:normAutofit/>
          </a:bodyPr>
          <a:lstStyle/>
          <a:p>
            <a:r>
              <a:rPr lang="en-US" sz="6000" dirty="0" smtClean="0">
                <a:latin typeface="Arial Black" pitchFamily="34" charset="0"/>
                <a:cs typeface="Aharoni" pitchFamily="2" charset="-79"/>
              </a:rPr>
              <a:t>Finding the slope…</a:t>
            </a:r>
            <a:endParaRPr lang="en-US" sz="6000" dirty="0">
              <a:latin typeface="Arial Black" pitchFamily="34" charset="0"/>
              <a:cs typeface="Aharoni" pitchFamily="2" charset="-79"/>
            </a:endParaRPr>
          </a:p>
        </p:txBody>
      </p:sp>
    </p:spTree>
    <p:extLst>
      <p:ext uri="{BB962C8B-B14F-4D97-AF65-F5344CB8AC3E}">
        <p14:creationId xmlns:p14="http://schemas.microsoft.com/office/powerpoint/2010/main" val="3311107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latin typeface="Times New Roman" pitchFamily="18" charset="0"/>
                <a:cs typeface="Times New Roman" pitchFamily="18" charset="0"/>
              </a:rPr>
              <a:t>Slope controls the rate of change</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at which the linear equation moves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along the graph when plotting points</a:t>
            </a:r>
            <a:endParaRPr lang="en-US" sz="27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5181600"/>
            <a:ext cx="8229600" cy="1295400"/>
          </a:xfrm>
        </p:spPr>
        <p:txBody>
          <a:bodyPr>
            <a:normAutofit/>
          </a:bodyPr>
          <a:lstStyle/>
          <a:p>
            <a:pPr marL="0" indent="0" algn="ctr">
              <a:buNone/>
            </a:pPr>
            <a:r>
              <a:rPr lang="en-US" sz="2700" dirty="0" smtClean="0">
                <a:latin typeface="Times New Roman" pitchFamily="18" charset="0"/>
                <a:cs typeface="Times New Roman" pitchFamily="18" charset="0"/>
              </a:rPr>
              <a:t>The slope (M) is always in front</a:t>
            </a:r>
          </a:p>
          <a:p>
            <a:pPr marL="0" indent="0" algn="ctr">
              <a:buNone/>
            </a:pPr>
            <a:r>
              <a:rPr lang="en-US" sz="2700" dirty="0" smtClean="0">
                <a:latin typeface="Times New Roman" pitchFamily="18" charset="0"/>
                <a:cs typeface="Times New Roman" pitchFamily="18" charset="0"/>
              </a:rPr>
              <a:t> of the X in the equation</a:t>
            </a:r>
          </a:p>
          <a:p>
            <a:pPr marL="0" indent="0" algn="ctr">
              <a:buNone/>
            </a:pPr>
            <a:endParaRPr lang="en-US" sz="2700" dirty="0" smtClean="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447800"/>
            <a:ext cx="4419600" cy="3652837"/>
          </a:xfrm>
          <a:prstGeom prst="rect">
            <a:avLst/>
          </a:prstGeom>
        </p:spPr>
      </p:pic>
    </p:spTree>
    <p:extLst>
      <p:ext uri="{BB962C8B-B14F-4D97-AF65-F5344CB8AC3E}">
        <p14:creationId xmlns:p14="http://schemas.microsoft.com/office/powerpoint/2010/main" val="3974695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969" y="152400"/>
            <a:ext cx="8229600" cy="1143000"/>
          </a:xfrm>
        </p:spPr>
        <p:txBody>
          <a:bodyPr>
            <a:normAutofit fontScale="90000"/>
          </a:bodyPr>
          <a:lstStyle/>
          <a:p>
            <a:r>
              <a:rPr lang="en-US" sz="2700" dirty="0" smtClean="0">
                <a:latin typeface="Times New Roman" pitchFamily="18" charset="0"/>
                <a:cs typeface="Times New Roman" pitchFamily="18" charset="0"/>
              </a:rPr>
              <a:t>Another way to look at slope</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is to identify it as rise over run.</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Which is often written in the form of a faction</a:t>
            </a:r>
            <a:endParaRPr lang="en-US" sz="2700" dirty="0">
              <a:latin typeface="Times New Roman" pitchFamily="18" charset="0"/>
              <a:cs typeface="Times New Roman" pitchFamily="18" charset="0"/>
            </a:endParaRPr>
          </a:p>
        </p:txBody>
      </p:sp>
      <p:sp>
        <p:nvSpPr>
          <p:cNvPr id="4" name="TextBox 3"/>
          <p:cNvSpPr txBox="1"/>
          <p:nvPr/>
        </p:nvSpPr>
        <p:spPr>
          <a:xfrm>
            <a:off x="76200" y="5862851"/>
            <a:ext cx="54864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Rise = movement on y-axis</a:t>
            </a:r>
          </a:p>
          <a:p>
            <a:r>
              <a:rPr lang="en-US" sz="2400" dirty="0" smtClean="0">
                <a:latin typeface="Times New Roman" pitchFamily="18" charset="0"/>
                <a:cs typeface="Times New Roman" pitchFamily="18" charset="0"/>
              </a:rPr>
              <a:t>Run = movement on x-axis</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399" y="1371599"/>
            <a:ext cx="4906741" cy="4491251"/>
          </a:xfrm>
          <a:prstGeom prst="rect">
            <a:avLst/>
          </a:prstGeom>
        </p:spPr>
      </p:pic>
    </p:spTree>
    <p:extLst>
      <p:ext uri="{BB962C8B-B14F-4D97-AF65-F5344CB8AC3E}">
        <p14:creationId xmlns:p14="http://schemas.microsoft.com/office/powerpoint/2010/main" val="3171156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10200"/>
            <a:ext cx="8229600" cy="1295400"/>
          </a:xfrm>
        </p:spPr>
        <p:txBody>
          <a:bodyPr>
            <a:normAutofit fontScale="90000"/>
          </a:bodyPr>
          <a:lstStyle/>
          <a:p>
            <a:pPr algn="r"/>
            <a:r>
              <a:rPr lang="en-US" sz="2700" dirty="0" smtClean="0">
                <a:latin typeface="Times New Roman" pitchFamily="18" charset="0"/>
                <a:cs typeface="Times New Roman" pitchFamily="18" charset="0"/>
              </a:rPr>
              <a:t>Now we can successful</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identify 1 over 4 as slope, however how do we know</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5 is the correct starting point for us to began plotting on?</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As of now we don’t know but we will find out</a:t>
            </a:r>
            <a:br>
              <a:rPr lang="en-US" sz="2700" dirty="0" smtClean="0">
                <a:latin typeface="Times New Roman" pitchFamily="18" charset="0"/>
                <a:cs typeface="Times New Roman" pitchFamily="18" charset="0"/>
              </a:rPr>
            </a:br>
            <a:endParaRPr lang="en-US" sz="27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0348"/>
            <a:ext cx="6578600" cy="4933950"/>
          </a:xfrm>
          <a:prstGeom prst="rect">
            <a:avLst/>
          </a:prstGeom>
        </p:spPr>
      </p:pic>
    </p:spTree>
    <p:extLst>
      <p:ext uri="{BB962C8B-B14F-4D97-AF65-F5344CB8AC3E}">
        <p14:creationId xmlns:p14="http://schemas.microsoft.com/office/powerpoint/2010/main" val="476050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477000"/>
          </a:xfrm>
        </p:spPr>
        <p:txBody>
          <a:bodyPr>
            <a:normAutofit/>
          </a:bodyPr>
          <a:lstStyle/>
          <a:p>
            <a:r>
              <a:rPr lang="en-US" sz="7200" dirty="0" smtClean="0">
                <a:latin typeface="Aharoni" pitchFamily="2" charset="-79"/>
                <a:cs typeface="Aharoni" pitchFamily="2" charset="-79"/>
              </a:rPr>
              <a:t>B = Y-intercept…</a:t>
            </a:r>
            <a:endParaRPr lang="en-US" sz="7200" dirty="0">
              <a:latin typeface="Aharoni" pitchFamily="2" charset="-79"/>
              <a:cs typeface="Aharoni" pitchFamily="2" charset="-79"/>
            </a:endParaRPr>
          </a:p>
        </p:txBody>
      </p:sp>
    </p:spTree>
    <p:extLst>
      <p:ext uri="{BB962C8B-B14F-4D97-AF65-F5344CB8AC3E}">
        <p14:creationId xmlns:p14="http://schemas.microsoft.com/office/powerpoint/2010/main" val="1050889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latin typeface="Times New Roman" pitchFamily="18" charset="0"/>
                <a:cs typeface="Times New Roman" pitchFamily="18" charset="0"/>
              </a:rPr>
              <a:t>Y- Intercept (B) controls the starting point</a:t>
            </a:r>
            <a:r>
              <a:rPr lang="en-US" sz="2700" dirty="0">
                <a:latin typeface="Times New Roman" pitchFamily="18" charset="0"/>
                <a:cs typeface="Times New Roman" pitchFamily="18" charset="0"/>
              </a:rPr>
              <a:t> </a:t>
            </a:r>
            <a:r>
              <a:rPr lang="en-US" sz="2700" dirty="0" smtClean="0">
                <a:latin typeface="Times New Roman" pitchFamily="18" charset="0"/>
                <a:cs typeface="Times New Roman" pitchFamily="18" charset="0"/>
              </a:rPr>
              <a:t>for the Linear Equations when graphing, much like slope (M) controls the</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rate  of change</a:t>
            </a:r>
            <a:endParaRPr lang="en-US" sz="27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752600"/>
            <a:ext cx="7882635" cy="3505200"/>
          </a:xfrm>
          <a:prstGeom prst="rect">
            <a:avLst/>
          </a:prstGeom>
        </p:spPr>
      </p:pic>
      <p:sp>
        <p:nvSpPr>
          <p:cNvPr id="3" name="TextBox 2"/>
          <p:cNvSpPr txBox="1"/>
          <p:nvPr/>
        </p:nvSpPr>
        <p:spPr>
          <a:xfrm>
            <a:off x="914400" y="5638800"/>
            <a:ext cx="7654035" cy="1200329"/>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Y-Intercept (B) is usually located at the end of the equation, but its most identifiable because it doesn’t have any variable with it just a solo number.</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76011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normAutofit/>
          </a:bodyPr>
          <a:lstStyle/>
          <a:p>
            <a:pPr algn="r"/>
            <a:r>
              <a:rPr lang="en-US" sz="6000" dirty="0" smtClean="0">
                <a:latin typeface="Aharoni" pitchFamily="2" charset="-79"/>
                <a:cs typeface="Aharoni" pitchFamily="2" charset="-79"/>
              </a:rPr>
              <a:t>But Wait</a:t>
            </a:r>
            <a:endParaRPr lang="en-US" sz="6000" dirty="0">
              <a:latin typeface="Aharoni" pitchFamily="2" charset="-79"/>
              <a:cs typeface="Aharoni" pitchFamily="2" charset="-79"/>
            </a:endParaRPr>
          </a:p>
        </p:txBody>
      </p:sp>
      <p:sp>
        <p:nvSpPr>
          <p:cNvPr id="3" name="Content Placeholder 2"/>
          <p:cNvSpPr>
            <a:spLocks noGrp="1"/>
          </p:cNvSpPr>
          <p:nvPr>
            <p:ph idx="1"/>
          </p:nvPr>
        </p:nvSpPr>
        <p:spPr>
          <a:xfrm>
            <a:off x="152400" y="5410200"/>
            <a:ext cx="8534400" cy="1249363"/>
          </a:xfrm>
        </p:spPr>
        <p:txBody>
          <a:bodyPr>
            <a:normAutofit/>
          </a:bodyPr>
          <a:lstStyle/>
          <a:p>
            <a:pPr marL="0" indent="0">
              <a:buNone/>
            </a:pPr>
            <a:r>
              <a:rPr lang="en-US" sz="6000" dirty="0" smtClean="0">
                <a:latin typeface="Aharoni" pitchFamily="2" charset="-79"/>
                <a:cs typeface="Aharoni" pitchFamily="2" charset="-79"/>
              </a:rPr>
              <a:t>There’s MORE!</a:t>
            </a:r>
            <a:endParaRPr lang="en-US" sz="6000" dirty="0">
              <a:latin typeface="Aharoni" pitchFamily="2" charset="-79"/>
              <a:cs typeface="Aharoni" pitchFamily="2" charset="-79"/>
            </a:endParaRPr>
          </a:p>
        </p:txBody>
      </p:sp>
    </p:spTree>
    <p:extLst>
      <p:ext uri="{BB962C8B-B14F-4D97-AF65-F5344CB8AC3E}">
        <p14:creationId xmlns:p14="http://schemas.microsoft.com/office/powerpoint/2010/main" val="871747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2" name="Title 1"/>
          <p:cNvSpPr>
            <a:spLocks noGrp="1"/>
          </p:cNvSpPr>
          <p:nvPr>
            <p:ph type="title"/>
          </p:nvPr>
        </p:nvSpPr>
        <p:spPr>
          <a:xfrm>
            <a:off x="609600" y="2667000"/>
            <a:ext cx="8229600" cy="1143000"/>
          </a:xfrm>
        </p:spPr>
        <p:txBody>
          <a:bodyPr>
            <a:normAutofit fontScale="90000"/>
          </a:bodyPr>
          <a:lstStyle/>
          <a:p>
            <a:r>
              <a:rPr lang="en-US" sz="2700" dirty="0" smtClean="0">
                <a:latin typeface="Times New Roman" pitchFamily="18" charset="0"/>
                <a:cs typeface="Times New Roman" pitchFamily="18" charset="0"/>
              </a:rPr>
              <a:t>Graphing Linear </a:t>
            </a:r>
            <a:r>
              <a:rPr lang="en-US" sz="2700" dirty="0" smtClean="0">
                <a:latin typeface="Times New Roman" pitchFamily="18" charset="0"/>
                <a:cs typeface="Times New Roman" pitchFamily="18" charset="0"/>
              </a:rPr>
              <a:t>Equations</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requires </a:t>
            </a:r>
            <a:r>
              <a:rPr lang="en-US" sz="2700" dirty="0" smtClean="0">
                <a:latin typeface="Times New Roman" pitchFamily="18" charset="0"/>
                <a:cs typeface="Times New Roman" pitchFamily="18" charset="0"/>
              </a:rPr>
              <a:t>a firm understanding of the basics of identifying</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what each number and variable in the equations represents and does for the equation &amp; how it effects it as well.</a:t>
            </a:r>
            <a:endParaRPr lang="en-US" sz="2700" dirty="0">
              <a:latin typeface="Times New Roman" pitchFamily="18" charset="0"/>
              <a:cs typeface="Times New Roman" pitchFamily="18" charset="0"/>
            </a:endParaRPr>
          </a:p>
        </p:txBody>
      </p:sp>
    </p:spTree>
    <p:extLst>
      <p:ext uri="{BB962C8B-B14F-4D97-AF65-F5344CB8AC3E}">
        <p14:creationId xmlns:p14="http://schemas.microsoft.com/office/powerpoint/2010/main" val="68364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762000"/>
            <a:ext cx="4171950" cy="4435838"/>
          </a:xfrm>
          <a:prstGeom prst="rect">
            <a:avLst/>
          </a:prstGeom>
        </p:spPr>
      </p:pic>
      <p:sp>
        <p:nvSpPr>
          <p:cNvPr id="2" name="Title 1"/>
          <p:cNvSpPr>
            <a:spLocks noGrp="1"/>
          </p:cNvSpPr>
          <p:nvPr>
            <p:ph type="title"/>
          </p:nvPr>
        </p:nvSpPr>
        <p:spPr>
          <a:xfrm>
            <a:off x="381000" y="-30707"/>
            <a:ext cx="8229600" cy="1143000"/>
          </a:xfrm>
        </p:spPr>
        <p:txBody>
          <a:bodyPr/>
          <a:lstStyle/>
          <a:p>
            <a:r>
              <a:rPr lang="en-US" dirty="0" smtClean="0">
                <a:latin typeface="Aharoni" pitchFamily="2" charset="-79"/>
                <a:cs typeface="Aharoni" pitchFamily="2" charset="-79"/>
              </a:rPr>
              <a:t>The Graph</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5181600"/>
            <a:ext cx="8229600" cy="1676400"/>
          </a:xfrm>
        </p:spPr>
        <p:txBody>
          <a:bodyPr>
            <a:normAutofit/>
          </a:bodyPr>
          <a:lstStyle/>
          <a:p>
            <a:pPr marL="0" indent="0">
              <a:buNone/>
            </a:pPr>
            <a:r>
              <a:rPr lang="en-US" sz="2400" dirty="0" smtClean="0">
                <a:latin typeface="Times New Roman" pitchFamily="18" charset="0"/>
                <a:cs typeface="Times New Roman" pitchFamily="18" charset="0"/>
              </a:rPr>
              <a:t>Containing 4 quadrants (quads.) each with it own </a:t>
            </a:r>
          </a:p>
          <a:p>
            <a:pPr marL="0" indent="0">
              <a:buNone/>
            </a:pPr>
            <a:r>
              <a:rPr lang="en-US" sz="2400" dirty="0" smtClean="0">
                <a:latin typeface="Times New Roman" pitchFamily="18" charset="0"/>
                <a:cs typeface="Times New Roman" pitchFamily="18" charset="0"/>
              </a:rPr>
              <a:t>positive and negative areas, reading from the graphs are done as (X,Y) &amp; the term origin is 0,0 or the center of the graph</a:t>
            </a:r>
          </a:p>
        </p:txBody>
      </p:sp>
    </p:spTree>
    <p:extLst>
      <p:ext uri="{BB962C8B-B14F-4D97-AF65-F5344CB8AC3E}">
        <p14:creationId xmlns:p14="http://schemas.microsoft.com/office/powerpoint/2010/main" val="52887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rmAutofit/>
          </a:bodyPr>
          <a:lstStyle/>
          <a:p>
            <a:r>
              <a:rPr lang="en-US" sz="6000" dirty="0" smtClean="0">
                <a:latin typeface="Aharoni" pitchFamily="2" charset="-79"/>
                <a:cs typeface="Aharoni" pitchFamily="2" charset="-79"/>
              </a:rPr>
              <a:t>Putting it ALL</a:t>
            </a:r>
            <a:br>
              <a:rPr lang="en-US" sz="6000" dirty="0" smtClean="0">
                <a:latin typeface="Aharoni" pitchFamily="2" charset="-79"/>
                <a:cs typeface="Aharoni" pitchFamily="2" charset="-79"/>
              </a:rPr>
            </a:br>
            <a:r>
              <a:rPr lang="en-US" sz="6000" dirty="0" smtClean="0">
                <a:latin typeface="Aharoni" pitchFamily="2" charset="-79"/>
                <a:cs typeface="Aharoni" pitchFamily="2" charset="-79"/>
              </a:rPr>
              <a:t>TOGETHER</a:t>
            </a:r>
            <a:endParaRPr lang="en-US" sz="6000" dirty="0">
              <a:latin typeface="Aharoni" pitchFamily="2" charset="-79"/>
              <a:cs typeface="Aharoni" pitchFamily="2" charset="-79"/>
            </a:endParaRPr>
          </a:p>
        </p:txBody>
      </p:sp>
    </p:spTree>
    <p:extLst>
      <p:ext uri="{BB962C8B-B14F-4D97-AF65-F5344CB8AC3E}">
        <p14:creationId xmlns:p14="http://schemas.microsoft.com/office/powerpoint/2010/main" val="2237680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1905001"/>
          </a:xfrm>
        </p:spPr>
        <p:txBody>
          <a:bodyPr>
            <a:normAutofit fontScale="92500" lnSpcReduction="10000"/>
          </a:bodyPr>
          <a:lstStyle/>
          <a:p>
            <a:pPr marL="0" indent="0" algn="ctr">
              <a:buNone/>
            </a:pPr>
            <a:r>
              <a:rPr lang="en-US" sz="6000" dirty="0">
                <a:latin typeface="Times New Roman" pitchFamily="18" charset="0"/>
                <a:cs typeface="Times New Roman" pitchFamily="18" charset="0"/>
              </a:rPr>
              <a:t>&amp;</a:t>
            </a:r>
            <a:endParaRPr lang="en-US" sz="6000" dirty="0" smtClean="0">
              <a:latin typeface="Times New Roman" pitchFamily="18" charset="0"/>
              <a:cs typeface="Times New Roman" pitchFamily="18" charset="0"/>
            </a:endParaRPr>
          </a:p>
          <a:p>
            <a:pPr marL="0" indent="0" algn="ctr">
              <a:buNone/>
            </a:pPr>
            <a:r>
              <a:rPr lang="en-US" sz="6000" dirty="0">
                <a:latin typeface="Times New Roman" pitchFamily="18" charset="0"/>
                <a:cs typeface="Times New Roman" pitchFamily="18" charset="0"/>
              </a:rPr>
              <a:t>h</a:t>
            </a:r>
            <a:r>
              <a:rPr lang="en-US" sz="6000" dirty="0" smtClean="0">
                <a:latin typeface="Times New Roman" pitchFamily="18" charset="0"/>
                <a:cs typeface="Times New Roman" pitchFamily="18" charset="0"/>
              </a:rPr>
              <a:t>ow do you solve them?</a:t>
            </a:r>
            <a:endParaRPr lang="en-US" sz="6000" dirty="0">
              <a:latin typeface="Times New Roman" pitchFamily="18" charset="0"/>
              <a:cs typeface="Times New Roman" pitchFamily="18" charset="0"/>
            </a:endParaRPr>
          </a:p>
        </p:txBody>
      </p:sp>
    </p:spTree>
    <p:extLst>
      <p:ext uri="{BB962C8B-B14F-4D97-AF65-F5344CB8AC3E}">
        <p14:creationId xmlns:p14="http://schemas.microsoft.com/office/powerpoint/2010/main" val="1812022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haroni" pitchFamily="2" charset="-79"/>
                <a:cs typeface="Aharoni" pitchFamily="2" charset="-79"/>
              </a:rPr>
              <a:t>Example of putting it all together </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5791200" y="1219200"/>
            <a:ext cx="3200400" cy="5257800"/>
          </a:xfrm>
        </p:spPr>
        <p:txBody>
          <a:bodyPr>
            <a:normAutofit fontScale="92500" lnSpcReduction="20000"/>
          </a:bodyPr>
          <a:lstStyle/>
          <a:p>
            <a:pPr marL="0" indent="0">
              <a:buNone/>
            </a:pPr>
            <a:r>
              <a:rPr lang="en-US" sz="2400" dirty="0" smtClean="0">
                <a:latin typeface="Times New Roman" pitchFamily="18" charset="0"/>
                <a:cs typeface="Times New Roman" pitchFamily="18" charset="0"/>
              </a:rPr>
              <a:t>Now if you have been following the information correctly it should be easy for you to ID what is the slope or rise over run.</a:t>
            </a:r>
          </a:p>
          <a:p>
            <a:pPr marL="0" indent="0">
              <a:buNone/>
            </a:pPr>
            <a:r>
              <a:rPr lang="en-US" sz="2400" dirty="0" smtClean="0">
                <a:latin typeface="Times New Roman" pitchFamily="18" charset="0"/>
                <a:cs typeface="Times New Roman" pitchFamily="18" charset="0"/>
              </a:rPr>
              <a:t>Following the info I know that M(slope) is also next to X, so that would be 3.</a:t>
            </a:r>
          </a:p>
          <a:p>
            <a:pPr marL="0" indent="0">
              <a:buNone/>
            </a:pPr>
            <a:r>
              <a:rPr lang="en-US" sz="2400" dirty="0" smtClean="0">
                <a:latin typeface="Times New Roman" pitchFamily="18" charset="0"/>
                <a:cs typeface="Times New Roman" pitchFamily="18" charset="0"/>
              </a:rPr>
              <a:t>Y-intercept is always the solo number with no variable behind it, so that would be 1</a:t>
            </a:r>
          </a:p>
          <a:p>
            <a:pPr marL="0" indent="0">
              <a:buNone/>
            </a:pPr>
            <a:r>
              <a:rPr lang="en-US" sz="2400" dirty="0" smtClean="0">
                <a:latin typeface="Times New Roman" pitchFamily="18" charset="0"/>
                <a:cs typeface="Times New Roman" pitchFamily="18" charset="0"/>
              </a:rPr>
              <a:t>Now graphing it starting at 1 (y-intercept) and following rise over run 3/1 we rise up 3 and run right 1 and we have solved the equation.</a:t>
            </a:r>
            <a:endParaRPr lang="en-US" sz="2400" dirty="0">
              <a:latin typeface="Times New Roman" pitchFamily="18" charset="0"/>
              <a:cs typeface="Times New Roman" pitchFamily="18" charset="0"/>
            </a:endParaRPr>
          </a:p>
        </p:txBody>
      </p:sp>
      <p:pic>
        <p:nvPicPr>
          <p:cNvPr id="1026" name="Picture 2" descr="C:\Users\User\Desktop\graphing-linear-equation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538831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529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Aharoni" pitchFamily="2" charset="-79"/>
                <a:cs typeface="Aharoni" pitchFamily="2" charset="-79"/>
              </a:rPr>
              <a:t>Quick Review</a:t>
            </a:r>
            <a:endParaRPr lang="en-US" sz="8000"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Slope intercept form is needed first to </a:t>
            </a:r>
            <a:r>
              <a:rPr lang="en-US" dirty="0" smtClean="0">
                <a:latin typeface="Times New Roman" pitchFamily="18" charset="0"/>
                <a:cs typeface="Times New Roman" pitchFamily="18" charset="0"/>
              </a:rPr>
              <a:t>graph</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linear equation</a:t>
            </a:r>
          </a:p>
          <a:p>
            <a:r>
              <a:rPr lang="en-US" dirty="0" smtClean="0">
                <a:latin typeface="Times New Roman" pitchFamily="18" charset="0"/>
                <a:cs typeface="Times New Roman" pitchFamily="18" charset="0"/>
              </a:rPr>
              <a:t>Followed by identifying the slope and the Y- intercept</a:t>
            </a:r>
          </a:p>
          <a:p>
            <a:r>
              <a:rPr lang="en-US" dirty="0" smtClean="0">
                <a:latin typeface="Times New Roman" pitchFamily="18" charset="0"/>
                <a:cs typeface="Times New Roman" pitchFamily="18" charset="0"/>
              </a:rPr>
              <a:t>To graph you use the Y-intercept to plot the first point on the graph, then use the slope (M) and rise over run to plot the next point.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0559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202362"/>
          </a:xfrm>
        </p:spPr>
        <p:txBody>
          <a:bodyPr>
            <a:normAutofit/>
          </a:bodyPr>
          <a:lstStyle/>
          <a:p>
            <a:r>
              <a:rPr lang="en-US" sz="8000" dirty="0" smtClean="0">
                <a:latin typeface="Aharoni" pitchFamily="2" charset="-79"/>
                <a:cs typeface="Aharoni" pitchFamily="2" charset="-79"/>
              </a:rPr>
              <a:t>ADVICE</a:t>
            </a:r>
            <a:endParaRPr lang="en-US" sz="8000" dirty="0">
              <a:latin typeface="Aharoni" pitchFamily="2" charset="-79"/>
              <a:cs typeface="Aharoni" pitchFamily="2" charset="-79"/>
            </a:endParaRPr>
          </a:p>
        </p:txBody>
      </p:sp>
    </p:spTree>
    <p:extLst>
      <p:ext uri="{BB962C8B-B14F-4D97-AF65-F5344CB8AC3E}">
        <p14:creationId xmlns:p14="http://schemas.microsoft.com/office/powerpoint/2010/main" val="4210726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“Take your time identifying what each and everything is in the equation”.</a:t>
            </a:r>
          </a:p>
          <a:p>
            <a:r>
              <a:rPr lang="en-US" dirty="0" smtClean="0"/>
              <a:t>“If you are stumped at an equation about how to place it in slope form or how to </a:t>
            </a:r>
            <a:r>
              <a:rPr lang="en-US" dirty="0" smtClean="0"/>
              <a:t>graph it </a:t>
            </a:r>
            <a:r>
              <a:rPr lang="en-US" dirty="0" smtClean="0"/>
              <a:t>go over the steps slowly and speak aloud”.</a:t>
            </a:r>
          </a:p>
          <a:p>
            <a:r>
              <a:rPr lang="en-US" dirty="0" smtClean="0"/>
              <a:t>“If you still cant get it ask for another set of eyes over the problem”.</a:t>
            </a:r>
            <a:endParaRPr lang="en-US" dirty="0"/>
          </a:p>
        </p:txBody>
      </p:sp>
    </p:spTree>
    <p:extLst>
      <p:ext uri="{BB962C8B-B14F-4D97-AF65-F5344CB8AC3E}">
        <p14:creationId xmlns:p14="http://schemas.microsoft.com/office/powerpoint/2010/main" val="3155537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noAutofit/>
          </a:bodyPr>
          <a:lstStyle/>
          <a:p>
            <a:r>
              <a:rPr lang="en-US" sz="8000" dirty="0" smtClean="0">
                <a:latin typeface="Aharoni" pitchFamily="2" charset="-79"/>
                <a:cs typeface="Aharoni" pitchFamily="2" charset="-79"/>
              </a:rPr>
              <a:t>Solving Linear Equations</a:t>
            </a:r>
            <a:endParaRPr lang="en-US" sz="8000" dirty="0">
              <a:latin typeface="Aharoni" pitchFamily="2" charset="-79"/>
              <a:cs typeface="Aharoni" pitchFamily="2" charset="-79"/>
            </a:endParaRPr>
          </a:p>
        </p:txBody>
      </p:sp>
    </p:spTree>
    <p:extLst>
      <p:ext uri="{BB962C8B-B14F-4D97-AF65-F5344CB8AC3E}">
        <p14:creationId xmlns:p14="http://schemas.microsoft.com/office/powerpoint/2010/main" val="2678086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099"/>
            <a:ext cx="8534400" cy="1470025"/>
          </a:xfrm>
        </p:spPr>
        <p:txBody>
          <a:bodyPr>
            <a:normAutofit/>
          </a:bodyPr>
          <a:lstStyle/>
          <a:p>
            <a:pPr algn="r"/>
            <a:r>
              <a:rPr lang="en-US" sz="2700" dirty="0" smtClean="0">
                <a:latin typeface="Times New Roman" pitchFamily="18" charset="0"/>
                <a:cs typeface="Times New Roman" pitchFamily="18" charset="0"/>
              </a:rPr>
              <a:t>Linear Equations are equations with variables (</a:t>
            </a:r>
            <a:r>
              <a:rPr lang="en-US" sz="2700" dirty="0" err="1" smtClean="0">
                <a:latin typeface="Times New Roman" pitchFamily="18" charset="0"/>
                <a:cs typeface="Times New Roman" pitchFamily="18" charset="0"/>
              </a:rPr>
              <a:t>x,y,z</a:t>
            </a:r>
            <a:r>
              <a:rPr lang="en-US" sz="2700" dirty="0" smtClean="0">
                <a:latin typeface="Times New Roman" pitchFamily="18" charset="0"/>
                <a:cs typeface="Times New Roman" pitchFamily="18" charset="0"/>
              </a:rPr>
              <a:t>, etc.) and the number of variables can vary from problem to problem</a:t>
            </a:r>
            <a:endParaRPr lang="en-US" sz="2700" dirty="0">
              <a:latin typeface="Times New Roman" pitchFamily="18" charset="0"/>
              <a:cs typeface="Times New Roman" pitchFamily="18" charset="0"/>
            </a:endParaRPr>
          </a:p>
        </p:txBody>
      </p:sp>
      <p:sp>
        <p:nvSpPr>
          <p:cNvPr id="3" name="Subtitle 2"/>
          <p:cNvSpPr>
            <a:spLocks noGrp="1"/>
          </p:cNvSpPr>
          <p:nvPr>
            <p:ph type="subTitle" idx="1"/>
          </p:nvPr>
        </p:nvSpPr>
        <p:spPr>
          <a:xfrm>
            <a:off x="-10236" y="5562600"/>
            <a:ext cx="6400800" cy="1752600"/>
          </a:xfrm>
        </p:spPr>
        <p:txBody>
          <a:bodyPr>
            <a:normAutofit/>
          </a:bodyPr>
          <a:lstStyle/>
          <a:p>
            <a:pPr algn="l"/>
            <a:r>
              <a:rPr lang="en-US" sz="2700" dirty="0" smtClean="0">
                <a:solidFill>
                  <a:schemeClr val="tx1"/>
                </a:solidFill>
                <a:latin typeface="Times New Roman" pitchFamily="18" charset="0"/>
                <a:cs typeface="Times New Roman" pitchFamily="18" charset="0"/>
              </a:rPr>
              <a:t>In the equations it usually asks for a variable to solve for.</a:t>
            </a:r>
            <a:endParaRPr lang="en-US" sz="2700" dirty="0">
              <a:solidFill>
                <a:schemeClr val="tx1"/>
              </a:solidFill>
              <a:latin typeface="Times New Roman" pitchFamily="18" charset="0"/>
              <a:cs typeface="Times New Roman" pitchFamily="18" charset="0"/>
            </a:endParaRPr>
          </a:p>
        </p:txBody>
      </p:sp>
      <p:pic>
        <p:nvPicPr>
          <p:cNvPr id="1027" name="Picture 3" descr="C:\Users\User\Desktop\eq0040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143000"/>
            <a:ext cx="48006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78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Autofit/>
          </a:bodyPr>
          <a:lstStyle/>
          <a:p>
            <a:r>
              <a:rPr lang="en-US" sz="7200" dirty="0" smtClean="0">
                <a:latin typeface="Aharoni" pitchFamily="2" charset="-79"/>
                <a:cs typeface="Aharoni" pitchFamily="2" charset="-79"/>
              </a:rPr>
              <a:t>Identifying what is what…</a:t>
            </a:r>
            <a:endParaRPr lang="en-US" sz="7200" dirty="0">
              <a:latin typeface="Aharoni" pitchFamily="2" charset="-79"/>
              <a:cs typeface="Aharoni" pitchFamily="2" charset="-79"/>
            </a:endParaRPr>
          </a:p>
        </p:txBody>
      </p:sp>
    </p:spTree>
    <p:extLst>
      <p:ext uri="{BB962C8B-B14F-4D97-AF65-F5344CB8AC3E}">
        <p14:creationId xmlns:p14="http://schemas.microsoft.com/office/powerpoint/2010/main" val="147335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magnifying-glass-1020141_960_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6096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09800"/>
            <a:ext cx="8229600" cy="2011362"/>
          </a:xfrm>
        </p:spPr>
        <p:txBody>
          <a:bodyPr>
            <a:normAutofit/>
          </a:bodyPr>
          <a:lstStyle/>
          <a:p>
            <a:r>
              <a:rPr lang="en-US" sz="2700" dirty="0" smtClean="0">
                <a:latin typeface="Times New Roman" pitchFamily="18" charset="0"/>
                <a:cs typeface="Times New Roman" pitchFamily="18" charset="0"/>
              </a:rPr>
              <a:t>In the linear equation there are different things to </a:t>
            </a:r>
            <a:r>
              <a:rPr lang="en-US" sz="2700" b="1" dirty="0" smtClean="0">
                <a:latin typeface="Times New Roman" pitchFamily="18" charset="0"/>
                <a:cs typeface="Times New Roman" pitchFamily="18" charset="0"/>
              </a:rPr>
              <a:t>identify</a:t>
            </a:r>
            <a:r>
              <a:rPr lang="en-US" sz="2700" dirty="0" smtClean="0">
                <a:latin typeface="Times New Roman" pitchFamily="18" charset="0"/>
                <a:cs typeface="Times New Roman" pitchFamily="18" charset="0"/>
              </a:rPr>
              <a:t> first what are you solving for, if it is a two variable equation, or what are coefficients and how do they work and the process of solving the linear equations.</a:t>
            </a:r>
            <a:endParaRPr lang="en-US" sz="2700" dirty="0">
              <a:latin typeface="Times New Roman" pitchFamily="18" charset="0"/>
              <a:cs typeface="Times New Roman" pitchFamily="18" charset="0"/>
            </a:endParaRPr>
          </a:p>
        </p:txBody>
      </p:sp>
    </p:spTree>
    <p:extLst>
      <p:ext uri="{BB962C8B-B14F-4D97-AF65-F5344CB8AC3E}">
        <p14:creationId xmlns:p14="http://schemas.microsoft.com/office/powerpoint/2010/main" val="3057192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sz="2700" b="1" dirty="0" smtClean="0">
                <a:latin typeface="Times New Roman" pitchFamily="18" charset="0"/>
                <a:cs typeface="Times New Roman" pitchFamily="18" charset="0"/>
              </a:rPr>
              <a:t>Example</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First the linear equation on the left to solve we would first have to know what to solve for an then make the next step because the equations have </a:t>
            </a:r>
            <a:r>
              <a:rPr lang="en-US" sz="2700" b="1" dirty="0" smtClean="0">
                <a:latin typeface="Times New Roman" pitchFamily="18" charset="0"/>
                <a:cs typeface="Times New Roman" pitchFamily="18" charset="0"/>
              </a:rPr>
              <a:t>two variables</a:t>
            </a:r>
            <a:r>
              <a:rPr lang="en-US" sz="2700" dirty="0" smtClean="0">
                <a:latin typeface="Times New Roman" pitchFamily="18" charset="0"/>
                <a:cs typeface="Times New Roman" pitchFamily="18" charset="0"/>
              </a:rPr>
              <a:t>, however they solved for y.</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The linear equation on the right only has </a:t>
            </a:r>
            <a:r>
              <a:rPr lang="en-US" sz="2700" b="1" dirty="0" smtClean="0">
                <a:latin typeface="Times New Roman" pitchFamily="18" charset="0"/>
                <a:cs typeface="Times New Roman" pitchFamily="18" charset="0"/>
              </a:rPr>
              <a:t>one variable</a:t>
            </a:r>
            <a:r>
              <a:rPr lang="en-US" sz="2700" dirty="0" smtClean="0">
                <a:latin typeface="Times New Roman" pitchFamily="18" charset="0"/>
                <a:cs typeface="Times New Roman" pitchFamily="18" charset="0"/>
              </a:rPr>
              <a:t> so they solved for y.</a:t>
            </a:r>
            <a:br>
              <a:rPr lang="en-US" sz="2700" dirty="0" smtClean="0">
                <a:latin typeface="Times New Roman" pitchFamily="18" charset="0"/>
                <a:cs typeface="Times New Roman" pitchFamily="18" charset="0"/>
              </a:rPr>
            </a:br>
            <a:endParaRPr lang="en-US" sz="2700" dirty="0">
              <a:latin typeface="Times New Roman" pitchFamily="18" charset="0"/>
              <a:cs typeface="Times New Roman" pitchFamily="18" charset="0"/>
            </a:endParaRPr>
          </a:p>
        </p:txBody>
      </p:sp>
      <p:pic>
        <p:nvPicPr>
          <p:cNvPr id="3074" name="Picture 2" descr="C:\Users\User\Desktop\eq0041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14600"/>
            <a:ext cx="3962399" cy="321639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eq0042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1" y="2272748"/>
            <a:ext cx="3206750" cy="370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028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9" y="31844"/>
            <a:ext cx="8229600" cy="1873155"/>
          </a:xfrm>
        </p:spPr>
        <p:txBody>
          <a:bodyPr>
            <a:normAutofit/>
          </a:bodyPr>
          <a:lstStyle/>
          <a:p>
            <a:pPr algn="l"/>
            <a:r>
              <a:rPr lang="en-US" sz="2700" dirty="0" smtClean="0">
                <a:latin typeface="Times New Roman" pitchFamily="18" charset="0"/>
                <a:cs typeface="Times New Roman" pitchFamily="18" charset="0"/>
              </a:rPr>
              <a:t>Here we have the perfect example of coefficients.</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If you look at 4y and 3y, these are variables that have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coefficients attached to them. Numbers that come</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with variables are called </a:t>
            </a:r>
            <a:r>
              <a:rPr lang="en-US" sz="2700" b="1" dirty="0" smtClean="0">
                <a:latin typeface="Times New Roman" pitchFamily="18" charset="0"/>
                <a:cs typeface="Times New Roman" pitchFamily="18" charset="0"/>
              </a:rPr>
              <a:t>COEFFICIENTS</a:t>
            </a:r>
            <a:endParaRPr lang="en-US" sz="2700" b="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9675"/>
            <a:ext cx="3648265" cy="4209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282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25145</TotalTime>
  <Words>644</Words>
  <Application>Microsoft Office PowerPoint</Application>
  <PresentationFormat>On-screen Show (4:3)</PresentationFormat>
  <Paragraphs>60</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Concept 1 Linear Equations</vt:lpstr>
      <vt:lpstr>PowerPoint Presentation</vt:lpstr>
      <vt:lpstr>PowerPoint Presentation</vt:lpstr>
      <vt:lpstr>Solving Linear Equations</vt:lpstr>
      <vt:lpstr>Linear Equations are equations with variables (x,y,z, etc.) and the number of variables can vary from problem to problem</vt:lpstr>
      <vt:lpstr>Identifying what is what…</vt:lpstr>
      <vt:lpstr>In the linear equation there are different things to identify first what are you solving for, if it is a two variable equation, or what are coefficients and how do they work and the process of solving the linear equations.</vt:lpstr>
      <vt:lpstr>Example First the linear equation on the left to solve we would first have to know what to solve for an then make the next step because the equations have two variables, however they solved for y. The linear equation on the right only has one variable so they solved for y. </vt:lpstr>
      <vt:lpstr>Here we have the perfect example of coefficients. If you look at 4y and 3y, these are variables that have  coefficients attached to them. Numbers that come with variables are called COEFFICIENTS</vt:lpstr>
      <vt:lpstr>The Process Of Solving…..</vt:lpstr>
      <vt:lpstr>Step One Get the variable on to one side of the equation</vt:lpstr>
      <vt:lpstr>Step two Get all the non-variable numbers to one side</vt:lpstr>
      <vt:lpstr>Step Three Simplify</vt:lpstr>
      <vt:lpstr>Quick Review</vt:lpstr>
      <vt:lpstr>How to Graph Linear Equations</vt:lpstr>
      <vt:lpstr>PowerPoint Presentation</vt:lpstr>
      <vt:lpstr>And to graph them you have to place them into a formula known as slope intercept form.</vt:lpstr>
      <vt:lpstr>But Wait……</vt:lpstr>
      <vt:lpstr>If that is the  formula what is it X? how about B? &amp; what in the hell is M?</vt:lpstr>
      <vt:lpstr>Finding the slope…</vt:lpstr>
      <vt:lpstr>Slope controls the rate of change at which the linear equation moves  along the graph when plotting points</vt:lpstr>
      <vt:lpstr>Another way to look at slope is to identify it as rise over run. Which is often written in the form of a faction</vt:lpstr>
      <vt:lpstr>Now we can successful identify 1 over 4 as slope, however how do we know 5 is the correct starting point for us to began plotting on? As of now we don’t know but we will find out </vt:lpstr>
      <vt:lpstr>B = Y-intercept…</vt:lpstr>
      <vt:lpstr>Y- Intercept (B) controls the starting point for the Linear Equations when graphing, much like slope (M) controls the rate  of change</vt:lpstr>
      <vt:lpstr>But Wait</vt:lpstr>
      <vt:lpstr>Graphing Linear Equations requires a firm understanding of the basics of identifying what each number and variable in the equations represents and does for the equation &amp; how it effects it as well.</vt:lpstr>
      <vt:lpstr>The Graph</vt:lpstr>
      <vt:lpstr>Putting it ALL TOGETHER</vt:lpstr>
      <vt:lpstr>Example of putting it all together </vt:lpstr>
      <vt:lpstr>Quick Review</vt:lpstr>
      <vt:lpstr>ADVICE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1 Linear Equations</dc:title>
  <dc:creator>User</dc:creator>
  <cp:lastModifiedBy>User</cp:lastModifiedBy>
  <cp:revision>44</cp:revision>
  <dcterms:created xsi:type="dcterms:W3CDTF">2016-03-10T05:38:55Z</dcterms:created>
  <dcterms:modified xsi:type="dcterms:W3CDTF">2016-05-01T08:58:21Z</dcterms:modified>
</cp:coreProperties>
</file>