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2"/>
  </p:notesMasterIdLst>
  <p:handoutMasterIdLst>
    <p:handoutMasterId r:id="rId23"/>
  </p:handoutMasterIdLst>
  <p:sldIdLst>
    <p:sldId id="298" r:id="rId5"/>
    <p:sldId id="283" r:id="rId6"/>
    <p:sldId id="292" r:id="rId7"/>
    <p:sldId id="297" r:id="rId8"/>
    <p:sldId id="284" r:id="rId9"/>
    <p:sldId id="299" r:id="rId10"/>
    <p:sldId id="300" r:id="rId11"/>
    <p:sldId id="301" r:id="rId12"/>
    <p:sldId id="302" r:id="rId13"/>
    <p:sldId id="303" r:id="rId14"/>
    <p:sldId id="304" r:id="rId15"/>
    <p:sldId id="294" r:id="rId16"/>
    <p:sldId id="305" r:id="rId17"/>
    <p:sldId id="306" r:id="rId18"/>
    <p:sldId id="307" r:id="rId19"/>
    <p:sldId id="285" r:id="rId20"/>
    <p:sldId id="29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FF"/>
    <a:srgbClr val="002B4C"/>
    <a:srgbClr val="130C2E"/>
    <a:srgbClr val="0070C4"/>
    <a:srgbClr val="0048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8" autoAdjust="0"/>
    <p:restoredTop sz="93792" autoAdjust="0"/>
  </p:normalViewPr>
  <p:slideViewPr>
    <p:cSldViewPr snapToGrid="0">
      <p:cViewPr varScale="1">
        <p:scale>
          <a:sx n="62" d="100"/>
          <a:sy n="62" d="100"/>
        </p:scale>
        <p:origin x="872" y="52"/>
      </p:cViewPr>
      <p:guideLst/>
    </p:cSldViewPr>
  </p:slideViewPr>
  <p:outlineViewPr>
    <p:cViewPr>
      <p:scale>
        <a:sx n="33" d="100"/>
        <a:sy n="33" d="100"/>
      </p:scale>
      <p:origin x="0" y="-942"/>
    </p:cViewPr>
  </p:outlineViewPr>
  <p:notesTextViewPr>
    <p:cViewPr>
      <p:scale>
        <a:sx n="3" d="2"/>
        <a:sy n="3" d="2"/>
      </p:scale>
      <p:origin x="0" y="0"/>
    </p:cViewPr>
  </p:notesTextViewPr>
  <p:sorterViewPr>
    <p:cViewPr>
      <p:scale>
        <a:sx n="75" d="100"/>
        <a:sy n="75" d="100"/>
      </p:scale>
      <p:origin x="0" y="-2772"/>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5/24/2020</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5/24/2020</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17</a:t>
            </a:fld>
            <a:endParaRPr lang="en-US" noProof="0"/>
          </a:p>
        </p:txBody>
      </p:sp>
    </p:spTree>
    <p:extLst>
      <p:ext uri="{BB962C8B-B14F-4D97-AF65-F5344CB8AC3E}">
        <p14:creationId xmlns:p14="http://schemas.microsoft.com/office/powerpoint/2010/main" val="149181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57760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p:nvPr>
        </p:nvSpPr>
        <p:spPr>
          <a:xfrm>
            <a:off x="0" y="4114627"/>
            <a:ext cx="5956300" cy="1095056"/>
          </a:xfrm>
          <a:solidFill>
            <a:schemeClr val="tx1">
              <a:alpha val="80000"/>
            </a:schemeClr>
          </a:solidFill>
        </p:spPr>
        <p:txBody>
          <a:bodyPr vert="horz" lIns="252000" tIns="180000" rIns="180000" bIns="180000" rtlCol="0">
            <a:noAutofit/>
          </a:bodyPr>
          <a:lstStyle>
            <a:lvl1pPr marL="0" indent="0" algn="l">
              <a:buNone/>
              <a:defRPr lang="en-US">
                <a:solidFill>
                  <a:schemeClr val="bg1"/>
                </a:solidFill>
              </a:defRPr>
            </a:lvl1pPr>
          </a:lstStyle>
          <a:p>
            <a:pPr marL="266700" lvl="0" indent="-266700"/>
            <a:r>
              <a:rPr lang="en-US" noProof="0"/>
              <a:t>Click to edit Master text styles</a:t>
            </a:r>
          </a:p>
        </p:txBody>
      </p:sp>
    </p:spTree>
    <p:extLst>
      <p:ext uri="{BB962C8B-B14F-4D97-AF65-F5344CB8AC3E}">
        <p14:creationId xmlns:p14="http://schemas.microsoft.com/office/powerpoint/2010/main" val="3982563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08000"/>
            <a:ext cx="11328000" cy="5183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620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15553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42339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42466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5315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801432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04063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43715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139767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0" y="2033588"/>
            <a:ext cx="8863262" cy="2790825"/>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2877243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90043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828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07689"/>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15037"/>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08214"/>
            <a:ext cx="5472000" cy="358775"/>
          </a:xfrm>
        </p:spPr>
        <p:txBody>
          <a:bodyPr/>
          <a:lstStyle>
            <a:lvl1pPr marL="0" indent="0">
              <a:buNone/>
              <a:defRPr sz="240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812214"/>
            <a:ext cx="5472113" cy="337903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6191250"/>
            <a:ext cx="9995770" cy="612101"/>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599101" y="6302883"/>
            <a:ext cx="592899" cy="500468"/>
          </a:xfrm>
          <a:prstGeom prst="rect">
            <a:avLst/>
          </a:prstGeom>
          <a:solidFill>
            <a:schemeClr val="tx1">
              <a:lumMod val="75000"/>
              <a:lumOff val="25000"/>
            </a:schemeClr>
          </a:solidFill>
        </p:spPr>
        <p:txBody>
          <a:bodyPr vert="horz" lIns="0" tIns="0" rIns="0" bIns="0" rtlCol="0" anchor="ctr"/>
          <a:lstStyle>
            <a:lvl1pPr algn="ctr">
              <a:defRPr sz="2400">
                <a:solidFill>
                  <a:schemeClr val="bg1"/>
                </a:solidFill>
                <a:latin typeface="+mj-lt"/>
              </a:defRPr>
            </a:lvl1pPr>
          </a:lstStyle>
          <a:p>
            <a:r>
              <a:rPr lang="en-US" dirty="0"/>
              <a:t>2</a:t>
            </a:r>
          </a:p>
        </p:txBody>
      </p:sp>
      <p:sp>
        <p:nvSpPr>
          <p:cNvPr id="9" name="Rectangle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food&#10;&#10;Description automatically generated">
            <a:extLst>
              <a:ext uri="{FF2B5EF4-FFF2-40B4-BE49-F238E27FC236}">
                <a16:creationId xmlns:a16="http://schemas.microsoft.com/office/drawing/2014/main" id="{E5D9BCCC-5990-49BF-8532-20D17CFA9694}"/>
              </a:ext>
            </a:extLst>
          </p:cNvPr>
          <p:cNvPicPr>
            <a:picLocks noChangeAspect="1"/>
          </p:cNvPicPr>
          <p:nvPr userDrawn="1"/>
        </p:nvPicPr>
        <p:blipFill>
          <a:blip r:embed="rId25"/>
          <a:stretch>
            <a:fillRect/>
          </a:stretch>
        </p:blipFill>
        <p:spPr>
          <a:xfrm flipH="1">
            <a:off x="10333972" y="6161396"/>
            <a:ext cx="1215142" cy="696603"/>
          </a:xfrm>
          <a:prstGeom prst="rect">
            <a:avLst/>
          </a:prstGeom>
        </p:spPr>
      </p:pic>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67" r:id="rId13"/>
    <p:sldLayoutId id="2147483668" r:id="rId14"/>
    <p:sldLayoutId id="2147483669" r:id="rId15"/>
    <p:sldLayoutId id="2147483670" r:id="rId16"/>
    <p:sldLayoutId id="2147483671" r:id="rId17"/>
    <p:sldLayoutId id="2147483673" r:id="rId18"/>
    <p:sldLayoutId id="2147483674" r:id="rId19"/>
    <p:sldLayoutId id="2147483654" r:id="rId20"/>
    <p:sldLayoutId id="2147483655" r:id="rId21"/>
    <p:sldLayoutId id="2147483675" r:id="rId22"/>
    <p:sldLayoutId id="2147483672" r:id="rId23"/>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3.png"/><Relationship Id="rId3" Type="http://schemas.microsoft.com/office/2007/relationships/media" Target="../media/media18.m4a"/><Relationship Id="rId7" Type="http://schemas.openxmlformats.org/officeDocument/2006/relationships/image" Target="../media/image15.jpeg"/><Relationship Id="rId12" Type="http://schemas.openxmlformats.org/officeDocument/2006/relationships/image" Target="../media/image20.svg"/><Relationship Id="rId17" Type="http://schemas.openxmlformats.org/officeDocument/2006/relationships/image" Target="../media/image25.png"/><Relationship Id="rId2" Type="http://schemas.openxmlformats.org/officeDocument/2006/relationships/audio" Target="../media/media17.m4a"/><Relationship Id="rId16" Type="http://schemas.openxmlformats.org/officeDocument/2006/relationships/image" Target="../media/image24.svg"/><Relationship Id="rId1" Type="http://schemas.microsoft.com/office/2007/relationships/media" Target="../media/media17.m4a"/><Relationship Id="rId6" Type="http://schemas.openxmlformats.org/officeDocument/2006/relationships/notesSlide" Target="../notesSlides/notesSlide1.xml"/><Relationship Id="rId11" Type="http://schemas.openxmlformats.org/officeDocument/2006/relationships/image" Target="../media/image19.png"/><Relationship Id="rId5" Type="http://schemas.openxmlformats.org/officeDocument/2006/relationships/slideLayout" Target="../slideLayouts/slideLayout8.xml"/><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audio" Target="../media/media18.m4a"/><Relationship Id="rId9" Type="http://schemas.openxmlformats.org/officeDocument/2006/relationships/image" Target="../media/image17.svg"/><Relationship Id="rId14" Type="http://schemas.openxmlformats.org/officeDocument/2006/relationships/image" Target="../media/image22.svg"/></Relationships>
</file>

<file path=ppt/slides/_rels/slide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audio" Target="../media/media2.m4a"/><Relationship Id="rId7" Type="http://schemas.openxmlformats.org/officeDocument/2006/relationships/image" Target="../media/image4.jpe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slideLayout" Target="../slideLayouts/slideLayout4.xml"/><Relationship Id="rId5" Type="http://schemas.openxmlformats.org/officeDocument/2006/relationships/audio" Target="../media/media3.m4a"/><Relationship Id="rId4" Type="http://schemas.microsoft.com/office/2007/relationships/media" Target="../media/media3.m4a"/><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Hands coming together in circle">
            <a:extLst>
              <a:ext uri="{FF2B5EF4-FFF2-40B4-BE49-F238E27FC236}">
                <a16:creationId xmlns:a16="http://schemas.microsoft.com/office/drawing/2014/main" id="{AA8A1CBA-9BB5-2246-9F4B-98EAD7C90158}"/>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a:xfrm>
            <a:off x="-148940" y="0"/>
            <a:ext cx="9780588" cy="6804025"/>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901874" y="3183837"/>
            <a:ext cx="11290126" cy="2054268"/>
          </a:xfrm>
          <a:solidFill>
            <a:schemeClr val="tx1"/>
          </a:solidFill>
        </p:spPr>
        <p:txBody>
          <a:bodyPr/>
          <a:lstStyle/>
          <a:p>
            <a:r>
              <a:rPr lang="en-US" dirty="0">
                <a:solidFill>
                  <a:schemeClr val="bg1"/>
                </a:solidFill>
                <a:highlight>
                  <a:srgbClr val="000000"/>
                </a:highlight>
              </a:rPr>
              <a:t>Welcome to the DBHG Starter </a:t>
            </a:r>
            <a:r>
              <a:rPr lang="en-US" dirty="0">
                <a:solidFill>
                  <a:schemeClr val="bg1"/>
                </a:solidFill>
              </a:rPr>
              <a:t>Course</a:t>
            </a:r>
          </a:p>
        </p:txBody>
      </p:sp>
      <p:pic>
        <p:nvPicPr>
          <p:cNvPr id="5" name="Picture 4" descr="A picture containing food&#10;&#10;Description automatically generated">
            <a:extLst>
              <a:ext uri="{FF2B5EF4-FFF2-40B4-BE49-F238E27FC236}">
                <a16:creationId xmlns:a16="http://schemas.microsoft.com/office/drawing/2014/main" id="{9B3CEA5A-498E-4033-9343-95897B37FE96}"/>
              </a:ext>
            </a:extLst>
          </p:cNvPr>
          <p:cNvPicPr>
            <a:picLocks noChangeAspect="1"/>
          </p:cNvPicPr>
          <p:nvPr/>
        </p:nvPicPr>
        <p:blipFill>
          <a:blip r:embed="rId5"/>
          <a:stretch>
            <a:fillRect/>
          </a:stretch>
        </p:blipFill>
        <p:spPr>
          <a:xfrm>
            <a:off x="9631648" y="5390230"/>
            <a:ext cx="2560352" cy="1467770"/>
          </a:xfrm>
          <a:prstGeom prst="rect">
            <a:avLst/>
          </a:prstGeom>
        </p:spPr>
      </p:pic>
      <p:pic>
        <p:nvPicPr>
          <p:cNvPr id="8" name="Audio 7">
            <a:hlinkClick r:id="" action="ppaction://media"/>
            <a:extLst>
              <a:ext uri="{FF2B5EF4-FFF2-40B4-BE49-F238E27FC236}">
                <a16:creationId xmlns:a16="http://schemas.microsoft.com/office/drawing/2014/main" id="{3959FF1B-63C0-40D6-AA55-A7BFA75A01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89923275"/>
      </p:ext>
    </p:extLst>
  </p:cSld>
  <p:clrMapOvr>
    <a:masterClrMapping/>
  </p:clrMapOvr>
  <mc:AlternateContent xmlns:mc="http://schemas.openxmlformats.org/markup-compatibility/2006" xmlns:p14="http://schemas.microsoft.com/office/powerpoint/2010/main">
    <mc:Choice Requires="p14">
      <p:transition spd="slow" p14:dur="2000" advTm="5824"/>
    </mc:Choice>
    <mc:Fallback xmlns="">
      <p:transition spd="slow" advTm="5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614926" y="426374"/>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10</a:t>
            </a:fld>
            <a:endParaRPr lang="en-US" dirty="0"/>
          </a:p>
        </p:txBody>
      </p:sp>
      <p:sp>
        <p:nvSpPr>
          <p:cNvPr id="13" name="Title 12">
            <a:extLst>
              <a:ext uri="{FF2B5EF4-FFF2-40B4-BE49-F238E27FC236}">
                <a16:creationId xmlns:a16="http://schemas.microsoft.com/office/drawing/2014/main" id="{04278E74-EF2B-415B-84B3-3561133CB48A}"/>
              </a:ext>
            </a:extLst>
          </p:cNvPr>
          <p:cNvSpPr>
            <a:spLocks noGrp="1"/>
          </p:cNvSpPr>
          <p:nvPr>
            <p:ph type="title"/>
          </p:nvPr>
        </p:nvSpPr>
        <p:spPr>
          <a:xfrm>
            <a:off x="5716493" y="618558"/>
            <a:ext cx="5754932" cy="1027773"/>
          </a:xfrm>
        </p:spPr>
        <p:txBody>
          <a:bodyPr/>
          <a:lstStyle/>
          <a:p>
            <a:r>
              <a:rPr lang="en-US" dirty="0"/>
              <a:t>Course Presenters </a:t>
            </a:r>
          </a:p>
        </p:txBody>
      </p:sp>
      <p:sp>
        <p:nvSpPr>
          <p:cNvPr id="21" name="TextBox 20">
            <a:extLst>
              <a:ext uri="{FF2B5EF4-FFF2-40B4-BE49-F238E27FC236}">
                <a16:creationId xmlns:a16="http://schemas.microsoft.com/office/drawing/2014/main" id="{C74584E5-D311-4510-A1BB-6DF46395E1D0}"/>
              </a:ext>
            </a:extLst>
          </p:cNvPr>
          <p:cNvSpPr txBox="1"/>
          <p:nvPr/>
        </p:nvSpPr>
        <p:spPr>
          <a:xfrm>
            <a:off x="914401" y="5416953"/>
            <a:ext cx="2483498" cy="646331"/>
          </a:xfrm>
          <a:prstGeom prst="rect">
            <a:avLst/>
          </a:prstGeom>
          <a:noFill/>
        </p:spPr>
        <p:txBody>
          <a:bodyPr wrap="square" rtlCol="0">
            <a:spAutoFit/>
          </a:bodyPr>
          <a:lstStyle/>
          <a:p>
            <a:pPr algn="ctr"/>
            <a:r>
              <a:rPr lang="en-US" b="1" dirty="0"/>
              <a:t>Dichondra Johnson, MBA &amp; MPA  </a:t>
            </a:r>
          </a:p>
        </p:txBody>
      </p:sp>
      <p:sp>
        <p:nvSpPr>
          <p:cNvPr id="8" name="Content Placeholder 7">
            <a:extLst>
              <a:ext uri="{FF2B5EF4-FFF2-40B4-BE49-F238E27FC236}">
                <a16:creationId xmlns:a16="http://schemas.microsoft.com/office/drawing/2014/main" id="{3BB49740-C2E1-49D1-9F05-B3E653107C3E}"/>
              </a:ext>
            </a:extLst>
          </p:cNvPr>
          <p:cNvSpPr>
            <a:spLocks noGrp="1"/>
          </p:cNvSpPr>
          <p:nvPr>
            <p:ph sz="half" idx="1"/>
          </p:nvPr>
        </p:nvSpPr>
        <p:spPr>
          <a:xfrm>
            <a:off x="3214688" y="1928925"/>
            <a:ext cx="8811407" cy="4205657"/>
          </a:xfrm>
        </p:spPr>
        <p:txBody>
          <a:bodyPr/>
          <a:lstStyle/>
          <a:p>
            <a:r>
              <a:rPr lang="en-US" dirty="0"/>
              <a:t>DRJ &amp; Associates, LLC founder, Dichondra R. Johnson, MBA, MPA, CBSP, has an over 20-year accomplished career and experience in the business, education and government sectors. Johnson recently was a Business Development Manager with Michigan Economic Development Corporation (MEDC), with a primary focus on business expansion, retention and growth in Wayne County, MI. Prior to joining the MEDC, Johnson was Michigan’s first Lead Education &amp; Strategy Analyst with the Michigan Veterans Affairs Agency (MVAA), established in 2013 by Executive Order to oversee operations to connect veterans to services and benefits in Michigan. Johnson worked to develop statewide strategic veteran programs and lead statewide veteran education and career development initiatives, to include the development of Michigan Veteran Education Initiative campus program and Michigan’s Certified Veteran Friendly School Program recognizing over 70 Michigan public and private academic institutions.</a:t>
            </a:r>
          </a:p>
        </p:txBody>
      </p:sp>
      <p:pic>
        <p:nvPicPr>
          <p:cNvPr id="4" name="Picture Placeholder 3">
            <a:extLst>
              <a:ext uri="{FF2B5EF4-FFF2-40B4-BE49-F238E27FC236}">
                <a16:creationId xmlns:a16="http://schemas.microsoft.com/office/drawing/2014/main" id="{1A9418DB-C453-4AED-9521-FF1DAF9AD0D5}"/>
              </a:ext>
            </a:extLst>
          </p:cNvPr>
          <p:cNvPicPr>
            <a:picLocks noGrp="1" noChangeAspect="1"/>
          </p:cNvPicPr>
          <p:nvPr>
            <p:ph type="pic" sz="quarter" idx="14"/>
          </p:nvPr>
        </p:nvPicPr>
        <p:blipFill>
          <a:blip r:embed="rId4"/>
          <a:srcRect l="2155" r="2155"/>
          <a:stretch>
            <a:fillRect/>
          </a:stretch>
        </p:blipFill>
        <p:spPr>
          <a:xfrm>
            <a:off x="263392" y="1928925"/>
            <a:ext cx="3134508" cy="3276090"/>
          </a:xfrm>
          <a:prstGeom prst="rect">
            <a:avLst/>
          </a:prstGeom>
        </p:spPr>
      </p:pic>
      <p:pic>
        <p:nvPicPr>
          <p:cNvPr id="7" name="Audio 6">
            <a:hlinkClick r:id="" action="ppaction://media"/>
            <a:extLst>
              <a:ext uri="{FF2B5EF4-FFF2-40B4-BE49-F238E27FC236}">
                <a16:creationId xmlns:a16="http://schemas.microsoft.com/office/drawing/2014/main" id="{CF4C9385-CFD6-446C-9424-A09D2C35F2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05574334"/>
      </p:ext>
    </p:extLst>
  </p:cSld>
  <p:clrMapOvr>
    <a:masterClrMapping/>
  </p:clrMapOvr>
  <mc:AlternateContent xmlns:mc="http://schemas.openxmlformats.org/markup-compatibility/2006" xmlns:p14="http://schemas.microsoft.com/office/powerpoint/2010/main">
    <mc:Choice Requires="p14">
      <p:transition spd="slow" p14:dur="2000" advTm="15832"/>
    </mc:Choice>
    <mc:Fallback xmlns="">
      <p:transition spd="slow" advTm="15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614926" y="426374"/>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11</a:t>
            </a:fld>
            <a:endParaRPr lang="en-US" dirty="0"/>
          </a:p>
        </p:txBody>
      </p:sp>
      <p:sp>
        <p:nvSpPr>
          <p:cNvPr id="13" name="Title 12">
            <a:extLst>
              <a:ext uri="{FF2B5EF4-FFF2-40B4-BE49-F238E27FC236}">
                <a16:creationId xmlns:a16="http://schemas.microsoft.com/office/drawing/2014/main" id="{04278E74-EF2B-415B-84B3-3561133CB48A}"/>
              </a:ext>
            </a:extLst>
          </p:cNvPr>
          <p:cNvSpPr>
            <a:spLocks noGrp="1"/>
          </p:cNvSpPr>
          <p:nvPr>
            <p:ph type="title"/>
          </p:nvPr>
        </p:nvSpPr>
        <p:spPr>
          <a:xfrm>
            <a:off x="5716493" y="618558"/>
            <a:ext cx="5754932" cy="1027773"/>
          </a:xfrm>
        </p:spPr>
        <p:txBody>
          <a:bodyPr/>
          <a:lstStyle/>
          <a:p>
            <a:r>
              <a:rPr lang="en-US" dirty="0"/>
              <a:t>Course Presenters </a:t>
            </a:r>
          </a:p>
        </p:txBody>
      </p:sp>
      <p:sp>
        <p:nvSpPr>
          <p:cNvPr id="21" name="TextBox 20">
            <a:extLst>
              <a:ext uri="{FF2B5EF4-FFF2-40B4-BE49-F238E27FC236}">
                <a16:creationId xmlns:a16="http://schemas.microsoft.com/office/drawing/2014/main" id="{C74584E5-D311-4510-A1BB-6DF46395E1D0}"/>
              </a:ext>
            </a:extLst>
          </p:cNvPr>
          <p:cNvSpPr txBox="1"/>
          <p:nvPr/>
        </p:nvSpPr>
        <p:spPr>
          <a:xfrm>
            <a:off x="351396" y="5329867"/>
            <a:ext cx="2483498" cy="369332"/>
          </a:xfrm>
          <a:prstGeom prst="rect">
            <a:avLst/>
          </a:prstGeom>
          <a:noFill/>
        </p:spPr>
        <p:txBody>
          <a:bodyPr wrap="square" rtlCol="0">
            <a:spAutoFit/>
          </a:bodyPr>
          <a:lstStyle/>
          <a:p>
            <a:pPr algn="ctr"/>
            <a:r>
              <a:rPr lang="en-US" b="1" dirty="0"/>
              <a:t>Mike Chatas</a:t>
            </a:r>
          </a:p>
        </p:txBody>
      </p:sp>
      <p:sp>
        <p:nvSpPr>
          <p:cNvPr id="8" name="Content Placeholder 7">
            <a:extLst>
              <a:ext uri="{FF2B5EF4-FFF2-40B4-BE49-F238E27FC236}">
                <a16:creationId xmlns:a16="http://schemas.microsoft.com/office/drawing/2014/main" id="{3BB49740-C2E1-49D1-9F05-B3E653107C3E}"/>
              </a:ext>
            </a:extLst>
          </p:cNvPr>
          <p:cNvSpPr>
            <a:spLocks noGrp="1"/>
          </p:cNvSpPr>
          <p:nvPr>
            <p:ph sz="half" idx="1"/>
          </p:nvPr>
        </p:nvSpPr>
        <p:spPr>
          <a:xfrm>
            <a:off x="3214688" y="1928925"/>
            <a:ext cx="8811407" cy="4205657"/>
          </a:xfrm>
        </p:spPr>
        <p:txBody>
          <a:bodyPr/>
          <a:lstStyle/>
          <a:p>
            <a:pPr marL="0" indent="0">
              <a:buNone/>
            </a:pPr>
            <a:r>
              <a:rPr lang="en-US" dirty="0"/>
              <a:t>Mike Chatas is a Small Business Champion who enjoys creating capital solutions for businesses. Typical transactions include business acquisitions, commercial real estate and working capital solutions. Chatas is a self-directed leader who develops strong partnerships with all stakeholders, including clients, underwriters, loan coordinators and loan closers. Mike serves as a trusted adviser and business partner to both his clients and colleagues. Chatas is also committed to adding value and exceeding expectations through collaborative problem solving, disciplined decision-making, and a customer service mindset. Mike is committed to providing his business partners (such as CPA's, attorneys, brokers and clients) feedback within 24 hours of receipt of information. This quick turn-time is very helpful for business owners and advisors who are looking for business loans. Chatas serves as a Loan Committee member for the (Michigan) Community Development Block Grant (CDBG) Revolving Loan Program, which is focused on lending to small businesses that are unable to secure competitive financing traditionally. The Michigan Economic Development Corporation (MEDC), on behalf of the Michigan Strategic Fund, administers this federal grant program.</a:t>
            </a:r>
          </a:p>
          <a:p>
            <a:endParaRPr lang="en-US" dirty="0"/>
          </a:p>
        </p:txBody>
      </p:sp>
      <p:pic>
        <p:nvPicPr>
          <p:cNvPr id="5" name="Picture Placeholder 4">
            <a:extLst>
              <a:ext uri="{FF2B5EF4-FFF2-40B4-BE49-F238E27FC236}">
                <a16:creationId xmlns:a16="http://schemas.microsoft.com/office/drawing/2014/main" id="{D2449FDB-1C75-465D-9CF8-0724E49E840A}"/>
              </a:ext>
            </a:extLst>
          </p:cNvPr>
          <p:cNvPicPr>
            <a:picLocks noGrp="1" noChangeAspect="1"/>
          </p:cNvPicPr>
          <p:nvPr>
            <p:ph type="pic" sz="quarter" idx="14"/>
          </p:nvPr>
        </p:nvPicPr>
        <p:blipFill>
          <a:blip r:embed="rId4"/>
          <a:srcRect l="2155" r="2155"/>
          <a:stretch>
            <a:fillRect/>
          </a:stretch>
        </p:blipFill>
        <p:spPr>
          <a:xfrm>
            <a:off x="117851" y="2131007"/>
            <a:ext cx="2950588" cy="3083864"/>
          </a:xfrm>
          <a:prstGeom prst="rect">
            <a:avLst/>
          </a:prstGeom>
        </p:spPr>
      </p:pic>
      <p:pic>
        <p:nvPicPr>
          <p:cNvPr id="7" name="Audio 6">
            <a:hlinkClick r:id="" action="ppaction://media"/>
            <a:extLst>
              <a:ext uri="{FF2B5EF4-FFF2-40B4-BE49-F238E27FC236}">
                <a16:creationId xmlns:a16="http://schemas.microsoft.com/office/drawing/2014/main" id="{8DAC8B6B-3285-483F-BE8B-2AB2375176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90336516"/>
      </p:ext>
    </p:extLst>
  </p:cSld>
  <p:clrMapOvr>
    <a:masterClrMapping/>
  </p:clrMapOvr>
  <mc:AlternateContent xmlns:mc="http://schemas.openxmlformats.org/markup-compatibility/2006" xmlns:p14="http://schemas.microsoft.com/office/powerpoint/2010/main">
    <mc:Choice Requires="p14">
      <p:transition spd="slow" p14:dur="2000" advTm="16225"/>
    </mc:Choice>
    <mc:Fallback xmlns="">
      <p:transition spd="slow" advTm="16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A34EBD-7DEA-4599-A81B-0A363A0E17FC}"/>
              </a:ext>
            </a:extLst>
          </p:cNvPr>
          <p:cNvSpPr>
            <a:spLocks noGrp="1"/>
          </p:cNvSpPr>
          <p:nvPr>
            <p:ph type="sldNum" sz="quarter" idx="33"/>
          </p:nvPr>
        </p:nvSpPr>
        <p:spPr>
          <a:xfrm>
            <a:off x="11760000" y="6371351"/>
            <a:ext cx="432000" cy="432000"/>
          </a:xfrm>
          <a:solidFill>
            <a:schemeClr val="tx1">
              <a:lumMod val="95000"/>
              <a:lumOff val="5000"/>
            </a:schemeClr>
          </a:solidFill>
        </p:spPr>
        <p:txBody>
          <a:bodyPr/>
          <a:lstStyle/>
          <a:p>
            <a:fld id="{19B51A1E-902D-48AF-9020-955120F399B6}" type="slidenum">
              <a:rPr lang="en-US" smtClean="0"/>
              <a:pPr/>
              <a:t>12</a:t>
            </a:fld>
            <a:endParaRPr lang="en-US" dirty="0"/>
          </a:p>
        </p:txBody>
      </p:sp>
      <p:sp>
        <p:nvSpPr>
          <p:cNvPr id="14" name="TextBox 13">
            <a:extLst>
              <a:ext uri="{FF2B5EF4-FFF2-40B4-BE49-F238E27FC236}">
                <a16:creationId xmlns:a16="http://schemas.microsoft.com/office/drawing/2014/main" id="{0452AF0A-97C4-40B8-A99D-D98653EC463C}"/>
              </a:ext>
            </a:extLst>
          </p:cNvPr>
          <p:cNvSpPr txBox="1"/>
          <p:nvPr/>
        </p:nvSpPr>
        <p:spPr>
          <a:xfrm>
            <a:off x="2116476" y="1"/>
            <a:ext cx="7375867" cy="1292662"/>
          </a:xfrm>
          <a:prstGeom prst="rect">
            <a:avLst/>
          </a:prstGeom>
          <a:noFill/>
        </p:spPr>
        <p:txBody>
          <a:bodyPr wrap="square" rtlCol="0">
            <a:spAutoFit/>
          </a:bodyPr>
          <a:lstStyle/>
          <a:p>
            <a:endParaRPr lang="en-US" dirty="0"/>
          </a:p>
          <a:p>
            <a:r>
              <a:rPr lang="en-US" sz="6000" b="1" dirty="0">
                <a:solidFill>
                  <a:schemeClr val="bg1"/>
                </a:solidFill>
                <a:highlight>
                  <a:srgbClr val="000080"/>
                </a:highlight>
                <a:latin typeface="+mj-lt"/>
              </a:rPr>
              <a:t>COURSE OVERVIEW </a:t>
            </a:r>
          </a:p>
        </p:txBody>
      </p:sp>
      <p:sp>
        <p:nvSpPr>
          <p:cNvPr id="15" name="TextBox 14">
            <a:extLst>
              <a:ext uri="{FF2B5EF4-FFF2-40B4-BE49-F238E27FC236}">
                <a16:creationId xmlns:a16="http://schemas.microsoft.com/office/drawing/2014/main" id="{ED58EF9B-6414-41AE-9B35-D05B871461F1}"/>
              </a:ext>
            </a:extLst>
          </p:cNvPr>
          <p:cNvSpPr txBox="1"/>
          <p:nvPr/>
        </p:nvSpPr>
        <p:spPr>
          <a:xfrm>
            <a:off x="688369" y="1293558"/>
            <a:ext cx="5077514" cy="5564442"/>
          </a:xfrm>
          <a:prstGeom prst="rect">
            <a:avLst/>
          </a:prstGeom>
          <a:noFill/>
        </p:spPr>
        <p:txBody>
          <a:bodyPr wrap="square" rtlCol="0">
            <a:spAutoFit/>
          </a:bodyPr>
          <a:lstStyle/>
          <a:p>
            <a:r>
              <a:rPr lang="en-US" b="1" dirty="0"/>
              <a:t>Lecture 1 – </a:t>
            </a:r>
            <a:r>
              <a:rPr lang="en-US" dirty="0"/>
              <a:t>Detroit Business Hub Group Membership Video (free module)</a:t>
            </a:r>
          </a:p>
          <a:p>
            <a:endParaRPr lang="en-US" dirty="0"/>
          </a:p>
          <a:p>
            <a:r>
              <a:rPr lang="en-US" b="1" dirty="0"/>
              <a:t>Funding</a:t>
            </a:r>
            <a:r>
              <a:rPr lang="en-US" dirty="0"/>
              <a:t> </a:t>
            </a:r>
          </a:p>
          <a:p>
            <a:endParaRPr lang="en-US" dirty="0"/>
          </a:p>
          <a:p>
            <a:r>
              <a:rPr lang="en-US" b="1" dirty="0"/>
              <a:t>Lecture 2 – The PPP/EIDL Scoop </a:t>
            </a:r>
            <a:r>
              <a:rPr lang="en-US" dirty="0"/>
              <a:t>- Mike Chatas, SBA Team Lead at Bank Michigan discusses how small businesses can apply to the Economic Injury Disaster Loan (EIDL) and the Payroll Protection Plan (PPP).</a:t>
            </a:r>
          </a:p>
          <a:p>
            <a:endParaRPr lang="en-US" dirty="0"/>
          </a:p>
          <a:p>
            <a:r>
              <a:rPr lang="en-US" b="1" dirty="0"/>
              <a:t>Planning</a:t>
            </a:r>
          </a:p>
          <a:p>
            <a:endParaRPr lang="en-US" dirty="0"/>
          </a:p>
          <a:p>
            <a:r>
              <a:rPr lang="en-US" b="1" dirty="0"/>
              <a:t>Lecture 3 – Business Plan Blueprint </a:t>
            </a:r>
            <a:r>
              <a:rPr lang="en-US" dirty="0"/>
              <a:t>- Nancy O’Neale educates small business owners on the importance of writing a business plan from a micro viewpoint, specifically your SWOT Analysis, marketing plan, your ideal customer, and cash flow analysis.</a:t>
            </a:r>
          </a:p>
        </p:txBody>
      </p:sp>
      <p:sp>
        <p:nvSpPr>
          <p:cNvPr id="16" name="TextBox 15">
            <a:extLst>
              <a:ext uri="{FF2B5EF4-FFF2-40B4-BE49-F238E27FC236}">
                <a16:creationId xmlns:a16="http://schemas.microsoft.com/office/drawing/2014/main" id="{FDF2301E-1708-4532-8F17-69C22CDA1B43}"/>
              </a:ext>
            </a:extLst>
          </p:cNvPr>
          <p:cNvSpPr txBox="1"/>
          <p:nvPr/>
        </p:nvSpPr>
        <p:spPr>
          <a:xfrm>
            <a:off x="5765883" y="1293558"/>
            <a:ext cx="4765128" cy="4524315"/>
          </a:xfrm>
          <a:prstGeom prst="rect">
            <a:avLst/>
          </a:prstGeom>
          <a:noFill/>
        </p:spPr>
        <p:txBody>
          <a:bodyPr wrap="square" rtlCol="0">
            <a:spAutoFit/>
          </a:bodyPr>
          <a:lstStyle/>
          <a:p>
            <a:r>
              <a:rPr lang="en-US" b="1" dirty="0"/>
              <a:t>Planning </a:t>
            </a:r>
            <a:r>
              <a:rPr lang="en-US" dirty="0"/>
              <a:t>(</a:t>
            </a:r>
            <a:r>
              <a:rPr lang="en-US" dirty="0" err="1"/>
              <a:t>con’t</a:t>
            </a:r>
            <a:r>
              <a:rPr lang="en-US" dirty="0"/>
              <a:t>)</a:t>
            </a:r>
          </a:p>
          <a:p>
            <a:endParaRPr lang="en-US" dirty="0"/>
          </a:p>
          <a:p>
            <a:r>
              <a:rPr lang="en-US" b="1" dirty="0"/>
              <a:t>Lecture 4 – Business Plan Nuts &amp; Bolts I </a:t>
            </a:r>
            <a:r>
              <a:rPr lang="en-US" dirty="0"/>
              <a:t>–Dichondra Johnson discusses how business plans from a macro viewpoint are a road map to your business success, using business plans to leverage funding, and why it’s important for a business consultant to critique your business plan.</a:t>
            </a:r>
          </a:p>
          <a:p>
            <a:endParaRPr lang="en-US" dirty="0"/>
          </a:p>
          <a:p>
            <a:r>
              <a:rPr lang="en-US" b="1" dirty="0"/>
              <a:t>Lecture 5</a:t>
            </a:r>
            <a:r>
              <a:rPr lang="en-US" dirty="0"/>
              <a:t> – </a:t>
            </a:r>
            <a:r>
              <a:rPr lang="en-US" b="1" dirty="0"/>
              <a:t>Business Plan Nuts &amp; Bolts II</a:t>
            </a:r>
            <a:r>
              <a:rPr lang="en-US" dirty="0"/>
              <a:t> –Brandi Shelton, MBA, dives into the nuts and bolts of a business plan including your mission statement, cash flow strategies, and marketing strategies specifically targeting disadvantaged minorities including re-entry business owners.</a:t>
            </a:r>
          </a:p>
        </p:txBody>
      </p:sp>
      <p:pic>
        <p:nvPicPr>
          <p:cNvPr id="5" name="Audio 4">
            <a:hlinkClick r:id="" action="ppaction://media"/>
            <a:extLst>
              <a:ext uri="{FF2B5EF4-FFF2-40B4-BE49-F238E27FC236}">
                <a16:creationId xmlns:a16="http://schemas.microsoft.com/office/drawing/2014/main" id="{D57C5BBD-D8F4-4098-A122-460C9A0653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800700"/>
      </p:ext>
    </p:extLst>
  </p:cSld>
  <p:clrMapOvr>
    <a:masterClrMapping/>
  </p:clrMapOvr>
  <mc:AlternateContent xmlns:mc="http://schemas.openxmlformats.org/markup-compatibility/2006" xmlns:p14="http://schemas.microsoft.com/office/powerpoint/2010/main">
    <mc:Choice Requires="p14">
      <p:transition spd="slow" p14:dur="2000" advTm="15831"/>
    </mc:Choice>
    <mc:Fallback xmlns="">
      <p:transition spd="slow" advTm="15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A34EBD-7DEA-4599-A81B-0A363A0E17FC}"/>
              </a:ext>
            </a:extLst>
          </p:cNvPr>
          <p:cNvSpPr>
            <a:spLocks noGrp="1"/>
          </p:cNvSpPr>
          <p:nvPr>
            <p:ph type="sldNum" sz="quarter" idx="33"/>
          </p:nvPr>
        </p:nvSpPr>
        <p:spPr>
          <a:xfrm>
            <a:off x="11760000" y="6371351"/>
            <a:ext cx="432000" cy="432000"/>
          </a:xfrm>
          <a:solidFill>
            <a:schemeClr val="tx1">
              <a:lumMod val="95000"/>
              <a:lumOff val="5000"/>
            </a:schemeClr>
          </a:solidFill>
        </p:spPr>
        <p:txBody>
          <a:bodyPr/>
          <a:lstStyle/>
          <a:p>
            <a:fld id="{19B51A1E-902D-48AF-9020-955120F399B6}" type="slidenum">
              <a:rPr lang="en-US" smtClean="0"/>
              <a:pPr/>
              <a:t>13</a:t>
            </a:fld>
            <a:endParaRPr lang="en-US" dirty="0"/>
          </a:p>
        </p:txBody>
      </p:sp>
      <p:sp>
        <p:nvSpPr>
          <p:cNvPr id="14" name="TextBox 13">
            <a:extLst>
              <a:ext uri="{FF2B5EF4-FFF2-40B4-BE49-F238E27FC236}">
                <a16:creationId xmlns:a16="http://schemas.microsoft.com/office/drawing/2014/main" id="{0452AF0A-97C4-40B8-A99D-D98653EC463C}"/>
              </a:ext>
            </a:extLst>
          </p:cNvPr>
          <p:cNvSpPr txBox="1"/>
          <p:nvPr/>
        </p:nvSpPr>
        <p:spPr>
          <a:xfrm>
            <a:off x="2517169" y="-92467"/>
            <a:ext cx="7196217" cy="1292662"/>
          </a:xfrm>
          <a:prstGeom prst="rect">
            <a:avLst/>
          </a:prstGeom>
          <a:noFill/>
        </p:spPr>
        <p:txBody>
          <a:bodyPr wrap="square" rtlCol="0">
            <a:spAutoFit/>
          </a:bodyPr>
          <a:lstStyle/>
          <a:p>
            <a:endParaRPr lang="en-US" dirty="0"/>
          </a:p>
          <a:p>
            <a:r>
              <a:rPr lang="en-US" sz="6000" b="1" dirty="0">
                <a:solidFill>
                  <a:schemeClr val="bg1"/>
                </a:solidFill>
                <a:highlight>
                  <a:srgbClr val="000080"/>
                </a:highlight>
                <a:latin typeface="+mj-lt"/>
              </a:rPr>
              <a:t>COURSE OVERVIEW </a:t>
            </a:r>
          </a:p>
        </p:txBody>
      </p:sp>
      <p:sp>
        <p:nvSpPr>
          <p:cNvPr id="15" name="TextBox 14">
            <a:extLst>
              <a:ext uri="{FF2B5EF4-FFF2-40B4-BE49-F238E27FC236}">
                <a16:creationId xmlns:a16="http://schemas.microsoft.com/office/drawing/2014/main" id="{ED58EF9B-6414-41AE-9B35-D05B871461F1}"/>
              </a:ext>
            </a:extLst>
          </p:cNvPr>
          <p:cNvSpPr txBox="1"/>
          <p:nvPr/>
        </p:nvSpPr>
        <p:spPr>
          <a:xfrm>
            <a:off x="847494" y="1200195"/>
            <a:ext cx="4539342" cy="5355312"/>
          </a:xfrm>
          <a:prstGeom prst="rect">
            <a:avLst/>
          </a:prstGeom>
          <a:noFill/>
        </p:spPr>
        <p:txBody>
          <a:bodyPr wrap="square" rtlCol="0">
            <a:spAutoFit/>
          </a:bodyPr>
          <a:lstStyle/>
          <a:p>
            <a:r>
              <a:rPr lang="en-US" b="1" dirty="0"/>
              <a:t>Business Entity </a:t>
            </a:r>
          </a:p>
          <a:p>
            <a:endParaRPr lang="en-US" dirty="0"/>
          </a:p>
          <a:p>
            <a:r>
              <a:rPr lang="en-US" b="1" dirty="0"/>
              <a:t>Lecture 6 – Dichondra Goes Hollywood </a:t>
            </a:r>
            <a:r>
              <a:rPr lang="en-US" dirty="0"/>
              <a:t>–</a:t>
            </a:r>
          </a:p>
          <a:p>
            <a:r>
              <a:rPr lang="en-US" dirty="0"/>
              <a:t>Dichondra Johnson, MBA, uses Hugh Hefner’s business model to examine talent and business operations. She also connects recent Hollywood films with entrepreneurs  who used planning to engineer their success.</a:t>
            </a:r>
          </a:p>
          <a:p>
            <a:endParaRPr lang="en-US" dirty="0"/>
          </a:p>
          <a:p>
            <a:r>
              <a:rPr lang="en-US" b="1" dirty="0"/>
              <a:t>Lecture 7 – Laying the Right Foundation </a:t>
            </a:r>
            <a:r>
              <a:rPr lang="en-US" dirty="0"/>
              <a:t>–</a:t>
            </a:r>
          </a:p>
          <a:p>
            <a:r>
              <a:rPr lang="en-US" dirty="0"/>
              <a:t>Attorney David Soble of Proven Resources, PLC, educates business owners on business entity structure, tax implications, and the difference between a sole proprietorship, an LLC, partnership, and corporation. He also discusses the importance of an attorney, business liability, and what to do in the event of a lawsuit.</a:t>
            </a:r>
          </a:p>
          <a:p>
            <a:endParaRPr lang="en-US" dirty="0"/>
          </a:p>
        </p:txBody>
      </p:sp>
      <p:sp>
        <p:nvSpPr>
          <p:cNvPr id="16" name="TextBox 15">
            <a:extLst>
              <a:ext uri="{FF2B5EF4-FFF2-40B4-BE49-F238E27FC236}">
                <a16:creationId xmlns:a16="http://schemas.microsoft.com/office/drawing/2014/main" id="{FDF2301E-1708-4532-8F17-69C22CDA1B43}"/>
              </a:ext>
            </a:extLst>
          </p:cNvPr>
          <p:cNvSpPr txBox="1"/>
          <p:nvPr/>
        </p:nvSpPr>
        <p:spPr>
          <a:xfrm>
            <a:off x="5671335" y="1213748"/>
            <a:ext cx="5177993" cy="5632311"/>
          </a:xfrm>
          <a:prstGeom prst="rect">
            <a:avLst/>
          </a:prstGeom>
          <a:noFill/>
        </p:spPr>
        <p:txBody>
          <a:bodyPr wrap="square" rtlCol="0">
            <a:spAutoFit/>
          </a:bodyPr>
          <a:lstStyle/>
          <a:p>
            <a:r>
              <a:rPr lang="en-US" b="1" dirty="0"/>
              <a:t>State of Small Business Post-COVID-19</a:t>
            </a:r>
          </a:p>
          <a:p>
            <a:endParaRPr lang="en-US" dirty="0"/>
          </a:p>
          <a:p>
            <a:r>
              <a:rPr lang="en-US" b="1" dirty="0"/>
              <a:t>Lecture 8 – Surviving a Storm - </a:t>
            </a:r>
            <a:r>
              <a:rPr lang="en-US" dirty="0"/>
              <a:t>Attorney David </a:t>
            </a:r>
            <a:r>
              <a:rPr lang="en-US" dirty="0" err="1"/>
              <a:t>Soble</a:t>
            </a:r>
            <a:r>
              <a:rPr lang="en-US" dirty="0"/>
              <a:t>, Michigan Chapter of the National Business League President Hodari Brown, Detroit Economic Growth Corporation M. </a:t>
            </a:r>
            <a:r>
              <a:rPr lang="en-US" dirty="0" err="1"/>
              <a:t>Bivings</a:t>
            </a:r>
            <a:r>
              <a:rPr lang="en-US" dirty="0"/>
              <a:t>, Dale Gant, CPA, and Farmers Insurance Agent Greg Blackwell discuss the State of Small Business Post-COVID19.</a:t>
            </a:r>
          </a:p>
          <a:p>
            <a:endParaRPr lang="en-US" dirty="0"/>
          </a:p>
          <a:p>
            <a:r>
              <a:rPr lang="en-US" b="1" dirty="0"/>
              <a:t>Marketing</a:t>
            </a:r>
          </a:p>
          <a:p>
            <a:endParaRPr lang="en-US" b="1" dirty="0"/>
          </a:p>
          <a:p>
            <a:r>
              <a:rPr lang="en-US" b="1" dirty="0"/>
              <a:t>Lecture 9 – Network to Build Your Net Worth –</a:t>
            </a:r>
          </a:p>
          <a:p>
            <a:r>
              <a:rPr lang="en-US" dirty="0"/>
              <a:t>Tammy Turner will share networking tips with participants including how to create a 30-second elevator speech, how to “work a room,” how soon to follow up with people you meet, and how your network becomes your net worth.</a:t>
            </a:r>
          </a:p>
          <a:p>
            <a:endParaRPr lang="en-US" dirty="0"/>
          </a:p>
          <a:p>
            <a:endParaRPr lang="en-US" dirty="0"/>
          </a:p>
          <a:p>
            <a:endParaRPr lang="en-US" dirty="0"/>
          </a:p>
        </p:txBody>
      </p:sp>
      <p:pic>
        <p:nvPicPr>
          <p:cNvPr id="5" name="Audio 4">
            <a:hlinkClick r:id="" action="ppaction://media"/>
            <a:extLst>
              <a:ext uri="{FF2B5EF4-FFF2-40B4-BE49-F238E27FC236}">
                <a16:creationId xmlns:a16="http://schemas.microsoft.com/office/drawing/2014/main" id="{A3CDB251-9D92-4156-B5E8-B47BC2731D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37290893"/>
      </p:ext>
    </p:extLst>
  </p:cSld>
  <p:clrMapOvr>
    <a:masterClrMapping/>
  </p:clrMapOvr>
  <mc:AlternateContent xmlns:mc="http://schemas.openxmlformats.org/markup-compatibility/2006" xmlns:p14="http://schemas.microsoft.com/office/powerpoint/2010/main">
    <mc:Choice Requires="p14">
      <p:transition spd="slow" p14:dur="2000" advTm="19046"/>
    </mc:Choice>
    <mc:Fallback xmlns="">
      <p:transition spd="slow" advTm="19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A34EBD-7DEA-4599-A81B-0A363A0E17FC}"/>
              </a:ext>
            </a:extLst>
          </p:cNvPr>
          <p:cNvSpPr>
            <a:spLocks noGrp="1"/>
          </p:cNvSpPr>
          <p:nvPr>
            <p:ph type="sldNum" sz="quarter" idx="33"/>
          </p:nvPr>
        </p:nvSpPr>
        <p:spPr>
          <a:xfrm>
            <a:off x="11760000" y="6371351"/>
            <a:ext cx="432000" cy="432000"/>
          </a:xfrm>
          <a:solidFill>
            <a:schemeClr val="tx1">
              <a:lumMod val="95000"/>
              <a:lumOff val="5000"/>
            </a:schemeClr>
          </a:solidFill>
        </p:spPr>
        <p:txBody>
          <a:bodyPr/>
          <a:lstStyle/>
          <a:p>
            <a:fld id="{19B51A1E-902D-48AF-9020-955120F399B6}" type="slidenum">
              <a:rPr lang="en-US" smtClean="0"/>
              <a:pPr/>
              <a:t>14</a:t>
            </a:fld>
            <a:endParaRPr lang="en-US" dirty="0"/>
          </a:p>
        </p:txBody>
      </p:sp>
      <p:sp>
        <p:nvSpPr>
          <p:cNvPr id="14" name="TextBox 13">
            <a:extLst>
              <a:ext uri="{FF2B5EF4-FFF2-40B4-BE49-F238E27FC236}">
                <a16:creationId xmlns:a16="http://schemas.microsoft.com/office/drawing/2014/main" id="{0452AF0A-97C4-40B8-A99D-D98653EC463C}"/>
              </a:ext>
            </a:extLst>
          </p:cNvPr>
          <p:cNvSpPr txBox="1"/>
          <p:nvPr/>
        </p:nvSpPr>
        <p:spPr>
          <a:xfrm>
            <a:off x="2527443" y="86473"/>
            <a:ext cx="7519705" cy="1292662"/>
          </a:xfrm>
          <a:prstGeom prst="rect">
            <a:avLst/>
          </a:prstGeom>
          <a:noFill/>
        </p:spPr>
        <p:txBody>
          <a:bodyPr wrap="square" rtlCol="0">
            <a:spAutoFit/>
          </a:bodyPr>
          <a:lstStyle/>
          <a:p>
            <a:endParaRPr lang="en-US" dirty="0"/>
          </a:p>
          <a:p>
            <a:r>
              <a:rPr lang="en-US" sz="6000" b="1" dirty="0">
                <a:solidFill>
                  <a:schemeClr val="bg1"/>
                </a:solidFill>
                <a:highlight>
                  <a:srgbClr val="000080"/>
                </a:highlight>
                <a:latin typeface="+mj-lt"/>
              </a:rPr>
              <a:t>COURSE OVERVIEW </a:t>
            </a:r>
          </a:p>
        </p:txBody>
      </p:sp>
      <p:sp>
        <p:nvSpPr>
          <p:cNvPr id="15" name="TextBox 14">
            <a:extLst>
              <a:ext uri="{FF2B5EF4-FFF2-40B4-BE49-F238E27FC236}">
                <a16:creationId xmlns:a16="http://schemas.microsoft.com/office/drawing/2014/main" id="{ED58EF9B-6414-41AE-9B35-D05B871461F1}"/>
              </a:ext>
            </a:extLst>
          </p:cNvPr>
          <p:cNvSpPr txBox="1"/>
          <p:nvPr/>
        </p:nvSpPr>
        <p:spPr>
          <a:xfrm>
            <a:off x="576281" y="1379135"/>
            <a:ext cx="4962370" cy="5078313"/>
          </a:xfrm>
          <a:prstGeom prst="rect">
            <a:avLst/>
          </a:prstGeom>
          <a:noFill/>
        </p:spPr>
        <p:txBody>
          <a:bodyPr wrap="square" rtlCol="0">
            <a:spAutoFit/>
          </a:bodyPr>
          <a:lstStyle/>
          <a:p>
            <a:r>
              <a:rPr lang="en-US" b="1" dirty="0"/>
              <a:t>Lecture 10</a:t>
            </a:r>
            <a:r>
              <a:rPr lang="en-US" dirty="0"/>
              <a:t> – </a:t>
            </a:r>
            <a:r>
              <a:rPr lang="en-US" b="1" dirty="0"/>
              <a:t>Build Your Brand </a:t>
            </a:r>
            <a:r>
              <a:rPr lang="en-US" dirty="0"/>
              <a:t>– Mike Rizzo helps business owners develop effective marketing strategies initially at a low cost, how to establish their brand with their own website, and the importance of a positive business brand or reputation.</a:t>
            </a:r>
          </a:p>
          <a:p>
            <a:endParaRPr lang="en-US" b="1" dirty="0"/>
          </a:p>
          <a:p>
            <a:endParaRPr lang="en-US" b="1" dirty="0"/>
          </a:p>
          <a:p>
            <a:r>
              <a:rPr lang="en-US" b="1" dirty="0"/>
              <a:t>Marketing</a:t>
            </a:r>
          </a:p>
          <a:p>
            <a:endParaRPr lang="en-US" dirty="0"/>
          </a:p>
          <a:p>
            <a:r>
              <a:rPr lang="en-US" b="1" dirty="0"/>
              <a:t>Lecture 11 </a:t>
            </a:r>
            <a:r>
              <a:rPr lang="en-US" dirty="0"/>
              <a:t>– </a:t>
            </a:r>
            <a:r>
              <a:rPr lang="en-US" b="1" dirty="0"/>
              <a:t>Build Relationships through Marketing  </a:t>
            </a:r>
            <a:r>
              <a:rPr lang="en-US" dirty="0"/>
              <a:t>- Mike Rizzo instructs novice business owners on using social media to market their businesses, leads, marketing systems, active versus passive marketing, and how to use the marketing tools – business cards, logos, and websites to market.</a:t>
            </a:r>
          </a:p>
          <a:p>
            <a:endParaRPr lang="en-US" b="1" dirty="0"/>
          </a:p>
        </p:txBody>
      </p:sp>
      <p:sp>
        <p:nvSpPr>
          <p:cNvPr id="16" name="TextBox 15">
            <a:extLst>
              <a:ext uri="{FF2B5EF4-FFF2-40B4-BE49-F238E27FC236}">
                <a16:creationId xmlns:a16="http://schemas.microsoft.com/office/drawing/2014/main" id="{FDF2301E-1708-4532-8F17-69C22CDA1B43}"/>
              </a:ext>
            </a:extLst>
          </p:cNvPr>
          <p:cNvSpPr txBox="1"/>
          <p:nvPr/>
        </p:nvSpPr>
        <p:spPr>
          <a:xfrm>
            <a:off x="5804899" y="1360470"/>
            <a:ext cx="4962370" cy="6186309"/>
          </a:xfrm>
          <a:prstGeom prst="rect">
            <a:avLst/>
          </a:prstGeom>
          <a:noFill/>
        </p:spPr>
        <p:txBody>
          <a:bodyPr wrap="square" rtlCol="0">
            <a:spAutoFit/>
          </a:bodyPr>
          <a:lstStyle/>
          <a:p>
            <a:r>
              <a:rPr lang="en-US" b="1" dirty="0"/>
              <a:t>Human Resources</a:t>
            </a:r>
          </a:p>
          <a:p>
            <a:endParaRPr lang="en-US" b="1" dirty="0"/>
          </a:p>
          <a:p>
            <a:r>
              <a:rPr lang="en-US" b="1" dirty="0"/>
              <a:t>Lecture 12 </a:t>
            </a:r>
            <a:r>
              <a:rPr lang="en-US" dirty="0"/>
              <a:t>– </a:t>
            </a:r>
            <a:r>
              <a:rPr lang="en-US" b="1" dirty="0"/>
              <a:t>Build Your Business with Talent </a:t>
            </a:r>
            <a:r>
              <a:rPr lang="en-US" dirty="0"/>
              <a:t>– Brandi Shelton, MBA, advocates adding staff to leverage your time and build your business. She also compares salaried versus 1099 employees, and outsourcing. In addition, she discusses employer expenses such as hiring payroll companies and employee taxes.</a:t>
            </a:r>
          </a:p>
          <a:p>
            <a:endParaRPr lang="en-US" b="1" dirty="0"/>
          </a:p>
          <a:p>
            <a:r>
              <a:rPr lang="en-US" b="1" dirty="0"/>
              <a:t>Insurance/Retirement Planning </a:t>
            </a:r>
          </a:p>
          <a:p>
            <a:endParaRPr lang="en-US" dirty="0"/>
          </a:p>
          <a:p>
            <a:r>
              <a:rPr lang="en-US" b="1" dirty="0"/>
              <a:t>Lecture 13 </a:t>
            </a:r>
            <a:r>
              <a:rPr lang="en-US" dirty="0"/>
              <a:t>–</a:t>
            </a:r>
            <a:r>
              <a:rPr lang="en-US" b="1" dirty="0"/>
              <a:t> Cover Your Assets </a:t>
            </a:r>
            <a:r>
              <a:rPr lang="en-US" dirty="0"/>
              <a:t>–</a:t>
            </a:r>
            <a:r>
              <a:rPr lang="en-US" b="1" dirty="0"/>
              <a:t> Insurance </a:t>
            </a:r>
            <a:r>
              <a:rPr lang="en-US" dirty="0"/>
              <a:t>– Greg Blackwell discusses the importance of business insurance, why hiring an insurance agent is important, differences between E &amp; O, liability, and umbrella insurance, and life or key person insurance.</a:t>
            </a:r>
          </a:p>
          <a:p>
            <a:endParaRPr lang="en-US" dirty="0"/>
          </a:p>
          <a:p>
            <a:endParaRPr lang="en-US" dirty="0"/>
          </a:p>
          <a:p>
            <a:endParaRPr lang="en-US" dirty="0"/>
          </a:p>
          <a:p>
            <a:r>
              <a:rPr lang="en-US" dirty="0"/>
              <a:t> </a:t>
            </a:r>
          </a:p>
        </p:txBody>
      </p:sp>
      <p:pic>
        <p:nvPicPr>
          <p:cNvPr id="5" name="Audio 4">
            <a:hlinkClick r:id="" action="ppaction://media"/>
            <a:extLst>
              <a:ext uri="{FF2B5EF4-FFF2-40B4-BE49-F238E27FC236}">
                <a16:creationId xmlns:a16="http://schemas.microsoft.com/office/drawing/2014/main" id="{3F33CE5C-5771-4B29-92FF-1E535CAABE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9184215"/>
      </p:ext>
    </p:extLst>
  </p:cSld>
  <p:clrMapOvr>
    <a:masterClrMapping/>
  </p:clrMapOvr>
  <mc:AlternateContent xmlns:mc="http://schemas.openxmlformats.org/markup-compatibility/2006" xmlns:p14="http://schemas.microsoft.com/office/powerpoint/2010/main">
    <mc:Choice Requires="p14">
      <p:transition spd="slow" p14:dur="2000" advTm="16337"/>
    </mc:Choice>
    <mc:Fallback xmlns="">
      <p:transition spd="slow" advTm="16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A34EBD-7DEA-4599-A81B-0A363A0E17FC}"/>
              </a:ext>
            </a:extLst>
          </p:cNvPr>
          <p:cNvSpPr>
            <a:spLocks noGrp="1"/>
          </p:cNvSpPr>
          <p:nvPr>
            <p:ph type="sldNum" sz="quarter" idx="33"/>
          </p:nvPr>
        </p:nvSpPr>
        <p:spPr>
          <a:xfrm>
            <a:off x="11760000" y="6371351"/>
            <a:ext cx="432000" cy="432000"/>
          </a:xfrm>
          <a:solidFill>
            <a:schemeClr val="tx1">
              <a:lumMod val="95000"/>
              <a:lumOff val="5000"/>
            </a:schemeClr>
          </a:solidFill>
        </p:spPr>
        <p:txBody>
          <a:bodyPr/>
          <a:lstStyle/>
          <a:p>
            <a:fld id="{19B51A1E-902D-48AF-9020-955120F399B6}" type="slidenum">
              <a:rPr lang="en-US" smtClean="0"/>
              <a:pPr/>
              <a:t>15</a:t>
            </a:fld>
            <a:endParaRPr lang="en-US" dirty="0"/>
          </a:p>
        </p:txBody>
      </p:sp>
      <p:sp>
        <p:nvSpPr>
          <p:cNvPr id="14" name="TextBox 13">
            <a:extLst>
              <a:ext uri="{FF2B5EF4-FFF2-40B4-BE49-F238E27FC236}">
                <a16:creationId xmlns:a16="http://schemas.microsoft.com/office/drawing/2014/main" id="{0452AF0A-97C4-40B8-A99D-D98653EC463C}"/>
              </a:ext>
            </a:extLst>
          </p:cNvPr>
          <p:cNvSpPr txBox="1"/>
          <p:nvPr/>
        </p:nvSpPr>
        <p:spPr>
          <a:xfrm>
            <a:off x="4798031" y="246580"/>
            <a:ext cx="7011994" cy="1292662"/>
          </a:xfrm>
          <a:prstGeom prst="rect">
            <a:avLst/>
          </a:prstGeom>
          <a:noFill/>
        </p:spPr>
        <p:txBody>
          <a:bodyPr wrap="square" rtlCol="0">
            <a:spAutoFit/>
          </a:bodyPr>
          <a:lstStyle/>
          <a:p>
            <a:endParaRPr lang="en-US" dirty="0"/>
          </a:p>
          <a:p>
            <a:r>
              <a:rPr lang="en-US" sz="6000" b="1" dirty="0">
                <a:solidFill>
                  <a:schemeClr val="bg1"/>
                </a:solidFill>
                <a:highlight>
                  <a:srgbClr val="000080"/>
                </a:highlight>
                <a:latin typeface="+mj-lt"/>
              </a:rPr>
              <a:t>COURSE OVERVIEW </a:t>
            </a:r>
          </a:p>
        </p:txBody>
      </p:sp>
      <p:sp>
        <p:nvSpPr>
          <p:cNvPr id="15" name="TextBox 14">
            <a:extLst>
              <a:ext uri="{FF2B5EF4-FFF2-40B4-BE49-F238E27FC236}">
                <a16:creationId xmlns:a16="http://schemas.microsoft.com/office/drawing/2014/main" id="{ED58EF9B-6414-41AE-9B35-D05B871461F1}"/>
              </a:ext>
            </a:extLst>
          </p:cNvPr>
          <p:cNvSpPr txBox="1"/>
          <p:nvPr/>
        </p:nvSpPr>
        <p:spPr>
          <a:xfrm>
            <a:off x="5878285" y="1911402"/>
            <a:ext cx="4915990" cy="4247317"/>
          </a:xfrm>
          <a:prstGeom prst="rect">
            <a:avLst/>
          </a:prstGeom>
          <a:noFill/>
        </p:spPr>
        <p:txBody>
          <a:bodyPr wrap="square" rtlCol="0">
            <a:spAutoFit/>
          </a:bodyPr>
          <a:lstStyle/>
          <a:p>
            <a:r>
              <a:rPr lang="en-US" b="1" dirty="0"/>
              <a:t>     Insurance/Retirement Planning </a:t>
            </a:r>
            <a:r>
              <a:rPr lang="en-US" dirty="0"/>
              <a:t>(cont’d)</a:t>
            </a:r>
          </a:p>
          <a:p>
            <a:endParaRPr lang="en-US" b="1" dirty="0"/>
          </a:p>
          <a:p>
            <a:r>
              <a:rPr lang="en-US" b="1" dirty="0"/>
              <a:t>Lecture 14 </a:t>
            </a:r>
            <a:r>
              <a:rPr lang="en-US" dirty="0"/>
              <a:t>– </a:t>
            </a:r>
            <a:r>
              <a:rPr lang="en-US" b="1" dirty="0"/>
              <a:t>Build a Safety Net </a:t>
            </a:r>
            <a:r>
              <a:rPr lang="en-US" dirty="0"/>
              <a:t>– </a:t>
            </a:r>
            <a:r>
              <a:rPr lang="en-US" b="1" dirty="0"/>
              <a:t>Retirement</a:t>
            </a:r>
            <a:r>
              <a:rPr lang="en-US" dirty="0"/>
              <a:t> – Greg Blackwell provides practical advice to individuals who are ready to retire or retire their jobs and start a business. He also delves into detail about wills, living wills, and estate planning.</a:t>
            </a:r>
          </a:p>
          <a:p>
            <a:endParaRPr lang="en-US" b="1" dirty="0"/>
          </a:p>
          <a:p>
            <a:pPr algn="ctr"/>
            <a:r>
              <a:rPr lang="en-US" b="1" dirty="0"/>
              <a:t>DBHG Mentorship Program</a:t>
            </a:r>
          </a:p>
          <a:p>
            <a:endParaRPr lang="en-US" b="1" dirty="0"/>
          </a:p>
          <a:p>
            <a:r>
              <a:rPr lang="en-US" b="1" dirty="0"/>
              <a:t>Lecture 15 </a:t>
            </a:r>
            <a:r>
              <a:rPr lang="en-US" dirty="0"/>
              <a:t>– </a:t>
            </a:r>
            <a:r>
              <a:rPr lang="en-US" b="1" dirty="0"/>
              <a:t>Build up Someone Else </a:t>
            </a:r>
            <a:r>
              <a:rPr lang="en-US" dirty="0"/>
              <a:t>– Greg Blackwell and Nancy O’Neale discuss the importance of mentorship and the Detroit Business Hub Group mentorship program.</a:t>
            </a:r>
          </a:p>
        </p:txBody>
      </p:sp>
      <p:pic>
        <p:nvPicPr>
          <p:cNvPr id="5" name="Picture 4" descr="A person wearing a suit and tie&#10;&#10;Description automatically generated">
            <a:extLst>
              <a:ext uri="{FF2B5EF4-FFF2-40B4-BE49-F238E27FC236}">
                <a16:creationId xmlns:a16="http://schemas.microsoft.com/office/drawing/2014/main" id="{904CAC01-A50C-4EB6-8CA3-47E86A90D003}"/>
              </a:ext>
            </a:extLst>
          </p:cNvPr>
          <p:cNvPicPr>
            <a:picLocks noChangeAspect="1"/>
          </p:cNvPicPr>
          <p:nvPr/>
        </p:nvPicPr>
        <p:blipFill>
          <a:blip r:embed="rId4"/>
          <a:stretch>
            <a:fillRect/>
          </a:stretch>
        </p:blipFill>
        <p:spPr>
          <a:xfrm>
            <a:off x="1556657" y="618740"/>
            <a:ext cx="3037115" cy="4555673"/>
          </a:xfrm>
          <a:prstGeom prst="rect">
            <a:avLst/>
          </a:prstGeom>
        </p:spPr>
      </p:pic>
      <p:sp>
        <p:nvSpPr>
          <p:cNvPr id="6" name="TextBox 5">
            <a:extLst>
              <a:ext uri="{FF2B5EF4-FFF2-40B4-BE49-F238E27FC236}">
                <a16:creationId xmlns:a16="http://schemas.microsoft.com/office/drawing/2014/main" id="{2B4AF63F-45E4-43C9-ACA4-98172B71CD4B}"/>
              </a:ext>
            </a:extLst>
          </p:cNvPr>
          <p:cNvSpPr txBox="1"/>
          <p:nvPr/>
        </p:nvSpPr>
        <p:spPr>
          <a:xfrm>
            <a:off x="718455" y="5397139"/>
            <a:ext cx="5159829" cy="646331"/>
          </a:xfrm>
          <a:prstGeom prst="rect">
            <a:avLst/>
          </a:prstGeom>
          <a:noFill/>
        </p:spPr>
        <p:txBody>
          <a:bodyPr wrap="square" rtlCol="0">
            <a:spAutoFit/>
          </a:bodyPr>
          <a:lstStyle/>
          <a:p>
            <a:pPr algn="ctr"/>
            <a:r>
              <a:rPr lang="en-US" dirty="0"/>
              <a:t>Nancy O’Neale with Detroit Business </a:t>
            </a:r>
          </a:p>
          <a:p>
            <a:pPr algn="ctr"/>
            <a:r>
              <a:rPr lang="en-US" dirty="0"/>
              <a:t>Hub Group Advisor Ellis Liddell </a:t>
            </a:r>
          </a:p>
        </p:txBody>
      </p:sp>
      <p:pic>
        <p:nvPicPr>
          <p:cNvPr id="3" name="Audio 2">
            <a:hlinkClick r:id="" action="ppaction://media"/>
            <a:extLst>
              <a:ext uri="{FF2B5EF4-FFF2-40B4-BE49-F238E27FC236}">
                <a16:creationId xmlns:a16="http://schemas.microsoft.com/office/drawing/2014/main" id="{346B029E-57EB-42A5-BD29-32969AF510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65539355"/>
      </p:ext>
    </p:extLst>
  </p:cSld>
  <p:clrMapOvr>
    <a:masterClrMapping/>
  </p:clrMapOvr>
  <mc:AlternateContent xmlns:mc="http://schemas.openxmlformats.org/markup-compatibility/2006" xmlns:p14="http://schemas.microsoft.com/office/powerpoint/2010/main">
    <mc:Choice Requires="p14">
      <p:transition spd="slow" p14:dur="2000" advTm="16109"/>
    </mc:Choice>
    <mc:Fallback xmlns="">
      <p:transition spd="slow" advTm="16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202D98-AA1E-41BB-B94E-180311759C13}"/>
              </a:ext>
            </a:extLst>
          </p:cNvPr>
          <p:cNvSpPr>
            <a:spLocks noGrp="1"/>
          </p:cNvSpPr>
          <p:nvPr>
            <p:ph type="sldNum" sz="quarter" idx="15"/>
          </p:nvPr>
        </p:nvSpPr>
        <p:spPr/>
        <p:txBody>
          <a:bodyPr/>
          <a:lstStyle/>
          <a:p>
            <a:fld id="{19B51A1E-902D-48AF-9020-955120F399B6}" type="slidenum">
              <a:rPr lang="en-US" smtClean="0"/>
              <a:pPr/>
              <a:t>16</a:t>
            </a:fld>
            <a:endParaRPr lang="en-US" dirty="0"/>
          </a:p>
        </p:txBody>
      </p:sp>
      <p:sp>
        <p:nvSpPr>
          <p:cNvPr id="11" name="Title 10" hidden="1">
            <a:extLst>
              <a:ext uri="{FF2B5EF4-FFF2-40B4-BE49-F238E27FC236}">
                <a16:creationId xmlns:a16="http://schemas.microsoft.com/office/drawing/2014/main" id="{C5462610-1D7E-437B-B516-F30D9A789B9B}"/>
              </a:ext>
            </a:extLst>
          </p:cNvPr>
          <p:cNvSpPr>
            <a:spLocks noGrp="1"/>
          </p:cNvSpPr>
          <p:nvPr>
            <p:ph type="title"/>
          </p:nvPr>
        </p:nvSpPr>
        <p:spPr/>
        <p:txBody>
          <a:bodyPr/>
          <a:lstStyle/>
          <a:p>
            <a:r>
              <a:rPr lang="en-US" dirty="0"/>
              <a:t>Large image</a:t>
            </a:r>
          </a:p>
        </p:txBody>
      </p:sp>
      <p:sp>
        <p:nvSpPr>
          <p:cNvPr id="2" name="TextBox 1">
            <a:extLst>
              <a:ext uri="{FF2B5EF4-FFF2-40B4-BE49-F238E27FC236}">
                <a16:creationId xmlns:a16="http://schemas.microsoft.com/office/drawing/2014/main" id="{4719C57D-34A9-42B6-A39D-0EB0D7B06570}"/>
              </a:ext>
            </a:extLst>
          </p:cNvPr>
          <p:cNvSpPr txBox="1"/>
          <p:nvPr/>
        </p:nvSpPr>
        <p:spPr>
          <a:xfrm>
            <a:off x="1227762" y="1414876"/>
            <a:ext cx="4736386" cy="5078313"/>
          </a:xfrm>
          <a:prstGeom prst="rect">
            <a:avLst/>
          </a:prstGeom>
          <a:noFill/>
        </p:spPr>
        <p:txBody>
          <a:bodyPr wrap="square" rtlCol="0">
            <a:spAutoFit/>
          </a:bodyPr>
          <a:lstStyle/>
          <a:p>
            <a:pPr marL="285750" indent="-285750">
              <a:buFont typeface="Wingdings" panose="05000000000000000000" pitchFamily="2" charset="2"/>
              <a:buChar char="§"/>
            </a:pPr>
            <a:r>
              <a:rPr lang="en-US" b="1" dirty="0"/>
              <a:t>Business plan/entity assistance </a:t>
            </a:r>
            <a:r>
              <a:rPr lang="en-US" dirty="0"/>
              <a:t>– Members receive a free overview and critique of their business plan. They may also purchase a starter package if they require a business plan for lending or other purposes. </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 </a:t>
            </a:r>
            <a:r>
              <a:rPr lang="en-US" b="1" dirty="0"/>
              <a:t>Starter and Master Courses </a:t>
            </a:r>
            <a:r>
              <a:rPr lang="en-US" dirty="0"/>
              <a:t>– Members receive starter and master courses as part of their membership. There is an accreditation course in its development stage.</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b="1" dirty="0"/>
              <a:t>Access to Capital </a:t>
            </a:r>
            <a:r>
              <a:rPr lang="en-US" dirty="0"/>
              <a:t>– DBHG works with lending institutions to provide members with up to date information on available funding sources and gives members the opportunity to network with lenders. </a:t>
            </a:r>
          </a:p>
          <a:p>
            <a:r>
              <a:rPr lang="en-US" dirty="0"/>
              <a:t> </a:t>
            </a:r>
          </a:p>
        </p:txBody>
      </p:sp>
      <p:sp>
        <p:nvSpPr>
          <p:cNvPr id="5" name="TextBox 4">
            <a:extLst>
              <a:ext uri="{FF2B5EF4-FFF2-40B4-BE49-F238E27FC236}">
                <a16:creationId xmlns:a16="http://schemas.microsoft.com/office/drawing/2014/main" id="{115D5057-7FA5-4AC2-91A6-9B2F353553A7}"/>
              </a:ext>
            </a:extLst>
          </p:cNvPr>
          <p:cNvSpPr txBox="1"/>
          <p:nvPr/>
        </p:nvSpPr>
        <p:spPr>
          <a:xfrm>
            <a:off x="6339155" y="1414877"/>
            <a:ext cx="4551452" cy="5632311"/>
          </a:xfrm>
          <a:prstGeom prst="rect">
            <a:avLst/>
          </a:prstGeom>
          <a:noFill/>
        </p:spPr>
        <p:txBody>
          <a:bodyPr wrap="square" rtlCol="0">
            <a:spAutoFit/>
          </a:bodyPr>
          <a:lstStyle/>
          <a:p>
            <a:pPr marL="285750" indent="-285750">
              <a:buFont typeface="Wingdings" panose="05000000000000000000" pitchFamily="2" charset="2"/>
              <a:buChar char="§"/>
            </a:pPr>
            <a:r>
              <a:rPr lang="en-US" b="1" dirty="0"/>
              <a:t>Bi-monthly Mentorship Call </a:t>
            </a:r>
            <a:r>
              <a:rPr lang="en-US" dirty="0"/>
              <a:t>– This                     bi-monthly call is for start-up business owners and business owners five years and younger. </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b="1" dirty="0"/>
              <a:t>Speaking Opportunities </a:t>
            </a:r>
            <a:r>
              <a:rPr lang="en-US" dirty="0"/>
              <a:t>– Members have opportunities to speak to live audiences, on podcasts, or video. </a:t>
            </a:r>
          </a:p>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r>
              <a:rPr lang="en-US" b="1" dirty="0"/>
              <a:t>Networking opportunities </a:t>
            </a:r>
            <a:r>
              <a:rPr lang="en-US" dirty="0"/>
              <a:t>– Members have opportunities to network at DBHG monthly and quarterly live and virtual events.</a:t>
            </a:r>
          </a:p>
          <a:p>
            <a:endParaRPr lang="en-US" dirty="0"/>
          </a:p>
          <a:p>
            <a:pPr marL="285750" indent="-285750">
              <a:buFont typeface="Wingdings" panose="05000000000000000000" pitchFamily="2" charset="2"/>
              <a:buChar char="§"/>
            </a:pPr>
            <a:r>
              <a:rPr lang="en-US" b="1" dirty="0"/>
              <a:t>Referrals</a:t>
            </a:r>
            <a:r>
              <a:rPr lang="en-US" dirty="0"/>
              <a:t> – Many of the members buy each other’s products or services. Members recycle dollars in the DBHG business community. </a:t>
            </a:r>
          </a:p>
          <a:p>
            <a:endParaRPr lang="en-US" dirty="0"/>
          </a:p>
          <a:p>
            <a:endParaRPr lang="en-US" dirty="0"/>
          </a:p>
        </p:txBody>
      </p:sp>
      <p:sp>
        <p:nvSpPr>
          <p:cNvPr id="7" name="TextBox 6">
            <a:extLst>
              <a:ext uri="{FF2B5EF4-FFF2-40B4-BE49-F238E27FC236}">
                <a16:creationId xmlns:a16="http://schemas.microsoft.com/office/drawing/2014/main" id="{E7046026-2579-4216-A725-A2A5DC55BDDB}"/>
              </a:ext>
            </a:extLst>
          </p:cNvPr>
          <p:cNvSpPr txBox="1"/>
          <p:nvPr/>
        </p:nvSpPr>
        <p:spPr>
          <a:xfrm>
            <a:off x="1109607" y="450584"/>
            <a:ext cx="9709079" cy="1015663"/>
          </a:xfrm>
          <a:prstGeom prst="rect">
            <a:avLst/>
          </a:prstGeom>
          <a:solidFill>
            <a:srgbClr val="000099"/>
          </a:solidFill>
        </p:spPr>
        <p:txBody>
          <a:bodyPr wrap="square" rtlCol="0">
            <a:spAutoFit/>
          </a:bodyPr>
          <a:lstStyle/>
          <a:p>
            <a:pPr algn="ctr"/>
            <a:r>
              <a:rPr lang="en-US" sz="6000" b="1" dirty="0">
                <a:solidFill>
                  <a:schemeClr val="bg1"/>
                </a:solidFill>
                <a:latin typeface="Candara" panose="020E0502030303020204" pitchFamily="34" charset="0"/>
              </a:rPr>
              <a:t>7 MEMBERSHIP BENEFITS </a:t>
            </a:r>
          </a:p>
        </p:txBody>
      </p:sp>
    </p:spTree>
    <p:extLst>
      <p:ext uri="{BB962C8B-B14F-4D97-AF65-F5344CB8AC3E}">
        <p14:creationId xmlns:p14="http://schemas.microsoft.com/office/powerpoint/2010/main" val="665219316"/>
      </p:ext>
    </p:extLst>
  </p:cSld>
  <p:clrMapOvr>
    <a:masterClrMapping/>
  </p:clrMapOvr>
  <mc:AlternateContent xmlns:mc="http://schemas.openxmlformats.org/markup-compatibility/2006" xmlns:p14="http://schemas.microsoft.com/office/powerpoint/2010/main">
    <mc:Choice Requires="p14">
      <p:transition spd="slow" p14:dur="2000" advTm="16320"/>
    </mc:Choice>
    <mc:Fallback xmlns="">
      <p:transition spd="slow" advTm="1632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descr="hand clapping">
            <a:extLst>
              <a:ext uri="{FF2B5EF4-FFF2-40B4-BE49-F238E27FC236}">
                <a16:creationId xmlns:a16="http://schemas.microsoft.com/office/drawing/2014/main" id="{AAB6EE12-FEF8-FB41-A909-0DA61D7725C7}"/>
              </a:ext>
            </a:extLst>
          </p:cNvPr>
          <p:cNvPicPr>
            <a:picLocks noGrp="1" noChangeAspect="1"/>
          </p:cNvPicPr>
          <p:nvPr>
            <p:ph type="pic" sz="quarter" idx="10"/>
          </p:nvPr>
        </p:nvPicPr>
        <p:blipFill>
          <a:blip r:embed="rId7" cstate="screen">
            <a:extLst>
              <a:ext uri="{28A0092B-C50C-407E-A947-70E740481C1C}">
                <a14:useLocalDpi xmlns:a14="http://schemas.microsoft.com/office/drawing/2010/main"/>
              </a:ext>
            </a:extLst>
          </a:blip>
          <a:srcRect/>
          <a:stretch>
            <a:fillRect/>
          </a:stretch>
        </p:blipFill>
        <p:spPr/>
      </p:pic>
      <p:sp>
        <p:nvSpPr>
          <p:cNvPr id="14" name="Title 13">
            <a:extLst>
              <a:ext uri="{FF2B5EF4-FFF2-40B4-BE49-F238E27FC236}">
                <a16:creationId xmlns:a16="http://schemas.microsoft.com/office/drawing/2014/main" id="{6C38D7A9-9299-4108-BB08-026F4B9CAE7B}"/>
              </a:ext>
            </a:extLst>
          </p:cNvPr>
          <p:cNvSpPr>
            <a:spLocks noGrp="1"/>
          </p:cNvSpPr>
          <p:nvPr>
            <p:ph type="ctrTitle"/>
          </p:nvPr>
        </p:nvSpPr>
        <p:spPr/>
        <p:txBody>
          <a:bodyPr/>
          <a:lstStyle/>
          <a:p>
            <a:r>
              <a:rPr lang="en-US" dirty="0"/>
              <a:t>Thank You</a:t>
            </a:r>
          </a:p>
        </p:txBody>
      </p:sp>
      <p:sp>
        <p:nvSpPr>
          <p:cNvPr id="4" name="Text Placeholder 3">
            <a:extLst>
              <a:ext uri="{FF2B5EF4-FFF2-40B4-BE49-F238E27FC236}">
                <a16:creationId xmlns:a16="http://schemas.microsoft.com/office/drawing/2014/main" id="{60828E04-9C2A-4859-8050-C2DF67A249CB}"/>
              </a:ext>
            </a:extLst>
          </p:cNvPr>
          <p:cNvSpPr>
            <a:spLocks noGrp="1"/>
          </p:cNvSpPr>
          <p:nvPr>
            <p:ph type="body" sz="quarter" idx="15"/>
          </p:nvPr>
        </p:nvSpPr>
        <p:spPr>
          <a:xfrm>
            <a:off x="8458198" y="3957704"/>
            <a:ext cx="2910344" cy="349017"/>
          </a:xfrm>
          <a:solidFill>
            <a:schemeClr val="tx1">
              <a:lumMod val="75000"/>
              <a:lumOff val="25000"/>
            </a:schemeClr>
          </a:solidFill>
        </p:spPr>
        <p:txBody>
          <a:bodyPr/>
          <a:lstStyle/>
          <a:p>
            <a:r>
              <a:rPr lang="en-US" dirty="0"/>
              <a:t>Detroit Business Hub Group </a:t>
            </a:r>
          </a:p>
        </p:txBody>
      </p:sp>
      <p:pic>
        <p:nvPicPr>
          <p:cNvPr id="8" name="Graphic 7" descr="User" title="Icon - Presenter Name">
            <a:extLst>
              <a:ext uri="{FF2B5EF4-FFF2-40B4-BE49-F238E27FC236}">
                <a16:creationId xmlns:a16="http://schemas.microsoft.com/office/drawing/2014/main" id="{111541C4-DB03-4E53-994D-499C7D73C4D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485495" y="4006655"/>
            <a:ext cx="218900" cy="218900"/>
          </a:xfrm>
          <a:prstGeom prst="rect">
            <a:avLst/>
          </a:prstGeom>
        </p:spPr>
      </p:pic>
      <p:pic>
        <p:nvPicPr>
          <p:cNvPr id="2" name="Picture 1">
            <a:extLst>
              <a:ext uri="{FF2B5EF4-FFF2-40B4-BE49-F238E27FC236}">
                <a16:creationId xmlns:a16="http://schemas.microsoft.com/office/drawing/2014/main" id="{48983F83-C2B1-4CDF-B002-2D60D318A744}"/>
              </a:ext>
            </a:extLst>
          </p:cNvPr>
          <p:cNvPicPr>
            <a:picLocks noChangeAspect="1"/>
          </p:cNvPicPr>
          <p:nvPr/>
        </p:nvPicPr>
        <p:blipFill>
          <a:blip r:embed="rId10"/>
          <a:stretch>
            <a:fillRect/>
          </a:stretch>
        </p:blipFill>
        <p:spPr>
          <a:xfrm>
            <a:off x="6091237" y="3424237"/>
            <a:ext cx="9525" cy="9525"/>
          </a:xfrm>
          <a:prstGeom prst="rect">
            <a:avLst/>
          </a:prstGeom>
        </p:spPr>
      </p:pic>
      <p:pic>
        <p:nvPicPr>
          <p:cNvPr id="3" name="Picture 2">
            <a:extLst>
              <a:ext uri="{FF2B5EF4-FFF2-40B4-BE49-F238E27FC236}">
                <a16:creationId xmlns:a16="http://schemas.microsoft.com/office/drawing/2014/main" id="{D4E7C78A-EAC2-419E-B027-E1B4F57E4280}"/>
              </a:ext>
            </a:extLst>
          </p:cNvPr>
          <p:cNvPicPr>
            <a:picLocks noChangeAspect="1"/>
          </p:cNvPicPr>
          <p:nvPr/>
        </p:nvPicPr>
        <p:blipFill>
          <a:blip r:embed="rId10"/>
          <a:stretch>
            <a:fillRect/>
          </a:stretch>
        </p:blipFill>
        <p:spPr>
          <a:xfrm>
            <a:off x="6091237" y="3424237"/>
            <a:ext cx="9525" cy="9525"/>
          </a:xfrm>
          <a:prstGeom prst="rect">
            <a:avLst/>
          </a:prstGeom>
        </p:spPr>
      </p:pic>
      <p:sp>
        <p:nvSpPr>
          <p:cNvPr id="5" name="Text Placeholder 4">
            <a:extLst>
              <a:ext uri="{FF2B5EF4-FFF2-40B4-BE49-F238E27FC236}">
                <a16:creationId xmlns:a16="http://schemas.microsoft.com/office/drawing/2014/main" id="{11265965-2271-4C1C-BD0A-6F85F80FF9A6}"/>
              </a:ext>
            </a:extLst>
          </p:cNvPr>
          <p:cNvSpPr>
            <a:spLocks noGrp="1"/>
          </p:cNvSpPr>
          <p:nvPr>
            <p:ph type="body" sz="quarter" idx="16"/>
          </p:nvPr>
        </p:nvSpPr>
        <p:spPr>
          <a:solidFill>
            <a:schemeClr val="tx1">
              <a:lumMod val="75000"/>
              <a:lumOff val="25000"/>
            </a:schemeClr>
          </a:solidFill>
        </p:spPr>
        <p:txBody>
          <a:bodyPr/>
          <a:lstStyle/>
          <a:p>
            <a:r>
              <a:rPr lang="en-US" dirty="0"/>
              <a:t>888.393.3244</a:t>
            </a:r>
          </a:p>
        </p:txBody>
      </p:sp>
      <p:pic>
        <p:nvPicPr>
          <p:cNvPr id="10" name="Graphic 9" descr="Smart Phone" title="Icon - Presenter Phone Number">
            <a:extLst>
              <a:ext uri="{FF2B5EF4-FFF2-40B4-BE49-F238E27FC236}">
                <a16:creationId xmlns:a16="http://schemas.microsoft.com/office/drawing/2014/main" id="{A29DE31C-E099-4579-BB03-675E0A40C5F2}"/>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485495" y="4355103"/>
            <a:ext cx="218900" cy="218900"/>
          </a:xfrm>
          <a:prstGeom prst="rect">
            <a:avLst/>
          </a:prstGeom>
        </p:spPr>
      </p:pic>
      <p:sp>
        <p:nvSpPr>
          <p:cNvPr id="6" name="Text Placeholder 5">
            <a:extLst>
              <a:ext uri="{FF2B5EF4-FFF2-40B4-BE49-F238E27FC236}">
                <a16:creationId xmlns:a16="http://schemas.microsoft.com/office/drawing/2014/main" id="{50A3BCC3-A277-4C0B-9EBA-EB53990D8EBD}"/>
              </a:ext>
            </a:extLst>
          </p:cNvPr>
          <p:cNvSpPr>
            <a:spLocks noGrp="1"/>
          </p:cNvSpPr>
          <p:nvPr>
            <p:ph type="body" sz="quarter" idx="17"/>
          </p:nvPr>
        </p:nvSpPr>
        <p:spPr>
          <a:xfrm>
            <a:off x="8458200" y="4573434"/>
            <a:ext cx="2910342" cy="399105"/>
          </a:xfrm>
          <a:solidFill>
            <a:schemeClr val="tx1">
              <a:lumMod val="75000"/>
              <a:lumOff val="25000"/>
            </a:schemeClr>
          </a:solidFill>
        </p:spPr>
        <p:txBody>
          <a:bodyPr/>
          <a:lstStyle/>
          <a:p>
            <a:r>
              <a:rPr lang="en-US" dirty="0"/>
              <a:t>nancy@nancyoneale.com</a:t>
            </a:r>
          </a:p>
        </p:txBody>
      </p:sp>
      <p:pic>
        <p:nvPicPr>
          <p:cNvPr id="9" name="Graphic 8" descr="Envelope" title="Icon Presenter Email">
            <a:extLst>
              <a:ext uri="{FF2B5EF4-FFF2-40B4-BE49-F238E27FC236}">
                <a16:creationId xmlns:a16="http://schemas.microsoft.com/office/drawing/2014/main" id="{773C1382-ACE1-460F-A1B6-AB761A7D2E6B}"/>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485495" y="4703551"/>
            <a:ext cx="218900" cy="218900"/>
          </a:xfrm>
          <a:prstGeom prst="rect">
            <a:avLst/>
          </a:prstGeom>
        </p:spPr>
      </p:pic>
      <p:sp>
        <p:nvSpPr>
          <p:cNvPr id="16" name="Text Placeholder 15">
            <a:extLst>
              <a:ext uri="{FF2B5EF4-FFF2-40B4-BE49-F238E27FC236}">
                <a16:creationId xmlns:a16="http://schemas.microsoft.com/office/drawing/2014/main" id="{FD8A1232-50A8-4535-AAF9-7F4180EAA0DD}"/>
              </a:ext>
            </a:extLst>
          </p:cNvPr>
          <p:cNvSpPr>
            <a:spLocks noGrp="1"/>
          </p:cNvSpPr>
          <p:nvPr>
            <p:ph type="body" sz="quarter" idx="18"/>
          </p:nvPr>
        </p:nvSpPr>
        <p:spPr>
          <a:xfrm>
            <a:off x="8458198" y="4922451"/>
            <a:ext cx="2910343" cy="1013684"/>
          </a:xfrm>
          <a:solidFill>
            <a:schemeClr val="tx1">
              <a:lumMod val="75000"/>
              <a:lumOff val="25000"/>
            </a:schemeClr>
          </a:solidFill>
        </p:spPr>
        <p:txBody>
          <a:bodyPr/>
          <a:lstStyle/>
          <a:p>
            <a:r>
              <a:rPr lang="en-US" dirty="0"/>
              <a:t>https://nancyoneale.com/product/detroit-business-hub-group-starter-course/</a:t>
            </a:r>
          </a:p>
        </p:txBody>
      </p:sp>
      <p:pic>
        <p:nvPicPr>
          <p:cNvPr id="11" name="Graphic 10" descr="Link">
            <a:extLst>
              <a:ext uri="{FF2B5EF4-FFF2-40B4-BE49-F238E27FC236}">
                <a16:creationId xmlns:a16="http://schemas.microsoft.com/office/drawing/2014/main" id="{0718E6E0-05A2-479C-AEA8-1A385EB73474}"/>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1472552" y="5040763"/>
            <a:ext cx="244786" cy="244786"/>
          </a:xfrm>
          <a:prstGeom prst="rect">
            <a:avLst/>
          </a:prstGeom>
        </p:spPr>
      </p:pic>
      <p:sp>
        <p:nvSpPr>
          <p:cNvPr id="12" name="Slide Number Placeholder 11">
            <a:extLst>
              <a:ext uri="{FF2B5EF4-FFF2-40B4-BE49-F238E27FC236}">
                <a16:creationId xmlns:a16="http://schemas.microsoft.com/office/drawing/2014/main" id="{91814EC9-246A-4C6E-941E-5774FE72F08E}"/>
              </a:ext>
            </a:extLst>
          </p:cNvPr>
          <p:cNvSpPr>
            <a:spLocks noGrp="1"/>
          </p:cNvSpPr>
          <p:nvPr>
            <p:ph type="sldNum" sz="quarter" idx="20"/>
          </p:nvPr>
        </p:nvSpPr>
        <p:spPr>
          <a:xfrm>
            <a:off x="11594945" y="6307570"/>
            <a:ext cx="562295" cy="485774"/>
          </a:xfrm>
          <a:solidFill>
            <a:schemeClr val="tx1">
              <a:lumMod val="95000"/>
              <a:lumOff val="5000"/>
            </a:schemeClr>
          </a:solidFill>
        </p:spPr>
        <p:txBody>
          <a:bodyPr/>
          <a:lstStyle/>
          <a:p>
            <a:fld id="{19B51A1E-902D-48AF-9020-955120F399B6}" type="slidenum">
              <a:rPr lang="en-US" smtClean="0"/>
              <a:pPr/>
              <a:t>17</a:t>
            </a:fld>
            <a:endParaRPr lang="en-US" dirty="0"/>
          </a:p>
        </p:txBody>
      </p:sp>
      <p:pic>
        <p:nvPicPr>
          <p:cNvPr id="13" name="Picture 12" descr="A group of people in a room&#10;&#10;Description automatically generated">
            <a:extLst>
              <a:ext uri="{FF2B5EF4-FFF2-40B4-BE49-F238E27FC236}">
                <a16:creationId xmlns:a16="http://schemas.microsoft.com/office/drawing/2014/main" id="{A9D436C5-034B-4E11-AF60-75C086697095}"/>
              </a:ext>
            </a:extLst>
          </p:cNvPr>
          <p:cNvPicPr>
            <a:picLocks noChangeAspect="1"/>
          </p:cNvPicPr>
          <p:nvPr/>
        </p:nvPicPr>
        <p:blipFill>
          <a:blip r:embed="rId17"/>
          <a:stretch>
            <a:fillRect/>
          </a:stretch>
        </p:blipFill>
        <p:spPr>
          <a:xfrm>
            <a:off x="1548444" y="2649524"/>
            <a:ext cx="5731037" cy="1815029"/>
          </a:xfrm>
          <a:prstGeom prst="rect">
            <a:avLst/>
          </a:prstGeom>
        </p:spPr>
      </p:pic>
      <p:pic>
        <p:nvPicPr>
          <p:cNvPr id="18" name="Recorded Sound">
            <a:hlinkClick r:id="" action="ppaction://media"/>
            <a:extLst>
              <a:ext uri="{FF2B5EF4-FFF2-40B4-BE49-F238E27FC236}">
                <a16:creationId xmlns:a16="http://schemas.microsoft.com/office/drawing/2014/main" id="{0FAE308C-45DC-463B-AF5D-D581F85D1D7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964721" y="6348665"/>
            <a:ext cx="406400" cy="406400"/>
          </a:xfrm>
          <a:prstGeom prst="rect">
            <a:avLst/>
          </a:prstGeom>
        </p:spPr>
      </p:pic>
      <p:pic>
        <p:nvPicPr>
          <p:cNvPr id="20" name="Audio 19">
            <a:hlinkClick r:id="" action="ppaction://media"/>
            <a:extLst>
              <a:ext uri="{FF2B5EF4-FFF2-40B4-BE49-F238E27FC236}">
                <a16:creationId xmlns:a16="http://schemas.microsoft.com/office/drawing/2014/main" id="{E9EC0393-9A31-4E76-868B-465572BB91B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53678306"/>
      </p:ext>
    </p:extLst>
  </p:cSld>
  <p:clrMapOvr>
    <a:masterClrMapping/>
  </p:clrMapOvr>
  <mc:AlternateContent xmlns:mc="http://schemas.openxmlformats.org/markup-compatibility/2006" xmlns:p14="http://schemas.microsoft.com/office/powerpoint/2010/main">
    <mc:Choice Requires="p14">
      <p:transition spd="slow" p14:dur="2000" advTm="38541"/>
    </mc:Choice>
    <mc:Fallback xmlns="">
      <p:transition spd="slow" advTm="38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625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8"/>
                </p:tgtEl>
              </p:cMediaNode>
            </p:audio>
            <p:audio isNarration="1">
              <p:cMediaNode vol="80000" showWhenStopped="0">
                <p:cTn id="12" fill="hold" display="0">
                  <p:stCondLst>
                    <p:cond delay="indefinite"/>
                  </p:stCondLst>
                  <p:endCondLst>
                    <p:cond evt="onStopAudio" delay="0">
                      <p:tgtEl>
                        <p:sldTgt/>
                      </p:tgtEl>
                    </p:cond>
                  </p:endCondLst>
                </p:cTn>
                <p:tgtEl>
                  <p:spTgt spid="20"/>
                </p:tgtEl>
              </p:cMediaNode>
            </p:audio>
          </p:childTnLst>
        </p:cTn>
      </p:par>
    </p:tnLst>
  </p:timing>
  <p:extLst>
    <p:ext uri="{E180D4A7-C9FB-4DFB-919C-405C955672EB}">
      <p14:showEvtLst xmlns:p14="http://schemas.microsoft.com/office/powerpoint/2010/main">
        <p14:playEvt time="2273" objId="18"/>
        <p14:stopEvt time="38541" objId="18"/>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Handing touching mobile phone">
            <a:extLst>
              <a:ext uri="{FF2B5EF4-FFF2-40B4-BE49-F238E27FC236}">
                <a16:creationId xmlns:a16="http://schemas.microsoft.com/office/drawing/2014/main" id="{A9A75888-22E3-1D43-9112-DA02186070B5}"/>
              </a:ext>
            </a:extLst>
          </p:cNvPr>
          <p:cNvPicPr>
            <a:picLocks noGrp="1" noChangeAspect="1"/>
          </p:cNvPicPr>
          <p:nvPr>
            <p:ph type="pic" sz="quarter" idx="14"/>
          </p:nvPr>
        </p:nvPicPr>
        <p:blipFill>
          <a:blip r:embed="rId7" cstate="screen">
            <a:extLst>
              <a:ext uri="{28A0092B-C50C-407E-A947-70E740481C1C}">
                <a14:useLocalDpi xmlns:a14="http://schemas.microsoft.com/office/drawing/2010/main"/>
              </a:ext>
            </a:extLst>
          </a:blip>
          <a:srcRect/>
          <a:stretch>
            <a:fillRect/>
          </a:stretch>
        </p:blipFill>
        <p:spPr>
          <a:xfrm>
            <a:off x="6498470" y="-1"/>
            <a:ext cx="5693529" cy="5950701"/>
          </a:xfrm>
        </p:spPr>
      </p:pic>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lstStyle/>
          <a:p>
            <a:r>
              <a:rPr lang="en-US" dirty="0"/>
              <a:t>About Your DBHG Starter Course </a:t>
            </a:r>
          </a:p>
        </p:txBody>
      </p:sp>
      <p:pic>
        <p:nvPicPr>
          <p:cNvPr id="13" name="Content Placeholder 12" descr="A person posing for the camera&#10;&#10;Description automatically generated">
            <a:extLst>
              <a:ext uri="{FF2B5EF4-FFF2-40B4-BE49-F238E27FC236}">
                <a16:creationId xmlns:a16="http://schemas.microsoft.com/office/drawing/2014/main" id="{4A22E8C7-096B-4153-B0C8-E421FC6FEF13}"/>
              </a:ext>
            </a:extLst>
          </p:cNvPr>
          <p:cNvPicPr>
            <a:picLocks noGrp="1" noChangeAspect="1"/>
          </p:cNvPicPr>
          <p:nvPr>
            <p:ph sz="half" idx="1"/>
          </p:nvPr>
        </p:nvPicPr>
        <p:blipFill rotWithShape="1">
          <a:blip r:embed="rId8"/>
          <a:srcRect l="-16724" t="-12167" r="6538" b="-1995"/>
          <a:stretch/>
        </p:blipFill>
        <p:spPr>
          <a:xfrm>
            <a:off x="478037" y="426676"/>
            <a:ext cx="5809095" cy="4012564"/>
          </a:xfrm>
        </p:spPr>
      </p:pic>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2</a:t>
            </a:fld>
            <a:endParaRPr lang="en-US" dirty="0"/>
          </a:p>
        </p:txBody>
      </p:sp>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435900" y="2611176"/>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pic>
        <p:nvPicPr>
          <p:cNvPr id="5" name="Recorded Sound">
            <a:hlinkClick r:id="" action="ppaction://media"/>
            <a:extLst>
              <a:ext uri="{FF2B5EF4-FFF2-40B4-BE49-F238E27FC236}">
                <a16:creationId xmlns:a16="http://schemas.microsoft.com/office/drawing/2014/main" id="{DEFF4075-3C65-4C61-BF0A-5C889DFF182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800690" y="4425042"/>
            <a:ext cx="406400" cy="406400"/>
          </a:xfrm>
          <a:prstGeom prst="rect">
            <a:avLst/>
          </a:prstGeom>
        </p:spPr>
      </p:pic>
      <p:pic>
        <p:nvPicPr>
          <p:cNvPr id="10" name="Audio 9">
            <a:hlinkClick r:id="" action="ppaction://media"/>
            <a:extLst>
              <a:ext uri="{FF2B5EF4-FFF2-40B4-BE49-F238E27FC236}">
                <a16:creationId xmlns:a16="http://schemas.microsoft.com/office/drawing/2014/main" id="{97ADEFA9-1032-4FDC-B113-4CBC6F0C6F73}"/>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329746698"/>
      </p:ext>
    </p:extLst>
  </p:cSld>
  <p:clrMapOvr>
    <a:masterClrMapping/>
  </p:clrMapOvr>
  <mc:AlternateContent xmlns:mc="http://schemas.openxmlformats.org/markup-compatibility/2006" xmlns:p14="http://schemas.microsoft.com/office/powerpoint/2010/main">
    <mc:Choice Requires="p14">
      <p:transition spd="slow" p14:dur="2000" advTm="69485"/>
    </mc:Choice>
    <mc:Fallback xmlns="">
      <p:transition spd="slow" advTm="69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8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349" objId="5"/>
        <p14:stopEvt time="69485"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5770605" y="388349"/>
            <a:ext cx="6281695" cy="1440450"/>
          </a:xfrm>
        </p:spPr>
        <p:txBody>
          <a:bodyPr/>
          <a:lstStyle/>
          <a:p>
            <a:r>
              <a:rPr lang="en-US" sz="4800" dirty="0"/>
              <a:t>DBHG Course Description </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a:solidFill>
            <a:schemeClr val="tx1">
              <a:lumMod val="95000"/>
              <a:lumOff val="5000"/>
            </a:schemeClr>
          </a:solidFill>
        </p:spPr>
        <p:txBody>
          <a:bodyPr/>
          <a:lstStyle/>
          <a:p>
            <a:fld id="{19B51A1E-902D-48AF-9020-955120F399B6}" type="slidenum">
              <a:rPr lang="en-US" smtClean="0"/>
              <a:pPr/>
              <a:t>3</a:t>
            </a:fld>
            <a:endParaRPr lang="en-US" dirty="0"/>
          </a:p>
        </p:txBody>
      </p:sp>
      <p:sp>
        <p:nvSpPr>
          <p:cNvPr id="7" name="Text Placeholder 6">
            <a:extLst>
              <a:ext uri="{FF2B5EF4-FFF2-40B4-BE49-F238E27FC236}">
                <a16:creationId xmlns:a16="http://schemas.microsoft.com/office/drawing/2014/main" id="{9DAF8C04-1054-44DB-AF7E-F768A69F3514}"/>
              </a:ext>
            </a:extLst>
          </p:cNvPr>
          <p:cNvSpPr>
            <a:spLocks noGrp="1"/>
          </p:cNvSpPr>
          <p:nvPr>
            <p:ph type="body" sz="quarter" idx="13"/>
          </p:nvPr>
        </p:nvSpPr>
        <p:spPr>
          <a:xfrm>
            <a:off x="6235702" y="4087075"/>
            <a:ext cx="5956300" cy="1100565"/>
          </a:xfrm>
        </p:spPr>
        <p:txBody>
          <a:bodyPr/>
          <a:lstStyle/>
          <a:p>
            <a:r>
              <a:rPr lang="en-US" sz="3200" dirty="0"/>
              <a:t>Course Description </a:t>
            </a:r>
          </a:p>
        </p:txBody>
      </p:sp>
      <p:sp>
        <p:nvSpPr>
          <p:cNvPr id="9" name="TextBox 8">
            <a:extLst>
              <a:ext uri="{FF2B5EF4-FFF2-40B4-BE49-F238E27FC236}">
                <a16:creationId xmlns:a16="http://schemas.microsoft.com/office/drawing/2014/main" id="{B5A37520-A963-4B1A-BE0D-C3590B487E98}"/>
              </a:ext>
            </a:extLst>
          </p:cNvPr>
          <p:cNvSpPr txBox="1"/>
          <p:nvPr/>
        </p:nvSpPr>
        <p:spPr>
          <a:xfrm>
            <a:off x="139700" y="-159306"/>
            <a:ext cx="5733877" cy="7017306"/>
          </a:xfrm>
          <a:prstGeom prst="rect">
            <a:avLst/>
          </a:prstGeom>
          <a:noFill/>
        </p:spPr>
        <p:txBody>
          <a:bodyPr wrap="square" rtlCol="0">
            <a:spAutoFit/>
          </a:bodyPr>
          <a:lstStyle/>
          <a:p>
            <a:endParaRPr lang="en-US" dirty="0"/>
          </a:p>
          <a:p>
            <a:r>
              <a:rPr lang="en-US" sz="2400" dirty="0">
                <a:latin typeface="Times New Roman" panose="02020603050405020304" pitchFamily="18" charset="0"/>
                <a:cs typeface="Times New Roman" panose="02020603050405020304" pitchFamily="18" charset="0"/>
              </a:rPr>
              <a:t>Several business professionals assist small business owners in this 14-module course including DBHG Director Nancy O’Neale, Tammy Turner, Dichondra Johnson, MBA, Brandi Shelton, MBA, Attorney David Soble, Michael Chatas, Michael Rizzo, and Greg Blackwell. These business professionals offer access to capital information in the event of COVID-19, business planning, marketing, and legal advice. </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Early bird course discounts pre-orders are available for $99 now until June 5, 2020. Regular sales for the course will begin June 6, 2020 at $249. The course is complete with a downloadable workbook for each module. The registration fee in non-refundable.</a:t>
            </a:r>
          </a:p>
        </p:txBody>
      </p:sp>
      <p:pic>
        <p:nvPicPr>
          <p:cNvPr id="6" name="Audio 5">
            <a:hlinkClick r:id="" action="ppaction://media"/>
            <a:extLst>
              <a:ext uri="{FF2B5EF4-FFF2-40B4-BE49-F238E27FC236}">
                <a16:creationId xmlns:a16="http://schemas.microsoft.com/office/drawing/2014/main" id="{89E4A3BA-A9C1-4FE9-B7F1-E5CBF2DBED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91674644"/>
      </p:ext>
    </p:extLst>
  </p:cSld>
  <p:clrMapOvr>
    <a:masterClrMapping/>
  </p:clrMapOvr>
  <mc:AlternateContent xmlns:mc="http://schemas.openxmlformats.org/markup-compatibility/2006" xmlns:p14="http://schemas.microsoft.com/office/powerpoint/2010/main">
    <mc:Choice Requires="p14">
      <p:transition spd="slow" p14:dur="2000" advTm="17081"/>
    </mc:Choice>
    <mc:Fallback xmlns="">
      <p:transition spd="slow" advTm="17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614926" y="569204"/>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4</a:t>
            </a:fld>
            <a:endParaRPr lang="en-US" dirty="0"/>
          </a:p>
        </p:txBody>
      </p:sp>
      <p:sp>
        <p:nvSpPr>
          <p:cNvPr id="9" name="Content Placeholder 8">
            <a:extLst>
              <a:ext uri="{FF2B5EF4-FFF2-40B4-BE49-F238E27FC236}">
                <a16:creationId xmlns:a16="http://schemas.microsoft.com/office/drawing/2014/main" id="{787B0468-569D-4C4E-ACEE-D990668503C1}"/>
              </a:ext>
            </a:extLst>
          </p:cNvPr>
          <p:cNvSpPr>
            <a:spLocks noGrp="1"/>
          </p:cNvSpPr>
          <p:nvPr>
            <p:ph sz="half" idx="1"/>
          </p:nvPr>
        </p:nvSpPr>
        <p:spPr>
          <a:xfrm>
            <a:off x="4131325" y="1945255"/>
            <a:ext cx="7467777" cy="4174072"/>
          </a:xfrm>
        </p:spPr>
        <p:txBody>
          <a:bodyPr/>
          <a:lstStyle/>
          <a:p>
            <a:pPr marL="0" indent="0">
              <a:buNone/>
            </a:pPr>
            <a:r>
              <a:rPr lang="en-US" sz="1600" dirty="0">
                <a:latin typeface="Times New Roman" panose="02020603050405020304" pitchFamily="18" charset="0"/>
                <a:cs typeface="Times New Roman" panose="02020603050405020304" pitchFamily="18" charset="0"/>
              </a:rPr>
              <a:t>Nancy O’Neale is a teacher, author, and business consultant. Her business, Detroit Business Hub Group, LLC, is a fast track to help minority business owners jump start their businesses. It has been accredited with an A+ rating by the Better Business Bureau. As the Executive Director of the Women who Inspire 501 (c) (3) organization, she helped women start their own businesses. She is also the author of Fire Your Job! Be Your Own Boss! a self-help guide to motivate prospective owners stuck in dead end careers start their own businesses. With 10 years sales experience, she joined the elite circle of licensed insurance agents as a Championship Qualifier in 2014 and was at the top of the company’s growth model for multiple years. Nancy is also a member of the National Association of Women Business Owners. She earned her MA in Communications from Wayne State University, MA in Elementary Education from Grand Canyon University, and BA in Journalism and International Relations from the University of Wisconsin-Madison. </a:t>
            </a:r>
          </a:p>
          <a:p>
            <a:pPr marL="0" indent="0">
              <a:buNone/>
            </a:pPr>
            <a:r>
              <a:rPr lang="en-US" sz="1600" dirty="0">
                <a:latin typeface="Times New Roman" panose="02020603050405020304" pitchFamily="18" charset="0"/>
                <a:cs typeface="Times New Roman" panose="02020603050405020304" pitchFamily="18" charset="0"/>
              </a:rPr>
              <a:t>Nancy O’Neale is the Director of the Detroit Business Hub Group and the author of Fire Your Job! Be Your Own Boss! DBHG is a fast track for new business owners and newly established business owners (five years or less), especially disadvantaged minorities, to accelerate their competitiveness in the marketplace. DBHG is a full-service LLC company that assists with business plans, business structure, legal, real estate, human resources, retirement planning, insurance, marketing, and small business banking.</a:t>
            </a:r>
          </a:p>
          <a:p>
            <a:pPr marL="0" indent="0">
              <a:buNone/>
            </a:pPr>
            <a:endParaRPr lang="en-US" sz="1600" i="1" dirty="0">
              <a:latin typeface="Times New Roman" panose="02020603050405020304" pitchFamily="18" charset="0"/>
              <a:cs typeface="Times New Roman" panose="02020603050405020304" pitchFamily="18" charset="0"/>
            </a:endParaRPr>
          </a:p>
        </p:txBody>
      </p:sp>
      <p:sp>
        <p:nvSpPr>
          <p:cNvPr id="13" name="Title 12">
            <a:extLst>
              <a:ext uri="{FF2B5EF4-FFF2-40B4-BE49-F238E27FC236}">
                <a16:creationId xmlns:a16="http://schemas.microsoft.com/office/drawing/2014/main" id="{04278E74-EF2B-415B-84B3-3561133CB48A}"/>
              </a:ext>
            </a:extLst>
          </p:cNvPr>
          <p:cNvSpPr>
            <a:spLocks noGrp="1"/>
          </p:cNvSpPr>
          <p:nvPr>
            <p:ph type="title"/>
          </p:nvPr>
        </p:nvSpPr>
        <p:spPr>
          <a:xfrm>
            <a:off x="5241931" y="700806"/>
            <a:ext cx="5754932" cy="1027773"/>
          </a:xfrm>
        </p:spPr>
        <p:txBody>
          <a:bodyPr/>
          <a:lstStyle/>
          <a:p>
            <a:r>
              <a:rPr lang="en-US" dirty="0"/>
              <a:t>Course Presenters </a:t>
            </a:r>
          </a:p>
        </p:txBody>
      </p:sp>
      <p:pic>
        <p:nvPicPr>
          <p:cNvPr id="19" name="Picture Placeholder 18" descr="A person posing for the camera&#10;&#10;Description automatically generated">
            <a:extLst>
              <a:ext uri="{FF2B5EF4-FFF2-40B4-BE49-F238E27FC236}">
                <a16:creationId xmlns:a16="http://schemas.microsoft.com/office/drawing/2014/main" id="{0528C940-7E6D-4F55-A7D9-1F8BE9BC7B43}"/>
              </a:ext>
            </a:extLst>
          </p:cNvPr>
          <p:cNvPicPr>
            <a:picLocks noGrp="1" noChangeAspect="1"/>
          </p:cNvPicPr>
          <p:nvPr>
            <p:ph type="pic" sz="quarter" idx="14"/>
          </p:nvPr>
        </p:nvPicPr>
        <p:blipFill>
          <a:blip r:embed="rId4"/>
          <a:srcRect l="18104" r="18104"/>
          <a:stretch>
            <a:fillRect/>
          </a:stretch>
        </p:blipFill>
        <p:spPr>
          <a:xfrm>
            <a:off x="347779" y="1537776"/>
            <a:ext cx="3618981" cy="3782447"/>
          </a:xfrm>
        </p:spPr>
      </p:pic>
      <p:sp>
        <p:nvSpPr>
          <p:cNvPr id="21" name="TextBox 20">
            <a:extLst>
              <a:ext uri="{FF2B5EF4-FFF2-40B4-BE49-F238E27FC236}">
                <a16:creationId xmlns:a16="http://schemas.microsoft.com/office/drawing/2014/main" id="{C74584E5-D311-4510-A1BB-6DF46395E1D0}"/>
              </a:ext>
            </a:extLst>
          </p:cNvPr>
          <p:cNvSpPr txBox="1"/>
          <p:nvPr/>
        </p:nvSpPr>
        <p:spPr>
          <a:xfrm>
            <a:off x="1227222" y="5534525"/>
            <a:ext cx="1660358" cy="369332"/>
          </a:xfrm>
          <a:prstGeom prst="rect">
            <a:avLst/>
          </a:prstGeom>
          <a:noFill/>
        </p:spPr>
        <p:txBody>
          <a:bodyPr wrap="square" rtlCol="0">
            <a:spAutoFit/>
          </a:bodyPr>
          <a:lstStyle/>
          <a:p>
            <a:r>
              <a:rPr lang="en-US" b="1" dirty="0"/>
              <a:t>Nancy O’Neale</a:t>
            </a:r>
          </a:p>
        </p:txBody>
      </p:sp>
      <p:pic>
        <p:nvPicPr>
          <p:cNvPr id="4" name="Audio 3">
            <a:hlinkClick r:id="" action="ppaction://media"/>
            <a:extLst>
              <a:ext uri="{FF2B5EF4-FFF2-40B4-BE49-F238E27FC236}">
                <a16:creationId xmlns:a16="http://schemas.microsoft.com/office/drawing/2014/main" id="{8BDAD4D6-2B9E-4FED-913A-7FF20CE708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22098795"/>
      </p:ext>
    </p:extLst>
  </p:cSld>
  <p:clrMapOvr>
    <a:masterClrMapping/>
  </p:clrMapOvr>
  <mc:AlternateContent xmlns:mc="http://schemas.openxmlformats.org/markup-compatibility/2006" xmlns:p14="http://schemas.microsoft.com/office/powerpoint/2010/main">
    <mc:Choice Requires="p14">
      <p:transition spd="slow" p14:dur="2000" advTm="15971"/>
    </mc:Choice>
    <mc:Fallback xmlns="">
      <p:transition spd="slow" advTm="15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737878" y="4920916"/>
            <a:ext cx="2318142" cy="484947"/>
          </a:xfrm>
        </p:spPr>
        <p:txBody>
          <a:bodyPr/>
          <a:lstStyle/>
          <a:p>
            <a:r>
              <a:rPr lang="en-US" dirty="0"/>
              <a:t>Tammy Turner </a:t>
            </a: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a:solidFill>
            <a:schemeClr val="tx1">
              <a:lumMod val="95000"/>
              <a:lumOff val="5000"/>
            </a:schemeClr>
          </a:solidFill>
        </p:spPr>
        <p:txBody>
          <a:bodyPr/>
          <a:lstStyle/>
          <a:p>
            <a:fld id="{19B51A1E-902D-48AF-9020-955120F399B6}" type="slidenum">
              <a:rPr lang="en-US" smtClean="0"/>
              <a:pPr/>
              <a:t>5</a:t>
            </a:fld>
            <a:endParaRPr lang="en-US" dirty="0"/>
          </a:p>
        </p:txBody>
      </p:sp>
      <p:pic>
        <p:nvPicPr>
          <p:cNvPr id="16" name="Picture 15">
            <a:extLst>
              <a:ext uri="{FF2B5EF4-FFF2-40B4-BE49-F238E27FC236}">
                <a16:creationId xmlns:a16="http://schemas.microsoft.com/office/drawing/2014/main" id="{52368EBC-D62E-4D0C-A016-7A380C05E9ED}"/>
              </a:ext>
            </a:extLst>
          </p:cNvPr>
          <p:cNvPicPr>
            <a:picLocks noChangeAspect="1"/>
          </p:cNvPicPr>
          <p:nvPr/>
        </p:nvPicPr>
        <p:blipFill>
          <a:blip r:embed="rId4"/>
          <a:stretch>
            <a:fillRect/>
          </a:stretch>
        </p:blipFill>
        <p:spPr>
          <a:xfrm>
            <a:off x="247004" y="1452137"/>
            <a:ext cx="3281118" cy="3281118"/>
          </a:xfrm>
          <a:prstGeom prst="rect">
            <a:avLst/>
          </a:prstGeom>
        </p:spPr>
      </p:pic>
      <p:sp>
        <p:nvSpPr>
          <p:cNvPr id="22" name="Text Placeholder 21">
            <a:extLst>
              <a:ext uri="{FF2B5EF4-FFF2-40B4-BE49-F238E27FC236}">
                <a16:creationId xmlns:a16="http://schemas.microsoft.com/office/drawing/2014/main" id="{78CE5671-4717-492F-86B1-CF45B6EB652E}"/>
              </a:ext>
            </a:extLst>
          </p:cNvPr>
          <p:cNvSpPr>
            <a:spLocks noGrp="1"/>
          </p:cNvSpPr>
          <p:nvPr>
            <p:ph type="body" sz="quarter" idx="12"/>
          </p:nvPr>
        </p:nvSpPr>
        <p:spPr>
          <a:xfrm>
            <a:off x="3671291" y="2310063"/>
            <a:ext cx="8396383" cy="3654097"/>
          </a:xfrm>
        </p:spPr>
        <p:txBody>
          <a:bodyPr/>
          <a:lstStyle/>
          <a:p>
            <a:pPr marL="0" indent="0">
              <a:buNone/>
            </a:pPr>
            <a:r>
              <a:rPr lang="en-US" sz="2400" dirty="0">
                <a:latin typeface="Times New Roman" panose="02020603050405020304" pitchFamily="18" charset="0"/>
                <a:cs typeface="Times New Roman" panose="02020603050405020304" pitchFamily="18" charset="0"/>
              </a:rPr>
              <a:t>Tammy Turner is the Co-Owner and Co-Founder of </a:t>
            </a:r>
            <a:r>
              <a:rPr lang="en-US" sz="2400" dirty="0" err="1">
                <a:latin typeface="Times New Roman" panose="02020603050405020304" pitchFamily="18" charset="0"/>
                <a:cs typeface="Times New Roman" panose="02020603050405020304" pitchFamily="18" charset="0"/>
              </a:rPr>
              <a:t>Kapstone</a:t>
            </a:r>
            <a:r>
              <a:rPr lang="en-US" sz="2400" dirty="0">
                <a:latin typeface="Times New Roman" panose="02020603050405020304" pitchFamily="18" charset="0"/>
                <a:cs typeface="Times New Roman" panose="02020603050405020304" pitchFamily="18" charset="0"/>
              </a:rPr>
              <a:t> Employment Services (Certified MBE, WBE, WOSB). She is an Engineering Recruiter and a Head Hunter for the Automotive Industry. She recruits for all Engineering disciplines: Mechanical, Electrical, Quality, Software, Program Managers, CAD Designers, Design Engineers, with specific expertise with Controls Engineers. Her debut book, How to Talk to Strangers: A Step-by-Step Guide to Professional Networking, is a vital tool for any business professional looking to go to the next level. Tammy was also recently named one of the 25 Most Influential Women in Detroit.</a:t>
            </a:r>
          </a:p>
        </p:txBody>
      </p:sp>
      <p:pic>
        <p:nvPicPr>
          <p:cNvPr id="23" name="Picture 22">
            <a:extLst>
              <a:ext uri="{FF2B5EF4-FFF2-40B4-BE49-F238E27FC236}">
                <a16:creationId xmlns:a16="http://schemas.microsoft.com/office/drawing/2014/main" id="{8EAD9CB1-5AC9-4C3A-812E-B496C52E083B}"/>
              </a:ext>
            </a:extLst>
          </p:cNvPr>
          <p:cNvPicPr>
            <a:picLocks noChangeAspect="1"/>
          </p:cNvPicPr>
          <p:nvPr/>
        </p:nvPicPr>
        <p:blipFill>
          <a:blip r:embed="rId5"/>
          <a:stretch>
            <a:fillRect/>
          </a:stretch>
        </p:blipFill>
        <p:spPr>
          <a:xfrm>
            <a:off x="4077795" y="650443"/>
            <a:ext cx="6328196" cy="1603387"/>
          </a:xfrm>
          <a:prstGeom prst="rect">
            <a:avLst/>
          </a:prstGeom>
        </p:spPr>
      </p:pic>
      <p:pic>
        <p:nvPicPr>
          <p:cNvPr id="5" name="Audio 4">
            <a:hlinkClick r:id="" action="ppaction://media"/>
            <a:extLst>
              <a:ext uri="{FF2B5EF4-FFF2-40B4-BE49-F238E27FC236}">
                <a16:creationId xmlns:a16="http://schemas.microsoft.com/office/drawing/2014/main" id="{576F464A-2795-4E8F-B455-B710D094E1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88837873"/>
      </p:ext>
    </p:extLst>
  </p:cSld>
  <p:clrMapOvr>
    <a:masterClrMapping/>
  </p:clrMapOvr>
  <mc:AlternateContent xmlns:mc="http://schemas.openxmlformats.org/markup-compatibility/2006" xmlns:p14="http://schemas.microsoft.com/office/powerpoint/2010/main">
    <mc:Choice Requires="p14">
      <p:transition spd="slow" p14:dur="2000" advTm="18648"/>
    </mc:Choice>
    <mc:Fallback xmlns="">
      <p:transition spd="slow" advTm="18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368699" y="4848726"/>
            <a:ext cx="2318142" cy="745959"/>
          </a:xfrm>
        </p:spPr>
        <p:txBody>
          <a:bodyPr/>
          <a:lstStyle/>
          <a:p>
            <a:r>
              <a:rPr lang="en-US" dirty="0"/>
              <a:t>Greg Blackwell</a:t>
            </a: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760000" y="6371351"/>
            <a:ext cx="432000" cy="432000"/>
          </a:xfrm>
          <a:solidFill>
            <a:schemeClr val="tx1">
              <a:lumMod val="95000"/>
              <a:lumOff val="5000"/>
            </a:schemeClr>
          </a:solidFill>
        </p:spPr>
        <p:txBody>
          <a:bodyPr/>
          <a:lstStyle/>
          <a:p>
            <a:fld id="{19B51A1E-902D-48AF-9020-955120F399B6}" type="slidenum">
              <a:rPr lang="en-US" smtClean="0"/>
              <a:pPr/>
              <a:t>6</a:t>
            </a:fld>
            <a:endParaRPr lang="en-US" dirty="0"/>
          </a:p>
        </p:txBody>
      </p:sp>
      <p:pic>
        <p:nvPicPr>
          <p:cNvPr id="3" name="Picture 2">
            <a:extLst>
              <a:ext uri="{FF2B5EF4-FFF2-40B4-BE49-F238E27FC236}">
                <a16:creationId xmlns:a16="http://schemas.microsoft.com/office/drawing/2014/main" id="{1D7DE510-27A7-4432-A6A1-D04CA38540F4}"/>
              </a:ext>
            </a:extLst>
          </p:cNvPr>
          <p:cNvPicPr>
            <a:picLocks noChangeAspect="1"/>
          </p:cNvPicPr>
          <p:nvPr/>
        </p:nvPicPr>
        <p:blipFill>
          <a:blip r:embed="rId4"/>
          <a:stretch>
            <a:fillRect/>
          </a:stretch>
        </p:blipFill>
        <p:spPr>
          <a:xfrm>
            <a:off x="368699" y="1263315"/>
            <a:ext cx="2205550" cy="3320716"/>
          </a:xfrm>
          <a:prstGeom prst="rect">
            <a:avLst/>
          </a:prstGeom>
        </p:spPr>
      </p:pic>
      <p:sp>
        <p:nvSpPr>
          <p:cNvPr id="5" name="Text Placeholder 4">
            <a:extLst>
              <a:ext uri="{FF2B5EF4-FFF2-40B4-BE49-F238E27FC236}">
                <a16:creationId xmlns:a16="http://schemas.microsoft.com/office/drawing/2014/main" id="{8B4C1BDA-A985-4F6D-AC34-46E73D2C2264}"/>
              </a:ext>
            </a:extLst>
          </p:cNvPr>
          <p:cNvSpPr>
            <a:spLocks noGrp="1"/>
          </p:cNvSpPr>
          <p:nvPr>
            <p:ph type="body" sz="quarter" idx="12"/>
          </p:nvPr>
        </p:nvSpPr>
        <p:spPr>
          <a:xfrm>
            <a:off x="3264628" y="142001"/>
            <a:ext cx="8711372" cy="6229350"/>
          </a:xfrm>
        </p:spPr>
        <p:txBody>
          <a:bodyPr/>
          <a:lstStyle/>
          <a:p>
            <a:pPr marL="0" indent="0">
              <a:buNone/>
            </a:pPr>
            <a:r>
              <a:rPr lang="en-US" sz="2200" dirty="0"/>
              <a:t>Greg Blackwell is a proud Farmers Insurance Agent Owner. His agency is located in Southfield, MI. Greg Blackwell owns and operates a Farmers Insurance Agency in Southfield and has been serving the Metro Detroit area for over 10 years now. By focusing on the needs of his clients and providing “World Class Customer Service” his agency has become a frequent “Award Winning Agency”. Winning such awards as:</a:t>
            </a:r>
          </a:p>
          <a:p>
            <a:pPr marL="0" indent="0">
              <a:buNone/>
            </a:pPr>
            <a:endParaRPr lang="en-US" sz="2200" dirty="0"/>
          </a:p>
          <a:p>
            <a:pPr marL="0" indent="0">
              <a:buNone/>
            </a:pPr>
            <a:r>
              <a:rPr lang="en-US" sz="2200" dirty="0"/>
              <a:t>Farmers Topper Club (2)</a:t>
            </a:r>
          </a:p>
          <a:p>
            <a:pPr marL="0" indent="0">
              <a:buNone/>
            </a:pPr>
            <a:r>
              <a:rPr lang="en-US" sz="2200" dirty="0"/>
              <a:t>Farmers Blue Vase (2)</a:t>
            </a:r>
          </a:p>
          <a:p>
            <a:pPr marL="0" indent="0">
              <a:buNone/>
            </a:pPr>
            <a:r>
              <a:rPr lang="en-US" sz="2200" dirty="0" err="1"/>
              <a:t>Dumbroski</a:t>
            </a:r>
            <a:r>
              <a:rPr lang="en-US" sz="2200" dirty="0"/>
              <a:t> Life Cup</a:t>
            </a:r>
          </a:p>
          <a:p>
            <a:pPr marL="0" indent="0">
              <a:buNone/>
            </a:pPr>
            <a:r>
              <a:rPr lang="en-US" sz="2200" dirty="0"/>
              <a:t>District Agent of The Year</a:t>
            </a:r>
          </a:p>
          <a:p>
            <a:pPr marL="0" indent="0">
              <a:buNone/>
            </a:pPr>
            <a:r>
              <a:rPr lang="en-US" sz="2200" dirty="0"/>
              <a:t>Because his goal is to provide the highest level of expertise to his clients, he continues to study his craft by taking courses within the field of insurance and financial services and has earned the following designations:</a:t>
            </a:r>
          </a:p>
          <a:p>
            <a:pPr marL="0" indent="0">
              <a:buNone/>
            </a:pPr>
            <a:r>
              <a:rPr lang="en-US" sz="2200" dirty="0"/>
              <a:t>CSD – Consultative Sales Designee</a:t>
            </a:r>
          </a:p>
          <a:p>
            <a:pPr marL="0" indent="0">
              <a:buNone/>
            </a:pPr>
            <a:r>
              <a:rPr lang="en-US" sz="2200" dirty="0"/>
              <a:t>FSCP – Financial Services Certified Professional</a:t>
            </a:r>
          </a:p>
        </p:txBody>
      </p:sp>
      <p:pic>
        <p:nvPicPr>
          <p:cNvPr id="7" name="Audio 6">
            <a:hlinkClick r:id="" action="ppaction://media"/>
            <a:extLst>
              <a:ext uri="{FF2B5EF4-FFF2-40B4-BE49-F238E27FC236}">
                <a16:creationId xmlns:a16="http://schemas.microsoft.com/office/drawing/2014/main" id="{3D7D5F33-9E08-4F8F-B7B6-4ADCD44037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4799031"/>
      </p:ext>
    </p:extLst>
  </p:cSld>
  <p:clrMapOvr>
    <a:masterClrMapping/>
  </p:clrMapOvr>
  <mc:AlternateContent xmlns:mc="http://schemas.openxmlformats.org/markup-compatibility/2006" xmlns:p14="http://schemas.microsoft.com/office/powerpoint/2010/main">
    <mc:Choice Requires="p14">
      <p:transition spd="slow" p14:dur="2000" advTm="16067"/>
    </mc:Choice>
    <mc:Fallback xmlns="">
      <p:transition spd="slow" advTm="16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614926" y="569204"/>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7</a:t>
            </a:fld>
            <a:endParaRPr lang="en-US" dirty="0"/>
          </a:p>
        </p:txBody>
      </p:sp>
      <p:sp>
        <p:nvSpPr>
          <p:cNvPr id="13" name="Title 12">
            <a:extLst>
              <a:ext uri="{FF2B5EF4-FFF2-40B4-BE49-F238E27FC236}">
                <a16:creationId xmlns:a16="http://schemas.microsoft.com/office/drawing/2014/main" id="{04278E74-EF2B-415B-84B3-3561133CB48A}"/>
              </a:ext>
            </a:extLst>
          </p:cNvPr>
          <p:cNvSpPr>
            <a:spLocks noGrp="1"/>
          </p:cNvSpPr>
          <p:nvPr>
            <p:ph type="title"/>
          </p:nvPr>
        </p:nvSpPr>
        <p:spPr>
          <a:xfrm>
            <a:off x="5241931" y="700806"/>
            <a:ext cx="5754932" cy="1027773"/>
          </a:xfrm>
        </p:spPr>
        <p:txBody>
          <a:bodyPr/>
          <a:lstStyle/>
          <a:p>
            <a:r>
              <a:rPr lang="en-US" dirty="0"/>
              <a:t>Course Presenters </a:t>
            </a:r>
          </a:p>
        </p:txBody>
      </p:sp>
      <p:sp>
        <p:nvSpPr>
          <p:cNvPr id="21" name="TextBox 20">
            <a:extLst>
              <a:ext uri="{FF2B5EF4-FFF2-40B4-BE49-F238E27FC236}">
                <a16:creationId xmlns:a16="http://schemas.microsoft.com/office/drawing/2014/main" id="{C74584E5-D311-4510-A1BB-6DF46395E1D0}"/>
              </a:ext>
            </a:extLst>
          </p:cNvPr>
          <p:cNvSpPr txBox="1"/>
          <p:nvPr/>
        </p:nvSpPr>
        <p:spPr>
          <a:xfrm>
            <a:off x="1728532" y="5416952"/>
            <a:ext cx="1319208" cy="369332"/>
          </a:xfrm>
          <a:prstGeom prst="rect">
            <a:avLst/>
          </a:prstGeom>
          <a:noFill/>
        </p:spPr>
        <p:txBody>
          <a:bodyPr wrap="square" rtlCol="0">
            <a:spAutoFit/>
          </a:bodyPr>
          <a:lstStyle/>
          <a:p>
            <a:r>
              <a:rPr lang="en-US" b="1" dirty="0"/>
              <a:t>Mike Rizzo </a:t>
            </a:r>
          </a:p>
        </p:txBody>
      </p:sp>
      <p:pic>
        <p:nvPicPr>
          <p:cNvPr id="4" name="Picture Placeholder 3">
            <a:extLst>
              <a:ext uri="{FF2B5EF4-FFF2-40B4-BE49-F238E27FC236}">
                <a16:creationId xmlns:a16="http://schemas.microsoft.com/office/drawing/2014/main" id="{AC40A982-AB68-476E-97B7-8B7DC216F8AB}"/>
              </a:ext>
            </a:extLst>
          </p:cNvPr>
          <p:cNvPicPr>
            <a:picLocks noGrp="1" noChangeAspect="1"/>
          </p:cNvPicPr>
          <p:nvPr>
            <p:ph type="pic" sz="quarter" idx="14"/>
          </p:nvPr>
        </p:nvPicPr>
        <p:blipFill>
          <a:blip r:embed="rId4"/>
          <a:srcRect l="18774" r="18774"/>
          <a:stretch>
            <a:fillRect/>
          </a:stretch>
        </p:blipFill>
        <p:spPr>
          <a:xfrm>
            <a:off x="951713" y="954143"/>
            <a:ext cx="2710800" cy="4340606"/>
          </a:xfrm>
          <a:prstGeom prst="rect">
            <a:avLst/>
          </a:prstGeom>
        </p:spPr>
      </p:pic>
      <p:sp>
        <p:nvSpPr>
          <p:cNvPr id="7" name="Content Placeholder 6">
            <a:extLst>
              <a:ext uri="{FF2B5EF4-FFF2-40B4-BE49-F238E27FC236}">
                <a16:creationId xmlns:a16="http://schemas.microsoft.com/office/drawing/2014/main" id="{ABA436F3-BEFD-4E25-B9D7-CB3F8F05E98D}"/>
              </a:ext>
            </a:extLst>
          </p:cNvPr>
          <p:cNvSpPr>
            <a:spLocks noGrp="1"/>
          </p:cNvSpPr>
          <p:nvPr>
            <p:ph sz="half" idx="1"/>
          </p:nvPr>
        </p:nvSpPr>
        <p:spPr>
          <a:xfrm>
            <a:off x="3970116" y="1932972"/>
            <a:ext cx="7824608" cy="4062257"/>
          </a:xfrm>
        </p:spPr>
        <p:txBody>
          <a:bodyPr/>
          <a:lstStyle/>
          <a:p>
            <a:pPr marL="0" indent="0">
              <a:buNone/>
            </a:pPr>
            <a:r>
              <a:rPr lang="en-US" sz="2400" dirty="0"/>
              <a:t>Michael Rizzo, and his production company, RizzoRizzo Creative Services Company, creates business-to-business marketing videos across a variety of industries in the Metro Detroit area, and across the country. Over the course of his career Michael has created, managed, and executed creative messaging for brands that range from two hundred million-dollar corporations to the local body shop. He’s a writer, producer, director, editor, and creative director with hands on every facet of corporate communication. For members of the Hub Group, that means creating short, polished company overview videos that help startups present who they are and what they do affordably.</a:t>
            </a:r>
          </a:p>
        </p:txBody>
      </p:sp>
      <p:pic>
        <p:nvPicPr>
          <p:cNvPr id="5" name="Audio 4">
            <a:hlinkClick r:id="" action="ppaction://media"/>
            <a:extLst>
              <a:ext uri="{FF2B5EF4-FFF2-40B4-BE49-F238E27FC236}">
                <a16:creationId xmlns:a16="http://schemas.microsoft.com/office/drawing/2014/main" id="{0B83709D-FD8C-4236-8C7F-C59D31085A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26371637"/>
      </p:ext>
    </p:extLst>
  </p:cSld>
  <p:clrMapOvr>
    <a:masterClrMapping/>
  </p:clrMapOvr>
  <mc:AlternateContent xmlns:mc="http://schemas.openxmlformats.org/markup-compatibility/2006" xmlns:p14="http://schemas.microsoft.com/office/powerpoint/2010/main">
    <mc:Choice Requires="p14">
      <p:transition spd="slow" p14:dur="2000" advTm="15976"/>
    </mc:Choice>
    <mc:Fallback xmlns="">
      <p:transition spd="slow" advTm="15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614926" y="426374"/>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8</a:t>
            </a:fld>
            <a:endParaRPr lang="en-US" dirty="0"/>
          </a:p>
        </p:txBody>
      </p:sp>
      <p:sp>
        <p:nvSpPr>
          <p:cNvPr id="13" name="Title 12">
            <a:extLst>
              <a:ext uri="{FF2B5EF4-FFF2-40B4-BE49-F238E27FC236}">
                <a16:creationId xmlns:a16="http://schemas.microsoft.com/office/drawing/2014/main" id="{04278E74-EF2B-415B-84B3-3561133CB48A}"/>
              </a:ext>
            </a:extLst>
          </p:cNvPr>
          <p:cNvSpPr>
            <a:spLocks noGrp="1"/>
          </p:cNvSpPr>
          <p:nvPr>
            <p:ph type="title"/>
          </p:nvPr>
        </p:nvSpPr>
        <p:spPr>
          <a:xfrm>
            <a:off x="5716493" y="618558"/>
            <a:ext cx="5754932" cy="1027773"/>
          </a:xfrm>
        </p:spPr>
        <p:txBody>
          <a:bodyPr/>
          <a:lstStyle/>
          <a:p>
            <a:r>
              <a:rPr lang="en-US" dirty="0"/>
              <a:t>Course Presenters </a:t>
            </a:r>
          </a:p>
        </p:txBody>
      </p:sp>
      <p:sp>
        <p:nvSpPr>
          <p:cNvPr id="21" name="TextBox 20">
            <a:extLst>
              <a:ext uri="{FF2B5EF4-FFF2-40B4-BE49-F238E27FC236}">
                <a16:creationId xmlns:a16="http://schemas.microsoft.com/office/drawing/2014/main" id="{C74584E5-D311-4510-A1BB-6DF46395E1D0}"/>
              </a:ext>
            </a:extLst>
          </p:cNvPr>
          <p:cNvSpPr txBox="1"/>
          <p:nvPr/>
        </p:nvSpPr>
        <p:spPr>
          <a:xfrm>
            <a:off x="1194466" y="4595693"/>
            <a:ext cx="1833042" cy="369332"/>
          </a:xfrm>
          <a:prstGeom prst="rect">
            <a:avLst/>
          </a:prstGeom>
          <a:noFill/>
        </p:spPr>
        <p:txBody>
          <a:bodyPr wrap="square" rtlCol="0">
            <a:spAutoFit/>
          </a:bodyPr>
          <a:lstStyle/>
          <a:p>
            <a:r>
              <a:rPr lang="en-US" b="1" dirty="0"/>
              <a:t>Brandi Shelton</a:t>
            </a:r>
          </a:p>
        </p:txBody>
      </p:sp>
      <p:sp>
        <p:nvSpPr>
          <p:cNvPr id="7" name="Content Placeholder 6">
            <a:extLst>
              <a:ext uri="{FF2B5EF4-FFF2-40B4-BE49-F238E27FC236}">
                <a16:creationId xmlns:a16="http://schemas.microsoft.com/office/drawing/2014/main" id="{ABA436F3-BEFD-4E25-B9D7-CB3F8F05E98D}"/>
              </a:ext>
            </a:extLst>
          </p:cNvPr>
          <p:cNvSpPr>
            <a:spLocks noGrp="1"/>
          </p:cNvSpPr>
          <p:nvPr>
            <p:ph sz="half" idx="1"/>
          </p:nvPr>
        </p:nvSpPr>
        <p:spPr>
          <a:xfrm>
            <a:off x="3553428" y="1886673"/>
            <a:ext cx="8253944" cy="4096981"/>
          </a:xfrm>
        </p:spPr>
        <p:txBody>
          <a:bodyPr/>
          <a:lstStyle/>
          <a:p>
            <a:pPr marL="0" indent="0">
              <a:buNone/>
            </a:pPr>
            <a:r>
              <a:rPr lang="en-US" sz="2400" dirty="0"/>
              <a:t>Brandi C Shelton, also known as B, has dedicated her life to the development of the company Utilize Consulting Service and Management Group. Brandi is a native Detroiter, focused on being the developer of dreams. Since Brandi’s younger days she has always been driven to be different. Starting UTILIZE was something different. A graduate from University of Phoenix with a double Bachelor in Business Management and Administration and 15 years of active experience in a variety of professional settings that continue to add wealth and knowledge to her professional portfolio, Brandi has the knowledge and experience it takes to help professionals turn their dreams into realities. </a:t>
            </a:r>
          </a:p>
        </p:txBody>
      </p:sp>
      <p:pic>
        <p:nvPicPr>
          <p:cNvPr id="5" name="Picture Placeholder 4">
            <a:extLst>
              <a:ext uri="{FF2B5EF4-FFF2-40B4-BE49-F238E27FC236}">
                <a16:creationId xmlns:a16="http://schemas.microsoft.com/office/drawing/2014/main" id="{156D8127-4CD4-40DC-B666-0172BE049BAB}"/>
              </a:ext>
            </a:extLst>
          </p:cNvPr>
          <p:cNvPicPr>
            <a:picLocks noGrp="1" noChangeAspect="1"/>
          </p:cNvPicPr>
          <p:nvPr>
            <p:ph type="pic" sz="quarter" idx="14"/>
          </p:nvPr>
        </p:nvPicPr>
        <p:blipFill>
          <a:blip r:embed="rId4"/>
          <a:srcRect t="15165" b="15165"/>
          <a:stretch>
            <a:fillRect/>
          </a:stretch>
        </p:blipFill>
        <p:spPr>
          <a:xfrm>
            <a:off x="384628" y="1214692"/>
            <a:ext cx="3050523" cy="3188312"/>
          </a:xfrm>
          <a:prstGeom prst="rect">
            <a:avLst/>
          </a:prstGeom>
        </p:spPr>
      </p:pic>
      <p:pic>
        <p:nvPicPr>
          <p:cNvPr id="4" name="Audio 3">
            <a:hlinkClick r:id="" action="ppaction://media"/>
            <a:extLst>
              <a:ext uri="{FF2B5EF4-FFF2-40B4-BE49-F238E27FC236}">
                <a16:creationId xmlns:a16="http://schemas.microsoft.com/office/drawing/2014/main" id="{86334B46-8AB1-4734-843F-8A319CC4AF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18290943"/>
      </p:ext>
    </p:extLst>
  </p:cSld>
  <p:clrMapOvr>
    <a:masterClrMapping/>
  </p:clrMapOvr>
  <mc:AlternateContent xmlns:mc="http://schemas.openxmlformats.org/markup-compatibility/2006" xmlns:p14="http://schemas.microsoft.com/office/powerpoint/2010/main">
    <mc:Choice Requires="p14">
      <p:transition spd="slow" p14:dur="2000" advTm="15767"/>
    </mc:Choice>
    <mc:Fallback xmlns="">
      <p:transition spd="slow" advTm="15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614926" y="426374"/>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9</a:t>
            </a:fld>
            <a:endParaRPr lang="en-US" dirty="0"/>
          </a:p>
        </p:txBody>
      </p:sp>
      <p:sp>
        <p:nvSpPr>
          <p:cNvPr id="13" name="Title 12">
            <a:extLst>
              <a:ext uri="{FF2B5EF4-FFF2-40B4-BE49-F238E27FC236}">
                <a16:creationId xmlns:a16="http://schemas.microsoft.com/office/drawing/2014/main" id="{04278E74-EF2B-415B-84B3-3561133CB48A}"/>
              </a:ext>
            </a:extLst>
          </p:cNvPr>
          <p:cNvSpPr>
            <a:spLocks noGrp="1"/>
          </p:cNvSpPr>
          <p:nvPr>
            <p:ph type="title"/>
          </p:nvPr>
        </p:nvSpPr>
        <p:spPr>
          <a:xfrm>
            <a:off x="5716493" y="618558"/>
            <a:ext cx="5754932" cy="1027773"/>
          </a:xfrm>
        </p:spPr>
        <p:txBody>
          <a:bodyPr/>
          <a:lstStyle/>
          <a:p>
            <a:r>
              <a:rPr lang="en-US" dirty="0"/>
              <a:t>Course Presenters </a:t>
            </a:r>
          </a:p>
        </p:txBody>
      </p:sp>
      <p:sp>
        <p:nvSpPr>
          <p:cNvPr id="21" name="TextBox 20">
            <a:extLst>
              <a:ext uri="{FF2B5EF4-FFF2-40B4-BE49-F238E27FC236}">
                <a16:creationId xmlns:a16="http://schemas.microsoft.com/office/drawing/2014/main" id="{C74584E5-D311-4510-A1BB-6DF46395E1D0}"/>
              </a:ext>
            </a:extLst>
          </p:cNvPr>
          <p:cNvSpPr txBox="1"/>
          <p:nvPr/>
        </p:nvSpPr>
        <p:spPr>
          <a:xfrm>
            <a:off x="914401" y="5416953"/>
            <a:ext cx="2483498" cy="369332"/>
          </a:xfrm>
          <a:prstGeom prst="rect">
            <a:avLst/>
          </a:prstGeom>
          <a:noFill/>
        </p:spPr>
        <p:txBody>
          <a:bodyPr wrap="square" rtlCol="0">
            <a:spAutoFit/>
          </a:bodyPr>
          <a:lstStyle/>
          <a:p>
            <a:r>
              <a:rPr lang="en-US" b="1" dirty="0"/>
              <a:t>Attorney David Soble </a:t>
            </a:r>
          </a:p>
        </p:txBody>
      </p:sp>
      <p:sp>
        <p:nvSpPr>
          <p:cNvPr id="8" name="Content Placeholder 7">
            <a:extLst>
              <a:ext uri="{FF2B5EF4-FFF2-40B4-BE49-F238E27FC236}">
                <a16:creationId xmlns:a16="http://schemas.microsoft.com/office/drawing/2014/main" id="{3BB49740-C2E1-49D1-9F05-B3E653107C3E}"/>
              </a:ext>
            </a:extLst>
          </p:cNvPr>
          <p:cNvSpPr>
            <a:spLocks noGrp="1"/>
          </p:cNvSpPr>
          <p:nvPr>
            <p:ph sz="half" idx="1"/>
          </p:nvPr>
        </p:nvSpPr>
        <p:spPr>
          <a:xfrm>
            <a:off x="3889094" y="1979272"/>
            <a:ext cx="8137001" cy="4155310"/>
          </a:xfrm>
        </p:spPr>
        <p:txBody>
          <a:bodyPr/>
          <a:lstStyle/>
          <a:p>
            <a:pPr marL="0" indent="0">
              <a:buNone/>
            </a:pPr>
            <a:r>
              <a:rPr lang="en-US" dirty="0"/>
              <a:t> </a:t>
            </a:r>
            <a:r>
              <a:rPr lang="en-US" sz="2000" dirty="0"/>
              <a:t>For over 25 years David Soble has provided no nonsense legal advice to banks, lenders and consumers alike, in the areas of commercial and residential real estate, business and residential lending and contract matters. His background is unique in that he has extensive practical experience and knowledge working with commercial, residential, and lending transactions. He has managed sizable loan portfolios ($500+ Million) consisting of commercial and residential real estate for national banks. He was managing attorney to several notable lending institutions and their default loan servicing portfolio. He is a licensed real estate broker and has authored numerous books and articles on issues related to real estate, contracts, foreclosure matters, loan negotiations, and creditor /debtor rights. David Soble is a graduate of Michigan State University ('87) and The Ohio State University College of Law ('90). His focus has been on real estate law and lending law. </a:t>
            </a:r>
          </a:p>
          <a:p>
            <a:endParaRPr lang="en-US" dirty="0"/>
          </a:p>
        </p:txBody>
      </p:sp>
      <p:pic>
        <p:nvPicPr>
          <p:cNvPr id="12" name="Picture Placeholder 11">
            <a:extLst>
              <a:ext uri="{FF2B5EF4-FFF2-40B4-BE49-F238E27FC236}">
                <a16:creationId xmlns:a16="http://schemas.microsoft.com/office/drawing/2014/main" id="{234EB9E3-A9F4-45DB-AE06-94B063F22700}"/>
              </a:ext>
            </a:extLst>
          </p:cNvPr>
          <p:cNvPicPr>
            <a:picLocks noGrp="1" noChangeAspect="1"/>
          </p:cNvPicPr>
          <p:nvPr>
            <p:ph type="pic" sz="quarter" idx="14"/>
          </p:nvPr>
        </p:nvPicPr>
        <p:blipFill>
          <a:blip r:embed="rId4"/>
          <a:srcRect l="2654" r="2654"/>
          <a:stretch>
            <a:fillRect/>
          </a:stretch>
        </p:blipFill>
        <p:spPr>
          <a:xfrm>
            <a:off x="165905" y="1646331"/>
            <a:ext cx="3537799" cy="3697598"/>
          </a:xfrm>
          <a:prstGeom prst="rect">
            <a:avLst/>
          </a:prstGeom>
        </p:spPr>
      </p:pic>
      <p:pic>
        <p:nvPicPr>
          <p:cNvPr id="5" name="Audio 4">
            <a:hlinkClick r:id="" action="ppaction://media"/>
            <a:extLst>
              <a:ext uri="{FF2B5EF4-FFF2-40B4-BE49-F238E27FC236}">
                <a16:creationId xmlns:a16="http://schemas.microsoft.com/office/drawing/2014/main" id="{0E394866-A713-41B6-B565-2E4E1E9C3F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57009329"/>
      </p:ext>
    </p:extLst>
  </p:cSld>
  <p:clrMapOvr>
    <a:masterClrMapping/>
  </p:clrMapOvr>
  <mc:AlternateContent xmlns:mc="http://schemas.openxmlformats.org/markup-compatibility/2006" xmlns:p14="http://schemas.microsoft.com/office/powerpoint/2010/main">
    <mc:Choice Requires="p14">
      <p:transition spd="slow" p14:dur="2000" advTm="15702"/>
    </mc:Choice>
    <mc:Fallback xmlns="">
      <p:transition spd="slow" advTm="15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Office Them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90D0D0-7C1D-47FF-A2F0-9937AA567A3D}">
  <ds:schemaRefs>
    <ds:schemaRef ds:uri="http://schemas.openxmlformats.org/package/2006/metadata/core-properties"/>
    <ds:schemaRef ds:uri="http://schemas.microsoft.com/office/2006/documentManagement/types"/>
    <ds:schemaRef ds:uri="http://purl.org/dc/terms/"/>
    <ds:schemaRef ds:uri="http://schemas.microsoft.com/office/2006/metadata/properties"/>
    <ds:schemaRef ds:uri="71af3243-3dd4-4a8d-8c0d-dd76da1f02a5"/>
    <ds:schemaRef ds:uri="16c05727-aa75-4e4a-9b5f-8a80a1165891"/>
    <ds:schemaRef ds:uri="http://purl.org/dc/dcmitype/"/>
    <ds:schemaRef ds:uri="http://purl.org/dc/elements/1.1/"/>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2EDB5DD7-8DCC-4069-9EB3-5D09818665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E15EA0-2F38-456B-B156-038699A5D1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Bright business presentation</Template>
  <TotalTime>0</TotalTime>
  <Words>2400</Words>
  <Application>Microsoft Office PowerPoint</Application>
  <PresentationFormat>Widescreen</PresentationFormat>
  <Paragraphs>140</Paragraphs>
  <Slides>17</Slides>
  <Notes>1</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Candara</vt:lpstr>
      <vt:lpstr>Corbel</vt:lpstr>
      <vt:lpstr>Times New Roman</vt:lpstr>
      <vt:lpstr>Wingdings</vt:lpstr>
      <vt:lpstr>Office Theme</vt:lpstr>
      <vt:lpstr>Welcome to the DBHG Starter Course</vt:lpstr>
      <vt:lpstr>About Your DBHG Starter Course </vt:lpstr>
      <vt:lpstr>DBHG Course Description </vt:lpstr>
      <vt:lpstr>Course Presenters </vt:lpstr>
      <vt:lpstr>Tammy Turner </vt:lpstr>
      <vt:lpstr>Greg Blackwell</vt:lpstr>
      <vt:lpstr>Course Presenters </vt:lpstr>
      <vt:lpstr>Course Presenters </vt:lpstr>
      <vt:lpstr>Course Presenters </vt:lpstr>
      <vt:lpstr>Course Presenters </vt:lpstr>
      <vt:lpstr>Course Presenters </vt:lpstr>
      <vt:lpstr>PowerPoint Presentation</vt:lpstr>
      <vt:lpstr>PowerPoint Presentation</vt:lpstr>
      <vt:lpstr>PowerPoint Presentation</vt:lpstr>
      <vt:lpstr>PowerPoint Presentation</vt:lpstr>
      <vt:lpstr>Large image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2020-05-09T00:24:12Z</dcterms:created>
  <dcterms:modified xsi:type="dcterms:W3CDTF">2020-05-24T17:59:08Z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