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y="5143500" cx="9144000"/>
  <p:notesSz cx="6858000" cy="9144000"/>
  <p:embeddedFontLst>
    <p:embeddedFont>
      <p:font typeface="Roboto"/>
      <p:regular r:id="rId58"/>
      <p:bold r:id="rId59"/>
      <p:italic r:id="rId60"/>
      <p:boldItalic r:id="rId61"/>
    </p:embeddedFont>
    <p:embeddedFont>
      <p:font typeface="Merriweather"/>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Merriweather-regular.fntdata"/><Relationship Id="rId61" Type="http://schemas.openxmlformats.org/officeDocument/2006/relationships/font" Target="fonts/Roboto-boldItalic.fntdata"/><Relationship Id="rId20" Type="http://schemas.openxmlformats.org/officeDocument/2006/relationships/slide" Target="slides/slide15.xml"/><Relationship Id="rId64" Type="http://schemas.openxmlformats.org/officeDocument/2006/relationships/font" Target="fonts/Merriweather-italic.fntdata"/><Relationship Id="rId63" Type="http://schemas.openxmlformats.org/officeDocument/2006/relationships/font" Target="fonts/Merriweather-bold.fntdata"/><Relationship Id="rId22" Type="http://schemas.openxmlformats.org/officeDocument/2006/relationships/slide" Target="slides/slide17.xml"/><Relationship Id="rId21" Type="http://schemas.openxmlformats.org/officeDocument/2006/relationships/slide" Target="slides/slide16.xml"/><Relationship Id="rId65" Type="http://schemas.openxmlformats.org/officeDocument/2006/relationships/font" Target="fonts/Merriweather-boldItalic.fnt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Roboto-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Roboto-bold.fntdata"/><Relationship Id="rId14" Type="http://schemas.openxmlformats.org/officeDocument/2006/relationships/slide" Target="slides/slide9.xml"/><Relationship Id="rId58" Type="http://schemas.openxmlformats.org/officeDocument/2006/relationships/font" Target="fonts/Roboto-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d36a308588_0_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d36a30858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d36a308588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d36a30858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d36a308588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d36a30858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d36a308588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d36a30858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d837252186_0_2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d83725218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d36a308588_0_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d36a30858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d36a308588_0_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d36a30858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d36a308588_0_3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d36a30858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d36a308588_0_4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d36a30858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cd85269879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cd852698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6f73a04f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6f73a04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cd85269879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cd8526987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cd85269879_0_1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cd8526987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d837252186_0_3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d83725218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d837252186_0_4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d83725218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d837252186_0_4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d83725218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d837252186_0_5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d83725218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cd85269879_0_4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cd8526987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cd85269879_0_5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cd85269879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cd85269879_0_5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cd8526987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cd85269879_0_6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cd85269879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c6f73a04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c6f73a04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d837252186_0_6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d83725218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d837252186_0_6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d837252186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cd85269879_0_8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cd85269879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cd85269879_0_8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cd85269879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cd85269879_0_9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cd85269879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cd85269879_0_1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cd85269879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d864fdb118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d864fdb1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d864fdb118_0_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d864fdb11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cd85269879_0_1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cd85269879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d864fdb118_0_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d864fdb11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c6f73a04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c6f73a04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d864fdb11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d864fdb11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d864fdb118_0_3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d864fdb11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d864fdb118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d864fdb118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d864fdb118_0_3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d864fdb11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d864fdb118_0_5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d864fdb11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cd85269879_0_10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cd85269879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d864fdb118_0_6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d864fdb11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d50baf7e22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d50baf7e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d50baf7e22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d50baf7e2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d864fdb118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d864fdb11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c6f73a04f_0_2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6f73a04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d864fdb118_0_6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d864fdb118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cd85269879_0_9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cd8526987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d864fdb118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d864fdb11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d837252186_0_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d83725218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d837252186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d83725218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d837252186_0_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d83725218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c6f73a04f_0_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c6f73a04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5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image" Target="../media/image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 Id="rId3"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 Id="rId3"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1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9.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2.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202650"/>
            <a:ext cx="8222100" cy="155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Business Plan </a:t>
            </a:r>
            <a:r>
              <a:rPr lang="en"/>
              <a:t>Writing</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Part 2 - Access Fundings for your business</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400">
                <a:latin typeface="Merriweather"/>
                <a:ea typeface="Merriweather"/>
                <a:cs typeface="Merriweather"/>
                <a:sym typeface="Merriweather"/>
              </a:rPr>
              <a:t>Section 2</a:t>
            </a:r>
            <a:r>
              <a:rPr lang="en" sz="3400">
                <a:latin typeface="Merriweather"/>
                <a:ea typeface="Merriweather"/>
                <a:cs typeface="Merriweather"/>
                <a:sym typeface="Merriweather"/>
              </a:rPr>
              <a:t> - The Business (Company Description)</a:t>
            </a:r>
            <a:endParaRPr sz="3400">
              <a:latin typeface="Merriweather"/>
              <a:ea typeface="Merriweather"/>
              <a:cs typeface="Merriweather"/>
              <a:sym typeface="Merriweath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a:t>
            </a:r>
            <a:endParaRPr/>
          </a:p>
        </p:txBody>
      </p:sp>
      <p:sp>
        <p:nvSpPr>
          <p:cNvPr id="128" name="Google Shape;128;p23"/>
          <p:cNvSpPr txBox="1"/>
          <p:nvPr>
            <p:ph idx="1" type="body"/>
          </p:nvPr>
        </p:nvSpPr>
        <p:spPr>
          <a:xfrm>
            <a:off x="138175" y="1919075"/>
            <a:ext cx="8889900" cy="30555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2000">
                <a:latin typeface="Merriweather"/>
                <a:ea typeface="Merriweather"/>
                <a:cs typeface="Merriweather"/>
                <a:sym typeface="Merriweather"/>
              </a:rPr>
              <a:t>This section describes your business idea. It answers the following questions:</a:t>
            </a:r>
            <a:endParaRPr sz="2000">
              <a:latin typeface="Merriweather"/>
              <a:ea typeface="Merriweather"/>
              <a:cs typeface="Merriweather"/>
              <a:sym typeface="Merriweather"/>
            </a:endParaRPr>
          </a:p>
          <a:p>
            <a:pPr indent="-355600" lvl="0" marL="457200" rtl="0" algn="just">
              <a:lnSpc>
                <a:spcPct val="115000"/>
              </a:lnSpc>
              <a:spcBef>
                <a:spcPts val="1000"/>
              </a:spcBef>
              <a:spcAft>
                <a:spcPts val="0"/>
              </a:spcAft>
              <a:buSzPts val="2000"/>
              <a:buFont typeface="Merriweather"/>
              <a:buChar char="●"/>
            </a:pPr>
            <a:r>
              <a:rPr lang="en" sz="2000">
                <a:latin typeface="Merriweather"/>
                <a:ea typeface="Merriweather"/>
                <a:cs typeface="Merriweather"/>
                <a:sym typeface="Merriweather"/>
              </a:rPr>
              <a:t>What is the pain point?</a:t>
            </a:r>
            <a:endParaRPr sz="2000">
              <a:latin typeface="Merriweather"/>
              <a:ea typeface="Merriweather"/>
              <a:cs typeface="Merriweather"/>
              <a:sym typeface="Merriweather"/>
            </a:endParaRPr>
          </a:p>
          <a:p>
            <a:pPr indent="-355600" lvl="0" marL="457200" rtl="0" algn="just">
              <a:lnSpc>
                <a:spcPct val="115000"/>
              </a:lnSpc>
              <a:spcBef>
                <a:spcPts val="0"/>
              </a:spcBef>
              <a:spcAft>
                <a:spcPts val="0"/>
              </a:spcAft>
              <a:buSzPts val="2000"/>
              <a:buFont typeface="Merriweather"/>
              <a:buChar char="●"/>
            </a:pPr>
            <a:r>
              <a:rPr lang="en" sz="2000">
                <a:latin typeface="Merriweather"/>
                <a:ea typeface="Merriweather"/>
                <a:cs typeface="Merriweather"/>
                <a:sym typeface="Merriweather"/>
              </a:rPr>
              <a:t>What is your solution?</a:t>
            </a:r>
            <a:endParaRPr sz="2000">
              <a:latin typeface="Merriweather"/>
              <a:ea typeface="Merriweather"/>
              <a:cs typeface="Merriweather"/>
              <a:sym typeface="Merriweather"/>
            </a:endParaRPr>
          </a:p>
          <a:p>
            <a:pPr indent="0" lvl="0" marL="0" rtl="0" algn="just">
              <a:lnSpc>
                <a:spcPct val="115000"/>
              </a:lnSpc>
              <a:spcBef>
                <a:spcPts val="1000"/>
              </a:spcBef>
              <a:spcAft>
                <a:spcPts val="0"/>
              </a:spcAft>
              <a:buNone/>
            </a:pPr>
            <a:r>
              <a:rPr lang="en" sz="2000">
                <a:latin typeface="Merriweather"/>
                <a:ea typeface="Merriweather"/>
                <a:cs typeface="Merriweather"/>
                <a:sym typeface="Merriweather"/>
              </a:rPr>
              <a:t>Also, it should include;</a:t>
            </a:r>
            <a:endParaRPr sz="2000">
              <a:latin typeface="Merriweather"/>
              <a:ea typeface="Merriweather"/>
              <a:cs typeface="Merriweather"/>
              <a:sym typeface="Merriweather"/>
            </a:endParaRPr>
          </a:p>
          <a:p>
            <a:pPr indent="-355600" lvl="0" marL="457200" rtl="0" algn="just">
              <a:lnSpc>
                <a:spcPct val="115000"/>
              </a:lnSpc>
              <a:spcBef>
                <a:spcPts val="1000"/>
              </a:spcBef>
              <a:spcAft>
                <a:spcPts val="0"/>
              </a:spcAft>
              <a:buSzPts val="2000"/>
              <a:buFont typeface="Merriweather"/>
              <a:buChar char="●"/>
            </a:pPr>
            <a:r>
              <a:rPr lang="en" sz="2000">
                <a:latin typeface="Merriweather"/>
                <a:ea typeface="Merriweather"/>
                <a:cs typeface="Merriweather"/>
                <a:sym typeface="Merriweather"/>
              </a:rPr>
              <a:t>Mission &amp; Vision </a:t>
            </a:r>
            <a:r>
              <a:rPr lang="en" sz="2000">
                <a:latin typeface="Merriweather"/>
                <a:ea typeface="Merriweather"/>
                <a:cs typeface="Merriweather"/>
                <a:sym typeface="Merriweather"/>
              </a:rPr>
              <a:t>Statement</a:t>
            </a:r>
            <a:endParaRPr sz="2000">
              <a:latin typeface="Merriweather"/>
              <a:ea typeface="Merriweather"/>
              <a:cs typeface="Merriweather"/>
              <a:sym typeface="Merriweather"/>
            </a:endParaRPr>
          </a:p>
          <a:p>
            <a:pPr indent="-355600" lvl="0" marL="457200" rtl="0" algn="just">
              <a:lnSpc>
                <a:spcPct val="115000"/>
              </a:lnSpc>
              <a:spcBef>
                <a:spcPts val="0"/>
              </a:spcBef>
              <a:spcAft>
                <a:spcPts val="0"/>
              </a:spcAft>
              <a:buSzPts val="2000"/>
              <a:buFont typeface="Merriweather"/>
              <a:buChar char="●"/>
            </a:pPr>
            <a:r>
              <a:rPr lang="en" sz="2000">
                <a:latin typeface="Merriweather"/>
                <a:ea typeface="Merriweather"/>
                <a:cs typeface="Merriweather"/>
                <a:sym typeface="Merriweather"/>
              </a:rPr>
              <a:t>Current &amp; Future Milestone</a:t>
            </a:r>
            <a:endParaRPr sz="2000">
              <a:latin typeface="Merriweather"/>
              <a:ea typeface="Merriweather"/>
              <a:cs typeface="Merriweather"/>
              <a:sym typeface="Merriweather"/>
            </a:endParaRPr>
          </a:p>
          <a:p>
            <a:pPr indent="0" lvl="0" marL="0" rtl="0" algn="just">
              <a:lnSpc>
                <a:spcPct val="115000"/>
              </a:lnSpc>
              <a:spcBef>
                <a:spcPts val="1000"/>
              </a:spcBef>
              <a:spcAft>
                <a:spcPts val="1000"/>
              </a:spcAft>
              <a:buNone/>
            </a:pPr>
            <a:r>
              <a:t/>
            </a:r>
            <a:endParaRPr sz="2000">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0" st="0"/>
                                            </p:txEl>
                                          </p:spTgt>
                                        </p:tgtEl>
                                        <p:attrNameLst>
                                          <p:attrName>style.visibility</p:attrName>
                                        </p:attrNameLst>
                                      </p:cBhvr>
                                      <p:to>
                                        <p:strVal val="visible"/>
                                      </p:to>
                                    </p:set>
                                    <p:animEffect filter="fade" transition="in">
                                      <p:cBhvr>
                                        <p:cTn dur="1000"/>
                                        <p:tgtEl>
                                          <p:spTgt spid="1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1" st="1"/>
                                            </p:txEl>
                                          </p:spTgt>
                                        </p:tgtEl>
                                        <p:attrNameLst>
                                          <p:attrName>style.visibility</p:attrName>
                                        </p:attrNameLst>
                                      </p:cBhvr>
                                      <p:to>
                                        <p:strVal val="visible"/>
                                      </p:to>
                                    </p:set>
                                    <p:animEffect filter="fade" transition="in">
                                      <p:cBhvr>
                                        <p:cTn dur="1000"/>
                                        <p:tgtEl>
                                          <p:spTgt spid="1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2" st="2"/>
                                            </p:txEl>
                                          </p:spTgt>
                                        </p:tgtEl>
                                        <p:attrNameLst>
                                          <p:attrName>style.visibility</p:attrName>
                                        </p:attrNameLst>
                                      </p:cBhvr>
                                      <p:to>
                                        <p:strVal val="visible"/>
                                      </p:to>
                                    </p:set>
                                    <p:animEffect filter="fade" transition="in">
                                      <p:cBhvr>
                                        <p:cTn dur="1000"/>
                                        <p:tgtEl>
                                          <p:spTgt spid="12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3" st="3"/>
                                            </p:txEl>
                                          </p:spTgt>
                                        </p:tgtEl>
                                        <p:attrNameLst>
                                          <p:attrName>style.visibility</p:attrName>
                                        </p:attrNameLst>
                                      </p:cBhvr>
                                      <p:to>
                                        <p:strVal val="visible"/>
                                      </p:to>
                                    </p:set>
                                    <p:animEffect filter="fade" transition="in">
                                      <p:cBhvr>
                                        <p:cTn dur="1000"/>
                                        <p:tgtEl>
                                          <p:spTgt spid="12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4" st="4"/>
                                            </p:txEl>
                                          </p:spTgt>
                                        </p:tgtEl>
                                        <p:attrNameLst>
                                          <p:attrName>style.visibility</p:attrName>
                                        </p:attrNameLst>
                                      </p:cBhvr>
                                      <p:to>
                                        <p:strVal val="visible"/>
                                      </p:to>
                                    </p:set>
                                    <p:animEffect filter="fade" transition="in">
                                      <p:cBhvr>
                                        <p:cTn dur="1000"/>
                                        <p:tgtEl>
                                          <p:spTgt spid="12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5" st="5"/>
                                            </p:txEl>
                                          </p:spTgt>
                                        </p:tgtEl>
                                        <p:attrNameLst>
                                          <p:attrName>style.visibility</p:attrName>
                                        </p:attrNameLst>
                                      </p:cBhvr>
                                      <p:to>
                                        <p:strVal val="visible"/>
                                      </p:to>
                                    </p:set>
                                    <p:animEffect filter="fade" transition="in">
                                      <p:cBhvr>
                                        <p:cTn dur="1000"/>
                                        <p:tgtEl>
                                          <p:spTgt spid="12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6" st="6"/>
                                            </p:txEl>
                                          </p:spTgt>
                                        </p:tgtEl>
                                        <p:attrNameLst>
                                          <p:attrName>style.visibility</p:attrName>
                                        </p:attrNameLst>
                                      </p:cBhvr>
                                      <p:to>
                                        <p:strVal val="visible"/>
                                      </p:to>
                                    </p:set>
                                    <p:animEffect filter="fade" transition="in">
                                      <p:cBhvr>
                                        <p:cTn dur="1000"/>
                                        <p:tgtEl>
                                          <p:spTgt spid="12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226075" y="357800"/>
            <a:ext cx="2808000" cy="3511500"/>
          </a:xfrm>
          <a:prstGeom prst="rect">
            <a:avLst/>
          </a:prstGeom>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a:latin typeface="Merriweather"/>
                <a:ea typeface="Merriweather"/>
                <a:cs typeface="Merriweather"/>
                <a:sym typeface="Merriweather"/>
              </a:rPr>
              <a:t>The Business – Problems and Solutions</a:t>
            </a:r>
            <a:endParaRPr/>
          </a:p>
        </p:txBody>
      </p:sp>
      <p:sp>
        <p:nvSpPr>
          <p:cNvPr id="134" name="Google Shape;134;p24"/>
          <p:cNvSpPr txBox="1"/>
          <p:nvPr>
            <p:ph idx="1" type="body"/>
          </p:nvPr>
        </p:nvSpPr>
        <p:spPr>
          <a:xfrm>
            <a:off x="3285700" y="0"/>
            <a:ext cx="5757600" cy="50514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800">
                <a:solidFill>
                  <a:schemeClr val="dk2"/>
                </a:solidFill>
                <a:latin typeface="Merriweather"/>
                <a:ea typeface="Merriweather"/>
                <a:cs typeface="Merriweather"/>
                <a:sym typeface="Merriweather"/>
              </a:rPr>
              <a:t>“Customers don’t care about your solution. They care about their problems.” – Dave McClure , 500 Startups</a:t>
            </a:r>
            <a:endParaRPr sz="1800">
              <a:solidFill>
                <a:schemeClr val="dk2"/>
              </a:solidFill>
              <a:latin typeface="Merriweather"/>
              <a:ea typeface="Merriweather"/>
              <a:cs typeface="Merriweather"/>
              <a:sym typeface="Merriweather"/>
            </a:endParaRPr>
          </a:p>
          <a:p>
            <a:pPr indent="0" lvl="0" marL="0" rtl="0" algn="just">
              <a:lnSpc>
                <a:spcPct val="150000"/>
              </a:lnSpc>
              <a:spcBef>
                <a:spcPts val="1600"/>
              </a:spcBef>
              <a:spcAft>
                <a:spcPts val="0"/>
              </a:spcAft>
              <a:buNone/>
            </a:pPr>
            <a:r>
              <a:rPr lang="en" sz="1800">
                <a:solidFill>
                  <a:schemeClr val="dk2"/>
                </a:solidFill>
                <a:latin typeface="Merriweather"/>
                <a:ea typeface="Merriweather"/>
                <a:cs typeface="Merriweather"/>
                <a:sym typeface="Merriweather"/>
              </a:rPr>
              <a:t>Too many entrepreneurs start with their solution; - they come up with a great idea, or piece of technology, or gadget. They are so excited about this idea, and they can’t explain why the rest of the world isn’t as excited as they are.</a:t>
            </a:r>
            <a:endParaRPr sz="1800">
              <a:solidFill>
                <a:schemeClr val="dk2"/>
              </a:solidFill>
              <a:latin typeface="Merriweather"/>
              <a:ea typeface="Merriweather"/>
              <a:cs typeface="Merriweather"/>
              <a:sym typeface="Merriweather"/>
            </a:endParaRPr>
          </a:p>
          <a:p>
            <a:pPr indent="0" lvl="0" marL="0" rtl="0" algn="just">
              <a:lnSpc>
                <a:spcPct val="150000"/>
              </a:lnSpc>
              <a:spcBef>
                <a:spcPts val="1600"/>
              </a:spcBef>
              <a:spcAft>
                <a:spcPts val="1600"/>
              </a:spcAft>
              <a:buNone/>
            </a:pPr>
            <a:r>
              <a:rPr lang="en" sz="1800">
                <a:solidFill>
                  <a:schemeClr val="dk2"/>
                </a:solidFill>
                <a:latin typeface="Merriweather"/>
                <a:ea typeface="Merriweather"/>
                <a:cs typeface="Merriweather"/>
                <a:sym typeface="Merriweather"/>
              </a:rPr>
              <a:t>The problem is – they haven’t explained the problem!</a:t>
            </a:r>
            <a:endParaRPr sz="1800">
              <a:solidFill>
                <a:schemeClr val="dk2"/>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animEffect filter="fade" transition="in">
                                      <p:cBhvr>
                                        <p:cTn dur="1000"/>
                                        <p:tgtEl>
                                          <p:spTgt spid="1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1" st="1"/>
                                            </p:txEl>
                                          </p:spTgt>
                                        </p:tgtEl>
                                        <p:attrNameLst>
                                          <p:attrName>style.visibility</p:attrName>
                                        </p:attrNameLst>
                                      </p:cBhvr>
                                      <p:to>
                                        <p:strVal val="visible"/>
                                      </p:to>
                                    </p:set>
                                    <p:animEffect filter="fade" transition="in">
                                      <p:cBhvr>
                                        <p:cTn dur="1000"/>
                                        <p:tgtEl>
                                          <p:spTgt spid="1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2" st="2"/>
                                            </p:txEl>
                                          </p:spTgt>
                                        </p:tgtEl>
                                        <p:attrNameLst>
                                          <p:attrName>style.visibility</p:attrName>
                                        </p:attrNameLst>
                                      </p:cBhvr>
                                      <p:to>
                                        <p:strVal val="visible"/>
                                      </p:to>
                                    </p:set>
                                    <p:animEffect filter="fade" transition="in">
                                      <p:cBhvr>
                                        <p:cTn dur="1000"/>
                                        <p:tgtEl>
                                          <p:spTgt spid="13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Samples - Elites</a:t>
            </a:r>
            <a:endParaRPr/>
          </a:p>
        </p:txBody>
      </p:sp>
      <p:sp>
        <p:nvSpPr>
          <p:cNvPr id="140" name="Google Shape;140;p25"/>
          <p:cNvSpPr txBox="1"/>
          <p:nvPr>
            <p:ph idx="1" type="body"/>
          </p:nvPr>
        </p:nvSpPr>
        <p:spPr>
          <a:xfrm>
            <a:off x="138175" y="1766675"/>
            <a:ext cx="8889900" cy="31893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2100">
                <a:solidFill>
                  <a:srgbClr val="FF0000"/>
                </a:solidFill>
                <a:latin typeface="Merriweather"/>
                <a:ea typeface="Merriweather"/>
                <a:cs typeface="Merriweather"/>
                <a:sym typeface="Merriweather"/>
              </a:rPr>
              <a:t>More than 70% of graduates churned out in recent times by Nigerian Universities and other higher institutions of learning are unemployable.</a:t>
            </a:r>
            <a:endParaRPr sz="2100">
              <a:solidFill>
                <a:srgbClr val="FF0000"/>
              </a:solidFill>
              <a:latin typeface="Merriweather"/>
              <a:ea typeface="Merriweather"/>
              <a:cs typeface="Merriweather"/>
              <a:sym typeface="Merriweather"/>
            </a:endParaRPr>
          </a:p>
          <a:p>
            <a:pPr indent="0" lvl="0" marL="0" rtl="0" algn="just">
              <a:lnSpc>
                <a:spcPct val="115000"/>
              </a:lnSpc>
              <a:spcBef>
                <a:spcPts val="1000"/>
              </a:spcBef>
              <a:spcAft>
                <a:spcPts val="1000"/>
              </a:spcAft>
              <a:buNone/>
            </a:pPr>
            <a:r>
              <a:rPr lang="en" sz="2100">
                <a:latin typeface="Merriweather"/>
                <a:ea typeface="Merriweather"/>
                <a:cs typeface="Merriweather"/>
                <a:sym typeface="Merriweather"/>
              </a:rPr>
              <a:t>Elites quest to a bridge between Graduates, Unemployed, Career switchers, job seekers and companies that are in dire need of the skilled personnel by building job ready developer, designers and Internet marketers</a:t>
            </a:r>
            <a:endParaRPr sz="2100">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Effect filter="fade" transition="in">
                                      <p:cBhvr>
                                        <p:cTn dur="1000"/>
                                        <p:tgtEl>
                                          <p:spTgt spid="1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animEffect filter="fade" transition="in">
                                      <p:cBhvr>
                                        <p:cTn dur="1000"/>
                                        <p:tgtEl>
                                          <p:spTgt spid="14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Samples – SME’s Clinic</a:t>
            </a:r>
            <a:endParaRPr/>
          </a:p>
        </p:txBody>
      </p:sp>
      <p:sp>
        <p:nvSpPr>
          <p:cNvPr id="146" name="Google Shape;146;p26"/>
          <p:cNvSpPr txBox="1"/>
          <p:nvPr>
            <p:ph idx="1" type="body"/>
          </p:nvPr>
        </p:nvSpPr>
        <p:spPr>
          <a:xfrm>
            <a:off x="138175" y="1766675"/>
            <a:ext cx="8889900" cy="31893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2100">
                <a:solidFill>
                  <a:srgbClr val="FF0000"/>
                </a:solidFill>
                <a:latin typeface="Merriweather"/>
                <a:ea typeface="Merriweather"/>
                <a:cs typeface="Merriweather"/>
                <a:sym typeface="Merriweather"/>
              </a:rPr>
              <a:t>Most SME’s are failing and Aspiring Entrepreneurs finding it very difficult to startup. Because they lack funding, access to market and network but most especially they lack access to right business training and mentorship</a:t>
            </a:r>
            <a:endParaRPr sz="2100">
              <a:solidFill>
                <a:srgbClr val="FF0000"/>
              </a:solidFill>
              <a:latin typeface="Merriweather"/>
              <a:ea typeface="Merriweather"/>
              <a:cs typeface="Merriweather"/>
              <a:sym typeface="Merriweather"/>
            </a:endParaRPr>
          </a:p>
          <a:p>
            <a:pPr indent="0" lvl="0" marL="0" rtl="0" algn="just">
              <a:lnSpc>
                <a:spcPct val="115000"/>
              </a:lnSpc>
              <a:spcBef>
                <a:spcPts val="1000"/>
              </a:spcBef>
              <a:spcAft>
                <a:spcPts val="1000"/>
              </a:spcAft>
              <a:buNone/>
            </a:pPr>
            <a:r>
              <a:rPr lang="en" sz="2100">
                <a:solidFill>
                  <a:srgbClr val="434343"/>
                </a:solidFill>
                <a:latin typeface="Merriweather"/>
                <a:ea typeface="Merriweather"/>
                <a:cs typeface="Merriweather"/>
                <a:sym typeface="Merriweather"/>
              </a:rPr>
              <a:t>SME Clinic by Mayokun is a monthly workshop that will help Small and Medium scale Enterprises (SMEs) address challenges associated with setting up and Growing</a:t>
            </a:r>
            <a:endParaRPr sz="2100">
              <a:solidFill>
                <a:srgbClr val="434343"/>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Effect filter="fade" transition="in">
                                      <p:cBhvr>
                                        <p:cTn dur="1000"/>
                                        <p:tgtEl>
                                          <p:spTgt spid="1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animEffect filter="fade" transition="in">
                                      <p:cBhvr>
                                        <p:cTn dur="1000"/>
                                        <p:tgtEl>
                                          <p:spTgt spid="14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NOTE</a:t>
            </a:r>
            <a:endParaRPr/>
          </a:p>
        </p:txBody>
      </p:sp>
      <p:sp>
        <p:nvSpPr>
          <p:cNvPr id="152" name="Google Shape;152;p27"/>
          <p:cNvSpPr txBox="1"/>
          <p:nvPr>
            <p:ph idx="1" type="body"/>
          </p:nvPr>
        </p:nvSpPr>
        <p:spPr>
          <a:xfrm>
            <a:off x="138175" y="1919075"/>
            <a:ext cx="4200900" cy="30555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2000">
                <a:latin typeface="Merriweather"/>
                <a:ea typeface="Merriweather"/>
                <a:cs typeface="Merriweather"/>
                <a:sym typeface="Merriweather"/>
              </a:rPr>
              <a:t>Keep it short and simple such that you can explain it to anyone unfamiliar with your idea and industry can get it. Please use the problem and solution map to fill in this section.</a:t>
            </a:r>
            <a:endParaRPr sz="2000">
              <a:latin typeface="Merriweather"/>
              <a:ea typeface="Merriweather"/>
              <a:cs typeface="Merriweather"/>
              <a:sym typeface="Merriweather"/>
            </a:endParaRPr>
          </a:p>
        </p:txBody>
      </p:sp>
      <p:pic>
        <p:nvPicPr>
          <p:cNvPr id="153" name="Google Shape;153;p27"/>
          <p:cNvPicPr preferRelativeResize="0"/>
          <p:nvPr/>
        </p:nvPicPr>
        <p:blipFill rotWithShape="1">
          <a:blip r:embed="rId3">
            <a:alphaModFix/>
          </a:blip>
          <a:srcRect b="5205" l="0" r="0" t="5205"/>
          <a:stretch/>
        </p:blipFill>
        <p:spPr>
          <a:xfrm>
            <a:off x="4790700" y="1963625"/>
            <a:ext cx="4200899" cy="2508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1000"/>
                                        <p:tgtEl>
                                          <p:spTgt spid="15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your end goals?</a:t>
            </a:r>
            <a:endParaRPr/>
          </a:p>
        </p:txBody>
      </p:sp>
      <p:sp>
        <p:nvSpPr>
          <p:cNvPr id="159" name="Google Shape;159;p28"/>
          <p:cNvSpPr txBox="1"/>
          <p:nvPr>
            <p:ph idx="1" type="body"/>
          </p:nvPr>
        </p:nvSpPr>
        <p:spPr>
          <a:xfrm>
            <a:off x="138175" y="1766675"/>
            <a:ext cx="8889900" cy="3136200"/>
          </a:xfrm>
          <a:prstGeom prst="rect">
            <a:avLst/>
          </a:prstGeom>
        </p:spPr>
        <p:txBody>
          <a:bodyPr anchorCtr="0" anchor="t" bIns="91425" lIns="91425" spcFirstLastPara="1" rIns="91425" wrap="square" tIns="91425">
            <a:noAutofit/>
          </a:bodyPr>
          <a:lstStyle/>
          <a:p>
            <a:pPr indent="-355600" lvl="0" marL="457200" rtl="0" algn="just">
              <a:lnSpc>
                <a:spcPct val="150000"/>
              </a:lnSpc>
              <a:spcBef>
                <a:spcPts val="0"/>
              </a:spcBef>
              <a:spcAft>
                <a:spcPts val="0"/>
              </a:spcAft>
              <a:buSzPts val="2000"/>
              <a:buFont typeface="Merriweather"/>
              <a:buChar char="●"/>
            </a:pPr>
            <a:r>
              <a:rPr lang="en" sz="2000">
                <a:latin typeface="Merriweather"/>
                <a:ea typeface="Merriweather"/>
                <a:cs typeface="Merriweather"/>
                <a:sym typeface="Merriweather"/>
              </a:rPr>
              <a:t>Your Vision Statement</a:t>
            </a:r>
            <a:endParaRPr sz="2000">
              <a:latin typeface="Merriweather"/>
              <a:ea typeface="Merriweather"/>
              <a:cs typeface="Merriweather"/>
              <a:sym typeface="Merriweather"/>
            </a:endParaRPr>
          </a:p>
          <a:p>
            <a:pPr indent="-355600" lvl="0" marL="457200" rtl="0" algn="just">
              <a:lnSpc>
                <a:spcPct val="150000"/>
              </a:lnSpc>
              <a:spcBef>
                <a:spcPts val="0"/>
              </a:spcBef>
              <a:spcAft>
                <a:spcPts val="0"/>
              </a:spcAft>
              <a:buSzPts val="2000"/>
              <a:buFont typeface="Merriweather"/>
              <a:buChar char="●"/>
            </a:pPr>
            <a:r>
              <a:rPr lang="en" sz="2000">
                <a:latin typeface="Merriweather"/>
                <a:ea typeface="Merriweather"/>
                <a:cs typeface="Merriweather"/>
                <a:sym typeface="Merriweather"/>
              </a:rPr>
              <a:t>Your Mission Statement</a:t>
            </a:r>
            <a:endParaRPr sz="2000">
              <a:latin typeface="Merriweather"/>
              <a:ea typeface="Merriweather"/>
              <a:cs typeface="Merriweather"/>
              <a:sym typeface="Merriweather"/>
            </a:endParaRPr>
          </a:p>
          <a:p>
            <a:pPr indent="-355600" lvl="0" marL="457200" rtl="0" algn="just">
              <a:lnSpc>
                <a:spcPct val="150000"/>
              </a:lnSpc>
              <a:spcBef>
                <a:spcPts val="0"/>
              </a:spcBef>
              <a:spcAft>
                <a:spcPts val="0"/>
              </a:spcAft>
              <a:buSzPts val="2000"/>
              <a:buFont typeface="Merriweather"/>
              <a:buChar char="●"/>
            </a:pPr>
            <a:r>
              <a:rPr lang="en" sz="2000">
                <a:latin typeface="Merriweather"/>
                <a:ea typeface="Merriweather"/>
                <a:cs typeface="Merriweather"/>
                <a:sym typeface="Merriweather"/>
              </a:rPr>
              <a:t>Your Current Milestone - Short-term Plan</a:t>
            </a:r>
            <a:endParaRPr sz="2000">
              <a:latin typeface="Merriweather"/>
              <a:ea typeface="Merriweather"/>
              <a:cs typeface="Merriweather"/>
              <a:sym typeface="Merriweather"/>
            </a:endParaRPr>
          </a:p>
          <a:p>
            <a:pPr indent="-355600" lvl="0" marL="457200" rtl="0" algn="just">
              <a:lnSpc>
                <a:spcPct val="150000"/>
              </a:lnSpc>
              <a:spcBef>
                <a:spcPts val="0"/>
              </a:spcBef>
              <a:spcAft>
                <a:spcPts val="0"/>
              </a:spcAft>
              <a:buSzPts val="2000"/>
              <a:buFont typeface="Merriweather"/>
              <a:buChar char="●"/>
            </a:pPr>
            <a:r>
              <a:rPr lang="en" sz="2000">
                <a:latin typeface="Merriweather"/>
                <a:ea typeface="Merriweather"/>
                <a:cs typeface="Merriweather"/>
                <a:sym typeface="Merriweather"/>
              </a:rPr>
              <a:t>Your Next Milestone - Long term Plan</a:t>
            </a:r>
            <a:endParaRPr sz="2000">
              <a:latin typeface="Merriweather"/>
              <a:ea typeface="Merriweather"/>
              <a:cs typeface="Merriweather"/>
              <a:sym typeface="Merriweather"/>
            </a:endParaRPr>
          </a:p>
          <a:p>
            <a:pPr indent="0" lvl="0" marL="0" rtl="0" algn="just">
              <a:lnSpc>
                <a:spcPct val="115000"/>
              </a:lnSpc>
              <a:spcBef>
                <a:spcPts val="1000"/>
              </a:spcBef>
              <a:spcAft>
                <a:spcPts val="1000"/>
              </a:spcAft>
              <a:buNone/>
            </a:pPr>
            <a:r>
              <a:rPr i="1" lang="en" sz="2000">
                <a:latin typeface="Merriweather"/>
                <a:ea typeface="Merriweather"/>
                <a:cs typeface="Merriweather"/>
                <a:sym typeface="Merriweather"/>
              </a:rPr>
              <a:t>Refer to the Business Plan Samples</a:t>
            </a:r>
            <a:endParaRPr i="1" sz="2000">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1000"/>
                                        <p:tgtEl>
                                          <p:spTgt spid="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animEffect filter="fade" transition="in">
                                      <p:cBhvr>
                                        <p:cTn dur="1000"/>
                                        <p:tgtEl>
                                          <p:spTgt spid="1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animEffect filter="fade" transition="in">
                                      <p:cBhvr>
                                        <p:cTn dur="1000"/>
                                        <p:tgtEl>
                                          <p:spTgt spid="15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3" st="3"/>
                                            </p:txEl>
                                          </p:spTgt>
                                        </p:tgtEl>
                                        <p:attrNameLst>
                                          <p:attrName>style.visibility</p:attrName>
                                        </p:attrNameLst>
                                      </p:cBhvr>
                                      <p:to>
                                        <p:strVal val="visible"/>
                                      </p:to>
                                    </p:set>
                                    <p:animEffect filter="fade" transition="in">
                                      <p:cBhvr>
                                        <p:cTn dur="1000"/>
                                        <p:tgtEl>
                                          <p:spTgt spid="15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4" st="4"/>
                                            </p:txEl>
                                          </p:spTgt>
                                        </p:tgtEl>
                                        <p:attrNameLst>
                                          <p:attrName>style.visibility</p:attrName>
                                        </p:attrNameLst>
                                      </p:cBhvr>
                                      <p:to>
                                        <p:strVal val="visible"/>
                                      </p:to>
                                    </p:set>
                                    <p:animEffect filter="fade" transition="in">
                                      <p:cBhvr>
                                        <p:cTn dur="1000"/>
                                        <p:tgtEl>
                                          <p:spTgt spid="15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265500" y="67252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400">
                <a:solidFill>
                  <a:srgbClr val="FF0000"/>
                </a:solidFill>
              </a:rPr>
              <a:t>Let’s Do it Together</a:t>
            </a:r>
            <a:endParaRPr sz="3400">
              <a:solidFill>
                <a:srgbClr val="FF0000"/>
              </a:solidFill>
            </a:endParaRPr>
          </a:p>
        </p:txBody>
      </p:sp>
      <p:sp>
        <p:nvSpPr>
          <p:cNvPr id="165" name="Google Shape;165;p29"/>
          <p:cNvSpPr txBox="1"/>
          <p:nvPr>
            <p:ph idx="1" type="subTitle"/>
          </p:nvPr>
        </p:nvSpPr>
        <p:spPr>
          <a:xfrm>
            <a:off x="265500" y="2154831"/>
            <a:ext cx="4045200" cy="207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To make this really impactful do not watch the next </a:t>
            </a:r>
            <a:r>
              <a:rPr lang="en" sz="2400"/>
              <a:t>video</a:t>
            </a:r>
            <a:r>
              <a:rPr lang="en" sz="2400"/>
              <a:t> until you have written the 2nd Section of your business Plan…</a:t>
            </a:r>
            <a:endParaRPr sz="2400"/>
          </a:p>
        </p:txBody>
      </p:sp>
      <p:pic>
        <p:nvPicPr>
          <p:cNvPr id="166" name="Google Shape;166;p29"/>
          <p:cNvPicPr preferRelativeResize="0"/>
          <p:nvPr/>
        </p:nvPicPr>
        <p:blipFill rotWithShape="1">
          <a:blip r:embed="rId3">
            <a:alphaModFix/>
          </a:blip>
          <a:srcRect b="0" l="12355" r="12355" t="0"/>
          <a:stretch/>
        </p:blipFill>
        <p:spPr>
          <a:xfrm>
            <a:off x="4572000" y="285750"/>
            <a:ext cx="4571999" cy="4572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0"/>
          <p:cNvSpPr txBox="1"/>
          <p:nvPr>
            <p:ph type="title"/>
          </p:nvPr>
        </p:nvSpPr>
        <p:spPr>
          <a:xfrm>
            <a:off x="253875" y="2065350"/>
            <a:ext cx="8774700" cy="134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400">
                <a:latin typeface="Merriweather"/>
                <a:ea typeface="Merriweather"/>
                <a:cs typeface="Merriweather"/>
                <a:sym typeface="Merriweather"/>
              </a:rPr>
              <a:t>Section 3 - Market Analysis</a:t>
            </a:r>
            <a:endParaRPr sz="3400">
              <a:latin typeface="Merriweather"/>
              <a:ea typeface="Merriweather"/>
              <a:cs typeface="Merriweather"/>
              <a:sym typeface="Merriweathe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a:t>
            </a:r>
            <a:endParaRPr/>
          </a:p>
        </p:txBody>
      </p:sp>
      <p:sp>
        <p:nvSpPr>
          <p:cNvPr id="177" name="Google Shape;177;p31"/>
          <p:cNvSpPr txBox="1"/>
          <p:nvPr>
            <p:ph idx="1" type="body"/>
          </p:nvPr>
        </p:nvSpPr>
        <p:spPr>
          <a:xfrm>
            <a:off x="138175" y="1842875"/>
            <a:ext cx="8889900" cy="30555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2100">
                <a:latin typeface="Merriweather"/>
                <a:ea typeface="Merriweather"/>
                <a:cs typeface="Merriweather"/>
                <a:sym typeface="Merriweather"/>
              </a:rPr>
              <a:t>This section covers 3 important pieces of information namely;</a:t>
            </a:r>
            <a:endParaRPr sz="2100">
              <a:latin typeface="Merriweather"/>
              <a:ea typeface="Merriweather"/>
              <a:cs typeface="Merriweather"/>
              <a:sym typeface="Merriweather"/>
            </a:endParaRPr>
          </a:p>
          <a:p>
            <a:pPr indent="-361950" lvl="0" marL="457200" rtl="0" algn="just">
              <a:lnSpc>
                <a:spcPct val="115000"/>
              </a:lnSpc>
              <a:spcBef>
                <a:spcPts val="1000"/>
              </a:spcBef>
              <a:spcAft>
                <a:spcPts val="0"/>
              </a:spcAft>
              <a:buSzPts val="2100"/>
              <a:buFont typeface="Merriweather"/>
              <a:buChar char="●"/>
            </a:pPr>
            <a:r>
              <a:rPr lang="en" sz="2100">
                <a:latin typeface="Merriweather"/>
                <a:ea typeface="Merriweather"/>
                <a:cs typeface="Merriweather"/>
                <a:sym typeface="Merriweather"/>
              </a:rPr>
              <a:t>Understanding your market- market research, target market and segmentation</a:t>
            </a:r>
            <a:endParaRPr sz="2100">
              <a:latin typeface="Merriweather"/>
              <a:ea typeface="Merriweather"/>
              <a:cs typeface="Merriweather"/>
              <a:sym typeface="Merriweather"/>
            </a:endParaRPr>
          </a:p>
          <a:p>
            <a:pPr indent="-361950" lvl="0" marL="457200" rtl="0" algn="just">
              <a:lnSpc>
                <a:spcPct val="115000"/>
              </a:lnSpc>
              <a:spcBef>
                <a:spcPts val="0"/>
              </a:spcBef>
              <a:spcAft>
                <a:spcPts val="0"/>
              </a:spcAft>
              <a:buSzPts val="2100"/>
              <a:buFont typeface="Merriweather"/>
              <a:buChar char="●"/>
            </a:pPr>
            <a:r>
              <a:rPr lang="en" sz="2100">
                <a:latin typeface="Merriweather"/>
                <a:ea typeface="Merriweather"/>
                <a:cs typeface="Merriweather"/>
                <a:sym typeface="Merriweather"/>
              </a:rPr>
              <a:t>Market size, structure and growth potential- market sizing tool</a:t>
            </a:r>
            <a:endParaRPr sz="2100">
              <a:latin typeface="Merriweather"/>
              <a:ea typeface="Merriweather"/>
              <a:cs typeface="Merriweather"/>
              <a:sym typeface="Merriweather"/>
            </a:endParaRPr>
          </a:p>
          <a:p>
            <a:pPr indent="-361950" lvl="0" marL="457200" rtl="0" algn="just">
              <a:lnSpc>
                <a:spcPct val="115000"/>
              </a:lnSpc>
              <a:spcBef>
                <a:spcPts val="0"/>
              </a:spcBef>
              <a:spcAft>
                <a:spcPts val="0"/>
              </a:spcAft>
              <a:buSzPts val="2100"/>
              <a:buFont typeface="Merriweather"/>
              <a:buChar char="●"/>
            </a:pPr>
            <a:r>
              <a:rPr lang="en" sz="2100">
                <a:latin typeface="Merriweather"/>
                <a:ea typeface="Merriweather"/>
                <a:cs typeface="Merriweather"/>
                <a:sym typeface="Merriweather"/>
              </a:rPr>
              <a:t>Value proposition</a:t>
            </a:r>
            <a:endParaRPr sz="2100">
              <a:latin typeface="Merriweather"/>
              <a:ea typeface="Merriweather"/>
              <a:cs typeface="Merriweather"/>
              <a:sym typeface="Merriweather"/>
            </a:endParaRPr>
          </a:p>
          <a:p>
            <a:pPr indent="0" lvl="0" marL="0" rtl="0" algn="just">
              <a:lnSpc>
                <a:spcPct val="115000"/>
              </a:lnSpc>
              <a:spcBef>
                <a:spcPts val="1000"/>
              </a:spcBef>
              <a:spcAft>
                <a:spcPts val="1000"/>
              </a:spcAft>
              <a:buNone/>
            </a:pPr>
            <a:r>
              <a:rPr lang="en" sz="2100">
                <a:latin typeface="Merriweather"/>
                <a:ea typeface="Merriweather"/>
                <a:cs typeface="Merriweather"/>
                <a:sym typeface="Merriweather"/>
              </a:rPr>
              <a:t>.</a:t>
            </a:r>
            <a:endParaRPr sz="2100">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1000"/>
                                        <p:tgtEl>
                                          <p:spTgt spid="1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1000"/>
                                        <p:tgtEl>
                                          <p:spTgt spid="1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animEffect filter="fade" transition="in">
                                      <p:cBhvr>
                                        <p:cTn dur="1000"/>
                                        <p:tgtEl>
                                          <p:spTgt spid="1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3" st="3"/>
                                            </p:txEl>
                                          </p:spTgt>
                                        </p:tgtEl>
                                        <p:attrNameLst>
                                          <p:attrName>style.visibility</p:attrName>
                                        </p:attrNameLst>
                                      </p:cBhvr>
                                      <p:to>
                                        <p:strVal val="visible"/>
                                      </p:to>
                                    </p:set>
                                    <p:animEffect filter="fade" transition="in">
                                      <p:cBhvr>
                                        <p:cTn dur="1000"/>
                                        <p:tgtEl>
                                          <p:spTgt spid="17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4" st="4"/>
                                            </p:txEl>
                                          </p:spTgt>
                                        </p:tgtEl>
                                        <p:attrNameLst>
                                          <p:attrName>style.visibility</p:attrName>
                                        </p:attrNameLst>
                                      </p:cBhvr>
                                      <p:to>
                                        <p:strVal val="visible"/>
                                      </p:to>
                                    </p:set>
                                    <p:animEffect filter="fade" transition="in">
                                      <p:cBhvr>
                                        <p:cTn dur="1000"/>
                                        <p:tgtEl>
                                          <p:spTgt spid="17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idx="4294967295"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Download Tools</a:t>
            </a:r>
            <a:endParaRPr/>
          </a:p>
        </p:txBody>
      </p:sp>
      <p:sp>
        <p:nvSpPr>
          <p:cNvPr id="74" name="Google Shape;74;p14"/>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latin typeface="Merriweather"/>
                <a:ea typeface="Merriweather"/>
                <a:cs typeface="Merriweather"/>
                <a:sym typeface="Merriweather"/>
              </a:rPr>
              <a:t>Download Tools</a:t>
            </a:r>
            <a:endParaRPr sz="1700">
              <a:latin typeface="Merriweather"/>
              <a:ea typeface="Merriweather"/>
              <a:cs typeface="Merriweather"/>
              <a:sym typeface="Merriweather"/>
            </a:endParaRPr>
          </a:p>
        </p:txBody>
      </p:sp>
      <p:sp>
        <p:nvSpPr>
          <p:cNvPr id="75" name="Google Shape;75;p14"/>
          <p:cNvSpPr txBox="1"/>
          <p:nvPr>
            <p:ph idx="4294967295" type="body"/>
          </p:nvPr>
        </p:nvSpPr>
        <p:spPr>
          <a:xfrm>
            <a:off x="200150" y="65600"/>
            <a:ext cx="4470900" cy="44217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Merriweather"/>
              <a:buAutoNum type="arabicPeriod"/>
            </a:pPr>
            <a:r>
              <a:rPr lang="en">
                <a:latin typeface="Merriweather"/>
                <a:ea typeface="Merriweather"/>
                <a:cs typeface="Merriweather"/>
                <a:sym typeface="Merriweather"/>
              </a:rPr>
              <a:t>2 Business Plan Sample</a:t>
            </a:r>
            <a:endParaRPr>
              <a:latin typeface="Merriweather"/>
              <a:ea typeface="Merriweather"/>
              <a:cs typeface="Merriweather"/>
              <a:sym typeface="Merriweather"/>
            </a:endParaRPr>
          </a:p>
          <a:p>
            <a:pPr indent="-342900" lvl="0" marL="457200" rtl="0" algn="l">
              <a:lnSpc>
                <a:spcPct val="150000"/>
              </a:lnSpc>
              <a:spcBef>
                <a:spcPts val="0"/>
              </a:spcBef>
              <a:spcAft>
                <a:spcPts val="0"/>
              </a:spcAft>
              <a:buSzPts val="1800"/>
              <a:buFont typeface="Merriweather"/>
              <a:buAutoNum type="arabicPeriod"/>
            </a:pPr>
            <a:r>
              <a:rPr lang="en">
                <a:latin typeface="Merriweather"/>
                <a:ea typeface="Merriweather"/>
                <a:cs typeface="Merriweather"/>
                <a:sym typeface="Merriweather"/>
              </a:rPr>
              <a:t>Business Plan Template</a:t>
            </a:r>
            <a:endParaRPr>
              <a:latin typeface="Merriweather"/>
              <a:ea typeface="Merriweather"/>
              <a:cs typeface="Merriweather"/>
              <a:sym typeface="Merriweather"/>
            </a:endParaRPr>
          </a:p>
          <a:p>
            <a:pPr indent="-342900" lvl="0" marL="457200" rtl="0" algn="l">
              <a:lnSpc>
                <a:spcPct val="150000"/>
              </a:lnSpc>
              <a:spcBef>
                <a:spcPts val="0"/>
              </a:spcBef>
              <a:spcAft>
                <a:spcPts val="0"/>
              </a:spcAft>
              <a:buSzPts val="1800"/>
              <a:buFont typeface="Merriweather"/>
              <a:buAutoNum type="arabicPeriod"/>
            </a:pPr>
            <a:r>
              <a:rPr lang="en">
                <a:latin typeface="Merriweather"/>
                <a:ea typeface="Merriweather"/>
                <a:cs typeface="Merriweather"/>
                <a:sym typeface="Merriweather"/>
              </a:rPr>
              <a:t>Business Model Canvas</a:t>
            </a:r>
            <a:endParaRPr>
              <a:latin typeface="Merriweather"/>
              <a:ea typeface="Merriweather"/>
              <a:cs typeface="Merriweather"/>
              <a:sym typeface="Merriweather"/>
            </a:endParaRPr>
          </a:p>
          <a:p>
            <a:pPr indent="-342900" lvl="0" marL="457200" rtl="0" algn="l">
              <a:lnSpc>
                <a:spcPct val="150000"/>
              </a:lnSpc>
              <a:spcBef>
                <a:spcPts val="0"/>
              </a:spcBef>
              <a:spcAft>
                <a:spcPts val="0"/>
              </a:spcAft>
              <a:buSzPts val="1800"/>
              <a:buFont typeface="Merriweather"/>
              <a:buAutoNum type="arabicPeriod"/>
            </a:pPr>
            <a:r>
              <a:rPr lang="en">
                <a:latin typeface="Merriweather"/>
                <a:ea typeface="Merriweather"/>
                <a:cs typeface="Merriweather"/>
                <a:sym typeface="Merriweather"/>
              </a:rPr>
              <a:t>Competitor Analysis Tool</a:t>
            </a:r>
            <a:endParaRPr>
              <a:latin typeface="Merriweather"/>
              <a:ea typeface="Merriweather"/>
              <a:cs typeface="Merriweather"/>
              <a:sym typeface="Merriweather"/>
            </a:endParaRPr>
          </a:p>
          <a:p>
            <a:pPr indent="-342900" lvl="0" marL="457200" rtl="0" algn="l">
              <a:lnSpc>
                <a:spcPct val="150000"/>
              </a:lnSpc>
              <a:spcBef>
                <a:spcPts val="0"/>
              </a:spcBef>
              <a:spcAft>
                <a:spcPts val="0"/>
              </a:spcAft>
              <a:buSzPts val="1800"/>
              <a:buFont typeface="Merriweather"/>
              <a:buAutoNum type="arabicPeriod"/>
            </a:pPr>
            <a:r>
              <a:rPr lang="en">
                <a:latin typeface="Merriweather"/>
                <a:ea typeface="Merriweather"/>
                <a:cs typeface="Merriweather"/>
                <a:sym typeface="Merriweather"/>
              </a:rPr>
              <a:t>Customer Profiling Tool</a:t>
            </a:r>
            <a:endParaRPr>
              <a:latin typeface="Merriweather"/>
              <a:ea typeface="Merriweather"/>
              <a:cs typeface="Merriweather"/>
              <a:sym typeface="Merriweather"/>
            </a:endParaRPr>
          </a:p>
          <a:p>
            <a:pPr indent="-342900" lvl="0" marL="457200" rtl="0" algn="l">
              <a:lnSpc>
                <a:spcPct val="150000"/>
              </a:lnSpc>
              <a:spcBef>
                <a:spcPts val="0"/>
              </a:spcBef>
              <a:spcAft>
                <a:spcPts val="0"/>
              </a:spcAft>
              <a:buSzPts val="1800"/>
              <a:buFont typeface="Merriweather"/>
              <a:buAutoNum type="arabicPeriod"/>
            </a:pPr>
            <a:r>
              <a:rPr lang="en">
                <a:latin typeface="Merriweather"/>
                <a:ea typeface="Merriweather"/>
                <a:cs typeface="Merriweather"/>
                <a:sym typeface="Merriweather"/>
              </a:rPr>
              <a:t>Team Profile</a:t>
            </a:r>
            <a:endParaRPr>
              <a:latin typeface="Merriweather"/>
              <a:ea typeface="Merriweather"/>
              <a:cs typeface="Merriweather"/>
              <a:sym typeface="Merriweather"/>
            </a:endParaRPr>
          </a:p>
          <a:p>
            <a:pPr indent="-342900" lvl="0" marL="457200" rtl="0" algn="l">
              <a:lnSpc>
                <a:spcPct val="150000"/>
              </a:lnSpc>
              <a:spcBef>
                <a:spcPts val="0"/>
              </a:spcBef>
              <a:spcAft>
                <a:spcPts val="0"/>
              </a:spcAft>
              <a:buSzPts val="1800"/>
              <a:buFont typeface="Merriweather"/>
              <a:buAutoNum type="arabicPeriod"/>
            </a:pPr>
            <a:r>
              <a:rPr lang="en">
                <a:latin typeface="Merriweather"/>
                <a:ea typeface="Merriweather"/>
                <a:cs typeface="Merriweather"/>
                <a:sym typeface="Merriweather"/>
              </a:rPr>
              <a:t>Problem and Solution Map</a:t>
            </a:r>
            <a:endParaRPr>
              <a:latin typeface="Merriweather"/>
              <a:ea typeface="Merriweather"/>
              <a:cs typeface="Merriweather"/>
              <a:sym typeface="Merriweather"/>
            </a:endParaRPr>
          </a:p>
          <a:p>
            <a:pPr indent="-342900" lvl="0" marL="457200" rtl="0" algn="l">
              <a:lnSpc>
                <a:spcPct val="150000"/>
              </a:lnSpc>
              <a:spcBef>
                <a:spcPts val="0"/>
              </a:spcBef>
              <a:spcAft>
                <a:spcPts val="0"/>
              </a:spcAft>
              <a:buSzPts val="1800"/>
              <a:buFont typeface="Merriweather"/>
              <a:buAutoNum type="arabicPeriod"/>
            </a:pPr>
            <a:r>
              <a:rPr lang="en">
                <a:latin typeface="Merriweather"/>
                <a:ea typeface="Merriweather"/>
                <a:cs typeface="Merriweather"/>
                <a:sym typeface="Merriweather"/>
              </a:rPr>
              <a:t>Marketing Plan Template</a:t>
            </a:r>
            <a:endParaRPr>
              <a:latin typeface="Merriweather"/>
              <a:ea typeface="Merriweather"/>
              <a:cs typeface="Merriweather"/>
              <a:sym typeface="Merriweather"/>
            </a:endParaRPr>
          </a:p>
          <a:p>
            <a:pPr indent="-342900" lvl="0" marL="457200" rtl="0" algn="l">
              <a:lnSpc>
                <a:spcPct val="150000"/>
              </a:lnSpc>
              <a:spcBef>
                <a:spcPts val="0"/>
              </a:spcBef>
              <a:spcAft>
                <a:spcPts val="0"/>
              </a:spcAft>
              <a:buSzPts val="1800"/>
              <a:buFont typeface="Merriweather"/>
              <a:buAutoNum type="arabicPeriod"/>
            </a:pPr>
            <a:r>
              <a:rPr lang="en">
                <a:latin typeface="Merriweather"/>
                <a:ea typeface="Merriweather"/>
                <a:cs typeface="Merriweather"/>
                <a:sym typeface="Merriweather"/>
              </a:rPr>
              <a:t>Market Segmentation</a:t>
            </a:r>
            <a:endParaRPr>
              <a:latin typeface="Merriweather"/>
              <a:ea typeface="Merriweather"/>
              <a:cs typeface="Merriweather"/>
              <a:sym typeface="Merriweather"/>
            </a:endParaRPr>
          </a:p>
          <a:p>
            <a:pPr indent="-342900" lvl="0" marL="457200" rtl="0" algn="l">
              <a:lnSpc>
                <a:spcPct val="150000"/>
              </a:lnSpc>
              <a:spcBef>
                <a:spcPts val="0"/>
              </a:spcBef>
              <a:spcAft>
                <a:spcPts val="0"/>
              </a:spcAft>
              <a:buSzPts val="1800"/>
              <a:buFont typeface="Merriweather"/>
              <a:buAutoNum type="arabicPeriod"/>
            </a:pPr>
            <a:r>
              <a:rPr lang="en">
                <a:latin typeface="Merriweather"/>
                <a:ea typeface="Merriweather"/>
                <a:cs typeface="Merriweather"/>
                <a:sym typeface="Merriweather"/>
              </a:rPr>
              <a:t>Market Sizing</a:t>
            </a:r>
            <a:endParaRPr>
              <a:latin typeface="Merriweather"/>
              <a:ea typeface="Merriweather"/>
              <a:cs typeface="Merriweather"/>
              <a:sym typeface="Merriweather"/>
            </a:endParaRPr>
          </a:p>
          <a:p>
            <a:pPr indent="-342900" lvl="0" marL="457200" rtl="0" algn="l">
              <a:lnSpc>
                <a:spcPct val="150000"/>
              </a:lnSpc>
              <a:spcBef>
                <a:spcPts val="0"/>
              </a:spcBef>
              <a:spcAft>
                <a:spcPts val="0"/>
              </a:spcAft>
              <a:buSzPts val="1800"/>
              <a:buFont typeface="Merriweather"/>
              <a:buAutoNum type="arabicPeriod"/>
            </a:pPr>
            <a:r>
              <a:rPr lang="en">
                <a:latin typeface="Merriweather"/>
                <a:ea typeface="Merriweather"/>
                <a:cs typeface="Merriweather"/>
                <a:sym typeface="Merriweather"/>
              </a:rPr>
              <a:t>Financial Plan Template</a:t>
            </a:r>
            <a:endParaRPr>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0" st="0"/>
                                            </p:txEl>
                                          </p:spTgt>
                                        </p:tgtEl>
                                        <p:attrNameLst>
                                          <p:attrName>style.visibility</p:attrName>
                                        </p:attrNameLst>
                                      </p:cBhvr>
                                      <p:to>
                                        <p:strVal val="visible"/>
                                      </p:to>
                                    </p:set>
                                    <p:animEffect filter="fade" transition="in">
                                      <p:cBhvr>
                                        <p:cTn dur="1000"/>
                                        <p:tgtEl>
                                          <p:spTgt spid="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1" st="1"/>
                                            </p:txEl>
                                          </p:spTgt>
                                        </p:tgtEl>
                                        <p:attrNameLst>
                                          <p:attrName>style.visibility</p:attrName>
                                        </p:attrNameLst>
                                      </p:cBhvr>
                                      <p:to>
                                        <p:strVal val="visible"/>
                                      </p:to>
                                    </p:set>
                                    <p:animEffect filter="fade" transition="in">
                                      <p:cBhvr>
                                        <p:cTn dur="1000"/>
                                        <p:tgtEl>
                                          <p:spTgt spid="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2" st="2"/>
                                            </p:txEl>
                                          </p:spTgt>
                                        </p:tgtEl>
                                        <p:attrNameLst>
                                          <p:attrName>style.visibility</p:attrName>
                                        </p:attrNameLst>
                                      </p:cBhvr>
                                      <p:to>
                                        <p:strVal val="visible"/>
                                      </p:to>
                                    </p:set>
                                    <p:animEffect filter="fade" transition="in">
                                      <p:cBhvr>
                                        <p:cTn dur="1000"/>
                                        <p:tgtEl>
                                          <p:spTgt spid="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3" st="3"/>
                                            </p:txEl>
                                          </p:spTgt>
                                        </p:tgtEl>
                                        <p:attrNameLst>
                                          <p:attrName>style.visibility</p:attrName>
                                        </p:attrNameLst>
                                      </p:cBhvr>
                                      <p:to>
                                        <p:strVal val="visible"/>
                                      </p:to>
                                    </p:set>
                                    <p:animEffect filter="fade" transition="in">
                                      <p:cBhvr>
                                        <p:cTn dur="1000"/>
                                        <p:tgtEl>
                                          <p:spTgt spid="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4" st="4"/>
                                            </p:txEl>
                                          </p:spTgt>
                                        </p:tgtEl>
                                        <p:attrNameLst>
                                          <p:attrName>style.visibility</p:attrName>
                                        </p:attrNameLst>
                                      </p:cBhvr>
                                      <p:to>
                                        <p:strVal val="visible"/>
                                      </p:to>
                                    </p:set>
                                    <p:animEffect filter="fade" transition="in">
                                      <p:cBhvr>
                                        <p:cTn dur="1000"/>
                                        <p:tgtEl>
                                          <p:spTgt spid="7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5" st="5"/>
                                            </p:txEl>
                                          </p:spTgt>
                                        </p:tgtEl>
                                        <p:attrNameLst>
                                          <p:attrName>style.visibility</p:attrName>
                                        </p:attrNameLst>
                                      </p:cBhvr>
                                      <p:to>
                                        <p:strVal val="visible"/>
                                      </p:to>
                                    </p:set>
                                    <p:animEffect filter="fade" transition="in">
                                      <p:cBhvr>
                                        <p:cTn dur="1000"/>
                                        <p:tgtEl>
                                          <p:spTgt spid="7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6" st="6"/>
                                            </p:txEl>
                                          </p:spTgt>
                                        </p:tgtEl>
                                        <p:attrNameLst>
                                          <p:attrName>style.visibility</p:attrName>
                                        </p:attrNameLst>
                                      </p:cBhvr>
                                      <p:to>
                                        <p:strVal val="visible"/>
                                      </p:to>
                                    </p:set>
                                    <p:animEffect filter="fade" transition="in">
                                      <p:cBhvr>
                                        <p:cTn dur="1000"/>
                                        <p:tgtEl>
                                          <p:spTgt spid="7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7" st="7"/>
                                            </p:txEl>
                                          </p:spTgt>
                                        </p:tgtEl>
                                        <p:attrNameLst>
                                          <p:attrName>style.visibility</p:attrName>
                                        </p:attrNameLst>
                                      </p:cBhvr>
                                      <p:to>
                                        <p:strVal val="visible"/>
                                      </p:to>
                                    </p:set>
                                    <p:animEffect filter="fade" transition="in">
                                      <p:cBhvr>
                                        <p:cTn dur="1000"/>
                                        <p:tgtEl>
                                          <p:spTgt spid="7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8" st="8"/>
                                            </p:txEl>
                                          </p:spTgt>
                                        </p:tgtEl>
                                        <p:attrNameLst>
                                          <p:attrName>style.visibility</p:attrName>
                                        </p:attrNameLst>
                                      </p:cBhvr>
                                      <p:to>
                                        <p:strVal val="visible"/>
                                      </p:to>
                                    </p:set>
                                    <p:animEffect filter="fade" transition="in">
                                      <p:cBhvr>
                                        <p:cTn dur="1000"/>
                                        <p:tgtEl>
                                          <p:spTgt spid="7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9" st="9"/>
                                            </p:txEl>
                                          </p:spTgt>
                                        </p:tgtEl>
                                        <p:attrNameLst>
                                          <p:attrName>style.visibility</p:attrName>
                                        </p:attrNameLst>
                                      </p:cBhvr>
                                      <p:to>
                                        <p:strVal val="visible"/>
                                      </p:to>
                                    </p:set>
                                    <p:animEffect filter="fade" transition="in">
                                      <p:cBhvr>
                                        <p:cTn dur="1000"/>
                                        <p:tgtEl>
                                          <p:spTgt spid="7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10" st="10"/>
                                            </p:txEl>
                                          </p:spTgt>
                                        </p:tgtEl>
                                        <p:attrNameLst>
                                          <p:attrName>style.visibility</p:attrName>
                                        </p:attrNameLst>
                                      </p:cBhvr>
                                      <p:to>
                                        <p:strVal val="visible"/>
                                      </p:to>
                                    </p:set>
                                    <p:animEffect filter="fade" transition="in">
                                      <p:cBhvr>
                                        <p:cTn dur="1000"/>
                                        <p:tgtEl>
                                          <p:spTgt spid="75">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2"/>
          <p:cNvSpPr txBox="1"/>
          <p:nvPr>
            <p:ph type="title"/>
          </p:nvPr>
        </p:nvSpPr>
        <p:spPr>
          <a:xfrm>
            <a:off x="226075" y="357800"/>
            <a:ext cx="2808000" cy="3511500"/>
          </a:xfrm>
          <a:prstGeom prst="rect">
            <a:avLst/>
          </a:prstGeom>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2900">
                <a:latin typeface="Merriweather"/>
                <a:ea typeface="Merriweather"/>
                <a:cs typeface="Merriweather"/>
                <a:sym typeface="Merriweather"/>
              </a:rPr>
              <a:t>Tools to use</a:t>
            </a:r>
            <a:endParaRPr sz="2900"/>
          </a:p>
        </p:txBody>
      </p:sp>
      <p:sp>
        <p:nvSpPr>
          <p:cNvPr id="183" name="Google Shape;183;p32"/>
          <p:cNvSpPr txBox="1"/>
          <p:nvPr>
            <p:ph idx="1" type="body"/>
          </p:nvPr>
        </p:nvSpPr>
        <p:spPr>
          <a:xfrm>
            <a:off x="3558000" y="260875"/>
            <a:ext cx="5224200" cy="4360500"/>
          </a:xfrm>
          <a:prstGeom prst="rect">
            <a:avLst/>
          </a:prstGeom>
        </p:spPr>
        <p:txBody>
          <a:bodyPr anchorCtr="0" anchor="ctr" bIns="91425" lIns="91425" spcFirstLastPara="1" rIns="91425" wrap="square" tIns="91425">
            <a:noAutofit/>
          </a:bodyPr>
          <a:lstStyle/>
          <a:p>
            <a:pPr indent="-387350" lvl="0" marL="457200" rtl="0" algn="just">
              <a:lnSpc>
                <a:spcPct val="150000"/>
              </a:lnSpc>
              <a:spcBef>
                <a:spcPts val="0"/>
              </a:spcBef>
              <a:spcAft>
                <a:spcPts val="0"/>
              </a:spcAft>
              <a:buClr>
                <a:schemeClr val="dk2"/>
              </a:buClr>
              <a:buSzPts val="2500"/>
              <a:buFont typeface="Merriweather"/>
              <a:buAutoNum type="arabicPeriod"/>
            </a:pPr>
            <a:r>
              <a:rPr lang="en" sz="2500">
                <a:solidFill>
                  <a:schemeClr val="dk2"/>
                </a:solidFill>
                <a:latin typeface="Merriweather"/>
                <a:ea typeface="Merriweather"/>
                <a:cs typeface="Merriweather"/>
                <a:sym typeface="Merriweather"/>
              </a:rPr>
              <a:t>Customer Profiling Tool</a:t>
            </a:r>
            <a:endParaRPr sz="2500">
              <a:solidFill>
                <a:schemeClr val="dk2"/>
              </a:solidFill>
              <a:latin typeface="Merriweather"/>
              <a:ea typeface="Merriweather"/>
              <a:cs typeface="Merriweather"/>
              <a:sym typeface="Merriweather"/>
            </a:endParaRPr>
          </a:p>
          <a:p>
            <a:pPr indent="-387350" lvl="0" marL="457200" rtl="0" algn="just">
              <a:lnSpc>
                <a:spcPct val="150000"/>
              </a:lnSpc>
              <a:spcBef>
                <a:spcPts val="0"/>
              </a:spcBef>
              <a:spcAft>
                <a:spcPts val="0"/>
              </a:spcAft>
              <a:buClr>
                <a:schemeClr val="dk2"/>
              </a:buClr>
              <a:buSzPts val="2500"/>
              <a:buFont typeface="Merriweather"/>
              <a:buAutoNum type="arabicPeriod"/>
            </a:pPr>
            <a:r>
              <a:rPr lang="en" sz="2500">
                <a:solidFill>
                  <a:schemeClr val="dk2"/>
                </a:solidFill>
                <a:latin typeface="Merriweather"/>
                <a:ea typeface="Merriweather"/>
                <a:cs typeface="Merriweather"/>
                <a:sym typeface="Merriweather"/>
              </a:rPr>
              <a:t>Market Segmentation</a:t>
            </a:r>
            <a:endParaRPr sz="2500">
              <a:solidFill>
                <a:schemeClr val="dk2"/>
              </a:solidFill>
              <a:latin typeface="Merriweather"/>
              <a:ea typeface="Merriweather"/>
              <a:cs typeface="Merriweather"/>
              <a:sym typeface="Merriweather"/>
            </a:endParaRPr>
          </a:p>
          <a:p>
            <a:pPr indent="-387350" lvl="0" marL="457200" rtl="0" algn="just">
              <a:lnSpc>
                <a:spcPct val="150000"/>
              </a:lnSpc>
              <a:spcBef>
                <a:spcPts val="0"/>
              </a:spcBef>
              <a:spcAft>
                <a:spcPts val="0"/>
              </a:spcAft>
              <a:buClr>
                <a:schemeClr val="dk2"/>
              </a:buClr>
              <a:buSzPts val="2500"/>
              <a:buFont typeface="Merriweather"/>
              <a:buAutoNum type="arabicPeriod"/>
            </a:pPr>
            <a:r>
              <a:rPr lang="en" sz="2500">
                <a:solidFill>
                  <a:schemeClr val="dk2"/>
                </a:solidFill>
                <a:latin typeface="Merriweather"/>
                <a:ea typeface="Merriweather"/>
                <a:cs typeface="Merriweather"/>
                <a:sym typeface="Merriweather"/>
              </a:rPr>
              <a:t>Market Sizing</a:t>
            </a:r>
            <a:endParaRPr sz="2500">
              <a:solidFill>
                <a:schemeClr val="dk2"/>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animEffect filter="fade" transition="in">
                                      <p:cBhvr>
                                        <p:cTn dur="1000"/>
                                        <p:tgtEl>
                                          <p:spTgt spid="1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animEffect filter="fade" transition="in">
                                      <p:cBhvr>
                                        <p:cTn dur="1000"/>
                                        <p:tgtEl>
                                          <p:spTgt spid="1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animEffect filter="fade" transition="in">
                                      <p:cBhvr>
                                        <p:cTn dur="1000"/>
                                        <p:tgtEl>
                                          <p:spTgt spid="18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Sizing your market</a:t>
            </a:r>
            <a:endParaRPr/>
          </a:p>
        </p:txBody>
      </p:sp>
      <p:sp>
        <p:nvSpPr>
          <p:cNvPr id="189" name="Google Shape;189;p33"/>
          <p:cNvSpPr txBox="1"/>
          <p:nvPr>
            <p:ph idx="1" type="body"/>
          </p:nvPr>
        </p:nvSpPr>
        <p:spPr>
          <a:xfrm>
            <a:off x="138175" y="1842875"/>
            <a:ext cx="8889900" cy="30555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750">
                <a:latin typeface="Merriweather"/>
                <a:ea typeface="Merriweather"/>
                <a:cs typeface="Merriweather"/>
                <a:sym typeface="Merriweather"/>
              </a:rPr>
              <a:t>Practical example</a:t>
            </a:r>
            <a:endParaRPr b="1" sz="1750">
              <a:latin typeface="Merriweather"/>
              <a:ea typeface="Merriweather"/>
              <a:cs typeface="Merriweather"/>
              <a:sym typeface="Merriweather"/>
            </a:endParaRPr>
          </a:p>
          <a:p>
            <a:pPr indent="0" lvl="0" marL="0" rtl="0" algn="just">
              <a:lnSpc>
                <a:spcPct val="115000"/>
              </a:lnSpc>
              <a:spcBef>
                <a:spcPts val="1000"/>
              </a:spcBef>
              <a:spcAft>
                <a:spcPts val="0"/>
              </a:spcAft>
              <a:buNone/>
            </a:pPr>
            <a:r>
              <a:rPr lang="en" sz="1750">
                <a:solidFill>
                  <a:srgbClr val="FF0000"/>
                </a:solidFill>
                <a:latin typeface="Merriweather"/>
                <a:ea typeface="Merriweather"/>
                <a:cs typeface="Merriweather"/>
                <a:sym typeface="Merriweather"/>
              </a:rPr>
              <a:t>If there are 10 people that you are trying to target selling books; five of them not in your region; and of the five in your region only 3 of them have money, then you are only targeting 3 out of the 10.</a:t>
            </a:r>
            <a:endParaRPr sz="1750">
              <a:solidFill>
                <a:srgbClr val="FF0000"/>
              </a:solidFill>
              <a:latin typeface="Merriweather"/>
              <a:ea typeface="Merriweather"/>
              <a:cs typeface="Merriweather"/>
              <a:sym typeface="Merriweather"/>
            </a:endParaRPr>
          </a:p>
          <a:p>
            <a:pPr indent="0" lvl="0" marL="0" rtl="0" algn="just">
              <a:lnSpc>
                <a:spcPct val="115000"/>
              </a:lnSpc>
              <a:spcBef>
                <a:spcPts val="1000"/>
              </a:spcBef>
              <a:spcAft>
                <a:spcPts val="0"/>
              </a:spcAft>
              <a:buNone/>
            </a:pPr>
            <a:r>
              <a:rPr lang="en" sz="1750">
                <a:latin typeface="Merriweather"/>
                <a:ea typeface="Merriweather"/>
                <a:cs typeface="Merriweather"/>
                <a:sym typeface="Merriweather"/>
              </a:rPr>
              <a:t>Before you know you have a viable market, you need to establish;</a:t>
            </a:r>
            <a:endParaRPr sz="1750">
              <a:latin typeface="Merriweather"/>
              <a:ea typeface="Merriweather"/>
              <a:cs typeface="Merriweather"/>
              <a:sym typeface="Merriweather"/>
            </a:endParaRPr>
          </a:p>
          <a:p>
            <a:pPr indent="-339725" lvl="0" marL="457200" rtl="0" algn="just">
              <a:lnSpc>
                <a:spcPct val="115000"/>
              </a:lnSpc>
              <a:spcBef>
                <a:spcPts val="1000"/>
              </a:spcBef>
              <a:spcAft>
                <a:spcPts val="0"/>
              </a:spcAft>
              <a:buSzPts val="1750"/>
              <a:buFont typeface="Merriweather"/>
              <a:buChar char="●"/>
            </a:pPr>
            <a:r>
              <a:rPr lang="en" sz="1750">
                <a:latin typeface="Merriweather"/>
                <a:ea typeface="Merriweather"/>
                <a:cs typeface="Merriweather"/>
                <a:sym typeface="Merriweather"/>
              </a:rPr>
              <a:t>how many people might be interested in buying your product or service</a:t>
            </a:r>
            <a:endParaRPr sz="1750">
              <a:latin typeface="Merriweather"/>
              <a:ea typeface="Merriweather"/>
              <a:cs typeface="Merriweather"/>
              <a:sym typeface="Merriweather"/>
            </a:endParaRPr>
          </a:p>
          <a:p>
            <a:pPr indent="-339725" lvl="0" marL="457200" rtl="0" algn="just">
              <a:lnSpc>
                <a:spcPct val="115000"/>
              </a:lnSpc>
              <a:spcBef>
                <a:spcPts val="0"/>
              </a:spcBef>
              <a:spcAft>
                <a:spcPts val="0"/>
              </a:spcAft>
              <a:buSzPts val="1750"/>
              <a:buFont typeface="Merriweather"/>
              <a:buChar char="●"/>
            </a:pPr>
            <a:r>
              <a:rPr lang="en" sz="1750">
                <a:latin typeface="Merriweather"/>
                <a:ea typeface="Merriweather"/>
                <a:cs typeface="Merriweather"/>
                <a:sym typeface="Merriweather"/>
              </a:rPr>
              <a:t>how many other companies are already competing for their business</a:t>
            </a:r>
            <a:endParaRPr sz="1750">
              <a:latin typeface="Merriweather"/>
              <a:ea typeface="Merriweather"/>
              <a:cs typeface="Merriweather"/>
              <a:sym typeface="Merriweather"/>
            </a:endParaRPr>
          </a:p>
          <a:p>
            <a:pPr indent="-339725" lvl="0" marL="457200" rtl="0" algn="just">
              <a:lnSpc>
                <a:spcPct val="115000"/>
              </a:lnSpc>
              <a:spcBef>
                <a:spcPts val="0"/>
              </a:spcBef>
              <a:spcAft>
                <a:spcPts val="0"/>
              </a:spcAft>
              <a:buSzPts val="1750"/>
              <a:buFont typeface="Merriweather"/>
              <a:buChar char="●"/>
            </a:pPr>
            <a:r>
              <a:rPr lang="en" sz="1750">
                <a:latin typeface="Merriweather"/>
                <a:ea typeface="Merriweather"/>
                <a:cs typeface="Merriweather"/>
                <a:sym typeface="Merriweather"/>
              </a:rPr>
              <a:t>what’s special about your offer</a:t>
            </a:r>
            <a:endParaRPr sz="1750">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0" st="0"/>
                                            </p:txEl>
                                          </p:spTgt>
                                        </p:tgtEl>
                                        <p:attrNameLst>
                                          <p:attrName>style.visibility</p:attrName>
                                        </p:attrNameLst>
                                      </p:cBhvr>
                                      <p:to>
                                        <p:strVal val="visible"/>
                                      </p:to>
                                    </p:set>
                                    <p:animEffect filter="fade" transition="in">
                                      <p:cBhvr>
                                        <p:cTn dur="1000"/>
                                        <p:tgtEl>
                                          <p:spTgt spid="1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1" st="1"/>
                                            </p:txEl>
                                          </p:spTgt>
                                        </p:tgtEl>
                                        <p:attrNameLst>
                                          <p:attrName>style.visibility</p:attrName>
                                        </p:attrNameLst>
                                      </p:cBhvr>
                                      <p:to>
                                        <p:strVal val="visible"/>
                                      </p:to>
                                    </p:set>
                                    <p:animEffect filter="fade" transition="in">
                                      <p:cBhvr>
                                        <p:cTn dur="1000"/>
                                        <p:tgtEl>
                                          <p:spTgt spid="1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2" st="2"/>
                                            </p:txEl>
                                          </p:spTgt>
                                        </p:tgtEl>
                                        <p:attrNameLst>
                                          <p:attrName>style.visibility</p:attrName>
                                        </p:attrNameLst>
                                      </p:cBhvr>
                                      <p:to>
                                        <p:strVal val="visible"/>
                                      </p:to>
                                    </p:set>
                                    <p:animEffect filter="fade" transition="in">
                                      <p:cBhvr>
                                        <p:cTn dur="1000"/>
                                        <p:tgtEl>
                                          <p:spTgt spid="1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3" st="3"/>
                                            </p:txEl>
                                          </p:spTgt>
                                        </p:tgtEl>
                                        <p:attrNameLst>
                                          <p:attrName>style.visibility</p:attrName>
                                        </p:attrNameLst>
                                      </p:cBhvr>
                                      <p:to>
                                        <p:strVal val="visible"/>
                                      </p:to>
                                    </p:set>
                                    <p:animEffect filter="fade" transition="in">
                                      <p:cBhvr>
                                        <p:cTn dur="1000"/>
                                        <p:tgtEl>
                                          <p:spTgt spid="18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4" st="4"/>
                                            </p:txEl>
                                          </p:spTgt>
                                        </p:tgtEl>
                                        <p:attrNameLst>
                                          <p:attrName>style.visibility</p:attrName>
                                        </p:attrNameLst>
                                      </p:cBhvr>
                                      <p:to>
                                        <p:strVal val="visible"/>
                                      </p:to>
                                    </p:set>
                                    <p:animEffect filter="fade" transition="in">
                                      <p:cBhvr>
                                        <p:cTn dur="1000"/>
                                        <p:tgtEl>
                                          <p:spTgt spid="18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5" st="5"/>
                                            </p:txEl>
                                          </p:spTgt>
                                        </p:tgtEl>
                                        <p:attrNameLst>
                                          <p:attrName>style.visibility</p:attrName>
                                        </p:attrNameLst>
                                      </p:cBhvr>
                                      <p:to>
                                        <p:strVal val="visible"/>
                                      </p:to>
                                    </p:set>
                                    <p:animEffect filter="fade" transition="in">
                                      <p:cBhvr>
                                        <p:cTn dur="1000"/>
                                        <p:tgtEl>
                                          <p:spTgt spid="18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4"/>
          <p:cNvSpPr txBox="1"/>
          <p:nvPr>
            <p:ph type="title"/>
          </p:nvPr>
        </p:nvSpPr>
        <p:spPr>
          <a:xfrm>
            <a:off x="226075" y="357800"/>
            <a:ext cx="2808000" cy="3511500"/>
          </a:xfrm>
          <a:prstGeom prst="rect">
            <a:avLst/>
          </a:prstGeom>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2900">
                <a:latin typeface="Merriweather"/>
                <a:ea typeface="Merriweather"/>
                <a:cs typeface="Merriweather"/>
                <a:sym typeface="Merriweather"/>
              </a:rPr>
              <a:t>Total market size - How big is the Market?</a:t>
            </a:r>
            <a:endParaRPr sz="2900"/>
          </a:p>
        </p:txBody>
      </p:sp>
      <p:sp>
        <p:nvSpPr>
          <p:cNvPr id="195" name="Google Shape;195;p34"/>
          <p:cNvSpPr txBox="1"/>
          <p:nvPr>
            <p:ph idx="1" type="body"/>
          </p:nvPr>
        </p:nvSpPr>
        <p:spPr>
          <a:xfrm>
            <a:off x="3558000" y="260875"/>
            <a:ext cx="5224200" cy="4360500"/>
          </a:xfrm>
          <a:prstGeom prst="rect">
            <a:avLst/>
          </a:prstGeom>
        </p:spPr>
        <p:txBody>
          <a:bodyPr anchorCtr="0" anchor="ctr" bIns="91425" lIns="91425" spcFirstLastPara="1" rIns="91425" wrap="square" tIns="91425">
            <a:noAutofit/>
          </a:bodyPr>
          <a:lstStyle/>
          <a:p>
            <a:pPr indent="-387350" lvl="0" marL="457200" rtl="0" algn="just">
              <a:lnSpc>
                <a:spcPct val="150000"/>
              </a:lnSpc>
              <a:spcBef>
                <a:spcPts val="0"/>
              </a:spcBef>
              <a:spcAft>
                <a:spcPts val="0"/>
              </a:spcAft>
              <a:buClr>
                <a:schemeClr val="dk2"/>
              </a:buClr>
              <a:buSzPts val="2500"/>
              <a:buFont typeface="Merriweather"/>
              <a:buAutoNum type="arabicPeriod"/>
            </a:pPr>
            <a:r>
              <a:rPr lang="en" sz="2500">
                <a:solidFill>
                  <a:schemeClr val="dk2"/>
                </a:solidFill>
                <a:latin typeface="Merriweather"/>
                <a:ea typeface="Merriweather"/>
                <a:cs typeface="Merriweather"/>
                <a:sym typeface="Merriweather"/>
              </a:rPr>
              <a:t>Customer Demographics</a:t>
            </a:r>
            <a:endParaRPr sz="2500">
              <a:solidFill>
                <a:schemeClr val="dk2"/>
              </a:solidFill>
              <a:latin typeface="Merriweather"/>
              <a:ea typeface="Merriweather"/>
              <a:cs typeface="Merriweather"/>
              <a:sym typeface="Merriweather"/>
            </a:endParaRPr>
          </a:p>
          <a:p>
            <a:pPr indent="-387350" lvl="0" marL="457200" rtl="0" algn="just">
              <a:lnSpc>
                <a:spcPct val="150000"/>
              </a:lnSpc>
              <a:spcBef>
                <a:spcPts val="0"/>
              </a:spcBef>
              <a:spcAft>
                <a:spcPts val="0"/>
              </a:spcAft>
              <a:buClr>
                <a:schemeClr val="dk2"/>
              </a:buClr>
              <a:buSzPts val="2500"/>
              <a:buFont typeface="Merriweather"/>
              <a:buAutoNum type="arabicPeriod"/>
            </a:pPr>
            <a:r>
              <a:rPr lang="en" sz="2500">
                <a:solidFill>
                  <a:schemeClr val="dk2"/>
                </a:solidFill>
                <a:latin typeface="Merriweather"/>
                <a:ea typeface="Merriweather"/>
                <a:cs typeface="Merriweather"/>
                <a:sym typeface="Merriweather"/>
              </a:rPr>
              <a:t>Location</a:t>
            </a:r>
            <a:endParaRPr sz="2500">
              <a:solidFill>
                <a:schemeClr val="dk2"/>
              </a:solidFill>
              <a:latin typeface="Merriweather"/>
              <a:ea typeface="Merriweather"/>
              <a:cs typeface="Merriweather"/>
              <a:sym typeface="Merriweather"/>
            </a:endParaRPr>
          </a:p>
          <a:p>
            <a:pPr indent="-387350" lvl="0" marL="457200" rtl="0" algn="just">
              <a:lnSpc>
                <a:spcPct val="150000"/>
              </a:lnSpc>
              <a:spcBef>
                <a:spcPts val="0"/>
              </a:spcBef>
              <a:spcAft>
                <a:spcPts val="0"/>
              </a:spcAft>
              <a:buClr>
                <a:schemeClr val="dk2"/>
              </a:buClr>
              <a:buSzPts val="2500"/>
              <a:buFont typeface="Merriweather"/>
              <a:buAutoNum type="arabicPeriod"/>
            </a:pPr>
            <a:r>
              <a:rPr lang="en" sz="2500">
                <a:solidFill>
                  <a:schemeClr val="dk2"/>
                </a:solidFill>
                <a:latin typeface="Merriweather"/>
                <a:ea typeface="Merriweather"/>
                <a:cs typeface="Merriweather"/>
                <a:sym typeface="Merriweather"/>
              </a:rPr>
              <a:t>Population</a:t>
            </a:r>
            <a:endParaRPr sz="2500">
              <a:solidFill>
                <a:schemeClr val="dk2"/>
              </a:solidFill>
              <a:latin typeface="Merriweather"/>
              <a:ea typeface="Merriweather"/>
              <a:cs typeface="Merriweather"/>
              <a:sym typeface="Merriweather"/>
            </a:endParaRPr>
          </a:p>
          <a:p>
            <a:pPr indent="-387350" lvl="0" marL="457200" rtl="0" algn="just">
              <a:lnSpc>
                <a:spcPct val="150000"/>
              </a:lnSpc>
              <a:spcBef>
                <a:spcPts val="0"/>
              </a:spcBef>
              <a:spcAft>
                <a:spcPts val="0"/>
              </a:spcAft>
              <a:buClr>
                <a:schemeClr val="dk2"/>
              </a:buClr>
              <a:buSzPts val="2500"/>
              <a:buFont typeface="Merriweather"/>
              <a:buAutoNum type="arabicPeriod"/>
            </a:pPr>
            <a:r>
              <a:rPr lang="en" sz="2500">
                <a:solidFill>
                  <a:schemeClr val="dk2"/>
                </a:solidFill>
                <a:latin typeface="Merriweather"/>
                <a:ea typeface="Merriweather"/>
                <a:cs typeface="Merriweather"/>
                <a:sym typeface="Merriweather"/>
              </a:rPr>
              <a:t>Gender</a:t>
            </a:r>
            <a:endParaRPr sz="2500">
              <a:solidFill>
                <a:schemeClr val="dk2"/>
              </a:solidFill>
              <a:latin typeface="Merriweather"/>
              <a:ea typeface="Merriweather"/>
              <a:cs typeface="Merriweather"/>
              <a:sym typeface="Merriweather"/>
            </a:endParaRPr>
          </a:p>
          <a:p>
            <a:pPr indent="-387350" lvl="0" marL="457200" rtl="0" algn="just">
              <a:lnSpc>
                <a:spcPct val="150000"/>
              </a:lnSpc>
              <a:spcBef>
                <a:spcPts val="0"/>
              </a:spcBef>
              <a:spcAft>
                <a:spcPts val="0"/>
              </a:spcAft>
              <a:buClr>
                <a:schemeClr val="dk2"/>
              </a:buClr>
              <a:buSzPts val="2500"/>
              <a:buFont typeface="Merriweather"/>
              <a:buAutoNum type="arabicPeriod"/>
            </a:pPr>
            <a:r>
              <a:rPr lang="en" sz="2500">
                <a:solidFill>
                  <a:schemeClr val="dk2"/>
                </a:solidFill>
                <a:latin typeface="Merriweather"/>
                <a:ea typeface="Merriweather"/>
                <a:cs typeface="Merriweather"/>
                <a:sym typeface="Merriweather"/>
              </a:rPr>
              <a:t>Age gro</a:t>
            </a:r>
            <a:r>
              <a:rPr lang="en" sz="2500">
                <a:solidFill>
                  <a:schemeClr val="dk2"/>
                </a:solidFill>
                <a:latin typeface="Merriweather"/>
                <a:ea typeface="Merriweather"/>
                <a:cs typeface="Merriweather"/>
                <a:sym typeface="Merriweather"/>
              </a:rPr>
              <a:t>up</a:t>
            </a:r>
            <a:endParaRPr sz="2500">
              <a:solidFill>
                <a:schemeClr val="dk2"/>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animEffect filter="fade" transition="in">
                                      <p:cBhvr>
                                        <p:cTn dur="1000"/>
                                        <p:tgtEl>
                                          <p:spTgt spid="1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1" st="1"/>
                                            </p:txEl>
                                          </p:spTgt>
                                        </p:tgtEl>
                                        <p:attrNameLst>
                                          <p:attrName>style.visibility</p:attrName>
                                        </p:attrNameLst>
                                      </p:cBhvr>
                                      <p:to>
                                        <p:strVal val="visible"/>
                                      </p:to>
                                    </p:set>
                                    <p:animEffect filter="fade" transition="in">
                                      <p:cBhvr>
                                        <p:cTn dur="1000"/>
                                        <p:tgtEl>
                                          <p:spTgt spid="1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2" st="2"/>
                                            </p:txEl>
                                          </p:spTgt>
                                        </p:tgtEl>
                                        <p:attrNameLst>
                                          <p:attrName>style.visibility</p:attrName>
                                        </p:attrNameLst>
                                      </p:cBhvr>
                                      <p:to>
                                        <p:strVal val="visible"/>
                                      </p:to>
                                    </p:set>
                                    <p:animEffect filter="fade" transition="in">
                                      <p:cBhvr>
                                        <p:cTn dur="1000"/>
                                        <p:tgtEl>
                                          <p:spTgt spid="1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3" st="3"/>
                                            </p:txEl>
                                          </p:spTgt>
                                        </p:tgtEl>
                                        <p:attrNameLst>
                                          <p:attrName>style.visibility</p:attrName>
                                        </p:attrNameLst>
                                      </p:cBhvr>
                                      <p:to>
                                        <p:strVal val="visible"/>
                                      </p:to>
                                    </p:set>
                                    <p:animEffect filter="fade" transition="in">
                                      <p:cBhvr>
                                        <p:cTn dur="1000"/>
                                        <p:tgtEl>
                                          <p:spTgt spid="1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4" st="4"/>
                                            </p:txEl>
                                          </p:spTgt>
                                        </p:tgtEl>
                                        <p:attrNameLst>
                                          <p:attrName>style.visibility</p:attrName>
                                        </p:attrNameLst>
                                      </p:cBhvr>
                                      <p:to>
                                        <p:strVal val="visible"/>
                                      </p:to>
                                    </p:set>
                                    <p:animEffect filter="fade" transition="in">
                                      <p:cBhvr>
                                        <p:cTn dur="1000"/>
                                        <p:tgtEl>
                                          <p:spTgt spid="19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Total addressable market</a:t>
            </a:r>
            <a:endParaRPr/>
          </a:p>
        </p:txBody>
      </p:sp>
      <p:sp>
        <p:nvSpPr>
          <p:cNvPr id="201" name="Google Shape;201;p35"/>
          <p:cNvSpPr txBox="1"/>
          <p:nvPr>
            <p:ph idx="1" type="body"/>
          </p:nvPr>
        </p:nvSpPr>
        <p:spPr>
          <a:xfrm>
            <a:off x="138175" y="1842875"/>
            <a:ext cx="8889900" cy="30555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750">
                <a:solidFill>
                  <a:srgbClr val="FF0000"/>
                </a:solidFill>
                <a:latin typeface="Merriweather"/>
                <a:ea typeface="Merriweather"/>
                <a:cs typeface="Merriweather"/>
                <a:sym typeface="Merriweather"/>
              </a:rPr>
              <a:t>The total addressable market is the total revenue you could expect to generate if you had 100% of the market</a:t>
            </a:r>
            <a:endParaRPr sz="1750">
              <a:solidFill>
                <a:srgbClr val="FF0000"/>
              </a:solidFill>
              <a:latin typeface="Merriweather"/>
              <a:ea typeface="Merriweather"/>
              <a:cs typeface="Merriweather"/>
              <a:sym typeface="Merriweather"/>
            </a:endParaRPr>
          </a:p>
          <a:p>
            <a:pPr indent="0" lvl="0" marL="0" rtl="0" algn="just">
              <a:lnSpc>
                <a:spcPct val="115000"/>
              </a:lnSpc>
              <a:spcBef>
                <a:spcPts val="1000"/>
              </a:spcBef>
              <a:spcAft>
                <a:spcPts val="0"/>
              </a:spcAft>
              <a:buNone/>
            </a:pPr>
            <a:r>
              <a:rPr lang="en" sz="1750">
                <a:latin typeface="Merriweather"/>
                <a:ea typeface="Merriweather"/>
                <a:cs typeface="Merriweather"/>
                <a:sym typeface="Merriweather"/>
              </a:rPr>
              <a:t>Imagine with me… Assuming there are 3M people in Ibadan Nigeria and on the average the 3m people eat food worth $5 daily. </a:t>
            </a:r>
            <a:endParaRPr sz="1750">
              <a:latin typeface="Merriweather"/>
              <a:ea typeface="Merriweather"/>
              <a:cs typeface="Merriweather"/>
              <a:sym typeface="Merriweather"/>
            </a:endParaRPr>
          </a:p>
          <a:p>
            <a:pPr indent="0" lvl="0" marL="0" rtl="0" algn="just">
              <a:lnSpc>
                <a:spcPct val="115000"/>
              </a:lnSpc>
              <a:spcBef>
                <a:spcPts val="1000"/>
              </a:spcBef>
              <a:spcAft>
                <a:spcPts val="0"/>
              </a:spcAft>
              <a:buNone/>
            </a:pPr>
            <a:r>
              <a:rPr lang="en" sz="1750">
                <a:latin typeface="Merriweather"/>
                <a:ea typeface="Merriweather"/>
                <a:cs typeface="Merriweather"/>
                <a:sym typeface="Merriweather"/>
              </a:rPr>
              <a:t>What is the TAM for the food market of Ibadan?</a:t>
            </a:r>
            <a:endParaRPr sz="1750">
              <a:latin typeface="Merriweather"/>
              <a:ea typeface="Merriweather"/>
              <a:cs typeface="Merriweather"/>
              <a:sym typeface="Merriweather"/>
            </a:endParaRPr>
          </a:p>
          <a:p>
            <a:pPr indent="0" lvl="0" marL="0" rtl="0" algn="just">
              <a:lnSpc>
                <a:spcPct val="115000"/>
              </a:lnSpc>
              <a:spcBef>
                <a:spcPts val="1000"/>
              </a:spcBef>
              <a:spcAft>
                <a:spcPts val="1000"/>
              </a:spcAft>
              <a:buNone/>
            </a:pPr>
            <a:r>
              <a:rPr lang="en" sz="1750">
                <a:latin typeface="Merriweather"/>
                <a:ea typeface="Merriweather"/>
                <a:cs typeface="Merriweather"/>
                <a:sym typeface="Merriweather"/>
              </a:rPr>
              <a:t>Ans: $15m daily, Hence based on this sample the total money in the Ibadan food industry is $15 daily…. As a business owner you decide on the % of the $15m that comes to you daily</a:t>
            </a:r>
            <a:endParaRPr sz="1750">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animEffect filter="fade" transition="in">
                                      <p:cBhvr>
                                        <p:cTn dur="1000"/>
                                        <p:tgtEl>
                                          <p:spTgt spid="2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1" st="1"/>
                                            </p:txEl>
                                          </p:spTgt>
                                        </p:tgtEl>
                                        <p:attrNameLst>
                                          <p:attrName>style.visibility</p:attrName>
                                        </p:attrNameLst>
                                      </p:cBhvr>
                                      <p:to>
                                        <p:strVal val="visible"/>
                                      </p:to>
                                    </p:set>
                                    <p:animEffect filter="fade" transition="in">
                                      <p:cBhvr>
                                        <p:cTn dur="1000"/>
                                        <p:tgtEl>
                                          <p:spTgt spid="2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2" st="2"/>
                                            </p:txEl>
                                          </p:spTgt>
                                        </p:tgtEl>
                                        <p:attrNameLst>
                                          <p:attrName>style.visibility</p:attrName>
                                        </p:attrNameLst>
                                      </p:cBhvr>
                                      <p:to>
                                        <p:strVal val="visible"/>
                                      </p:to>
                                    </p:set>
                                    <p:animEffect filter="fade" transition="in">
                                      <p:cBhvr>
                                        <p:cTn dur="1000"/>
                                        <p:tgtEl>
                                          <p:spTgt spid="2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3" st="3"/>
                                            </p:txEl>
                                          </p:spTgt>
                                        </p:tgtEl>
                                        <p:attrNameLst>
                                          <p:attrName>style.visibility</p:attrName>
                                        </p:attrNameLst>
                                      </p:cBhvr>
                                      <p:to>
                                        <p:strVal val="visible"/>
                                      </p:to>
                                    </p:set>
                                    <p:animEffect filter="fade" transition="in">
                                      <p:cBhvr>
                                        <p:cTn dur="1000"/>
                                        <p:tgtEl>
                                          <p:spTgt spid="20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Total addressable market</a:t>
            </a:r>
            <a:endParaRPr/>
          </a:p>
        </p:txBody>
      </p:sp>
      <p:sp>
        <p:nvSpPr>
          <p:cNvPr id="207" name="Google Shape;207;p36"/>
          <p:cNvSpPr txBox="1"/>
          <p:nvPr>
            <p:ph idx="1" type="body"/>
          </p:nvPr>
        </p:nvSpPr>
        <p:spPr>
          <a:xfrm>
            <a:off x="138175" y="1842875"/>
            <a:ext cx="8889900" cy="30555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950">
                <a:solidFill>
                  <a:schemeClr val="dk2"/>
                </a:solidFill>
                <a:latin typeface="Merriweather"/>
                <a:ea typeface="Merriweather"/>
                <a:cs typeface="Merriweather"/>
                <a:sym typeface="Merriweather"/>
              </a:rPr>
              <a:t>From this percentage you need to find out how much of the market segment would come to your business as revenue. If your business took 1%,then your annual addressable market is only 1% of the total spend on food in Ibadan.</a:t>
            </a:r>
            <a:endParaRPr sz="1950">
              <a:solidFill>
                <a:schemeClr val="dk2"/>
              </a:solidFill>
              <a:latin typeface="Merriweather"/>
              <a:ea typeface="Merriweather"/>
              <a:cs typeface="Merriweather"/>
              <a:sym typeface="Merriweather"/>
            </a:endParaRPr>
          </a:p>
          <a:p>
            <a:pPr indent="0" lvl="0" marL="0" rtl="0" algn="just">
              <a:lnSpc>
                <a:spcPct val="115000"/>
              </a:lnSpc>
              <a:spcBef>
                <a:spcPts val="1000"/>
              </a:spcBef>
              <a:spcAft>
                <a:spcPts val="1000"/>
              </a:spcAft>
              <a:buNone/>
            </a:pPr>
            <a:r>
              <a:rPr lang="en" sz="1950">
                <a:solidFill>
                  <a:schemeClr val="dk2"/>
                </a:solidFill>
                <a:latin typeface="Merriweather"/>
                <a:ea typeface="Merriweather"/>
                <a:cs typeface="Merriweather"/>
                <a:sym typeface="Merriweather"/>
              </a:rPr>
              <a:t>A business plan should be realistic and should help you test whether your idea is feasible.</a:t>
            </a:r>
            <a:endParaRPr sz="1950">
              <a:solidFill>
                <a:schemeClr val="dk2"/>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0" st="0"/>
                                            </p:txEl>
                                          </p:spTgt>
                                        </p:tgtEl>
                                        <p:attrNameLst>
                                          <p:attrName>style.visibility</p:attrName>
                                        </p:attrNameLst>
                                      </p:cBhvr>
                                      <p:to>
                                        <p:strVal val="visible"/>
                                      </p:to>
                                    </p:set>
                                    <p:animEffect filter="fade" transition="in">
                                      <p:cBhvr>
                                        <p:cTn dur="1000"/>
                                        <p:tgtEl>
                                          <p:spTgt spid="2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1" st="1"/>
                                            </p:txEl>
                                          </p:spTgt>
                                        </p:tgtEl>
                                        <p:attrNameLst>
                                          <p:attrName>style.visibility</p:attrName>
                                        </p:attrNameLst>
                                      </p:cBhvr>
                                      <p:to>
                                        <p:strVal val="visible"/>
                                      </p:to>
                                    </p:set>
                                    <p:animEffect filter="fade" transition="in">
                                      <p:cBhvr>
                                        <p:cTn dur="1000"/>
                                        <p:tgtEl>
                                          <p:spTgt spid="20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7"/>
          <p:cNvSpPr txBox="1"/>
          <p:nvPr>
            <p:ph type="title"/>
          </p:nvPr>
        </p:nvSpPr>
        <p:spPr>
          <a:xfrm>
            <a:off x="265500" y="79050"/>
            <a:ext cx="4045200" cy="75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SWOT Analysis</a:t>
            </a:r>
            <a:endParaRPr/>
          </a:p>
        </p:txBody>
      </p:sp>
      <p:sp>
        <p:nvSpPr>
          <p:cNvPr id="213" name="Google Shape;213;p37"/>
          <p:cNvSpPr txBox="1"/>
          <p:nvPr>
            <p:ph idx="1" type="subTitle"/>
          </p:nvPr>
        </p:nvSpPr>
        <p:spPr>
          <a:xfrm>
            <a:off x="265500" y="1151525"/>
            <a:ext cx="4045200" cy="353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00000"/>
                </a:solidFill>
              </a:rPr>
              <a:t>Internal</a:t>
            </a:r>
            <a:br>
              <a:rPr lang="en" sz="2400"/>
            </a:br>
            <a:r>
              <a:rPr lang="en" sz="2400">
                <a:solidFill>
                  <a:schemeClr val="accent2"/>
                </a:solidFill>
              </a:rPr>
              <a:t>Leverage on your s</a:t>
            </a:r>
            <a:r>
              <a:rPr lang="en" sz="2400">
                <a:solidFill>
                  <a:schemeClr val="accent2"/>
                </a:solidFill>
              </a:rPr>
              <a:t>trength</a:t>
            </a:r>
            <a:endParaRPr sz="2400">
              <a:solidFill>
                <a:schemeClr val="accent2"/>
              </a:solidFill>
            </a:endParaRPr>
          </a:p>
          <a:p>
            <a:pPr indent="0" lvl="0" marL="0" rtl="0" algn="ctr">
              <a:spcBef>
                <a:spcPts val="0"/>
              </a:spcBef>
              <a:spcAft>
                <a:spcPts val="0"/>
              </a:spcAft>
              <a:buNone/>
            </a:pPr>
            <a:r>
              <a:rPr lang="en" sz="2400">
                <a:solidFill>
                  <a:schemeClr val="accent6"/>
                </a:solidFill>
              </a:rPr>
              <a:t>Work on your weakness</a:t>
            </a:r>
            <a:endParaRPr sz="2400">
              <a:solidFill>
                <a:schemeClr val="accent6"/>
              </a:solidFill>
            </a:endParaRPr>
          </a:p>
          <a:p>
            <a:pPr indent="0" lvl="0" marL="0" rtl="0" algn="ctr">
              <a:spcBef>
                <a:spcPts val="0"/>
              </a:spcBef>
              <a:spcAft>
                <a:spcPts val="0"/>
              </a:spcAft>
              <a:buNone/>
            </a:pPr>
            <a:r>
              <a:t/>
            </a:r>
            <a:endParaRPr sz="2400"/>
          </a:p>
          <a:p>
            <a:pPr indent="0" lvl="0" marL="0" rtl="0" algn="ctr">
              <a:spcBef>
                <a:spcPts val="0"/>
              </a:spcBef>
              <a:spcAft>
                <a:spcPts val="0"/>
              </a:spcAft>
              <a:buNone/>
            </a:pPr>
            <a:r>
              <a:rPr b="1" lang="en" sz="2400">
                <a:solidFill>
                  <a:schemeClr val="dk2"/>
                </a:solidFill>
              </a:rPr>
              <a:t>External</a:t>
            </a:r>
            <a:endParaRPr b="1" sz="2400">
              <a:solidFill>
                <a:schemeClr val="dk2"/>
              </a:solidFill>
            </a:endParaRPr>
          </a:p>
          <a:p>
            <a:pPr indent="0" lvl="0" marL="0" rtl="0" algn="ctr">
              <a:spcBef>
                <a:spcPts val="0"/>
              </a:spcBef>
              <a:spcAft>
                <a:spcPts val="0"/>
              </a:spcAft>
              <a:buNone/>
            </a:pPr>
            <a:r>
              <a:rPr lang="en" sz="2400">
                <a:solidFill>
                  <a:schemeClr val="dk1"/>
                </a:solidFill>
              </a:rPr>
              <a:t>Maximize your opportunities</a:t>
            </a:r>
            <a:endParaRPr sz="2400">
              <a:solidFill>
                <a:schemeClr val="dk1"/>
              </a:solidFill>
            </a:endParaRPr>
          </a:p>
          <a:p>
            <a:pPr indent="0" lvl="0" marL="0" rtl="0" algn="ctr">
              <a:spcBef>
                <a:spcPts val="0"/>
              </a:spcBef>
              <a:spcAft>
                <a:spcPts val="0"/>
              </a:spcAft>
              <a:buNone/>
            </a:pPr>
            <a:r>
              <a:rPr lang="en" sz="2400">
                <a:solidFill>
                  <a:srgbClr val="FF0000"/>
                </a:solidFill>
              </a:rPr>
              <a:t>Deal with your Threat</a:t>
            </a:r>
            <a:endParaRPr sz="2400">
              <a:solidFill>
                <a:srgbClr val="FF0000"/>
              </a:solidFill>
            </a:endParaRPr>
          </a:p>
        </p:txBody>
      </p:sp>
      <p:pic>
        <p:nvPicPr>
          <p:cNvPr id="214" name="Google Shape;214;p37"/>
          <p:cNvPicPr preferRelativeResize="0"/>
          <p:nvPr/>
        </p:nvPicPr>
        <p:blipFill rotWithShape="1">
          <a:blip r:embed="rId3">
            <a:alphaModFix/>
          </a:blip>
          <a:srcRect b="0" l="0" r="0" t="0"/>
          <a:stretch/>
        </p:blipFill>
        <p:spPr>
          <a:xfrm>
            <a:off x="4572000" y="285750"/>
            <a:ext cx="4572000" cy="4572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8"/>
          <p:cNvSpPr txBox="1"/>
          <p:nvPr>
            <p:ph type="title"/>
          </p:nvPr>
        </p:nvSpPr>
        <p:spPr>
          <a:xfrm>
            <a:off x="265500" y="67252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Hit the Target</a:t>
            </a:r>
            <a:endParaRPr/>
          </a:p>
        </p:txBody>
      </p:sp>
      <p:sp>
        <p:nvSpPr>
          <p:cNvPr id="220" name="Google Shape;220;p38"/>
          <p:cNvSpPr txBox="1"/>
          <p:nvPr>
            <p:ph idx="1" type="subTitle"/>
          </p:nvPr>
        </p:nvSpPr>
        <p:spPr>
          <a:xfrm>
            <a:off x="265500" y="2154831"/>
            <a:ext cx="4045200" cy="207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Use the tools provide to craft your target market. It is important your are very </a:t>
            </a:r>
            <a:r>
              <a:rPr lang="en" sz="2400"/>
              <a:t>thorough</a:t>
            </a:r>
            <a:r>
              <a:rPr lang="en" sz="2400"/>
              <a:t> and realistic in your approach.</a:t>
            </a:r>
            <a:endParaRPr sz="2400"/>
          </a:p>
        </p:txBody>
      </p:sp>
      <p:pic>
        <p:nvPicPr>
          <p:cNvPr id="221" name="Google Shape;221;p38"/>
          <p:cNvPicPr preferRelativeResize="0"/>
          <p:nvPr/>
        </p:nvPicPr>
        <p:blipFill rotWithShape="1">
          <a:blip r:embed="rId3">
            <a:alphaModFix/>
          </a:blip>
          <a:srcRect b="0" l="21875" r="21875" t="0"/>
          <a:stretch/>
        </p:blipFill>
        <p:spPr>
          <a:xfrm>
            <a:off x="4572000" y="285750"/>
            <a:ext cx="4572000" cy="4572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9"/>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400">
                <a:latin typeface="Merriweather"/>
                <a:ea typeface="Merriweather"/>
                <a:cs typeface="Merriweather"/>
                <a:sym typeface="Merriweather"/>
              </a:rPr>
              <a:t>Section 4</a:t>
            </a:r>
            <a:r>
              <a:rPr lang="en" sz="3400">
                <a:latin typeface="Merriweather"/>
                <a:ea typeface="Merriweather"/>
                <a:cs typeface="Merriweather"/>
                <a:sym typeface="Merriweather"/>
              </a:rPr>
              <a:t> - </a:t>
            </a:r>
            <a:r>
              <a:rPr lang="en" sz="3400">
                <a:latin typeface="Merriweather"/>
                <a:ea typeface="Merriweather"/>
                <a:cs typeface="Merriweather"/>
                <a:sym typeface="Merriweather"/>
              </a:rPr>
              <a:t>Competition Analysis</a:t>
            </a:r>
            <a:endParaRPr sz="3400">
              <a:latin typeface="Merriweather"/>
              <a:ea typeface="Merriweather"/>
              <a:cs typeface="Merriweather"/>
              <a:sym typeface="Merriweathe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a:t>
            </a:r>
            <a:endParaRPr/>
          </a:p>
        </p:txBody>
      </p:sp>
      <p:sp>
        <p:nvSpPr>
          <p:cNvPr id="232" name="Google Shape;232;p40"/>
          <p:cNvSpPr txBox="1"/>
          <p:nvPr>
            <p:ph idx="1" type="body"/>
          </p:nvPr>
        </p:nvSpPr>
        <p:spPr>
          <a:xfrm>
            <a:off x="138175" y="1842875"/>
            <a:ext cx="5005200" cy="30555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2200">
                <a:latin typeface="Merriweather"/>
                <a:ea typeface="Merriweather"/>
                <a:cs typeface="Merriweather"/>
                <a:sym typeface="Merriweather"/>
              </a:rPr>
              <a:t>Competition is important, and can at times be useful and healthy. If you have zero competition, you are either in an unprofitable business, you are ahead of your time, or the competition is coming very soon!</a:t>
            </a:r>
            <a:endParaRPr sz="2200">
              <a:latin typeface="Merriweather"/>
              <a:ea typeface="Merriweather"/>
              <a:cs typeface="Merriweather"/>
              <a:sym typeface="Merriweather"/>
            </a:endParaRPr>
          </a:p>
        </p:txBody>
      </p:sp>
      <p:pic>
        <p:nvPicPr>
          <p:cNvPr id="233" name="Google Shape;233;p40"/>
          <p:cNvPicPr preferRelativeResize="0"/>
          <p:nvPr/>
        </p:nvPicPr>
        <p:blipFill rotWithShape="1">
          <a:blip r:embed="rId3">
            <a:alphaModFix/>
          </a:blip>
          <a:srcRect b="3690" l="40151" r="7113" t="-3689"/>
          <a:stretch/>
        </p:blipFill>
        <p:spPr>
          <a:xfrm>
            <a:off x="5524375" y="1658825"/>
            <a:ext cx="3332275" cy="3332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0" st="0"/>
                                            </p:txEl>
                                          </p:spTgt>
                                        </p:tgtEl>
                                        <p:attrNameLst>
                                          <p:attrName>style.visibility</p:attrName>
                                        </p:attrNameLst>
                                      </p:cBhvr>
                                      <p:to>
                                        <p:strVal val="visible"/>
                                      </p:to>
                                    </p:set>
                                    <p:animEffect filter="fade" transition="in">
                                      <p:cBhvr>
                                        <p:cTn dur="1000"/>
                                        <p:tgtEl>
                                          <p:spTgt spid="23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Competitors</a:t>
            </a:r>
            <a:endParaRPr/>
          </a:p>
        </p:txBody>
      </p:sp>
      <p:sp>
        <p:nvSpPr>
          <p:cNvPr id="239" name="Google Shape;239;p41"/>
          <p:cNvSpPr txBox="1"/>
          <p:nvPr>
            <p:ph idx="1" type="body"/>
          </p:nvPr>
        </p:nvSpPr>
        <p:spPr>
          <a:xfrm>
            <a:off x="138175" y="1658200"/>
            <a:ext cx="8889900" cy="32403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a:latin typeface="Merriweather"/>
                <a:ea typeface="Merriweather"/>
                <a:cs typeface="Merriweather"/>
                <a:sym typeface="Merriweather"/>
              </a:rPr>
              <a:t>Here describe in detail the competitive landscape of your business and outline the analysis of your business’ strengths and weaknesses compared to the competition. Highlight the competitive strengths of your business that will lead to success despite the existence of competitors. Information to include:</a:t>
            </a:r>
            <a:endParaRPr>
              <a:latin typeface="Merriweather"/>
              <a:ea typeface="Merriweather"/>
              <a:cs typeface="Merriweather"/>
              <a:sym typeface="Merriweather"/>
            </a:endParaRPr>
          </a:p>
          <a:p>
            <a:pPr indent="-342900" lvl="0" marL="457200" rtl="0" algn="just">
              <a:lnSpc>
                <a:spcPct val="115000"/>
              </a:lnSpc>
              <a:spcBef>
                <a:spcPts val="1000"/>
              </a:spcBef>
              <a:spcAft>
                <a:spcPts val="0"/>
              </a:spcAft>
              <a:buSzPts val="1800"/>
              <a:buFont typeface="Merriweather"/>
              <a:buChar char="●"/>
            </a:pPr>
            <a:r>
              <a:rPr lang="en">
                <a:latin typeface="Merriweather"/>
                <a:ea typeface="Merriweather"/>
                <a:cs typeface="Merriweather"/>
                <a:sym typeface="Merriweather"/>
              </a:rPr>
              <a:t>Main competitors and a description of their offering</a:t>
            </a:r>
            <a:endParaRPr>
              <a:latin typeface="Merriweather"/>
              <a:ea typeface="Merriweather"/>
              <a:cs typeface="Merriweather"/>
              <a:sym typeface="Merriweather"/>
            </a:endParaRPr>
          </a:p>
          <a:p>
            <a:pPr indent="-342900" lvl="0" marL="457200" rtl="0" algn="just">
              <a:lnSpc>
                <a:spcPct val="115000"/>
              </a:lnSpc>
              <a:spcBef>
                <a:spcPts val="0"/>
              </a:spcBef>
              <a:spcAft>
                <a:spcPts val="0"/>
              </a:spcAft>
              <a:buSzPts val="1800"/>
              <a:buFont typeface="Merriweather"/>
              <a:buChar char="●"/>
            </a:pPr>
            <a:r>
              <a:rPr lang="en">
                <a:latin typeface="Merriweather"/>
                <a:ea typeface="Merriweather"/>
                <a:cs typeface="Merriweather"/>
                <a:sym typeface="Merriweather"/>
              </a:rPr>
              <a:t>Analysis of your business’ USP in comparison to the main competitors</a:t>
            </a:r>
            <a:endParaRPr>
              <a:latin typeface="Merriweather"/>
              <a:ea typeface="Merriweather"/>
              <a:cs typeface="Merriweather"/>
              <a:sym typeface="Merriweather"/>
            </a:endParaRPr>
          </a:p>
          <a:p>
            <a:pPr indent="-342900" lvl="0" marL="457200" rtl="0" algn="just">
              <a:lnSpc>
                <a:spcPct val="115000"/>
              </a:lnSpc>
              <a:spcBef>
                <a:spcPts val="0"/>
              </a:spcBef>
              <a:spcAft>
                <a:spcPts val="0"/>
              </a:spcAft>
              <a:buSzPts val="1800"/>
              <a:buFont typeface="Merriweather"/>
              <a:buChar char="●"/>
            </a:pPr>
            <a:r>
              <a:rPr lang="en">
                <a:latin typeface="Merriweather"/>
                <a:ea typeface="Merriweather"/>
                <a:cs typeface="Merriweather"/>
                <a:sym typeface="Merriweather"/>
              </a:rPr>
              <a:t>Competitive advantage</a:t>
            </a:r>
            <a:endParaRPr>
              <a:latin typeface="Merriweather"/>
              <a:ea typeface="Merriweather"/>
              <a:cs typeface="Merriweather"/>
              <a:sym typeface="Merriweather"/>
            </a:endParaRPr>
          </a:p>
          <a:p>
            <a:pPr indent="0" lvl="0" marL="0" rtl="0" algn="just">
              <a:lnSpc>
                <a:spcPct val="115000"/>
              </a:lnSpc>
              <a:spcBef>
                <a:spcPts val="1000"/>
              </a:spcBef>
              <a:spcAft>
                <a:spcPts val="1000"/>
              </a:spcAft>
              <a:buNone/>
            </a:pPr>
            <a:r>
              <a:rPr i="1" lang="en">
                <a:solidFill>
                  <a:srgbClr val="FF0000"/>
                </a:solidFill>
                <a:latin typeface="Merriweather"/>
                <a:ea typeface="Merriweather"/>
                <a:cs typeface="Merriweather"/>
                <a:sym typeface="Merriweather"/>
              </a:rPr>
              <a:t>Please refer to the competitive advantage tool to guide you through this analysis.</a:t>
            </a:r>
            <a:endParaRPr i="1">
              <a:solidFill>
                <a:srgbClr val="FF0000"/>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animEffect filter="fade" transition="in">
                                      <p:cBhvr>
                                        <p:cTn dur="1000"/>
                                        <p:tgtEl>
                                          <p:spTgt spid="2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1" st="1"/>
                                            </p:txEl>
                                          </p:spTgt>
                                        </p:tgtEl>
                                        <p:attrNameLst>
                                          <p:attrName>style.visibility</p:attrName>
                                        </p:attrNameLst>
                                      </p:cBhvr>
                                      <p:to>
                                        <p:strVal val="visible"/>
                                      </p:to>
                                    </p:set>
                                    <p:animEffect filter="fade" transition="in">
                                      <p:cBhvr>
                                        <p:cTn dur="1000"/>
                                        <p:tgtEl>
                                          <p:spTgt spid="2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2" st="2"/>
                                            </p:txEl>
                                          </p:spTgt>
                                        </p:tgtEl>
                                        <p:attrNameLst>
                                          <p:attrName>style.visibility</p:attrName>
                                        </p:attrNameLst>
                                      </p:cBhvr>
                                      <p:to>
                                        <p:strVal val="visible"/>
                                      </p:to>
                                    </p:set>
                                    <p:animEffect filter="fade" transition="in">
                                      <p:cBhvr>
                                        <p:cTn dur="1000"/>
                                        <p:tgtEl>
                                          <p:spTgt spid="2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3" st="3"/>
                                            </p:txEl>
                                          </p:spTgt>
                                        </p:tgtEl>
                                        <p:attrNameLst>
                                          <p:attrName>style.visibility</p:attrName>
                                        </p:attrNameLst>
                                      </p:cBhvr>
                                      <p:to>
                                        <p:strVal val="visible"/>
                                      </p:to>
                                    </p:set>
                                    <p:animEffect filter="fade" transition="in">
                                      <p:cBhvr>
                                        <p:cTn dur="1000"/>
                                        <p:tgtEl>
                                          <p:spTgt spid="23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4" st="4"/>
                                            </p:txEl>
                                          </p:spTgt>
                                        </p:tgtEl>
                                        <p:attrNameLst>
                                          <p:attrName>style.visibility</p:attrName>
                                        </p:attrNameLst>
                                      </p:cBhvr>
                                      <p:to>
                                        <p:strVal val="visible"/>
                                      </p:to>
                                    </p:set>
                                    <p:animEffect filter="fade" transition="in">
                                      <p:cBhvr>
                                        <p:cTn dur="1000"/>
                                        <p:tgtEl>
                                          <p:spTgt spid="23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Section 1 - Executive Summary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Competitors</a:t>
            </a:r>
            <a:endParaRPr/>
          </a:p>
        </p:txBody>
      </p:sp>
      <p:sp>
        <p:nvSpPr>
          <p:cNvPr id="245" name="Google Shape;245;p42"/>
          <p:cNvSpPr txBox="1"/>
          <p:nvPr>
            <p:ph idx="1" type="body"/>
          </p:nvPr>
        </p:nvSpPr>
        <p:spPr>
          <a:xfrm>
            <a:off x="138175" y="1658200"/>
            <a:ext cx="8889900" cy="32403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a:latin typeface="Merriweather"/>
                <a:ea typeface="Merriweather"/>
                <a:cs typeface="Merriweather"/>
                <a:sym typeface="Merriweather"/>
              </a:rPr>
              <a:t>List your competitors’ key strengths.</a:t>
            </a:r>
            <a:endParaRPr>
              <a:latin typeface="Merriweather"/>
              <a:ea typeface="Merriweather"/>
              <a:cs typeface="Merriweather"/>
              <a:sym typeface="Merriweather"/>
            </a:endParaRPr>
          </a:p>
          <a:p>
            <a:pPr indent="-342900" lvl="0" marL="457200" rtl="0" algn="just">
              <a:lnSpc>
                <a:spcPct val="115000"/>
              </a:lnSpc>
              <a:spcBef>
                <a:spcPts val="1000"/>
              </a:spcBef>
              <a:spcAft>
                <a:spcPts val="0"/>
              </a:spcAft>
              <a:buSzPts val="1800"/>
              <a:buFont typeface="Merriweather"/>
              <a:buChar char="●"/>
            </a:pPr>
            <a:r>
              <a:rPr lang="en">
                <a:latin typeface="Merriweather"/>
                <a:ea typeface="Merriweather"/>
                <a:cs typeface="Merriweather"/>
                <a:sym typeface="Merriweather"/>
              </a:rPr>
              <a:t> Are they great at marketing?</a:t>
            </a:r>
            <a:endParaRPr>
              <a:latin typeface="Merriweather"/>
              <a:ea typeface="Merriweather"/>
              <a:cs typeface="Merriweather"/>
              <a:sym typeface="Merriweather"/>
            </a:endParaRPr>
          </a:p>
          <a:p>
            <a:pPr indent="-342900" lvl="0" marL="457200" rtl="0" algn="just">
              <a:lnSpc>
                <a:spcPct val="115000"/>
              </a:lnSpc>
              <a:spcBef>
                <a:spcPts val="0"/>
              </a:spcBef>
              <a:spcAft>
                <a:spcPts val="0"/>
              </a:spcAft>
              <a:buSzPts val="1800"/>
              <a:buFont typeface="Merriweather"/>
              <a:buChar char="●"/>
            </a:pPr>
            <a:r>
              <a:rPr lang="en">
                <a:latin typeface="Merriweather"/>
                <a:ea typeface="Merriweather"/>
                <a:cs typeface="Merriweather"/>
                <a:sym typeface="Merriweather"/>
              </a:rPr>
              <a:t>Do they have strong relationships with local authorities?</a:t>
            </a:r>
            <a:endParaRPr>
              <a:latin typeface="Merriweather"/>
              <a:ea typeface="Merriweather"/>
              <a:cs typeface="Merriweather"/>
              <a:sym typeface="Merriweather"/>
            </a:endParaRPr>
          </a:p>
          <a:p>
            <a:pPr indent="-342900" lvl="0" marL="457200" rtl="0" algn="just">
              <a:lnSpc>
                <a:spcPct val="115000"/>
              </a:lnSpc>
              <a:spcBef>
                <a:spcPts val="0"/>
              </a:spcBef>
              <a:spcAft>
                <a:spcPts val="0"/>
              </a:spcAft>
              <a:buSzPts val="1800"/>
              <a:buFont typeface="Merriweather"/>
              <a:buChar char="●"/>
            </a:pPr>
            <a:r>
              <a:rPr lang="en">
                <a:latin typeface="Merriweather"/>
                <a:ea typeface="Merriweather"/>
                <a:cs typeface="Merriweather"/>
                <a:sym typeface="Merriweather"/>
              </a:rPr>
              <a:t>Do they have an excellent reputation for customer service?</a:t>
            </a:r>
            <a:endParaRPr>
              <a:latin typeface="Merriweather"/>
              <a:ea typeface="Merriweather"/>
              <a:cs typeface="Merriweather"/>
              <a:sym typeface="Merriweather"/>
            </a:endParaRPr>
          </a:p>
          <a:p>
            <a:pPr indent="-342900" lvl="0" marL="457200" rtl="0" algn="just">
              <a:lnSpc>
                <a:spcPct val="115000"/>
              </a:lnSpc>
              <a:spcBef>
                <a:spcPts val="0"/>
              </a:spcBef>
              <a:spcAft>
                <a:spcPts val="0"/>
              </a:spcAft>
              <a:buSzPts val="1800"/>
              <a:buFont typeface="Merriweather"/>
              <a:buChar char="●"/>
            </a:pPr>
            <a:r>
              <a:rPr lang="en">
                <a:latin typeface="Merriweather"/>
                <a:ea typeface="Merriweather"/>
                <a:cs typeface="Merriweather"/>
                <a:sym typeface="Merriweather"/>
              </a:rPr>
              <a:t>Is their product just brilliant?</a:t>
            </a:r>
            <a:endParaRPr>
              <a:latin typeface="Merriweather"/>
              <a:ea typeface="Merriweather"/>
              <a:cs typeface="Merriweather"/>
              <a:sym typeface="Merriweather"/>
            </a:endParaRPr>
          </a:p>
          <a:p>
            <a:pPr indent="0" lvl="0" marL="0" rtl="0" algn="just">
              <a:lnSpc>
                <a:spcPct val="115000"/>
              </a:lnSpc>
              <a:spcBef>
                <a:spcPts val="1000"/>
              </a:spcBef>
              <a:spcAft>
                <a:spcPts val="0"/>
              </a:spcAft>
              <a:buNone/>
            </a:pPr>
            <a:r>
              <a:rPr lang="en">
                <a:latin typeface="Merriweather"/>
                <a:ea typeface="Merriweather"/>
                <a:cs typeface="Merriweather"/>
                <a:sym typeface="Merriweather"/>
              </a:rPr>
              <a:t>Finally list their weaknesses. It might be thier</a:t>
            </a:r>
            <a:endParaRPr>
              <a:latin typeface="Merriweather"/>
              <a:ea typeface="Merriweather"/>
              <a:cs typeface="Merriweather"/>
              <a:sym typeface="Merriweather"/>
            </a:endParaRPr>
          </a:p>
          <a:p>
            <a:pPr indent="-342900" lvl="0" marL="457200" rtl="0" algn="just">
              <a:lnSpc>
                <a:spcPct val="115000"/>
              </a:lnSpc>
              <a:spcBef>
                <a:spcPts val="1000"/>
              </a:spcBef>
              <a:spcAft>
                <a:spcPts val="0"/>
              </a:spcAft>
              <a:buSzPts val="1800"/>
              <a:buFont typeface="Merriweather"/>
              <a:buChar char="●"/>
            </a:pPr>
            <a:r>
              <a:rPr lang="en">
                <a:latin typeface="Merriweather"/>
                <a:ea typeface="Merriweather"/>
                <a:cs typeface="Merriweather"/>
                <a:sym typeface="Merriweather"/>
              </a:rPr>
              <a:t>Customer relationship</a:t>
            </a:r>
            <a:endParaRPr>
              <a:latin typeface="Merriweather"/>
              <a:ea typeface="Merriweather"/>
              <a:cs typeface="Merriweather"/>
              <a:sym typeface="Merriweather"/>
            </a:endParaRPr>
          </a:p>
          <a:p>
            <a:pPr indent="-342900" lvl="0" marL="457200" rtl="0" algn="just">
              <a:lnSpc>
                <a:spcPct val="115000"/>
              </a:lnSpc>
              <a:spcBef>
                <a:spcPts val="0"/>
              </a:spcBef>
              <a:spcAft>
                <a:spcPts val="0"/>
              </a:spcAft>
              <a:buSzPts val="1800"/>
              <a:buFont typeface="Merriweather"/>
              <a:buChar char="●"/>
            </a:pPr>
            <a:r>
              <a:rPr lang="en">
                <a:latin typeface="Merriweather"/>
                <a:ea typeface="Merriweather"/>
                <a:cs typeface="Merriweather"/>
                <a:sym typeface="Merriweather"/>
              </a:rPr>
              <a:t>Model of Delivery etc</a:t>
            </a:r>
            <a:endParaRPr>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0" st="0"/>
                                            </p:txEl>
                                          </p:spTgt>
                                        </p:tgtEl>
                                        <p:attrNameLst>
                                          <p:attrName>style.visibility</p:attrName>
                                        </p:attrNameLst>
                                      </p:cBhvr>
                                      <p:to>
                                        <p:strVal val="visible"/>
                                      </p:to>
                                    </p:set>
                                    <p:animEffect filter="fade" transition="in">
                                      <p:cBhvr>
                                        <p:cTn dur="1000"/>
                                        <p:tgtEl>
                                          <p:spTgt spid="2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1" st="1"/>
                                            </p:txEl>
                                          </p:spTgt>
                                        </p:tgtEl>
                                        <p:attrNameLst>
                                          <p:attrName>style.visibility</p:attrName>
                                        </p:attrNameLst>
                                      </p:cBhvr>
                                      <p:to>
                                        <p:strVal val="visible"/>
                                      </p:to>
                                    </p:set>
                                    <p:animEffect filter="fade" transition="in">
                                      <p:cBhvr>
                                        <p:cTn dur="1000"/>
                                        <p:tgtEl>
                                          <p:spTgt spid="2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2" st="2"/>
                                            </p:txEl>
                                          </p:spTgt>
                                        </p:tgtEl>
                                        <p:attrNameLst>
                                          <p:attrName>style.visibility</p:attrName>
                                        </p:attrNameLst>
                                      </p:cBhvr>
                                      <p:to>
                                        <p:strVal val="visible"/>
                                      </p:to>
                                    </p:set>
                                    <p:animEffect filter="fade" transition="in">
                                      <p:cBhvr>
                                        <p:cTn dur="1000"/>
                                        <p:tgtEl>
                                          <p:spTgt spid="2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3" st="3"/>
                                            </p:txEl>
                                          </p:spTgt>
                                        </p:tgtEl>
                                        <p:attrNameLst>
                                          <p:attrName>style.visibility</p:attrName>
                                        </p:attrNameLst>
                                      </p:cBhvr>
                                      <p:to>
                                        <p:strVal val="visible"/>
                                      </p:to>
                                    </p:set>
                                    <p:animEffect filter="fade" transition="in">
                                      <p:cBhvr>
                                        <p:cTn dur="1000"/>
                                        <p:tgtEl>
                                          <p:spTgt spid="24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4" st="4"/>
                                            </p:txEl>
                                          </p:spTgt>
                                        </p:tgtEl>
                                        <p:attrNameLst>
                                          <p:attrName>style.visibility</p:attrName>
                                        </p:attrNameLst>
                                      </p:cBhvr>
                                      <p:to>
                                        <p:strVal val="visible"/>
                                      </p:to>
                                    </p:set>
                                    <p:animEffect filter="fade" transition="in">
                                      <p:cBhvr>
                                        <p:cTn dur="1000"/>
                                        <p:tgtEl>
                                          <p:spTgt spid="24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5" st="5"/>
                                            </p:txEl>
                                          </p:spTgt>
                                        </p:tgtEl>
                                        <p:attrNameLst>
                                          <p:attrName>style.visibility</p:attrName>
                                        </p:attrNameLst>
                                      </p:cBhvr>
                                      <p:to>
                                        <p:strVal val="visible"/>
                                      </p:to>
                                    </p:set>
                                    <p:animEffect filter="fade" transition="in">
                                      <p:cBhvr>
                                        <p:cTn dur="1000"/>
                                        <p:tgtEl>
                                          <p:spTgt spid="24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6" st="6"/>
                                            </p:txEl>
                                          </p:spTgt>
                                        </p:tgtEl>
                                        <p:attrNameLst>
                                          <p:attrName>style.visibility</p:attrName>
                                        </p:attrNameLst>
                                      </p:cBhvr>
                                      <p:to>
                                        <p:strVal val="visible"/>
                                      </p:to>
                                    </p:set>
                                    <p:animEffect filter="fade" transition="in">
                                      <p:cBhvr>
                                        <p:cTn dur="1000"/>
                                        <p:tgtEl>
                                          <p:spTgt spid="24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7" st="7"/>
                                            </p:txEl>
                                          </p:spTgt>
                                        </p:tgtEl>
                                        <p:attrNameLst>
                                          <p:attrName>style.visibility</p:attrName>
                                        </p:attrNameLst>
                                      </p:cBhvr>
                                      <p:to>
                                        <p:strVal val="visible"/>
                                      </p:to>
                                    </p:set>
                                    <p:animEffect filter="fade" transition="in">
                                      <p:cBhvr>
                                        <p:cTn dur="1000"/>
                                        <p:tgtEl>
                                          <p:spTgt spid="24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Competitive Advantage</a:t>
            </a:r>
            <a:endParaRPr/>
          </a:p>
        </p:txBody>
      </p:sp>
      <p:sp>
        <p:nvSpPr>
          <p:cNvPr id="251" name="Google Shape;251;p43"/>
          <p:cNvSpPr txBox="1"/>
          <p:nvPr>
            <p:ph idx="1" type="body"/>
          </p:nvPr>
        </p:nvSpPr>
        <p:spPr>
          <a:xfrm>
            <a:off x="61975" y="1582000"/>
            <a:ext cx="8889900" cy="3485400"/>
          </a:xfrm>
          <a:prstGeom prst="rect">
            <a:avLst/>
          </a:prstGeom>
        </p:spPr>
        <p:txBody>
          <a:bodyPr anchorCtr="0" anchor="t" bIns="91425" lIns="91425" spcFirstLastPara="1" rIns="91425" wrap="square" tIns="91425">
            <a:noAutofit/>
          </a:bodyPr>
          <a:lstStyle/>
          <a:p>
            <a:pPr indent="-342900" lvl="0" marL="457200" rtl="0" algn="just">
              <a:lnSpc>
                <a:spcPct val="115000"/>
              </a:lnSpc>
              <a:spcBef>
                <a:spcPts val="0"/>
              </a:spcBef>
              <a:spcAft>
                <a:spcPts val="0"/>
              </a:spcAft>
              <a:buSzPts val="1800"/>
              <a:buFont typeface="Merriweather"/>
              <a:buChar char="●"/>
            </a:pPr>
            <a:r>
              <a:rPr lang="en">
                <a:latin typeface="Merriweather"/>
                <a:ea typeface="Merriweather"/>
                <a:cs typeface="Merriweather"/>
                <a:sym typeface="Merriweather"/>
              </a:rPr>
              <a:t>It is the thing about your product or service that will create unique value for the user.</a:t>
            </a:r>
            <a:endParaRPr>
              <a:latin typeface="Merriweather"/>
              <a:ea typeface="Merriweather"/>
              <a:cs typeface="Merriweather"/>
              <a:sym typeface="Merriweather"/>
            </a:endParaRPr>
          </a:p>
          <a:p>
            <a:pPr indent="-342900" lvl="0" marL="457200" rtl="0" algn="just">
              <a:lnSpc>
                <a:spcPct val="115000"/>
              </a:lnSpc>
              <a:spcBef>
                <a:spcPts val="0"/>
              </a:spcBef>
              <a:spcAft>
                <a:spcPts val="0"/>
              </a:spcAft>
              <a:buSzPts val="1800"/>
              <a:buFont typeface="Merriweather"/>
              <a:buChar char="●"/>
            </a:pPr>
            <a:r>
              <a:rPr lang="en">
                <a:latin typeface="Merriweather"/>
                <a:ea typeface="Merriweather"/>
                <a:cs typeface="Merriweather"/>
                <a:sym typeface="Merriweather"/>
              </a:rPr>
              <a:t> It is where your product or service intersects with what your customer needs or want.</a:t>
            </a:r>
            <a:endParaRPr>
              <a:latin typeface="Merriweather"/>
              <a:ea typeface="Merriweather"/>
              <a:cs typeface="Merriweather"/>
              <a:sym typeface="Merriweather"/>
            </a:endParaRPr>
          </a:p>
          <a:p>
            <a:pPr indent="-342900" lvl="0" marL="457200" rtl="0" algn="just">
              <a:lnSpc>
                <a:spcPct val="115000"/>
              </a:lnSpc>
              <a:spcBef>
                <a:spcPts val="0"/>
              </a:spcBef>
              <a:spcAft>
                <a:spcPts val="0"/>
              </a:spcAft>
              <a:buSzPts val="1800"/>
              <a:buFont typeface="Merriweather"/>
              <a:buChar char="●"/>
            </a:pPr>
            <a:r>
              <a:rPr lang="en">
                <a:latin typeface="Merriweather"/>
                <a:ea typeface="Merriweather"/>
                <a:cs typeface="Merriweather"/>
                <a:sym typeface="Merriweather"/>
              </a:rPr>
              <a:t> It is the magic point where product meets market, right at the heart of the business model.</a:t>
            </a:r>
            <a:endParaRPr>
              <a:latin typeface="Merriweather"/>
              <a:ea typeface="Merriweather"/>
              <a:cs typeface="Merriweather"/>
              <a:sym typeface="Merriweather"/>
            </a:endParaRPr>
          </a:p>
          <a:p>
            <a:pPr indent="-342900" lvl="0" marL="457200" rtl="0" algn="just">
              <a:lnSpc>
                <a:spcPct val="115000"/>
              </a:lnSpc>
              <a:spcBef>
                <a:spcPts val="0"/>
              </a:spcBef>
              <a:spcAft>
                <a:spcPts val="0"/>
              </a:spcAft>
              <a:buSzPts val="1800"/>
              <a:buFont typeface="Merriweather"/>
              <a:buChar char="●"/>
            </a:pPr>
            <a:r>
              <a:rPr lang="en">
                <a:latin typeface="Merriweather"/>
                <a:ea typeface="Merriweather"/>
                <a:cs typeface="Merriweather"/>
                <a:sym typeface="Merriweather"/>
              </a:rPr>
              <a:t>Are there ways you strengthen your unique value proposition to capitalise on your strengths and to take advantage of the weaknesses of you competitors</a:t>
            </a:r>
            <a:endParaRPr>
              <a:latin typeface="Merriweather"/>
              <a:ea typeface="Merriweather"/>
              <a:cs typeface="Merriweather"/>
              <a:sym typeface="Merriweather"/>
            </a:endParaRPr>
          </a:p>
          <a:p>
            <a:pPr indent="-342900" lvl="0" marL="457200" rtl="0" algn="just">
              <a:lnSpc>
                <a:spcPct val="115000"/>
              </a:lnSpc>
              <a:spcBef>
                <a:spcPts val="0"/>
              </a:spcBef>
              <a:spcAft>
                <a:spcPts val="0"/>
              </a:spcAft>
              <a:buSzPts val="1800"/>
              <a:buFont typeface="Merriweather"/>
              <a:buChar char="●"/>
            </a:pPr>
            <a:r>
              <a:rPr lang="en">
                <a:latin typeface="Merriweather"/>
                <a:ea typeface="Merriweather"/>
                <a:cs typeface="Merriweather"/>
                <a:sym typeface="Merriweather"/>
              </a:rPr>
              <a:t> Is there something you could offer that no one else is offering, perhaps it could even help you reach a new group of customers?</a:t>
            </a:r>
            <a:endParaRPr i="1">
              <a:solidFill>
                <a:srgbClr val="FF0000"/>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0" st="0"/>
                                            </p:txEl>
                                          </p:spTgt>
                                        </p:tgtEl>
                                        <p:attrNameLst>
                                          <p:attrName>style.visibility</p:attrName>
                                        </p:attrNameLst>
                                      </p:cBhvr>
                                      <p:to>
                                        <p:strVal val="visible"/>
                                      </p:to>
                                    </p:set>
                                    <p:animEffect filter="fade" transition="in">
                                      <p:cBhvr>
                                        <p:cTn dur="1000"/>
                                        <p:tgtEl>
                                          <p:spTgt spid="2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1" st="1"/>
                                            </p:txEl>
                                          </p:spTgt>
                                        </p:tgtEl>
                                        <p:attrNameLst>
                                          <p:attrName>style.visibility</p:attrName>
                                        </p:attrNameLst>
                                      </p:cBhvr>
                                      <p:to>
                                        <p:strVal val="visible"/>
                                      </p:to>
                                    </p:set>
                                    <p:animEffect filter="fade" transition="in">
                                      <p:cBhvr>
                                        <p:cTn dur="1000"/>
                                        <p:tgtEl>
                                          <p:spTgt spid="2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2" st="2"/>
                                            </p:txEl>
                                          </p:spTgt>
                                        </p:tgtEl>
                                        <p:attrNameLst>
                                          <p:attrName>style.visibility</p:attrName>
                                        </p:attrNameLst>
                                      </p:cBhvr>
                                      <p:to>
                                        <p:strVal val="visible"/>
                                      </p:to>
                                    </p:set>
                                    <p:animEffect filter="fade" transition="in">
                                      <p:cBhvr>
                                        <p:cTn dur="1000"/>
                                        <p:tgtEl>
                                          <p:spTgt spid="2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3" st="3"/>
                                            </p:txEl>
                                          </p:spTgt>
                                        </p:tgtEl>
                                        <p:attrNameLst>
                                          <p:attrName>style.visibility</p:attrName>
                                        </p:attrNameLst>
                                      </p:cBhvr>
                                      <p:to>
                                        <p:strVal val="visible"/>
                                      </p:to>
                                    </p:set>
                                    <p:animEffect filter="fade" transition="in">
                                      <p:cBhvr>
                                        <p:cTn dur="1000"/>
                                        <p:tgtEl>
                                          <p:spTgt spid="25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4" st="4"/>
                                            </p:txEl>
                                          </p:spTgt>
                                        </p:tgtEl>
                                        <p:attrNameLst>
                                          <p:attrName>style.visibility</p:attrName>
                                        </p:attrNameLst>
                                      </p:cBhvr>
                                      <p:to>
                                        <p:strVal val="visible"/>
                                      </p:to>
                                    </p:set>
                                    <p:animEffect filter="fade" transition="in">
                                      <p:cBhvr>
                                        <p:cTn dur="1000"/>
                                        <p:tgtEl>
                                          <p:spTgt spid="25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4"/>
          <p:cNvSpPr txBox="1"/>
          <p:nvPr>
            <p:ph type="title"/>
          </p:nvPr>
        </p:nvSpPr>
        <p:spPr>
          <a:xfrm>
            <a:off x="265500" y="67252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Be Innovative</a:t>
            </a:r>
            <a:endParaRPr/>
          </a:p>
        </p:txBody>
      </p:sp>
      <p:sp>
        <p:nvSpPr>
          <p:cNvPr id="257" name="Google Shape;257;p44"/>
          <p:cNvSpPr txBox="1"/>
          <p:nvPr>
            <p:ph idx="1" type="subTitle"/>
          </p:nvPr>
        </p:nvSpPr>
        <p:spPr>
          <a:xfrm>
            <a:off x="265500" y="2154831"/>
            <a:ext cx="4045200" cy="207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As a business owner you have a duty to ensure you get ahead of your competitors</a:t>
            </a:r>
            <a:endParaRPr sz="2300"/>
          </a:p>
        </p:txBody>
      </p:sp>
      <p:pic>
        <p:nvPicPr>
          <p:cNvPr id="258" name="Google Shape;258;p44"/>
          <p:cNvPicPr preferRelativeResize="0"/>
          <p:nvPr/>
        </p:nvPicPr>
        <p:blipFill rotWithShape="1">
          <a:blip r:embed="rId3">
            <a:alphaModFix/>
          </a:blip>
          <a:srcRect b="0" l="23872" r="23877" t="0"/>
          <a:stretch/>
        </p:blipFill>
        <p:spPr>
          <a:xfrm>
            <a:off x="4572000" y="285750"/>
            <a:ext cx="4572000" cy="45719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5"/>
          <p:cNvSpPr txBox="1"/>
          <p:nvPr>
            <p:ph type="title"/>
          </p:nvPr>
        </p:nvSpPr>
        <p:spPr>
          <a:xfrm>
            <a:off x="308550" y="2065350"/>
            <a:ext cx="85347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400">
                <a:latin typeface="Merriweather"/>
                <a:ea typeface="Merriweather"/>
                <a:cs typeface="Merriweather"/>
                <a:sym typeface="Merriweather"/>
              </a:rPr>
              <a:t>Section 5 - Business Model</a:t>
            </a:r>
            <a:endParaRPr sz="3400">
              <a:latin typeface="Merriweather"/>
              <a:ea typeface="Merriweather"/>
              <a:cs typeface="Merriweather"/>
              <a:sym typeface="Merriweathe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6"/>
          <p:cNvSpPr txBox="1"/>
          <p:nvPr>
            <p:ph idx="4294967295" type="title"/>
          </p:nvPr>
        </p:nvSpPr>
        <p:spPr>
          <a:xfrm>
            <a:off x="226075" y="738800"/>
            <a:ext cx="3052200" cy="3511500"/>
          </a:xfrm>
          <a:prstGeom prst="rect">
            <a:avLst/>
          </a:prstGeom>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a:latin typeface="Merriweather"/>
                <a:ea typeface="Merriweather"/>
                <a:cs typeface="Merriweather"/>
                <a:sym typeface="Merriweather"/>
              </a:rPr>
              <a:t>3 Typical Business Structure for Small Businesses</a:t>
            </a:r>
            <a:endParaRPr>
              <a:latin typeface="Merriweather"/>
              <a:ea typeface="Merriweather"/>
              <a:cs typeface="Merriweather"/>
              <a:sym typeface="Merriweather"/>
            </a:endParaRPr>
          </a:p>
        </p:txBody>
      </p:sp>
      <p:sp>
        <p:nvSpPr>
          <p:cNvPr id="269" name="Google Shape;269;p46"/>
          <p:cNvSpPr txBox="1"/>
          <p:nvPr>
            <p:ph idx="1" type="body"/>
          </p:nvPr>
        </p:nvSpPr>
        <p:spPr>
          <a:xfrm>
            <a:off x="57150" y="104975"/>
            <a:ext cx="8943900" cy="4238100"/>
          </a:xfrm>
          <a:prstGeom prst="rect">
            <a:avLst/>
          </a:prstGeom>
        </p:spPr>
        <p:txBody>
          <a:bodyPr anchorCtr="0" anchor="ctr" bIns="91425" lIns="91425" spcFirstLastPara="1" rIns="91425" wrap="square" tIns="91425">
            <a:noAutofit/>
          </a:bodyPr>
          <a:lstStyle/>
          <a:p>
            <a:pPr indent="0" lvl="0" marL="0" rtl="0" algn="just">
              <a:lnSpc>
                <a:spcPct val="150000"/>
              </a:lnSpc>
              <a:spcBef>
                <a:spcPts val="0"/>
              </a:spcBef>
              <a:spcAft>
                <a:spcPts val="0"/>
              </a:spcAft>
              <a:buNone/>
            </a:pPr>
            <a:r>
              <a:rPr lang="en" sz="2000">
                <a:solidFill>
                  <a:schemeClr val="dk2"/>
                </a:solidFill>
                <a:latin typeface="Merriweather"/>
                <a:ea typeface="Merriweather"/>
                <a:cs typeface="Merriweather"/>
                <a:sym typeface="Merriweather"/>
              </a:rPr>
              <a:t>This is a critical section where you explain your chosen business model(s) and the rationale behind the business model(s) you will use. Give information on the background that led to the formation of this business idea (include evidence from your research) and the scope of opportunity that you want to take advantage of through the business. </a:t>
            </a:r>
            <a:endParaRPr sz="2000">
              <a:solidFill>
                <a:schemeClr val="dk2"/>
              </a:solidFill>
              <a:latin typeface="Merriweather"/>
              <a:ea typeface="Merriweather"/>
              <a:cs typeface="Merriweather"/>
              <a:sym typeface="Merriweather"/>
            </a:endParaRPr>
          </a:p>
          <a:p>
            <a:pPr indent="0" lvl="0" marL="0" rtl="0" algn="just">
              <a:lnSpc>
                <a:spcPct val="150000"/>
              </a:lnSpc>
              <a:spcBef>
                <a:spcPts val="0"/>
              </a:spcBef>
              <a:spcAft>
                <a:spcPts val="0"/>
              </a:spcAft>
              <a:buNone/>
            </a:pPr>
            <a:r>
              <a:t/>
            </a:r>
            <a:endParaRPr sz="2000">
              <a:solidFill>
                <a:schemeClr val="dk2"/>
              </a:solidFill>
              <a:latin typeface="Merriweather"/>
              <a:ea typeface="Merriweather"/>
              <a:cs typeface="Merriweather"/>
              <a:sym typeface="Merriweather"/>
            </a:endParaRPr>
          </a:p>
          <a:p>
            <a:pPr indent="0" lvl="0" marL="0" rtl="0" algn="just">
              <a:lnSpc>
                <a:spcPct val="150000"/>
              </a:lnSpc>
              <a:spcBef>
                <a:spcPts val="0"/>
              </a:spcBef>
              <a:spcAft>
                <a:spcPts val="0"/>
              </a:spcAft>
              <a:buNone/>
            </a:pPr>
            <a:r>
              <a:rPr i="1" lang="en" sz="2000">
                <a:solidFill>
                  <a:srgbClr val="FF0000"/>
                </a:solidFill>
                <a:latin typeface="Merriweather"/>
                <a:ea typeface="Merriweather"/>
                <a:cs typeface="Merriweather"/>
                <a:sym typeface="Merriweather"/>
              </a:rPr>
              <a:t>Please refer to the business model canvas to map out this section.</a:t>
            </a:r>
            <a:endParaRPr i="1" sz="2000">
              <a:solidFill>
                <a:srgbClr val="FF0000"/>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0" st="0"/>
                                            </p:txEl>
                                          </p:spTgt>
                                        </p:tgtEl>
                                        <p:attrNameLst>
                                          <p:attrName>style.visibility</p:attrName>
                                        </p:attrNameLst>
                                      </p:cBhvr>
                                      <p:to>
                                        <p:strVal val="visible"/>
                                      </p:to>
                                    </p:set>
                                    <p:animEffect filter="fade" transition="in">
                                      <p:cBhvr>
                                        <p:cTn dur="1000"/>
                                        <p:tgtEl>
                                          <p:spTgt spid="2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1" st="1"/>
                                            </p:txEl>
                                          </p:spTgt>
                                        </p:tgtEl>
                                        <p:attrNameLst>
                                          <p:attrName>style.visibility</p:attrName>
                                        </p:attrNameLst>
                                      </p:cBhvr>
                                      <p:to>
                                        <p:strVal val="visible"/>
                                      </p:to>
                                    </p:set>
                                    <p:animEffect filter="fade" transition="in">
                                      <p:cBhvr>
                                        <p:cTn dur="1000"/>
                                        <p:tgtEl>
                                          <p:spTgt spid="2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2" st="2"/>
                                            </p:txEl>
                                          </p:spTgt>
                                        </p:tgtEl>
                                        <p:attrNameLst>
                                          <p:attrName>style.visibility</p:attrName>
                                        </p:attrNameLst>
                                      </p:cBhvr>
                                      <p:to>
                                        <p:strVal val="visible"/>
                                      </p:to>
                                    </p:set>
                                    <p:animEffect filter="fade" transition="in">
                                      <p:cBhvr>
                                        <p:cTn dur="1000"/>
                                        <p:tgtEl>
                                          <p:spTgt spid="26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7"/>
          <p:cNvSpPr txBox="1"/>
          <p:nvPr>
            <p:ph type="title"/>
          </p:nvPr>
        </p:nvSpPr>
        <p:spPr>
          <a:xfrm>
            <a:off x="265500" y="67252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Recap</a:t>
            </a:r>
            <a:endParaRPr/>
          </a:p>
        </p:txBody>
      </p:sp>
      <p:sp>
        <p:nvSpPr>
          <p:cNvPr id="275" name="Google Shape;275;p47"/>
          <p:cNvSpPr txBox="1"/>
          <p:nvPr>
            <p:ph idx="1" type="subTitle"/>
          </p:nvPr>
        </p:nvSpPr>
        <p:spPr>
          <a:xfrm>
            <a:off x="265500" y="2154831"/>
            <a:ext cx="4045200" cy="207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t>Let’s See You have done so far</a:t>
            </a:r>
            <a:endParaRPr sz="3200"/>
          </a:p>
        </p:txBody>
      </p:sp>
      <p:pic>
        <p:nvPicPr>
          <p:cNvPr id="276" name="Google Shape;276;p47"/>
          <p:cNvPicPr preferRelativeResize="0"/>
          <p:nvPr/>
        </p:nvPicPr>
        <p:blipFill rotWithShape="1">
          <a:blip r:embed="rId3">
            <a:alphaModFix/>
          </a:blip>
          <a:srcRect b="0" l="12545" r="12553" t="0"/>
          <a:stretch/>
        </p:blipFill>
        <p:spPr>
          <a:xfrm>
            <a:off x="4572000" y="285750"/>
            <a:ext cx="4572000" cy="4572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8"/>
          <p:cNvSpPr txBox="1"/>
          <p:nvPr>
            <p:ph type="title"/>
          </p:nvPr>
        </p:nvSpPr>
        <p:spPr>
          <a:xfrm>
            <a:off x="308550" y="2065350"/>
            <a:ext cx="85347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400">
                <a:latin typeface="Merriweather"/>
                <a:ea typeface="Merriweather"/>
                <a:cs typeface="Merriweather"/>
                <a:sym typeface="Merriweather"/>
              </a:rPr>
              <a:t>Section 6 - Operation Plan</a:t>
            </a:r>
            <a:endParaRPr sz="3400">
              <a:latin typeface="Merriweather"/>
              <a:ea typeface="Merriweather"/>
              <a:cs typeface="Merriweather"/>
              <a:sym typeface="Merriweathe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9"/>
          <p:cNvSpPr txBox="1"/>
          <p:nvPr>
            <p:ph type="title"/>
          </p:nvPr>
        </p:nvSpPr>
        <p:spPr>
          <a:xfrm>
            <a:off x="226075" y="357800"/>
            <a:ext cx="2808000" cy="3511500"/>
          </a:xfrm>
          <a:prstGeom prst="rect">
            <a:avLst/>
          </a:prstGeom>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2900">
                <a:latin typeface="Merriweather"/>
                <a:ea typeface="Merriweather"/>
                <a:cs typeface="Merriweather"/>
                <a:sym typeface="Merriweather"/>
              </a:rPr>
              <a:t>Operation Plan </a:t>
            </a:r>
            <a:r>
              <a:rPr lang="en" sz="2900">
                <a:latin typeface="Merriweather"/>
                <a:ea typeface="Merriweather"/>
                <a:cs typeface="Merriweather"/>
                <a:sym typeface="Merriweather"/>
              </a:rPr>
              <a:t>should</a:t>
            </a:r>
            <a:r>
              <a:rPr lang="en" sz="2900">
                <a:latin typeface="Merriweather"/>
                <a:ea typeface="Merriweather"/>
                <a:cs typeface="Merriweather"/>
                <a:sym typeface="Merriweather"/>
              </a:rPr>
              <a:t> Include;</a:t>
            </a:r>
            <a:endParaRPr sz="2900"/>
          </a:p>
        </p:txBody>
      </p:sp>
      <p:sp>
        <p:nvSpPr>
          <p:cNvPr id="287" name="Google Shape;287;p49"/>
          <p:cNvSpPr txBox="1"/>
          <p:nvPr>
            <p:ph idx="1" type="body"/>
          </p:nvPr>
        </p:nvSpPr>
        <p:spPr>
          <a:xfrm>
            <a:off x="3558000" y="260875"/>
            <a:ext cx="5224200" cy="4614000"/>
          </a:xfrm>
          <a:prstGeom prst="rect">
            <a:avLst/>
          </a:prstGeom>
        </p:spPr>
        <p:txBody>
          <a:bodyPr anchorCtr="0" anchor="ctr" bIns="91425" lIns="91425" spcFirstLastPara="1" rIns="91425" wrap="square" tIns="91425">
            <a:noAutofit/>
          </a:bodyPr>
          <a:lstStyle/>
          <a:p>
            <a:pPr indent="-368300" lvl="0" marL="457200" rtl="0" algn="just">
              <a:lnSpc>
                <a:spcPct val="150000"/>
              </a:lnSpc>
              <a:spcBef>
                <a:spcPts val="0"/>
              </a:spcBef>
              <a:spcAft>
                <a:spcPts val="0"/>
              </a:spcAft>
              <a:buClr>
                <a:schemeClr val="dk2"/>
              </a:buClr>
              <a:buSzPts val="2200"/>
              <a:buFont typeface="Merriweather"/>
              <a:buAutoNum type="arabicPeriod"/>
            </a:pPr>
            <a:r>
              <a:rPr lang="en" sz="2200">
                <a:solidFill>
                  <a:schemeClr val="dk2"/>
                </a:solidFill>
                <a:latin typeface="Merriweather"/>
                <a:ea typeface="Merriweather"/>
                <a:cs typeface="Merriweather"/>
                <a:sym typeface="Merriweather"/>
              </a:rPr>
              <a:t>Production process</a:t>
            </a:r>
            <a:endParaRPr sz="2200">
              <a:solidFill>
                <a:schemeClr val="dk2"/>
              </a:solidFill>
              <a:latin typeface="Merriweather"/>
              <a:ea typeface="Merriweather"/>
              <a:cs typeface="Merriweather"/>
              <a:sym typeface="Merriweather"/>
            </a:endParaRPr>
          </a:p>
          <a:p>
            <a:pPr indent="-368300" lvl="0" marL="457200" rtl="0" algn="just">
              <a:lnSpc>
                <a:spcPct val="150000"/>
              </a:lnSpc>
              <a:spcBef>
                <a:spcPts val="0"/>
              </a:spcBef>
              <a:spcAft>
                <a:spcPts val="0"/>
              </a:spcAft>
              <a:buClr>
                <a:schemeClr val="dk2"/>
              </a:buClr>
              <a:buSzPts val="2200"/>
              <a:buFont typeface="Merriweather"/>
              <a:buAutoNum type="arabicPeriod"/>
            </a:pPr>
            <a:r>
              <a:rPr lang="en" sz="2200">
                <a:solidFill>
                  <a:schemeClr val="dk2"/>
                </a:solidFill>
                <a:latin typeface="Merriweather"/>
                <a:ea typeface="Merriweather"/>
                <a:cs typeface="Merriweather"/>
                <a:sym typeface="Merriweather"/>
              </a:rPr>
              <a:t>Suppliers</a:t>
            </a:r>
            <a:endParaRPr sz="2200">
              <a:solidFill>
                <a:schemeClr val="dk2"/>
              </a:solidFill>
              <a:latin typeface="Merriweather"/>
              <a:ea typeface="Merriweather"/>
              <a:cs typeface="Merriweather"/>
              <a:sym typeface="Merriweather"/>
            </a:endParaRPr>
          </a:p>
          <a:p>
            <a:pPr indent="-368300" lvl="0" marL="457200" rtl="0" algn="just">
              <a:lnSpc>
                <a:spcPct val="150000"/>
              </a:lnSpc>
              <a:spcBef>
                <a:spcPts val="0"/>
              </a:spcBef>
              <a:spcAft>
                <a:spcPts val="0"/>
              </a:spcAft>
              <a:buClr>
                <a:schemeClr val="dk2"/>
              </a:buClr>
              <a:buSzPts val="2200"/>
              <a:buFont typeface="Merriweather"/>
              <a:buAutoNum type="arabicPeriod"/>
            </a:pPr>
            <a:r>
              <a:rPr lang="en" sz="2200">
                <a:solidFill>
                  <a:schemeClr val="dk2"/>
                </a:solidFill>
                <a:latin typeface="Merriweather"/>
                <a:ea typeface="Merriweather"/>
                <a:cs typeface="Merriweather"/>
                <a:sym typeface="Merriweather"/>
              </a:rPr>
              <a:t>Plant &amp; equipment/Assets</a:t>
            </a:r>
            <a:endParaRPr sz="2200">
              <a:solidFill>
                <a:schemeClr val="dk2"/>
              </a:solidFill>
              <a:latin typeface="Merriweather"/>
              <a:ea typeface="Merriweather"/>
              <a:cs typeface="Merriweather"/>
              <a:sym typeface="Merriweather"/>
            </a:endParaRPr>
          </a:p>
          <a:p>
            <a:pPr indent="-368300" lvl="0" marL="457200" rtl="0" algn="just">
              <a:lnSpc>
                <a:spcPct val="150000"/>
              </a:lnSpc>
              <a:spcBef>
                <a:spcPts val="0"/>
              </a:spcBef>
              <a:spcAft>
                <a:spcPts val="0"/>
              </a:spcAft>
              <a:buClr>
                <a:schemeClr val="dk2"/>
              </a:buClr>
              <a:buSzPts val="2200"/>
              <a:buFont typeface="Merriweather"/>
              <a:buAutoNum type="arabicPeriod"/>
            </a:pPr>
            <a:r>
              <a:rPr lang="en" sz="2200">
                <a:solidFill>
                  <a:schemeClr val="dk2"/>
                </a:solidFill>
                <a:latin typeface="Merriweather"/>
                <a:ea typeface="Merriweather"/>
                <a:cs typeface="Merriweather"/>
                <a:sym typeface="Merriweather"/>
              </a:rPr>
              <a:t>Inventory</a:t>
            </a:r>
            <a:endParaRPr sz="2200">
              <a:solidFill>
                <a:schemeClr val="dk2"/>
              </a:solidFill>
              <a:latin typeface="Merriweather"/>
              <a:ea typeface="Merriweather"/>
              <a:cs typeface="Merriweather"/>
              <a:sym typeface="Merriweather"/>
            </a:endParaRPr>
          </a:p>
          <a:p>
            <a:pPr indent="-368300" lvl="0" marL="457200" rtl="0" algn="just">
              <a:lnSpc>
                <a:spcPct val="150000"/>
              </a:lnSpc>
              <a:spcBef>
                <a:spcPts val="0"/>
              </a:spcBef>
              <a:spcAft>
                <a:spcPts val="0"/>
              </a:spcAft>
              <a:buClr>
                <a:schemeClr val="dk2"/>
              </a:buClr>
              <a:buSzPts val="2200"/>
              <a:buFont typeface="Merriweather"/>
              <a:buAutoNum type="arabicPeriod"/>
            </a:pPr>
            <a:r>
              <a:rPr lang="en" sz="2200">
                <a:solidFill>
                  <a:schemeClr val="dk2"/>
                </a:solidFill>
                <a:latin typeface="Merriweather"/>
                <a:ea typeface="Merriweather"/>
                <a:cs typeface="Merriweather"/>
                <a:sym typeface="Merriweather"/>
              </a:rPr>
              <a:t>Technology/Software</a:t>
            </a:r>
            <a:endParaRPr sz="2200">
              <a:solidFill>
                <a:schemeClr val="dk2"/>
              </a:solidFill>
              <a:latin typeface="Merriweather"/>
              <a:ea typeface="Merriweather"/>
              <a:cs typeface="Merriweather"/>
              <a:sym typeface="Merriweather"/>
            </a:endParaRPr>
          </a:p>
          <a:p>
            <a:pPr indent="-368300" lvl="0" marL="457200" rtl="0" algn="just">
              <a:lnSpc>
                <a:spcPct val="150000"/>
              </a:lnSpc>
              <a:spcBef>
                <a:spcPts val="0"/>
              </a:spcBef>
              <a:spcAft>
                <a:spcPts val="0"/>
              </a:spcAft>
              <a:buClr>
                <a:schemeClr val="dk2"/>
              </a:buClr>
              <a:buSzPts val="2200"/>
              <a:buFont typeface="Merriweather"/>
              <a:buAutoNum type="arabicPeriod"/>
            </a:pPr>
            <a:r>
              <a:rPr lang="en" sz="2200">
                <a:solidFill>
                  <a:schemeClr val="dk2"/>
                </a:solidFill>
                <a:latin typeface="Merriweather"/>
                <a:ea typeface="Merriweather"/>
                <a:cs typeface="Merriweather"/>
                <a:sym typeface="Merriweather"/>
              </a:rPr>
              <a:t>Communication channels</a:t>
            </a:r>
            <a:endParaRPr sz="2200">
              <a:solidFill>
                <a:schemeClr val="dk2"/>
              </a:solidFill>
              <a:latin typeface="Merriweather"/>
              <a:ea typeface="Merriweather"/>
              <a:cs typeface="Merriweather"/>
              <a:sym typeface="Merriweather"/>
            </a:endParaRPr>
          </a:p>
          <a:p>
            <a:pPr indent="-368300" lvl="0" marL="457200" rtl="0" algn="just">
              <a:lnSpc>
                <a:spcPct val="150000"/>
              </a:lnSpc>
              <a:spcBef>
                <a:spcPts val="0"/>
              </a:spcBef>
              <a:spcAft>
                <a:spcPts val="0"/>
              </a:spcAft>
              <a:buClr>
                <a:schemeClr val="dk2"/>
              </a:buClr>
              <a:buSzPts val="2200"/>
              <a:buFont typeface="Merriweather"/>
              <a:buAutoNum type="arabicPeriod"/>
            </a:pPr>
            <a:r>
              <a:rPr lang="en" sz="2200">
                <a:solidFill>
                  <a:schemeClr val="dk2"/>
                </a:solidFill>
                <a:latin typeface="Merriweather"/>
                <a:ea typeface="Merriweather"/>
                <a:cs typeface="Merriweather"/>
                <a:sym typeface="Merriweather"/>
              </a:rPr>
              <a:t>Quality control</a:t>
            </a:r>
            <a:endParaRPr sz="2200">
              <a:solidFill>
                <a:schemeClr val="dk2"/>
              </a:solidFill>
              <a:latin typeface="Merriweather"/>
              <a:ea typeface="Merriweather"/>
              <a:cs typeface="Merriweather"/>
              <a:sym typeface="Merriweather"/>
            </a:endParaRPr>
          </a:p>
          <a:p>
            <a:pPr indent="-368300" lvl="0" marL="457200" rtl="0" algn="just">
              <a:lnSpc>
                <a:spcPct val="150000"/>
              </a:lnSpc>
              <a:spcBef>
                <a:spcPts val="0"/>
              </a:spcBef>
              <a:spcAft>
                <a:spcPts val="0"/>
              </a:spcAft>
              <a:buClr>
                <a:schemeClr val="dk2"/>
              </a:buClr>
              <a:buSzPts val="2200"/>
              <a:buFont typeface="Merriweather"/>
              <a:buAutoNum type="arabicPeriod"/>
            </a:pPr>
            <a:r>
              <a:rPr lang="en" sz="2200">
                <a:solidFill>
                  <a:schemeClr val="dk2"/>
                </a:solidFill>
                <a:latin typeface="Merriweather"/>
                <a:ea typeface="Merriweather"/>
                <a:cs typeface="Merriweather"/>
                <a:sym typeface="Merriweather"/>
              </a:rPr>
              <a:t>Team Management Plan</a:t>
            </a:r>
            <a:endParaRPr sz="2200">
              <a:solidFill>
                <a:schemeClr val="dk2"/>
              </a:solidFill>
              <a:latin typeface="Merriweather"/>
              <a:ea typeface="Merriweather"/>
              <a:cs typeface="Merriweather"/>
              <a:sym typeface="Merriweather"/>
            </a:endParaRPr>
          </a:p>
          <a:p>
            <a:pPr indent="-368300" lvl="0" marL="457200" rtl="0" algn="just">
              <a:lnSpc>
                <a:spcPct val="150000"/>
              </a:lnSpc>
              <a:spcBef>
                <a:spcPts val="0"/>
              </a:spcBef>
              <a:spcAft>
                <a:spcPts val="0"/>
              </a:spcAft>
              <a:buClr>
                <a:schemeClr val="dk2"/>
              </a:buClr>
              <a:buSzPts val="2200"/>
              <a:buFont typeface="Merriweather"/>
              <a:buAutoNum type="arabicPeriod"/>
            </a:pPr>
            <a:r>
              <a:rPr lang="en" sz="2200">
                <a:solidFill>
                  <a:schemeClr val="dk2"/>
                </a:solidFill>
                <a:latin typeface="Merriweather"/>
                <a:ea typeface="Merriweather"/>
                <a:cs typeface="Merriweather"/>
                <a:sym typeface="Merriweather"/>
              </a:rPr>
              <a:t>Marketing Plan</a:t>
            </a:r>
            <a:endParaRPr sz="2200">
              <a:solidFill>
                <a:schemeClr val="dk2"/>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0" st="0"/>
                                            </p:txEl>
                                          </p:spTgt>
                                        </p:tgtEl>
                                        <p:attrNameLst>
                                          <p:attrName>style.visibility</p:attrName>
                                        </p:attrNameLst>
                                      </p:cBhvr>
                                      <p:to>
                                        <p:strVal val="visible"/>
                                      </p:to>
                                    </p:set>
                                    <p:animEffect filter="fade" transition="in">
                                      <p:cBhvr>
                                        <p:cTn dur="1000"/>
                                        <p:tgtEl>
                                          <p:spTgt spid="2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1" st="1"/>
                                            </p:txEl>
                                          </p:spTgt>
                                        </p:tgtEl>
                                        <p:attrNameLst>
                                          <p:attrName>style.visibility</p:attrName>
                                        </p:attrNameLst>
                                      </p:cBhvr>
                                      <p:to>
                                        <p:strVal val="visible"/>
                                      </p:to>
                                    </p:set>
                                    <p:animEffect filter="fade" transition="in">
                                      <p:cBhvr>
                                        <p:cTn dur="1000"/>
                                        <p:tgtEl>
                                          <p:spTgt spid="2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2" st="2"/>
                                            </p:txEl>
                                          </p:spTgt>
                                        </p:tgtEl>
                                        <p:attrNameLst>
                                          <p:attrName>style.visibility</p:attrName>
                                        </p:attrNameLst>
                                      </p:cBhvr>
                                      <p:to>
                                        <p:strVal val="visible"/>
                                      </p:to>
                                    </p:set>
                                    <p:animEffect filter="fade" transition="in">
                                      <p:cBhvr>
                                        <p:cTn dur="1000"/>
                                        <p:tgtEl>
                                          <p:spTgt spid="2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3" st="3"/>
                                            </p:txEl>
                                          </p:spTgt>
                                        </p:tgtEl>
                                        <p:attrNameLst>
                                          <p:attrName>style.visibility</p:attrName>
                                        </p:attrNameLst>
                                      </p:cBhvr>
                                      <p:to>
                                        <p:strVal val="visible"/>
                                      </p:to>
                                    </p:set>
                                    <p:animEffect filter="fade" transition="in">
                                      <p:cBhvr>
                                        <p:cTn dur="1000"/>
                                        <p:tgtEl>
                                          <p:spTgt spid="2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4" st="4"/>
                                            </p:txEl>
                                          </p:spTgt>
                                        </p:tgtEl>
                                        <p:attrNameLst>
                                          <p:attrName>style.visibility</p:attrName>
                                        </p:attrNameLst>
                                      </p:cBhvr>
                                      <p:to>
                                        <p:strVal val="visible"/>
                                      </p:to>
                                    </p:set>
                                    <p:animEffect filter="fade" transition="in">
                                      <p:cBhvr>
                                        <p:cTn dur="1000"/>
                                        <p:tgtEl>
                                          <p:spTgt spid="28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5" st="5"/>
                                            </p:txEl>
                                          </p:spTgt>
                                        </p:tgtEl>
                                        <p:attrNameLst>
                                          <p:attrName>style.visibility</p:attrName>
                                        </p:attrNameLst>
                                      </p:cBhvr>
                                      <p:to>
                                        <p:strVal val="visible"/>
                                      </p:to>
                                    </p:set>
                                    <p:animEffect filter="fade" transition="in">
                                      <p:cBhvr>
                                        <p:cTn dur="1000"/>
                                        <p:tgtEl>
                                          <p:spTgt spid="28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6" st="6"/>
                                            </p:txEl>
                                          </p:spTgt>
                                        </p:tgtEl>
                                        <p:attrNameLst>
                                          <p:attrName>style.visibility</p:attrName>
                                        </p:attrNameLst>
                                      </p:cBhvr>
                                      <p:to>
                                        <p:strVal val="visible"/>
                                      </p:to>
                                    </p:set>
                                    <p:animEffect filter="fade" transition="in">
                                      <p:cBhvr>
                                        <p:cTn dur="1000"/>
                                        <p:tgtEl>
                                          <p:spTgt spid="28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7" st="7"/>
                                            </p:txEl>
                                          </p:spTgt>
                                        </p:tgtEl>
                                        <p:attrNameLst>
                                          <p:attrName>style.visibility</p:attrName>
                                        </p:attrNameLst>
                                      </p:cBhvr>
                                      <p:to>
                                        <p:strVal val="visible"/>
                                      </p:to>
                                    </p:set>
                                    <p:animEffect filter="fade" transition="in">
                                      <p:cBhvr>
                                        <p:cTn dur="1000"/>
                                        <p:tgtEl>
                                          <p:spTgt spid="28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8" st="8"/>
                                            </p:txEl>
                                          </p:spTgt>
                                        </p:tgtEl>
                                        <p:attrNameLst>
                                          <p:attrName>style.visibility</p:attrName>
                                        </p:attrNameLst>
                                      </p:cBhvr>
                                      <p:to>
                                        <p:strVal val="visible"/>
                                      </p:to>
                                    </p:set>
                                    <p:animEffect filter="fade" transition="in">
                                      <p:cBhvr>
                                        <p:cTn dur="1000"/>
                                        <p:tgtEl>
                                          <p:spTgt spid="28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Operation Plan</a:t>
            </a:r>
            <a:endParaRPr/>
          </a:p>
        </p:txBody>
      </p:sp>
      <p:sp>
        <p:nvSpPr>
          <p:cNvPr id="293" name="Google Shape;293;p50"/>
          <p:cNvSpPr txBox="1"/>
          <p:nvPr>
            <p:ph idx="1" type="body"/>
          </p:nvPr>
        </p:nvSpPr>
        <p:spPr>
          <a:xfrm>
            <a:off x="138175" y="1842875"/>
            <a:ext cx="8889900" cy="30555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700">
                <a:solidFill>
                  <a:srgbClr val="FF0000"/>
                </a:solidFill>
                <a:latin typeface="Merriweather"/>
                <a:ea typeface="Merriweather"/>
                <a:cs typeface="Merriweather"/>
                <a:sym typeface="Merriweather"/>
              </a:rPr>
              <a:t>Production process:</a:t>
            </a:r>
            <a:r>
              <a:rPr b="1" lang="en" sz="1700">
                <a:latin typeface="Merriweather"/>
                <a:ea typeface="Merriweather"/>
                <a:cs typeface="Merriweather"/>
                <a:sym typeface="Merriweather"/>
              </a:rPr>
              <a:t> </a:t>
            </a:r>
            <a:r>
              <a:rPr lang="en" sz="1700">
                <a:latin typeface="Merriweather"/>
                <a:ea typeface="Merriweather"/>
                <a:cs typeface="Merriweather"/>
                <a:sym typeface="Merriweather"/>
              </a:rPr>
              <a:t>In this section you map out, the process involved in producing your products or services. This process will vary depending on your product or service.</a:t>
            </a:r>
            <a:endParaRPr b="1" sz="1700">
              <a:latin typeface="Merriweather"/>
              <a:ea typeface="Merriweather"/>
              <a:cs typeface="Merriweather"/>
              <a:sym typeface="Merriweather"/>
            </a:endParaRPr>
          </a:p>
          <a:p>
            <a:pPr indent="0" lvl="0" marL="0" rtl="0" algn="just">
              <a:lnSpc>
                <a:spcPct val="115000"/>
              </a:lnSpc>
              <a:spcBef>
                <a:spcPts val="1000"/>
              </a:spcBef>
              <a:spcAft>
                <a:spcPts val="0"/>
              </a:spcAft>
              <a:buNone/>
            </a:pPr>
            <a:r>
              <a:rPr lang="en" sz="1700">
                <a:latin typeface="Merriweather"/>
                <a:ea typeface="Merriweather"/>
                <a:cs typeface="Merriweather"/>
                <a:sym typeface="Merriweather"/>
              </a:rPr>
              <a:t>Are you a manufacturing firm? You might need to consider:</a:t>
            </a:r>
            <a:endParaRPr sz="1700">
              <a:latin typeface="Merriweather"/>
              <a:ea typeface="Merriweather"/>
              <a:cs typeface="Merriweather"/>
              <a:sym typeface="Merriweather"/>
            </a:endParaRPr>
          </a:p>
          <a:p>
            <a:pPr indent="-336550" lvl="0" marL="457200" rtl="0" algn="just">
              <a:lnSpc>
                <a:spcPct val="115000"/>
              </a:lnSpc>
              <a:spcBef>
                <a:spcPts val="1000"/>
              </a:spcBef>
              <a:spcAft>
                <a:spcPts val="0"/>
              </a:spcAft>
              <a:buSzPts val="1700"/>
              <a:buFont typeface="Merriweather"/>
              <a:buChar char="●"/>
            </a:pPr>
            <a:r>
              <a:rPr lang="en" sz="1700">
                <a:latin typeface="Merriweather"/>
                <a:ea typeface="Merriweather"/>
                <a:cs typeface="Merriweather"/>
                <a:sym typeface="Merriweather"/>
              </a:rPr>
              <a:t>Do you have a manufacturing process?</a:t>
            </a:r>
            <a:endParaRPr sz="1700">
              <a:latin typeface="Merriweather"/>
              <a:ea typeface="Merriweather"/>
              <a:cs typeface="Merriweather"/>
              <a:sym typeface="Merriweather"/>
            </a:endParaRPr>
          </a:p>
          <a:p>
            <a:pPr indent="-336550" lvl="0" marL="457200" rtl="0" algn="just">
              <a:lnSpc>
                <a:spcPct val="115000"/>
              </a:lnSpc>
              <a:spcBef>
                <a:spcPts val="0"/>
              </a:spcBef>
              <a:spcAft>
                <a:spcPts val="0"/>
              </a:spcAft>
              <a:buSzPts val="1700"/>
              <a:buFont typeface="Merriweather"/>
              <a:buChar char="●"/>
            </a:pPr>
            <a:r>
              <a:rPr lang="en" sz="1700">
                <a:latin typeface="Merriweather"/>
                <a:ea typeface="Merriweather"/>
                <a:cs typeface="Merriweather"/>
                <a:sym typeface="Merriweather"/>
              </a:rPr>
              <a:t>Who is involved in the process?</a:t>
            </a:r>
            <a:endParaRPr sz="1700">
              <a:latin typeface="Merriweather"/>
              <a:ea typeface="Merriweather"/>
              <a:cs typeface="Merriweather"/>
              <a:sym typeface="Merriweather"/>
            </a:endParaRPr>
          </a:p>
          <a:p>
            <a:pPr indent="-336550" lvl="0" marL="457200" rtl="0" algn="just">
              <a:lnSpc>
                <a:spcPct val="115000"/>
              </a:lnSpc>
              <a:spcBef>
                <a:spcPts val="0"/>
              </a:spcBef>
              <a:spcAft>
                <a:spcPts val="0"/>
              </a:spcAft>
              <a:buSzPts val="1700"/>
              <a:buFont typeface="Merriweather"/>
              <a:buChar char="●"/>
            </a:pPr>
            <a:r>
              <a:rPr lang="en" sz="1700">
                <a:latin typeface="Merriweather"/>
                <a:ea typeface="Merriweather"/>
                <a:cs typeface="Merriweather"/>
                <a:sym typeface="Merriweather"/>
              </a:rPr>
              <a:t>Are there any third parties involved?</a:t>
            </a:r>
            <a:endParaRPr sz="1700">
              <a:latin typeface="Merriweather"/>
              <a:ea typeface="Merriweather"/>
              <a:cs typeface="Merriweather"/>
              <a:sym typeface="Merriweather"/>
            </a:endParaRPr>
          </a:p>
          <a:p>
            <a:pPr indent="-336550" lvl="0" marL="457200" rtl="0" algn="just">
              <a:lnSpc>
                <a:spcPct val="115000"/>
              </a:lnSpc>
              <a:spcBef>
                <a:spcPts val="0"/>
              </a:spcBef>
              <a:spcAft>
                <a:spcPts val="0"/>
              </a:spcAft>
              <a:buSzPts val="1700"/>
              <a:buFont typeface="Merriweather"/>
              <a:buChar char="●"/>
            </a:pPr>
            <a:r>
              <a:rPr lang="en" sz="1700">
                <a:latin typeface="Merriweather"/>
                <a:ea typeface="Merriweather"/>
                <a:cs typeface="Merriweather"/>
                <a:sym typeface="Merriweather"/>
              </a:rPr>
              <a:t>What is involved in delivering the service to your customers i.e. distribution channels etc.?</a:t>
            </a:r>
            <a:endParaRPr sz="1700">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0" st="0"/>
                                            </p:txEl>
                                          </p:spTgt>
                                        </p:tgtEl>
                                        <p:attrNameLst>
                                          <p:attrName>style.visibility</p:attrName>
                                        </p:attrNameLst>
                                      </p:cBhvr>
                                      <p:to>
                                        <p:strVal val="visible"/>
                                      </p:to>
                                    </p:set>
                                    <p:animEffect filter="fade" transition="in">
                                      <p:cBhvr>
                                        <p:cTn dur="1000"/>
                                        <p:tgtEl>
                                          <p:spTgt spid="2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1" st="1"/>
                                            </p:txEl>
                                          </p:spTgt>
                                        </p:tgtEl>
                                        <p:attrNameLst>
                                          <p:attrName>style.visibility</p:attrName>
                                        </p:attrNameLst>
                                      </p:cBhvr>
                                      <p:to>
                                        <p:strVal val="visible"/>
                                      </p:to>
                                    </p:set>
                                    <p:animEffect filter="fade" transition="in">
                                      <p:cBhvr>
                                        <p:cTn dur="1000"/>
                                        <p:tgtEl>
                                          <p:spTgt spid="2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2" st="2"/>
                                            </p:txEl>
                                          </p:spTgt>
                                        </p:tgtEl>
                                        <p:attrNameLst>
                                          <p:attrName>style.visibility</p:attrName>
                                        </p:attrNameLst>
                                      </p:cBhvr>
                                      <p:to>
                                        <p:strVal val="visible"/>
                                      </p:to>
                                    </p:set>
                                    <p:animEffect filter="fade" transition="in">
                                      <p:cBhvr>
                                        <p:cTn dur="1000"/>
                                        <p:tgtEl>
                                          <p:spTgt spid="2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3" st="3"/>
                                            </p:txEl>
                                          </p:spTgt>
                                        </p:tgtEl>
                                        <p:attrNameLst>
                                          <p:attrName>style.visibility</p:attrName>
                                        </p:attrNameLst>
                                      </p:cBhvr>
                                      <p:to>
                                        <p:strVal val="visible"/>
                                      </p:to>
                                    </p:set>
                                    <p:animEffect filter="fade" transition="in">
                                      <p:cBhvr>
                                        <p:cTn dur="1000"/>
                                        <p:tgtEl>
                                          <p:spTgt spid="2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4" st="4"/>
                                            </p:txEl>
                                          </p:spTgt>
                                        </p:tgtEl>
                                        <p:attrNameLst>
                                          <p:attrName>style.visibility</p:attrName>
                                        </p:attrNameLst>
                                      </p:cBhvr>
                                      <p:to>
                                        <p:strVal val="visible"/>
                                      </p:to>
                                    </p:set>
                                    <p:animEffect filter="fade" transition="in">
                                      <p:cBhvr>
                                        <p:cTn dur="1000"/>
                                        <p:tgtEl>
                                          <p:spTgt spid="29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5" st="5"/>
                                            </p:txEl>
                                          </p:spTgt>
                                        </p:tgtEl>
                                        <p:attrNameLst>
                                          <p:attrName>style.visibility</p:attrName>
                                        </p:attrNameLst>
                                      </p:cBhvr>
                                      <p:to>
                                        <p:strVal val="visible"/>
                                      </p:to>
                                    </p:set>
                                    <p:animEffect filter="fade" transition="in">
                                      <p:cBhvr>
                                        <p:cTn dur="1000"/>
                                        <p:tgtEl>
                                          <p:spTgt spid="29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Operation Plan</a:t>
            </a:r>
            <a:endParaRPr/>
          </a:p>
        </p:txBody>
      </p:sp>
      <p:sp>
        <p:nvSpPr>
          <p:cNvPr id="299" name="Google Shape;299;p51"/>
          <p:cNvSpPr txBox="1"/>
          <p:nvPr>
            <p:ph idx="1" type="body"/>
          </p:nvPr>
        </p:nvSpPr>
        <p:spPr>
          <a:xfrm>
            <a:off x="138175" y="1625050"/>
            <a:ext cx="8889900" cy="35184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700">
                <a:solidFill>
                  <a:srgbClr val="FF0000"/>
                </a:solidFill>
                <a:latin typeface="Merriweather"/>
                <a:ea typeface="Merriweather"/>
                <a:cs typeface="Merriweather"/>
                <a:sym typeface="Merriweather"/>
              </a:rPr>
              <a:t>Suppliers</a:t>
            </a:r>
            <a:endParaRPr b="1" sz="1700">
              <a:solidFill>
                <a:srgbClr val="FF0000"/>
              </a:solidFill>
              <a:latin typeface="Merriweather"/>
              <a:ea typeface="Merriweather"/>
              <a:cs typeface="Merriweather"/>
              <a:sym typeface="Merriweather"/>
            </a:endParaRPr>
          </a:p>
          <a:p>
            <a:pPr indent="0" lvl="0" marL="0" rtl="0" algn="just">
              <a:lnSpc>
                <a:spcPct val="115000"/>
              </a:lnSpc>
              <a:spcBef>
                <a:spcPts val="1000"/>
              </a:spcBef>
              <a:spcAft>
                <a:spcPts val="0"/>
              </a:spcAft>
              <a:buNone/>
            </a:pPr>
            <a:r>
              <a:rPr lang="en" sz="1700">
                <a:latin typeface="Merriweather"/>
                <a:ea typeface="Merriweather"/>
                <a:cs typeface="Merriweather"/>
                <a:sym typeface="Merriweather"/>
              </a:rPr>
              <a:t>In this section you map out</a:t>
            </a:r>
            <a:endParaRPr sz="1700">
              <a:latin typeface="Merriweather"/>
              <a:ea typeface="Merriweather"/>
              <a:cs typeface="Merriweather"/>
              <a:sym typeface="Merriweather"/>
            </a:endParaRPr>
          </a:p>
          <a:p>
            <a:pPr indent="-336550" lvl="0" marL="457200" rtl="0" algn="just">
              <a:lnSpc>
                <a:spcPct val="115000"/>
              </a:lnSpc>
              <a:spcBef>
                <a:spcPts val="1000"/>
              </a:spcBef>
              <a:spcAft>
                <a:spcPts val="0"/>
              </a:spcAft>
              <a:buSzPts val="1700"/>
              <a:buFont typeface="Merriweather"/>
              <a:buChar char="●"/>
            </a:pPr>
            <a:r>
              <a:rPr lang="en" sz="1700">
                <a:latin typeface="Merriweather"/>
                <a:ea typeface="Merriweather"/>
                <a:cs typeface="Merriweather"/>
                <a:sym typeface="Merriweather"/>
              </a:rPr>
              <a:t>Who your main suppliers are.</a:t>
            </a:r>
            <a:endParaRPr sz="1700">
              <a:latin typeface="Merriweather"/>
              <a:ea typeface="Merriweather"/>
              <a:cs typeface="Merriweather"/>
              <a:sym typeface="Merriweather"/>
            </a:endParaRPr>
          </a:p>
          <a:p>
            <a:pPr indent="-336550" lvl="0" marL="457200" rtl="0" algn="just">
              <a:lnSpc>
                <a:spcPct val="115000"/>
              </a:lnSpc>
              <a:spcBef>
                <a:spcPts val="0"/>
              </a:spcBef>
              <a:spcAft>
                <a:spcPts val="0"/>
              </a:spcAft>
              <a:buSzPts val="1700"/>
              <a:buFont typeface="Merriweather"/>
              <a:buChar char="●"/>
            </a:pPr>
            <a:r>
              <a:rPr lang="en" sz="1700">
                <a:latin typeface="Merriweather"/>
                <a:ea typeface="Merriweather"/>
                <a:cs typeface="Merriweather"/>
                <a:sym typeface="Merriweather"/>
              </a:rPr>
              <a:t>What do they supply to your business?</a:t>
            </a:r>
            <a:endParaRPr sz="1700">
              <a:latin typeface="Merriweather"/>
              <a:ea typeface="Merriweather"/>
              <a:cs typeface="Merriweather"/>
              <a:sym typeface="Merriweather"/>
            </a:endParaRPr>
          </a:p>
          <a:p>
            <a:pPr indent="-336550" lvl="0" marL="457200" rtl="0" algn="just">
              <a:lnSpc>
                <a:spcPct val="115000"/>
              </a:lnSpc>
              <a:spcBef>
                <a:spcPts val="0"/>
              </a:spcBef>
              <a:spcAft>
                <a:spcPts val="0"/>
              </a:spcAft>
              <a:buSzPts val="1700"/>
              <a:buFont typeface="Merriweather"/>
              <a:buChar char="●"/>
            </a:pPr>
            <a:r>
              <a:rPr lang="en" sz="1700">
                <a:latin typeface="Merriweather"/>
                <a:ea typeface="Merriweather"/>
                <a:cs typeface="Merriweather"/>
                <a:sym typeface="Merriweather"/>
              </a:rPr>
              <a:t>How will you maintain a good relationship with them?</a:t>
            </a:r>
            <a:endParaRPr sz="1700">
              <a:latin typeface="Merriweather"/>
              <a:ea typeface="Merriweather"/>
              <a:cs typeface="Merriweather"/>
              <a:sym typeface="Merriweather"/>
            </a:endParaRPr>
          </a:p>
          <a:p>
            <a:pPr indent="0" lvl="0" marL="0" rtl="0" algn="just">
              <a:lnSpc>
                <a:spcPct val="115000"/>
              </a:lnSpc>
              <a:spcBef>
                <a:spcPts val="1000"/>
              </a:spcBef>
              <a:spcAft>
                <a:spcPts val="0"/>
              </a:spcAft>
              <a:buNone/>
            </a:pPr>
            <a:r>
              <a:rPr b="1" lang="en" sz="1700">
                <a:solidFill>
                  <a:srgbClr val="FF0000"/>
                </a:solidFill>
                <a:latin typeface="Merriweather"/>
                <a:ea typeface="Merriweather"/>
                <a:cs typeface="Merriweather"/>
                <a:sym typeface="Merriweather"/>
              </a:rPr>
              <a:t>Plant &amp; equipment/Assets: </a:t>
            </a:r>
            <a:r>
              <a:rPr lang="en" sz="1700">
                <a:latin typeface="Merriweather"/>
                <a:ea typeface="Merriweather"/>
                <a:cs typeface="Merriweather"/>
                <a:sym typeface="Merriweather"/>
              </a:rPr>
              <a:t>Again this section is totally dependent on the kind of business.</a:t>
            </a:r>
            <a:endParaRPr sz="1700">
              <a:latin typeface="Merriweather"/>
              <a:ea typeface="Merriweather"/>
              <a:cs typeface="Merriweather"/>
              <a:sym typeface="Merriweather"/>
            </a:endParaRPr>
          </a:p>
          <a:p>
            <a:pPr indent="-336550" lvl="0" marL="457200" rtl="0" algn="just">
              <a:lnSpc>
                <a:spcPct val="115000"/>
              </a:lnSpc>
              <a:spcBef>
                <a:spcPts val="1000"/>
              </a:spcBef>
              <a:spcAft>
                <a:spcPts val="0"/>
              </a:spcAft>
              <a:buSzPts val="1700"/>
              <a:buFont typeface="Merriweather"/>
              <a:buChar char="●"/>
            </a:pPr>
            <a:r>
              <a:rPr lang="en" sz="1700">
                <a:latin typeface="Merriweather"/>
                <a:ea typeface="Merriweather"/>
                <a:cs typeface="Merriweather"/>
                <a:sym typeface="Merriweather"/>
              </a:rPr>
              <a:t>Here you can list your current plant and equipment purchases or even asset needs. These can include vehicles, computer equipment, phones etc.</a:t>
            </a:r>
            <a:endParaRPr sz="1700">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0" st="0"/>
                                            </p:txEl>
                                          </p:spTgt>
                                        </p:tgtEl>
                                        <p:attrNameLst>
                                          <p:attrName>style.visibility</p:attrName>
                                        </p:attrNameLst>
                                      </p:cBhvr>
                                      <p:to>
                                        <p:strVal val="visible"/>
                                      </p:to>
                                    </p:set>
                                    <p:animEffect filter="fade" transition="in">
                                      <p:cBhvr>
                                        <p:cTn dur="1000"/>
                                        <p:tgtEl>
                                          <p:spTgt spid="2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1" st="1"/>
                                            </p:txEl>
                                          </p:spTgt>
                                        </p:tgtEl>
                                        <p:attrNameLst>
                                          <p:attrName>style.visibility</p:attrName>
                                        </p:attrNameLst>
                                      </p:cBhvr>
                                      <p:to>
                                        <p:strVal val="visible"/>
                                      </p:to>
                                    </p:set>
                                    <p:animEffect filter="fade" transition="in">
                                      <p:cBhvr>
                                        <p:cTn dur="1000"/>
                                        <p:tgtEl>
                                          <p:spTgt spid="2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2" st="2"/>
                                            </p:txEl>
                                          </p:spTgt>
                                        </p:tgtEl>
                                        <p:attrNameLst>
                                          <p:attrName>style.visibility</p:attrName>
                                        </p:attrNameLst>
                                      </p:cBhvr>
                                      <p:to>
                                        <p:strVal val="visible"/>
                                      </p:to>
                                    </p:set>
                                    <p:animEffect filter="fade" transition="in">
                                      <p:cBhvr>
                                        <p:cTn dur="1000"/>
                                        <p:tgtEl>
                                          <p:spTgt spid="2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3" st="3"/>
                                            </p:txEl>
                                          </p:spTgt>
                                        </p:tgtEl>
                                        <p:attrNameLst>
                                          <p:attrName>style.visibility</p:attrName>
                                        </p:attrNameLst>
                                      </p:cBhvr>
                                      <p:to>
                                        <p:strVal val="visible"/>
                                      </p:to>
                                    </p:set>
                                    <p:animEffect filter="fade" transition="in">
                                      <p:cBhvr>
                                        <p:cTn dur="1000"/>
                                        <p:tgtEl>
                                          <p:spTgt spid="29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4" st="4"/>
                                            </p:txEl>
                                          </p:spTgt>
                                        </p:tgtEl>
                                        <p:attrNameLst>
                                          <p:attrName>style.visibility</p:attrName>
                                        </p:attrNameLst>
                                      </p:cBhvr>
                                      <p:to>
                                        <p:strVal val="visible"/>
                                      </p:to>
                                    </p:set>
                                    <p:animEffect filter="fade" transition="in">
                                      <p:cBhvr>
                                        <p:cTn dur="1000"/>
                                        <p:tgtEl>
                                          <p:spTgt spid="29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5" st="5"/>
                                            </p:txEl>
                                          </p:spTgt>
                                        </p:tgtEl>
                                        <p:attrNameLst>
                                          <p:attrName>style.visibility</p:attrName>
                                        </p:attrNameLst>
                                      </p:cBhvr>
                                      <p:to>
                                        <p:strVal val="visible"/>
                                      </p:to>
                                    </p:set>
                                    <p:animEffect filter="fade" transition="in">
                                      <p:cBhvr>
                                        <p:cTn dur="1000"/>
                                        <p:tgtEl>
                                          <p:spTgt spid="29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6" st="6"/>
                                            </p:txEl>
                                          </p:spTgt>
                                        </p:tgtEl>
                                        <p:attrNameLst>
                                          <p:attrName>style.visibility</p:attrName>
                                        </p:attrNameLst>
                                      </p:cBhvr>
                                      <p:to>
                                        <p:strVal val="visible"/>
                                      </p:to>
                                    </p:set>
                                    <p:animEffect filter="fade" transition="in">
                                      <p:cBhvr>
                                        <p:cTn dur="1000"/>
                                        <p:tgtEl>
                                          <p:spTgt spid="29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10 Step Executive Summary Guide</a:t>
            </a:r>
            <a:endParaRPr/>
          </a:p>
        </p:txBody>
      </p:sp>
      <p:sp>
        <p:nvSpPr>
          <p:cNvPr id="86" name="Google Shape;86;p16"/>
          <p:cNvSpPr txBox="1"/>
          <p:nvPr>
            <p:ph idx="1" type="body"/>
          </p:nvPr>
        </p:nvSpPr>
        <p:spPr>
          <a:xfrm>
            <a:off x="138175" y="1766675"/>
            <a:ext cx="8889900" cy="3299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latin typeface="Merriweather"/>
                <a:ea typeface="Merriweather"/>
                <a:cs typeface="Merriweather"/>
                <a:sym typeface="Merriweather"/>
              </a:rPr>
              <a:t>The GRAB</a:t>
            </a:r>
            <a:endParaRPr>
              <a:latin typeface="Merriweather"/>
              <a:ea typeface="Merriweather"/>
              <a:cs typeface="Merriweather"/>
              <a:sym typeface="Merriweather"/>
            </a:endParaRPr>
          </a:p>
          <a:p>
            <a:pPr indent="0" lvl="0" marL="0" rtl="0" algn="just">
              <a:spcBef>
                <a:spcPts val="1000"/>
              </a:spcBef>
              <a:spcAft>
                <a:spcPts val="0"/>
              </a:spcAft>
              <a:buNone/>
            </a:pPr>
            <a:r>
              <a:rPr lang="en">
                <a:latin typeface="Merriweather"/>
                <a:ea typeface="Merriweather"/>
                <a:cs typeface="Merriweather"/>
                <a:sym typeface="Merriweather"/>
              </a:rPr>
              <a:t>Guy Kawasaki, a Californian speaker and investor who writes about business plans, start-ups and investing, suggests starting with ‘The Grab’.</a:t>
            </a:r>
            <a:endParaRPr>
              <a:latin typeface="Merriweather"/>
              <a:ea typeface="Merriweather"/>
              <a:cs typeface="Merriweather"/>
              <a:sym typeface="Merriweather"/>
            </a:endParaRPr>
          </a:p>
          <a:p>
            <a:pPr indent="-342900" lvl="0" marL="457200" rtl="0" algn="just">
              <a:spcBef>
                <a:spcPts val="1000"/>
              </a:spcBef>
              <a:spcAft>
                <a:spcPts val="0"/>
              </a:spcAft>
              <a:buSzPts val="1800"/>
              <a:buFont typeface="Merriweather"/>
              <a:buChar char="●"/>
            </a:pPr>
            <a:r>
              <a:rPr lang="en">
                <a:latin typeface="Merriweather"/>
                <a:ea typeface="Merriweather"/>
                <a:cs typeface="Merriweather"/>
                <a:sym typeface="Merriweather"/>
              </a:rPr>
              <a:t> The idea is to start with a compelling sentence or two that sums up your unique solutions to a big problem that should be direct and specific. If you are going to name drop – now is the time!</a:t>
            </a:r>
            <a:endParaRPr>
              <a:latin typeface="Merriweather"/>
              <a:ea typeface="Merriweather"/>
              <a:cs typeface="Merriweather"/>
              <a:sym typeface="Merriweather"/>
            </a:endParaRPr>
          </a:p>
          <a:p>
            <a:pPr indent="-342900" lvl="0" marL="457200" rtl="0" algn="just">
              <a:spcBef>
                <a:spcPts val="1000"/>
              </a:spcBef>
              <a:spcAft>
                <a:spcPts val="1000"/>
              </a:spcAft>
              <a:buSzPts val="1800"/>
              <a:buFont typeface="Merriweather"/>
              <a:buChar char="●"/>
            </a:pPr>
            <a:r>
              <a:rPr lang="en">
                <a:latin typeface="Merriweather"/>
                <a:ea typeface="Merriweather"/>
                <a:cs typeface="Merriweather"/>
                <a:sym typeface="Merriweather"/>
              </a:rPr>
              <a:t> Review the simplified sample executive summary from the case study as an example.</a:t>
            </a:r>
            <a:endParaRPr>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0" st="0"/>
                                            </p:txEl>
                                          </p:spTgt>
                                        </p:tgtEl>
                                        <p:attrNameLst>
                                          <p:attrName>style.visibility</p:attrName>
                                        </p:attrNameLst>
                                      </p:cBhvr>
                                      <p:to>
                                        <p:strVal val="visible"/>
                                      </p:to>
                                    </p:set>
                                    <p:animEffect filter="fade" transition="in">
                                      <p:cBhvr>
                                        <p:cTn dur="1000"/>
                                        <p:tgtEl>
                                          <p:spTgt spid="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1" st="1"/>
                                            </p:txEl>
                                          </p:spTgt>
                                        </p:tgtEl>
                                        <p:attrNameLst>
                                          <p:attrName>style.visibility</p:attrName>
                                        </p:attrNameLst>
                                      </p:cBhvr>
                                      <p:to>
                                        <p:strVal val="visible"/>
                                      </p:to>
                                    </p:set>
                                    <p:animEffect filter="fade" transition="in">
                                      <p:cBhvr>
                                        <p:cTn dur="1000"/>
                                        <p:tgtEl>
                                          <p:spTgt spid="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2" st="2"/>
                                            </p:txEl>
                                          </p:spTgt>
                                        </p:tgtEl>
                                        <p:attrNameLst>
                                          <p:attrName>style.visibility</p:attrName>
                                        </p:attrNameLst>
                                      </p:cBhvr>
                                      <p:to>
                                        <p:strVal val="visible"/>
                                      </p:to>
                                    </p:set>
                                    <p:animEffect filter="fade" transition="in">
                                      <p:cBhvr>
                                        <p:cTn dur="1000"/>
                                        <p:tgtEl>
                                          <p:spTgt spid="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3" st="3"/>
                                            </p:txEl>
                                          </p:spTgt>
                                        </p:tgtEl>
                                        <p:attrNameLst>
                                          <p:attrName>style.visibility</p:attrName>
                                        </p:attrNameLst>
                                      </p:cBhvr>
                                      <p:to>
                                        <p:strVal val="visible"/>
                                      </p:to>
                                    </p:set>
                                    <p:animEffect filter="fade" transition="in">
                                      <p:cBhvr>
                                        <p:cTn dur="1000"/>
                                        <p:tgtEl>
                                          <p:spTgt spid="8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2"/>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Plant &amp; Equipment Table</a:t>
            </a:r>
            <a:endParaRPr/>
          </a:p>
        </p:txBody>
      </p:sp>
      <p:pic>
        <p:nvPicPr>
          <p:cNvPr id="305" name="Google Shape;305;p52"/>
          <p:cNvPicPr preferRelativeResize="0"/>
          <p:nvPr/>
        </p:nvPicPr>
        <p:blipFill>
          <a:blip r:embed="rId3">
            <a:alphaModFix/>
          </a:blip>
          <a:stretch>
            <a:fillRect/>
          </a:stretch>
        </p:blipFill>
        <p:spPr>
          <a:xfrm>
            <a:off x="76200" y="533400"/>
            <a:ext cx="8991599" cy="378529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Operation Plan</a:t>
            </a:r>
            <a:endParaRPr/>
          </a:p>
        </p:txBody>
      </p:sp>
      <p:sp>
        <p:nvSpPr>
          <p:cNvPr id="311" name="Google Shape;311;p53"/>
          <p:cNvSpPr txBox="1"/>
          <p:nvPr>
            <p:ph idx="1" type="body"/>
          </p:nvPr>
        </p:nvSpPr>
        <p:spPr>
          <a:xfrm>
            <a:off x="138175" y="1625050"/>
            <a:ext cx="8889900" cy="35184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900">
                <a:solidFill>
                  <a:srgbClr val="FF0000"/>
                </a:solidFill>
                <a:latin typeface="Merriweather"/>
                <a:ea typeface="Merriweather"/>
                <a:cs typeface="Merriweather"/>
                <a:sym typeface="Merriweather"/>
              </a:rPr>
              <a:t>Inventory</a:t>
            </a:r>
            <a:endParaRPr b="1" sz="1900">
              <a:solidFill>
                <a:srgbClr val="FF0000"/>
              </a:solidFill>
              <a:latin typeface="Merriweather"/>
              <a:ea typeface="Merriweather"/>
              <a:cs typeface="Merriweather"/>
              <a:sym typeface="Merriweather"/>
            </a:endParaRPr>
          </a:p>
          <a:p>
            <a:pPr indent="0" lvl="0" marL="0" rtl="0" algn="just">
              <a:lnSpc>
                <a:spcPct val="115000"/>
              </a:lnSpc>
              <a:spcBef>
                <a:spcPts val="1000"/>
              </a:spcBef>
              <a:spcAft>
                <a:spcPts val="0"/>
              </a:spcAft>
              <a:buNone/>
            </a:pPr>
            <a:r>
              <a:rPr lang="en" sz="1900">
                <a:solidFill>
                  <a:srgbClr val="434343"/>
                </a:solidFill>
                <a:latin typeface="Merriweather"/>
                <a:ea typeface="Merriweather"/>
                <a:cs typeface="Merriweather"/>
                <a:sym typeface="Merriweather"/>
              </a:rPr>
              <a:t>This is also dependent on the type of business. Service firms may find this section irrelevant to them but if you sell actual goods, this section is critical.</a:t>
            </a:r>
            <a:endParaRPr sz="1900">
              <a:solidFill>
                <a:srgbClr val="434343"/>
              </a:solidFill>
              <a:latin typeface="Merriweather"/>
              <a:ea typeface="Merriweather"/>
              <a:cs typeface="Merriweather"/>
              <a:sym typeface="Merriweather"/>
            </a:endParaRPr>
          </a:p>
          <a:p>
            <a:pPr indent="0" lvl="0" marL="0" rtl="0" algn="just">
              <a:lnSpc>
                <a:spcPct val="115000"/>
              </a:lnSpc>
              <a:spcBef>
                <a:spcPts val="1000"/>
              </a:spcBef>
              <a:spcAft>
                <a:spcPts val="1000"/>
              </a:spcAft>
              <a:buNone/>
            </a:pPr>
            <a:r>
              <a:rPr lang="en" sz="1900">
                <a:solidFill>
                  <a:srgbClr val="434343"/>
                </a:solidFill>
                <a:latin typeface="Merriweather"/>
                <a:ea typeface="Merriweather"/>
                <a:cs typeface="Merriweather"/>
                <a:sym typeface="Merriweather"/>
              </a:rPr>
              <a:t>You will want to list your current inventory items in the table below. If you have a substantial inventory, you may prefer to attach a full inventory list to the back of this business plan.</a:t>
            </a:r>
            <a:endParaRPr sz="1900">
              <a:solidFill>
                <a:srgbClr val="434343"/>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animEffect filter="fade" transition="in">
                                      <p:cBhvr>
                                        <p:cTn dur="1000"/>
                                        <p:tgtEl>
                                          <p:spTgt spid="3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1" st="1"/>
                                            </p:txEl>
                                          </p:spTgt>
                                        </p:tgtEl>
                                        <p:attrNameLst>
                                          <p:attrName>style.visibility</p:attrName>
                                        </p:attrNameLst>
                                      </p:cBhvr>
                                      <p:to>
                                        <p:strVal val="visible"/>
                                      </p:to>
                                    </p:set>
                                    <p:animEffect filter="fade" transition="in">
                                      <p:cBhvr>
                                        <p:cTn dur="1000"/>
                                        <p:tgtEl>
                                          <p:spTgt spid="3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2" st="2"/>
                                            </p:txEl>
                                          </p:spTgt>
                                        </p:tgtEl>
                                        <p:attrNameLst>
                                          <p:attrName>style.visibility</p:attrName>
                                        </p:attrNameLst>
                                      </p:cBhvr>
                                      <p:to>
                                        <p:strVal val="visible"/>
                                      </p:to>
                                    </p:set>
                                    <p:animEffect filter="fade" transition="in">
                                      <p:cBhvr>
                                        <p:cTn dur="1000"/>
                                        <p:tgtEl>
                                          <p:spTgt spid="31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4"/>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Inventory</a:t>
            </a:r>
            <a:r>
              <a:rPr lang="en"/>
              <a:t> Table</a:t>
            </a:r>
            <a:endParaRPr/>
          </a:p>
        </p:txBody>
      </p:sp>
      <p:pic>
        <p:nvPicPr>
          <p:cNvPr id="317" name="Google Shape;317;p54"/>
          <p:cNvPicPr preferRelativeResize="0"/>
          <p:nvPr/>
        </p:nvPicPr>
        <p:blipFill rotWithShape="1">
          <a:blip r:embed="rId3">
            <a:alphaModFix/>
          </a:blip>
          <a:srcRect b="855" l="0" r="0" t="864"/>
          <a:stretch/>
        </p:blipFill>
        <p:spPr>
          <a:xfrm>
            <a:off x="76200" y="533400"/>
            <a:ext cx="8991600" cy="378529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Operation Plan</a:t>
            </a:r>
            <a:endParaRPr/>
          </a:p>
        </p:txBody>
      </p:sp>
      <p:sp>
        <p:nvSpPr>
          <p:cNvPr id="323" name="Google Shape;323;p55"/>
          <p:cNvSpPr txBox="1"/>
          <p:nvPr>
            <p:ph idx="1" type="body"/>
          </p:nvPr>
        </p:nvSpPr>
        <p:spPr>
          <a:xfrm>
            <a:off x="138000" y="1744325"/>
            <a:ext cx="8889900" cy="35184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2000">
                <a:solidFill>
                  <a:srgbClr val="FF0000"/>
                </a:solidFill>
                <a:latin typeface="Merriweather"/>
                <a:ea typeface="Merriweather"/>
                <a:cs typeface="Merriweather"/>
                <a:sym typeface="Merriweather"/>
              </a:rPr>
              <a:t>Technology/Software</a:t>
            </a:r>
            <a:endParaRPr b="1" sz="2000">
              <a:solidFill>
                <a:srgbClr val="FF0000"/>
              </a:solidFill>
              <a:latin typeface="Merriweather"/>
              <a:ea typeface="Merriweather"/>
              <a:cs typeface="Merriweather"/>
              <a:sym typeface="Merriweather"/>
            </a:endParaRPr>
          </a:p>
          <a:p>
            <a:pPr indent="0" lvl="0" marL="0" rtl="0" algn="just">
              <a:lnSpc>
                <a:spcPct val="115000"/>
              </a:lnSpc>
              <a:spcBef>
                <a:spcPts val="1000"/>
              </a:spcBef>
              <a:spcAft>
                <a:spcPts val="0"/>
              </a:spcAft>
              <a:buNone/>
            </a:pPr>
            <a:r>
              <a:rPr lang="en" sz="2000">
                <a:solidFill>
                  <a:schemeClr val="dk2"/>
                </a:solidFill>
                <a:latin typeface="Merriweather"/>
                <a:ea typeface="Merriweather"/>
                <a:cs typeface="Merriweather"/>
                <a:sym typeface="Merriweather"/>
              </a:rPr>
              <a:t>In this section you answer the following questions.</a:t>
            </a:r>
            <a:endParaRPr sz="2000">
              <a:solidFill>
                <a:schemeClr val="dk2"/>
              </a:solidFill>
              <a:latin typeface="Merriweather"/>
              <a:ea typeface="Merriweather"/>
              <a:cs typeface="Merriweather"/>
              <a:sym typeface="Merriweather"/>
            </a:endParaRPr>
          </a:p>
          <a:p>
            <a:pPr indent="-355600" lvl="0" marL="457200" rtl="0" algn="just">
              <a:lnSpc>
                <a:spcPct val="115000"/>
              </a:lnSpc>
              <a:spcBef>
                <a:spcPts val="1000"/>
              </a:spcBef>
              <a:spcAft>
                <a:spcPts val="0"/>
              </a:spcAft>
              <a:buClr>
                <a:schemeClr val="dk2"/>
              </a:buClr>
              <a:buSzPts val="2000"/>
              <a:buFont typeface="Merriweather"/>
              <a:buChar char="●"/>
            </a:pPr>
            <a:r>
              <a:rPr lang="en" sz="2000">
                <a:solidFill>
                  <a:schemeClr val="dk2"/>
                </a:solidFill>
                <a:latin typeface="Merriweather"/>
                <a:ea typeface="Merriweather"/>
                <a:cs typeface="Merriweather"/>
                <a:sym typeface="Merriweather"/>
              </a:rPr>
              <a:t>Do you have any specific technology requirements such as website, point of sale software or accounting package?</a:t>
            </a:r>
            <a:endParaRPr sz="2000">
              <a:solidFill>
                <a:schemeClr val="dk2"/>
              </a:solidFill>
              <a:latin typeface="Merriweather"/>
              <a:ea typeface="Merriweather"/>
              <a:cs typeface="Merriweather"/>
              <a:sym typeface="Merriweather"/>
            </a:endParaRPr>
          </a:p>
          <a:p>
            <a:pPr indent="-355600" lvl="0" marL="457200" rtl="0" algn="just">
              <a:lnSpc>
                <a:spcPct val="115000"/>
              </a:lnSpc>
              <a:spcBef>
                <a:spcPts val="0"/>
              </a:spcBef>
              <a:spcAft>
                <a:spcPts val="0"/>
              </a:spcAft>
              <a:buClr>
                <a:schemeClr val="dk2"/>
              </a:buClr>
              <a:buSzPts val="2000"/>
              <a:buFont typeface="Merriweather"/>
              <a:buChar char="●"/>
            </a:pPr>
            <a:r>
              <a:rPr lang="en" sz="2000">
                <a:solidFill>
                  <a:schemeClr val="dk2"/>
                </a:solidFill>
                <a:latin typeface="Merriweather"/>
                <a:ea typeface="Merriweather"/>
                <a:cs typeface="Merriweather"/>
                <a:sym typeface="Merriweather"/>
              </a:rPr>
              <a:t>What will be the main purpose for each?</a:t>
            </a:r>
            <a:endParaRPr sz="2000">
              <a:solidFill>
                <a:schemeClr val="dk2"/>
              </a:solidFill>
              <a:latin typeface="Merriweather"/>
              <a:ea typeface="Merriweather"/>
              <a:cs typeface="Merriweather"/>
              <a:sym typeface="Merriweather"/>
            </a:endParaRPr>
          </a:p>
          <a:p>
            <a:pPr indent="-355600" lvl="0" marL="457200" rtl="0" algn="just">
              <a:lnSpc>
                <a:spcPct val="115000"/>
              </a:lnSpc>
              <a:spcBef>
                <a:spcPts val="0"/>
              </a:spcBef>
              <a:spcAft>
                <a:spcPts val="0"/>
              </a:spcAft>
              <a:buClr>
                <a:schemeClr val="dk2"/>
              </a:buClr>
              <a:buSzPts val="2000"/>
              <a:buFont typeface="Merriweather"/>
              <a:buChar char="●"/>
            </a:pPr>
            <a:r>
              <a:rPr lang="en" sz="2000">
                <a:solidFill>
                  <a:schemeClr val="dk2"/>
                </a:solidFill>
                <a:latin typeface="Merriweather"/>
                <a:ea typeface="Merriweather"/>
                <a:cs typeface="Merriweather"/>
                <a:sym typeface="Merriweather"/>
              </a:rPr>
              <a:t>Will they be off-the-shelf, open-source or purpose built?</a:t>
            </a:r>
            <a:endParaRPr sz="2000">
              <a:solidFill>
                <a:schemeClr val="dk2"/>
              </a:solidFill>
              <a:latin typeface="Merriweather"/>
              <a:ea typeface="Merriweather"/>
              <a:cs typeface="Merriweather"/>
              <a:sym typeface="Merriweather"/>
            </a:endParaRPr>
          </a:p>
          <a:p>
            <a:pPr indent="-355600" lvl="0" marL="457200" rtl="0" algn="just">
              <a:lnSpc>
                <a:spcPct val="115000"/>
              </a:lnSpc>
              <a:spcBef>
                <a:spcPts val="0"/>
              </a:spcBef>
              <a:spcAft>
                <a:spcPts val="0"/>
              </a:spcAft>
              <a:buClr>
                <a:schemeClr val="dk2"/>
              </a:buClr>
              <a:buSzPts val="2000"/>
              <a:buFont typeface="Merriweather"/>
              <a:buChar char="●"/>
            </a:pPr>
            <a:r>
              <a:rPr lang="en" sz="2000">
                <a:solidFill>
                  <a:schemeClr val="dk2"/>
                </a:solidFill>
                <a:latin typeface="Merriweather"/>
                <a:ea typeface="Merriweather"/>
                <a:cs typeface="Merriweather"/>
                <a:sym typeface="Merriweather"/>
              </a:rPr>
              <a:t>What is the estimated cost of each technology solution?</a:t>
            </a:r>
            <a:endParaRPr sz="2000">
              <a:solidFill>
                <a:schemeClr val="dk2"/>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xEl>
                                              <p:pRg end="0" st="0"/>
                                            </p:txEl>
                                          </p:spTgt>
                                        </p:tgtEl>
                                        <p:attrNameLst>
                                          <p:attrName>style.visibility</p:attrName>
                                        </p:attrNameLst>
                                      </p:cBhvr>
                                      <p:to>
                                        <p:strVal val="visible"/>
                                      </p:to>
                                    </p:set>
                                    <p:animEffect filter="fade" transition="in">
                                      <p:cBhvr>
                                        <p:cTn dur="1000"/>
                                        <p:tgtEl>
                                          <p:spTgt spid="3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xEl>
                                              <p:pRg end="1" st="1"/>
                                            </p:txEl>
                                          </p:spTgt>
                                        </p:tgtEl>
                                        <p:attrNameLst>
                                          <p:attrName>style.visibility</p:attrName>
                                        </p:attrNameLst>
                                      </p:cBhvr>
                                      <p:to>
                                        <p:strVal val="visible"/>
                                      </p:to>
                                    </p:set>
                                    <p:animEffect filter="fade" transition="in">
                                      <p:cBhvr>
                                        <p:cTn dur="1000"/>
                                        <p:tgtEl>
                                          <p:spTgt spid="3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xEl>
                                              <p:pRg end="2" st="2"/>
                                            </p:txEl>
                                          </p:spTgt>
                                        </p:tgtEl>
                                        <p:attrNameLst>
                                          <p:attrName>style.visibility</p:attrName>
                                        </p:attrNameLst>
                                      </p:cBhvr>
                                      <p:to>
                                        <p:strVal val="visible"/>
                                      </p:to>
                                    </p:set>
                                    <p:animEffect filter="fade" transition="in">
                                      <p:cBhvr>
                                        <p:cTn dur="1000"/>
                                        <p:tgtEl>
                                          <p:spTgt spid="3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xEl>
                                              <p:pRg end="3" st="3"/>
                                            </p:txEl>
                                          </p:spTgt>
                                        </p:tgtEl>
                                        <p:attrNameLst>
                                          <p:attrName>style.visibility</p:attrName>
                                        </p:attrNameLst>
                                      </p:cBhvr>
                                      <p:to>
                                        <p:strVal val="visible"/>
                                      </p:to>
                                    </p:set>
                                    <p:animEffect filter="fade" transition="in">
                                      <p:cBhvr>
                                        <p:cTn dur="1000"/>
                                        <p:tgtEl>
                                          <p:spTgt spid="32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xEl>
                                              <p:pRg end="4" st="4"/>
                                            </p:txEl>
                                          </p:spTgt>
                                        </p:tgtEl>
                                        <p:attrNameLst>
                                          <p:attrName>style.visibility</p:attrName>
                                        </p:attrNameLst>
                                      </p:cBhvr>
                                      <p:to>
                                        <p:strVal val="visible"/>
                                      </p:to>
                                    </p:set>
                                    <p:animEffect filter="fade" transition="in">
                                      <p:cBhvr>
                                        <p:cTn dur="1000"/>
                                        <p:tgtEl>
                                          <p:spTgt spid="32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xEl>
                                              <p:pRg end="5" st="5"/>
                                            </p:txEl>
                                          </p:spTgt>
                                        </p:tgtEl>
                                        <p:attrNameLst>
                                          <p:attrName>style.visibility</p:attrName>
                                        </p:attrNameLst>
                                      </p:cBhvr>
                                      <p:to>
                                        <p:strVal val="visible"/>
                                      </p:to>
                                    </p:set>
                                    <p:animEffect filter="fade" transition="in">
                                      <p:cBhvr>
                                        <p:cTn dur="1000"/>
                                        <p:tgtEl>
                                          <p:spTgt spid="32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Operation Plan</a:t>
            </a:r>
            <a:endParaRPr/>
          </a:p>
        </p:txBody>
      </p:sp>
      <p:sp>
        <p:nvSpPr>
          <p:cNvPr id="329" name="Google Shape;329;p56"/>
          <p:cNvSpPr txBox="1"/>
          <p:nvPr>
            <p:ph idx="1" type="body"/>
          </p:nvPr>
        </p:nvSpPr>
        <p:spPr>
          <a:xfrm>
            <a:off x="138000" y="1744325"/>
            <a:ext cx="8889900" cy="35184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900">
                <a:solidFill>
                  <a:srgbClr val="FF0000"/>
                </a:solidFill>
                <a:latin typeface="Merriweather"/>
                <a:ea typeface="Merriweather"/>
                <a:cs typeface="Merriweather"/>
                <a:sym typeface="Merriweather"/>
              </a:rPr>
              <a:t>Communication channels: </a:t>
            </a:r>
            <a:r>
              <a:rPr lang="en" sz="1900">
                <a:solidFill>
                  <a:schemeClr val="dk2"/>
                </a:solidFill>
                <a:latin typeface="Merriweather"/>
                <a:ea typeface="Merriweather"/>
                <a:cs typeface="Merriweather"/>
                <a:sym typeface="Merriweather"/>
              </a:rPr>
              <a:t>This section maps out how your customers get in contact with you such as telephone (landline/mobile), post box, email, blog or social media channels.</a:t>
            </a:r>
            <a:endParaRPr sz="1900">
              <a:solidFill>
                <a:schemeClr val="dk2"/>
              </a:solidFill>
              <a:latin typeface="Merriweather"/>
              <a:ea typeface="Merriweather"/>
              <a:cs typeface="Merriweather"/>
              <a:sym typeface="Merriweather"/>
            </a:endParaRPr>
          </a:p>
          <a:p>
            <a:pPr indent="0" lvl="0" marL="0" rtl="0" algn="just">
              <a:lnSpc>
                <a:spcPct val="115000"/>
              </a:lnSpc>
              <a:spcBef>
                <a:spcPts val="1000"/>
              </a:spcBef>
              <a:spcAft>
                <a:spcPts val="0"/>
              </a:spcAft>
              <a:buNone/>
            </a:pPr>
            <a:r>
              <a:rPr b="1" lang="en" sz="1900">
                <a:solidFill>
                  <a:srgbClr val="FF0000"/>
                </a:solidFill>
                <a:latin typeface="Merriweather"/>
                <a:ea typeface="Merriweather"/>
                <a:cs typeface="Merriweather"/>
                <a:sym typeface="Merriweather"/>
              </a:rPr>
              <a:t>Quality control</a:t>
            </a:r>
            <a:endParaRPr b="1" sz="1900">
              <a:solidFill>
                <a:srgbClr val="FF0000"/>
              </a:solidFill>
              <a:latin typeface="Merriweather"/>
              <a:ea typeface="Merriweather"/>
              <a:cs typeface="Merriweather"/>
              <a:sym typeface="Merriweather"/>
            </a:endParaRPr>
          </a:p>
          <a:p>
            <a:pPr indent="0" lvl="0" marL="0" rtl="0" algn="just">
              <a:lnSpc>
                <a:spcPct val="115000"/>
              </a:lnSpc>
              <a:spcBef>
                <a:spcPts val="1000"/>
              </a:spcBef>
              <a:spcAft>
                <a:spcPts val="0"/>
              </a:spcAft>
              <a:buNone/>
            </a:pPr>
            <a:r>
              <a:rPr lang="en" sz="1900">
                <a:solidFill>
                  <a:schemeClr val="dk2"/>
                </a:solidFill>
                <a:latin typeface="Merriweather"/>
                <a:ea typeface="Merriweather"/>
                <a:cs typeface="Merriweather"/>
                <a:sym typeface="Merriweather"/>
              </a:rPr>
              <a:t>This section is very important as it helps you describe your quality control process.</a:t>
            </a:r>
            <a:endParaRPr sz="1900">
              <a:solidFill>
                <a:schemeClr val="dk2"/>
              </a:solidFill>
              <a:latin typeface="Merriweather"/>
              <a:ea typeface="Merriweather"/>
              <a:cs typeface="Merriweather"/>
              <a:sym typeface="Merriweather"/>
            </a:endParaRPr>
          </a:p>
          <a:p>
            <a:pPr indent="-349250" lvl="0" marL="457200" rtl="0" algn="just">
              <a:lnSpc>
                <a:spcPct val="115000"/>
              </a:lnSpc>
              <a:spcBef>
                <a:spcPts val="1000"/>
              </a:spcBef>
              <a:spcAft>
                <a:spcPts val="0"/>
              </a:spcAft>
              <a:buClr>
                <a:schemeClr val="dk2"/>
              </a:buClr>
              <a:buSzPts val="1900"/>
              <a:buFont typeface="Merriweather"/>
              <a:buChar char="●"/>
            </a:pPr>
            <a:r>
              <a:rPr lang="en" sz="1900">
                <a:solidFill>
                  <a:schemeClr val="dk2"/>
                </a:solidFill>
                <a:latin typeface="Merriweather"/>
                <a:ea typeface="Merriweather"/>
                <a:cs typeface="Merriweather"/>
                <a:sym typeface="Merriweather"/>
              </a:rPr>
              <a:t> What checks or balances do you have in place to ensure the product or service you offer is produced to the same standard of quality?</a:t>
            </a:r>
            <a:endParaRPr sz="1900">
              <a:solidFill>
                <a:schemeClr val="dk2"/>
              </a:solidFill>
              <a:latin typeface="Merriweather"/>
              <a:ea typeface="Merriweather"/>
              <a:cs typeface="Merriweather"/>
              <a:sym typeface="Merriweather"/>
            </a:endParaRPr>
          </a:p>
          <a:p>
            <a:pPr indent="-349250" lvl="0" marL="457200" rtl="0" algn="just">
              <a:lnSpc>
                <a:spcPct val="115000"/>
              </a:lnSpc>
              <a:spcBef>
                <a:spcPts val="0"/>
              </a:spcBef>
              <a:spcAft>
                <a:spcPts val="0"/>
              </a:spcAft>
              <a:buClr>
                <a:schemeClr val="dk2"/>
              </a:buClr>
              <a:buSzPts val="1900"/>
              <a:buFont typeface="Merriweather"/>
              <a:buChar char="●"/>
            </a:pPr>
            <a:r>
              <a:rPr lang="en" sz="1900">
                <a:solidFill>
                  <a:schemeClr val="dk2"/>
                </a:solidFill>
                <a:latin typeface="Merriweather"/>
                <a:ea typeface="Merriweather"/>
                <a:cs typeface="Merriweather"/>
                <a:sym typeface="Merriweather"/>
              </a:rPr>
              <a:t> What steps do you take to meet product safety standards?</a:t>
            </a:r>
            <a:endParaRPr sz="1900">
              <a:solidFill>
                <a:schemeClr val="dk2"/>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0" st="0"/>
                                            </p:txEl>
                                          </p:spTgt>
                                        </p:tgtEl>
                                        <p:attrNameLst>
                                          <p:attrName>style.visibility</p:attrName>
                                        </p:attrNameLst>
                                      </p:cBhvr>
                                      <p:to>
                                        <p:strVal val="visible"/>
                                      </p:to>
                                    </p:set>
                                    <p:animEffect filter="fade" transition="in">
                                      <p:cBhvr>
                                        <p:cTn dur="1000"/>
                                        <p:tgtEl>
                                          <p:spTgt spid="3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1" st="1"/>
                                            </p:txEl>
                                          </p:spTgt>
                                        </p:tgtEl>
                                        <p:attrNameLst>
                                          <p:attrName>style.visibility</p:attrName>
                                        </p:attrNameLst>
                                      </p:cBhvr>
                                      <p:to>
                                        <p:strVal val="visible"/>
                                      </p:to>
                                    </p:set>
                                    <p:animEffect filter="fade" transition="in">
                                      <p:cBhvr>
                                        <p:cTn dur="1000"/>
                                        <p:tgtEl>
                                          <p:spTgt spid="3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2" st="2"/>
                                            </p:txEl>
                                          </p:spTgt>
                                        </p:tgtEl>
                                        <p:attrNameLst>
                                          <p:attrName>style.visibility</p:attrName>
                                        </p:attrNameLst>
                                      </p:cBhvr>
                                      <p:to>
                                        <p:strVal val="visible"/>
                                      </p:to>
                                    </p:set>
                                    <p:animEffect filter="fade" transition="in">
                                      <p:cBhvr>
                                        <p:cTn dur="1000"/>
                                        <p:tgtEl>
                                          <p:spTgt spid="32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3" st="3"/>
                                            </p:txEl>
                                          </p:spTgt>
                                        </p:tgtEl>
                                        <p:attrNameLst>
                                          <p:attrName>style.visibility</p:attrName>
                                        </p:attrNameLst>
                                      </p:cBhvr>
                                      <p:to>
                                        <p:strVal val="visible"/>
                                      </p:to>
                                    </p:set>
                                    <p:animEffect filter="fade" transition="in">
                                      <p:cBhvr>
                                        <p:cTn dur="1000"/>
                                        <p:tgtEl>
                                          <p:spTgt spid="32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4" st="4"/>
                                            </p:txEl>
                                          </p:spTgt>
                                        </p:tgtEl>
                                        <p:attrNameLst>
                                          <p:attrName>style.visibility</p:attrName>
                                        </p:attrNameLst>
                                      </p:cBhvr>
                                      <p:to>
                                        <p:strVal val="visible"/>
                                      </p:to>
                                    </p:set>
                                    <p:animEffect filter="fade" transition="in">
                                      <p:cBhvr>
                                        <p:cTn dur="1000"/>
                                        <p:tgtEl>
                                          <p:spTgt spid="32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Please refer to the Team Profile Tool</a:t>
            </a:r>
            <a:endParaRPr/>
          </a:p>
        </p:txBody>
      </p:sp>
      <p:pic>
        <p:nvPicPr>
          <p:cNvPr id="335" name="Google Shape;335;p57"/>
          <p:cNvPicPr preferRelativeResize="0"/>
          <p:nvPr/>
        </p:nvPicPr>
        <p:blipFill>
          <a:blip r:embed="rId3">
            <a:alphaModFix/>
          </a:blip>
          <a:stretch>
            <a:fillRect/>
          </a:stretch>
        </p:blipFill>
        <p:spPr>
          <a:xfrm>
            <a:off x="662698" y="831650"/>
            <a:ext cx="7565174" cy="405592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Marketing Plan - Refer to the Marketing Plan template</a:t>
            </a:r>
            <a:endParaRPr/>
          </a:p>
        </p:txBody>
      </p:sp>
      <p:pic>
        <p:nvPicPr>
          <p:cNvPr id="341" name="Google Shape;341;p58"/>
          <p:cNvPicPr preferRelativeResize="0"/>
          <p:nvPr/>
        </p:nvPicPr>
        <p:blipFill>
          <a:blip r:embed="rId3">
            <a:alphaModFix/>
          </a:blip>
          <a:stretch>
            <a:fillRect/>
          </a:stretch>
        </p:blipFill>
        <p:spPr>
          <a:xfrm>
            <a:off x="838200" y="771450"/>
            <a:ext cx="7298430" cy="421964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Marketing</a:t>
            </a:r>
            <a:r>
              <a:rPr lang="en"/>
              <a:t> Plan</a:t>
            </a:r>
            <a:endParaRPr/>
          </a:p>
        </p:txBody>
      </p:sp>
      <p:sp>
        <p:nvSpPr>
          <p:cNvPr id="347" name="Google Shape;347;p59"/>
          <p:cNvSpPr txBox="1"/>
          <p:nvPr>
            <p:ph idx="4294967295" type="body"/>
          </p:nvPr>
        </p:nvSpPr>
        <p:spPr>
          <a:xfrm>
            <a:off x="138000" y="619050"/>
            <a:ext cx="8889900" cy="45243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a:solidFill>
                  <a:srgbClr val="FF0000"/>
                </a:solidFill>
                <a:latin typeface="Merriweather"/>
                <a:ea typeface="Merriweather"/>
                <a:cs typeface="Merriweather"/>
                <a:sym typeface="Merriweather"/>
              </a:rPr>
              <a:t>Sales and marketing strategy</a:t>
            </a:r>
            <a:endParaRPr b="1">
              <a:solidFill>
                <a:srgbClr val="FF0000"/>
              </a:solidFill>
              <a:latin typeface="Merriweather"/>
              <a:ea typeface="Merriweather"/>
              <a:cs typeface="Merriweather"/>
              <a:sym typeface="Merriweather"/>
            </a:endParaRPr>
          </a:p>
          <a:p>
            <a:pPr indent="0" lvl="0" marL="0" rtl="0" algn="just">
              <a:lnSpc>
                <a:spcPct val="115000"/>
              </a:lnSpc>
              <a:spcBef>
                <a:spcPts val="1000"/>
              </a:spcBef>
              <a:spcAft>
                <a:spcPts val="0"/>
              </a:spcAft>
              <a:buNone/>
            </a:pPr>
            <a:r>
              <a:rPr lang="en">
                <a:solidFill>
                  <a:srgbClr val="000000"/>
                </a:solidFill>
                <a:latin typeface="Merriweather"/>
                <a:ea typeface="Merriweather"/>
                <a:cs typeface="Merriweather"/>
                <a:sym typeface="Merriweather"/>
              </a:rPr>
              <a:t>In this section you are to explain your sales and/or marketing strategy by first deciding what your focus is. There are two main types of focus; B2B and B2C.</a:t>
            </a:r>
            <a:endParaRPr>
              <a:solidFill>
                <a:srgbClr val="000000"/>
              </a:solidFill>
              <a:latin typeface="Merriweather"/>
              <a:ea typeface="Merriweather"/>
              <a:cs typeface="Merriweather"/>
              <a:sym typeface="Merriweather"/>
            </a:endParaRPr>
          </a:p>
          <a:p>
            <a:pPr indent="0" lvl="0" marL="0" rtl="0" algn="just">
              <a:lnSpc>
                <a:spcPct val="115000"/>
              </a:lnSpc>
              <a:spcBef>
                <a:spcPts val="1000"/>
              </a:spcBef>
              <a:spcAft>
                <a:spcPts val="0"/>
              </a:spcAft>
              <a:buNone/>
            </a:pPr>
            <a:r>
              <a:rPr lang="en">
                <a:solidFill>
                  <a:srgbClr val="000000"/>
                </a:solidFill>
                <a:latin typeface="Merriweather"/>
                <a:ea typeface="Merriweather"/>
                <a:cs typeface="Merriweather"/>
                <a:sym typeface="Merriweather"/>
              </a:rPr>
              <a:t>If your business is focused on selling to other businesses (B2B) – for example a software company, or an office cleaning company, or a supplier of agricultural inputs to farmers, then you will need to build your sales force.</a:t>
            </a:r>
            <a:endParaRPr>
              <a:solidFill>
                <a:srgbClr val="000000"/>
              </a:solidFill>
              <a:latin typeface="Merriweather"/>
              <a:ea typeface="Merriweather"/>
              <a:cs typeface="Merriweather"/>
              <a:sym typeface="Merriweather"/>
            </a:endParaRPr>
          </a:p>
          <a:p>
            <a:pPr indent="-342900" lvl="0" marL="457200" rtl="0" algn="just">
              <a:lnSpc>
                <a:spcPct val="115000"/>
              </a:lnSpc>
              <a:spcBef>
                <a:spcPts val="1000"/>
              </a:spcBef>
              <a:spcAft>
                <a:spcPts val="0"/>
              </a:spcAft>
              <a:buClr>
                <a:srgbClr val="000000"/>
              </a:buClr>
              <a:buSzPts val="1800"/>
              <a:buFont typeface="Merriweather"/>
              <a:buChar char="●"/>
            </a:pPr>
            <a:r>
              <a:rPr lang="en">
                <a:solidFill>
                  <a:srgbClr val="000000"/>
                </a:solidFill>
                <a:latin typeface="Merriweather"/>
                <a:ea typeface="Merriweather"/>
                <a:cs typeface="Merriweather"/>
                <a:sym typeface="Merriweather"/>
              </a:rPr>
              <a:t> Will you sell through partners, will you work with independent agents or will you hire in-house sales people?</a:t>
            </a:r>
            <a:endParaRPr>
              <a:solidFill>
                <a:srgbClr val="000000"/>
              </a:solidFill>
              <a:latin typeface="Merriweather"/>
              <a:ea typeface="Merriweather"/>
              <a:cs typeface="Merriweather"/>
              <a:sym typeface="Merriweather"/>
            </a:endParaRPr>
          </a:p>
          <a:p>
            <a:pPr indent="-342900" lvl="0" marL="457200" rtl="0" algn="just">
              <a:lnSpc>
                <a:spcPct val="115000"/>
              </a:lnSpc>
              <a:spcBef>
                <a:spcPts val="0"/>
              </a:spcBef>
              <a:spcAft>
                <a:spcPts val="0"/>
              </a:spcAft>
              <a:buClr>
                <a:srgbClr val="000000"/>
              </a:buClr>
              <a:buSzPts val="1800"/>
              <a:buFont typeface="Merriweather"/>
              <a:buChar char="●"/>
            </a:pPr>
            <a:r>
              <a:rPr lang="en">
                <a:solidFill>
                  <a:srgbClr val="000000"/>
                </a:solidFill>
                <a:latin typeface="Merriweather"/>
                <a:ea typeface="Merriweather"/>
                <a:cs typeface="Merriweather"/>
                <a:sym typeface="Merriweather"/>
              </a:rPr>
              <a:t> What is your sales cycle like – that means, how long does it take you to make a sale?</a:t>
            </a:r>
            <a:endParaRPr>
              <a:solidFill>
                <a:srgbClr val="000000"/>
              </a:solidFill>
              <a:latin typeface="Merriweather"/>
              <a:ea typeface="Merriweather"/>
              <a:cs typeface="Merriweather"/>
              <a:sym typeface="Merriweather"/>
            </a:endParaRPr>
          </a:p>
          <a:p>
            <a:pPr indent="-342900" lvl="0" marL="457200" rtl="0" algn="just">
              <a:lnSpc>
                <a:spcPct val="115000"/>
              </a:lnSpc>
              <a:spcBef>
                <a:spcPts val="0"/>
              </a:spcBef>
              <a:spcAft>
                <a:spcPts val="0"/>
              </a:spcAft>
              <a:buClr>
                <a:srgbClr val="000000"/>
              </a:buClr>
              <a:buSzPts val="1800"/>
              <a:buFont typeface="Merriweather"/>
              <a:buChar char="●"/>
            </a:pPr>
            <a:r>
              <a:rPr lang="en">
                <a:solidFill>
                  <a:srgbClr val="000000"/>
                </a:solidFill>
                <a:latin typeface="Merriweather"/>
                <a:ea typeface="Merriweather"/>
                <a:cs typeface="Merriweather"/>
                <a:sym typeface="Merriweather"/>
              </a:rPr>
              <a:t> Do you already have a database of prospective clients? If not, how will you buil</a:t>
            </a:r>
            <a:r>
              <a:rPr lang="en">
                <a:solidFill>
                  <a:srgbClr val="000000"/>
                </a:solidFill>
                <a:latin typeface="Merriweather"/>
                <a:ea typeface="Merriweather"/>
                <a:cs typeface="Merriweather"/>
                <a:sym typeface="Merriweather"/>
              </a:rPr>
              <a:t>d </a:t>
            </a:r>
            <a:r>
              <a:rPr lang="en">
                <a:solidFill>
                  <a:srgbClr val="000000"/>
                </a:solidFill>
                <a:latin typeface="Merriweather"/>
                <a:ea typeface="Merriweather"/>
                <a:cs typeface="Merriweather"/>
                <a:sym typeface="Merriweather"/>
              </a:rPr>
              <a:t>one?</a:t>
            </a:r>
            <a:endParaRPr>
              <a:solidFill>
                <a:srgbClr val="000000"/>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0" st="0"/>
                                            </p:txEl>
                                          </p:spTgt>
                                        </p:tgtEl>
                                        <p:attrNameLst>
                                          <p:attrName>style.visibility</p:attrName>
                                        </p:attrNameLst>
                                      </p:cBhvr>
                                      <p:to>
                                        <p:strVal val="visible"/>
                                      </p:to>
                                    </p:set>
                                    <p:animEffect filter="fade" transition="in">
                                      <p:cBhvr>
                                        <p:cTn dur="1000"/>
                                        <p:tgtEl>
                                          <p:spTgt spid="3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1" st="1"/>
                                            </p:txEl>
                                          </p:spTgt>
                                        </p:tgtEl>
                                        <p:attrNameLst>
                                          <p:attrName>style.visibility</p:attrName>
                                        </p:attrNameLst>
                                      </p:cBhvr>
                                      <p:to>
                                        <p:strVal val="visible"/>
                                      </p:to>
                                    </p:set>
                                    <p:animEffect filter="fade" transition="in">
                                      <p:cBhvr>
                                        <p:cTn dur="1000"/>
                                        <p:tgtEl>
                                          <p:spTgt spid="3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2" st="2"/>
                                            </p:txEl>
                                          </p:spTgt>
                                        </p:tgtEl>
                                        <p:attrNameLst>
                                          <p:attrName>style.visibility</p:attrName>
                                        </p:attrNameLst>
                                      </p:cBhvr>
                                      <p:to>
                                        <p:strVal val="visible"/>
                                      </p:to>
                                    </p:set>
                                    <p:animEffect filter="fade" transition="in">
                                      <p:cBhvr>
                                        <p:cTn dur="1000"/>
                                        <p:tgtEl>
                                          <p:spTgt spid="3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3" st="3"/>
                                            </p:txEl>
                                          </p:spTgt>
                                        </p:tgtEl>
                                        <p:attrNameLst>
                                          <p:attrName>style.visibility</p:attrName>
                                        </p:attrNameLst>
                                      </p:cBhvr>
                                      <p:to>
                                        <p:strVal val="visible"/>
                                      </p:to>
                                    </p:set>
                                    <p:animEffect filter="fade" transition="in">
                                      <p:cBhvr>
                                        <p:cTn dur="1000"/>
                                        <p:tgtEl>
                                          <p:spTgt spid="34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4" st="4"/>
                                            </p:txEl>
                                          </p:spTgt>
                                        </p:tgtEl>
                                        <p:attrNameLst>
                                          <p:attrName>style.visibility</p:attrName>
                                        </p:attrNameLst>
                                      </p:cBhvr>
                                      <p:to>
                                        <p:strVal val="visible"/>
                                      </p:to>
                                    </p:set>
                                    <p:animEffect filter="fade" transition="in">
                                      <p:cBhvr>
                                        <p:cTn dur="1000"/>
                                        <p:tgtEl>
                                          <p:spTgt spid="34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5" st="5"/>
                                            </p:txEl>
                                          </p:spTgt>
                                        </p:tgtEl>
                                        <p:attrNameLst>
                                          <p:attrName>style.visibility</p:attrName>
                                        </p:attrNameLst>
                                      </p:cBhvr>
                                      <p:to>
                                        <p:strVal val="visible"/>
                                      </p:to>
                                    </p:set>
                                    <p:animEffect filter="fade" transition="in">
                                      <p:cBhvr>
                                        <p:cTn dur="1000"/>
                                        <p:tgtEl>
                                          <p:spTgt spid="34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6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Marketing Plan</a:t>
            </a:r>
            <a:endParaRPr/>
          </a:p>
        </p:txBody>
      </p:sp>
      <p:sp>
        <p:nvSpPr>
          <p:cNvPr id="353" name="Google Shape;353;p60"/>
          <p:cNvSpPr txBox="1"/>
          <p:nvPr>
            <p:ph idx="4294967295" type="body"/>
          </p:nvPr>
        </p:nvSpPr>
        <p:spPr>
          <a:xfrm>
            <a:off x="138000" y="778125"/>
            <a:ext cx="8889900" cy="4484700"/>
          </a:xfrm>
          <a:prstGeom prst="rect">
            <a:avLst/>
          </a:prstGeom>
        </p:spPr>
        <p:txBody>
          <a:bodyPr anchorCtr="0" anchor="t" bIns="91425" lIns="91425" spcFirstLastPara="1" rIns="91425" wrap="square" tIns="91425">
            <a:noAutofit/>
          </a:bodyPr>
          <a:lstStyle/>
          <a:p>
            <a:pPr indent="0" lvl="0" marL="0" rtl="0" algn="just">
              <a:lnSpc>
                <a:spcPct val="130000"/>
              </a:lnSpc>
              <a:spcBef>
                <a:spcPts val="0"/>
              </a:spcBef>
              <a:spcAft>
                <a:spcPts val="0"/>
              </a:spcAft>
              <a:buNone/>
            </a:pPr>
            <a:r>
              <a:rPr lang="en" sz="1900">
                <a:solidFill>
                  <a:srgbClr val="000000"/>
                </a:solidFill>
                <a:latin typeface="Merriweather"/>
                <a:ea typeface="Merriweather"/>
                <a:cs typeface="Merriweather"/>
                <a:sym typeface="Merriweather"/>
              </a:rPr>
              <a:t>If your company sells mainly to individual consumers (B2C), then you may have more of a consumer marketing focus. </a:t>
            </a:r>
            <a:endParaRPr sz="1900">
              <a:solidFill>
                <a:srgbClr val="000000"/>
              </a:solidFill>
              <a:latin typeface="Merriweather"/>
              <a:ea typeface="Merriweather"/>
              <a:cs typeface="Merriweather"/>
              <a:sym typeface="Merriweather"/>
            </a:endParaRPr>
          </a:p>
          <a:p>
            <a:pPr indent="0" lvl="0" marL="0" rtl="0" algn="just">
              <a:lnSpc>
                <a:spcPct val="130000"/>
              </a:lnSpc>
              <a:spcBef>
                <a:spcPts val="0"/>
              </a:spcBef>
              <a:spcAft>
                <a:spcPts val="0"/>
              </a:spcAft>
              <a:buNone/>
            </a:pPr>
            <a:r>
              <a:rPr lang="en" sz="1900">
                <a:solidFill>
                  <a:srgbClr val="000000"/>
                </a:solidFill>
                <a:latin typeface="Merriweather"/>
                <a:ea typeface="Merriweather"/>
                <a:cs typeface="Merriweather"/>
                <a:sym typeface="Merriweather"/>
              </a:rPr>
              <a:t>For example, are you a chain of restaurants or are you selling a website or an app to individuals? </a:t>
            </a:r>
            <a:endParaRPr sz="1900">
              <a:solidFill>
                <a:srgbClr val="000000"/>
              </a:solidFill>
              <a:latin typeface="Merriweather"/>
              <a:ea typeface="Merriweather"/>
              <a:cs typeface="Merriweather"/>
              <a:sym typeface="Merriweather"/>
            </a:endParaRPr>
          </a:p>
          <a:p>
            <a:pPr indent="0" lvl="0" marL="0" rtl="0" algn="just">
              <a:lnSpc>
                <a:spcPct val="130000"/>
              </a:lnSpc>
              <a:spcBef>
                <a:spcPts val="0"/>
              </a:spcBef>
              <a:spcAft>
                <a:spcPts val="0"/>
              </a:spcAft>
              <a:buNone/>
            </a:pPr>
            <a:r>
              <a:rPr lang="en" sz="1900">
                <a:solidFill>
                  <a:srgbClr val="000000"/>
                </a:solidFill>
                <a:latin typeface="Merriweather"/>
                <a:ea typeface="Merriweather"/>
                <a:cs typeface="Merriweather"/>
                <a:sym typeface="Merriweather"/>
              </a:rPr>
              <a:t>How will you market your product? </a:t>
            </a:r>
            <a:endParaRPr sz="1900">
              <a:solidFill>
                <a:srgbClr val="000000"/>
              </a:solidFill>
              <a:latin typeface="Merriweather"/>
              <a:ea typeface="Merriweather"/>
              <a:cs typeface="Merriweather"/>
              <a:sym typeface="Merriweather"/>
            </a:endParaRPr>
          </a:p>
          <a:p>
            <a:pPr indent="0" lvl="0" marL="0" rtl="0" algn="just">
              <a:lnSpc>
                <a:spcPct val="130000"/>
              </a:lnSpc>
              <a:spcBef>
                <a:spcPts val="0"/>
              </a:spcBef>
              <a:spcAft>
                <a:spcPts val="0"/>
              </a:spcAft>
              <a:buNone/>
            </a:pPr>
            <a:r>
              <a:rPr lang="en" sz="1900">
                <a:solidFill>
                  <a:srgbClr val="000000"/>
                </a:solidFill>
                <a:latin typeface="Merriweather"/>
                <a:ea typeface="Merriweather"/>
                <a:cs typeface="Merriweather"/>
                <a:sym typeface="Merriweather"/>
              </a:rPr>
              <a:t>Will you use traditional advertising in the newspaper or on the radio?</a:t>
            </a:r>
            <a:endParaRPr sz="1900">
              <a:solidFill>
                <a:srgbClr val="000000"/>
              </a:solidFill>
              <a:latin typeface="Merriweather"/>
              <a:ea typeface="Merriweather"/>
              <a:cs typeface="Merriweather"/>
              <a:sym typeface="Merriweather"/>
            </a:endParaRPr>
          </a:p>
          <a:p>
            <a:pPr indent="0" lvl="0" marL="0" rtl="0" algn="just">
              <a:lnSpc>
                <a:spcPct val="130000"/>
              </a:lnSpc>
              <a:spcBef>
                <a:spcPts val="0"/>
              </a:spcBef>
              <a:spcAft>
                <a:spcPts val="0"/>
              </a:spcAft>
              <a:buNone/>
            </a:pPr>
            <a:r>
              <a:rPr lang="en" sz="1900">
                <a:solidFill>
                  <a:srgbClr val="000000"/>
                </a:solidFill>
                <a:latin typeface="Merriweather"/>
                <a:ea typeface="Merriweather"/>
                <a:cs typeface="Merriweather"/>
                <a:sym typeface="Merriweather"/>
              </a:rPr>
              <a:t>Will you use word of mouth in your community? </a:t>
            </a:r>
            <a:endParaRPr sz="1900">
              <a:solidFill>
                <a:srgbClr val="000000"/>
              </a:solidFill>
              <a:latin typeface="Merriweather"/>
              <a:ea typeface="Merriweather"/>
              <a:cs typeface="Merriweather"/>
              <a:sym typeface="Merriweather"/>
            </a:endParaRPr>
          </a:p>
          <a:p>
            <a:pPr indent="0" lvl="0" marL="0" rtl="0" algn="just">
              <a:lnSpc>
                <a:spcPct val="130000"/>
              </a:lnSpc>
              <a:spcBef>
                <a:spcPts val="0"/>
              </a:spcBef>
              <a:spcAft>
                <a:spcPts val="0"/>
              </a:spcAft>
              <a:buNone/>
            </a:pPr>
            <a:r>
              <a:rPr lang="en" sz="1900">
                <a:solidFill>
                  <a:srgbClr val="000000"/>
                </a:solidFill>
                <a:latin typeface="Merriweather"/>
                <a:ea typeface="Merriweather"/>
                <a:cs typeface="Merriweather"/>
                <a:sym typeface="Merriweather"/>
              </a:rPr>
              <a:t>What about social media, email or even printed flyers distributed in your neighbourhood? </a:t>
            </a:r>
            <a:endParaRPr sz="1900">
              <a:solidFill>
                <a:srgbClr val="000000"/>
              </a:solidFill>
              <a:latin typeface="Merriweather"/>
              <a:ea typeface="Merriweather"/>
              <a:cs typeface="Merriweather"/>
              <a:sym typeface="Merriweather"/>
            </a:endParaRPr>
          </a:p>
          <a:p>
            <a:pPr indent="0" lvl="0" marL="0" rtl="0" algn="just">
              <a:lnSpc>
                <a:spcPct val="130000"/>
              </a:lnSpc>
              <a:spcBef>
                <a:spcPts val="0"/>
              </a:spcBef>
              <a:spcAft>
                <a:spcPts val="0"/>
              </a:spcAft>
              <a:buNone/>
            </a:pPr>
            <a:r>
              <a:rPr lang="en" sz="1900">
                <a:solidFill>
                  <a:srgbClr val="000000"/>
                </a:solidFill>
                <a:latin typeface="Merriweather"/>
                <a:ea typeface="Merriweather"/>
                <a:cs typeface="Merriweather"/>
                <a:sym typeface="Merriweather"/>
              </a:rPr>
              <a:t>How much will you need to spend to get a single customer?</a:t>
            </a:r>
            <a:endParaRPr sz="1900">
              <a:solidFill>
                <a:srgbClr val="000000"/>
              </a:solidFill>
              <a:latin typeface="Merriweather"/>
              <a:ea typeface="Merriweather"/>
              <a:cs typeface="Merriweather"/>
              <a:sym typeface="Merriweather"/>
            </a:endParaRPr>
          </a:p>
          <a:p>
            <a:pPr indent="0" lvl="0" marL="0" rtl="0" algn="just">
              <a:lnSpc>
                <a:spcPct val="130000"/>
              </a:lnSpc>
              <a:spcBef>
                <a:spcPts val="0"/>
              </a:spcBef>
              <a:spcAft>
                <a:spcPts val="0"/>
              </a:spcAft>
              <a:buNone/>
            </a:pPr>
            <a:r>
              <a:rPr b="1" i="1" lang="en" sz="1900">
                <a:solidFill>
                  <a:srgbClr val="FF0000"/>
                </a:solidFill>
                <a:latin typeface="Merriweather"/>
                <a:ea typeface="Merriweather"/>
                <a:cs typeface="Merriweather"/>
                <a:sym typeface="Merriweather"/>
              </a:rPr>
              <a:t>Many businesses will need to use a combination of sales and marketing.</a:t>
            </a:r>
            <a:endParaRPr b="1" i="1" sz="1900">
              <a:solidFill>
                <a:srgbClr val="FF0000"/>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0" st="0"/>
                                            </p:txEl>
                                          </p:spTgt>
                                        </p:tgtEl>
                                        <p:attrNameLst>
                                          <p:attrName>style.visibility</p:attrName>
                                        </p:attrNameLst>
                                      </p:cBhvr>
                                      <p:to>
                                        <p:strVal val="visible"/>
                                      </p:to>
                                    </p:set>
                                    <p:animEffect filter="fade" transition="in">
                                      <p:cBhvr>
                                        <p:cTn dur="1000"/>
                                        <p:tgtEl>
                                          <p:spTgt spid="3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1" st="1"/>
                                            </p:txEl>
                                          </p:spTgt>
                                        </p:tgtEl>
                                        <p:attrNameLst>
                                          <p:attrName>style.visibility</p:attrName>
                                        </p:attrNameLst>
                                      </p:cBhvr>
                                      <p:to>
                                        <p:strVal val="visible"/>
                                      </p:to>
                                    </p:set>
                                    <p:animEffect filter="fade" transition="in">
                                      <p:cBhvr>
                                        <p:cTn dur="1000"/>
                                        <p:tgtEl>
                                          <p:spTgt spid="3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2" st="2"/>
                                            </p:txEl>
                                          </p:spTgt>
                                        </p:tgtEl>
                                        <p:attrNameLst>
                                          <p:attrName>style.visibility</p:attrName>
                                        </p:attrNameLst>
                                      </p:cBhvr>
                                      <p:to>
                                        <p:strVal val="visible"/>
                                      </p:to>
                                    </p:set>
                                    <p:animEffect filter="fade" transition="in">
                                      <p:cBhvr>
                                        <p:cTn dur="1000"/>
                                        <p:tgtEl>
                                          <p:spTgt spid="3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3" st="3"/>
                                            </p:txEl>
                                          </p:spTgt>
                                        </p:tgtEl>
                                        <p:attrNameLst>
                                          <p:attrName>style.visibility</p:attrName>
                                        </p:attrNameLst>
                                      </p:cBhvr>
                                      <p:to>
                                        <p:strVal val="visible"/>
                                      </p:to>
                                    </p:set>
                                    <p:animEffect filter="fade" transition="in">
                                      <p:cBhvr>
                                        <p:cTn dur="1000"/>
                                        <p:tgtEl>
                                          <p:spTgt spid="3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4" st="4"/>
                                            </p:txEl>
                                          </p:spTgt>
                                        </p:tgtEl>
                                        <p:attrNameLst>
                                          <p:attrName>style.visibility</p:attrName>
                                        </p:attrNameLst>
                                      </p:cBhvr>
                                      <p:to>
                                        <p:strVal val="visible"/>
                                      </p:to>
                                    </p:set>
                                    <p:animEffect filter="fade" transition="in">
                                      <p:cBhvr>
                                        <p:cTn dur="1000"/>
                                        <p:tgtEl>
                                          <p:spTgt spid="35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5" st="5"/>
                                            </p:txEl>
                                          </p:spTgt>
                                        </p:tgtEl>
                                        <p:attrNameLst>
                                          <p:attrName>style.visibility</p:attrName>
                                        </p:attrNameLst>
                                      </p:cBhvr>
                                      <p:to>
                                        <p:strVal val="visible"/>
                                      </p:to>
                                    </p:set>
                                    <p:animEffect filter="fade" transition="in">
                                      <p:cBhvr>
                                        <p:cTn dur="1000"/>
                                        <p:tgtEl>
                                          <p:spTgt spid="35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6" st="6"/>
                                            </p:txEl>
                                          </p:spTgt>
                                        </p:tgtEl>
                                        <p:attrNameLst>
                                          <p:attrName>style.visibility</p:attrName>
                                        </p:attrNameLst>
                                      </p:cBhvr>
                                      <p:to>
                                        <p:strVal val="visible"/>
                                      </p:to>
                                    </p:set>
                                    <p:animEffect filter="fade" transition="in">
                                      <p:cBhvr>
                                        <p:cTn dur="1000"/>
                                        <p:tgtEl>
                                          <p:spTgt spid="35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7" st="7"/>
                                            </p:txEl>
                                          </p:spTgt>
                                        </p:tgtEl>
                                        <p:attrNameLst>
                                          <p:attrName>style.visibility</p:attrName>
                                        </p:attrNameLst>
                                      </p:cBhvr>
                                      <p:to>
                                        <p:strVal val="visible"/>
                                      </p:to>
                                    </p:set>
                                    <p:animEffect filter="fade" transition="in">
                                      <p:cBhvr>
                                        <p:cTn dur="1000"/>
                                        <p:tgtEl>
                                          <p:spTgt spid="353">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61"/>
          <p:cNvSpPr txBox="1"/>
          <p:nvPr>
            <p:ph type="title"/>
          </p:nvPr>
        </p:nvSpPr>
        <p:spPr>
          <a:xfrm>
            <a:off x="265500" y="67252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Conclusion</a:t>
            </a:r>
            <a:endParaRPr/>
          </a:p>
        </p:txBody>
      </p:sp>
      <p:sp>
        <p:nvSpPr>
          <p:cNvPr id="359" name="Google Shape;359;p61"/>
          <p:cNvSpPr txBox="1"/>
          <p:nvPr>
            <p:ph idx="1" type="subTitle"/>
          </p:nvPr>
        </p:nvSpPr>
        <p:spPr>
          <a:xfrm>
            <a:off x="265500" y="2154831"/>
            <a:ext cx="4045200" cy="207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t>What we do to get the job done</a:t>
            </a:r>
            <a:endParaRPr sz="3200"/>
          </a:p>
        </p:txBody>
      </p:sp>
      <p:pic>
        <p:nvPicPr>
          <p:cNvPr id="360" name="Google Shape;360;p61"/>
          <p:cNvPicPr preferRelativeResize="0"/>
          <p:nvPr/>
        </p:nvPicPr>
        <p:blipFill rotWithShape="1">
          <a:blip r:embed="rId3">
            <a:alphaModFix/>
          </a:blip>
          <a:srcRect b="0" l="16647" r="16654" t="0"/>
          <a:stretch/>
        </p:blipFill>
        <p:spPr>
          <a:xfrm>
            <a:off x="4572000" y="285750"/>
            <a:ext cx="4572001" cy="457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3200"/>
              <a:t>10 Step Executive Summary Guide</a:t>
            </a:r>
            <a:endParaRPr sz="2000">
              <a:latin typeface="Merriweather"/>
              <a:ea typeface="Merriweather"/>
              <a:cs typeface="Merriweather"/>
              <a:sym typeface="Merriweather"/>
            </a:endParaRPr>
          </a:p>
        </p:txBody>
      </p:sp>
      <p:sp>
        <p:nvSpPr>
          <p:cNvPr id="92" name="Google Shape;92;p17"/>
          <p:cNvSpPr txBox="1"/>
          <p:nvPr>
            <p:ph idx="1" type="body"/>
          </p:nvPr>
        </p:nvSpPr>
        <p:spPr>
          <a:xfrm>
            <a:off x="170575" y="160925"/>
            <a:ext cx="8804400" cy="43605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800">
                <a:solidFill>
                  <a:srgbClr val="FF0000"/>
                </a:solidFill>
                <a:latin typeface="Merriweather"/>
                <a:ea typeface="Merriweather"/>
                <a:cs typeface="Merriweather"/>
                <a:sym typeface="Merriweather"/>
              </a:rPr>
              <a:t>Problem</a:t>
            </a:r>
            <a:endParaRPr b="1" sz="1800">
              <a:solidFill>
                <a:srgbClr val="FF0000"/>
              </a:solidFill>
              <a:latin typeface="Merriweather"/>
              <a:ea typeface="Merriweather"/>
              <a:cs typeface="Merriweather"/>
              <a:sym typeface="Merriweather"/>
            </a:endParaRPr>
          </a:p>
          <a:p>
            <a:pPr indent="-342900" lvl="0" marL="457200" rtl="0" algn="just">
              <a:lnSpc>
                <a:spcPct val="115000"/>
              </a:lnSpc>
              <a:spcBef>
                <a:spcPts val="0"/>
              </a:spcBef>
              <a:spcAft>
                <a:spcPts val="0"/>
              </a:spcAft>
              <a:buClr>
                <a:schemeClr val="dk2"/>
              </a:buClr>
              <a:buSzPts val="1800"/>
              <a:buFont typeface="Merriweather"/>
              <a:buChar char="●"/>
            </a:pPr>
            <a:r>
              <a:rPr lang="en" sz="1800">
                <a:solidFill>
                  <a:schemeClr val="dk2"/>
                </a:solidFill>
                <a:latin typeface="Merriweather"/>
                <a:ea typeface="Merriweather"/>
                <a:cs typeface="Merriweather"/>
                <a:sym typeface="Merriweather"/>
              </a:rPr>
              <a:t>What is the problem you are trying to solve? Describe it in one or two sentences, with numbers to back up your statement.</a:t>
            </a:r>
            <a:endParaRPr sz="1800">
              <a:solidFill>
                <a:schemeClr val="dk2"/>
              </a:solidFill>
              <a:latin typeface="Merriweather"/>
              <a:ea typeface="Merriweather"/>
              <a:cs typeface="Merriweather"/>
              <a:sym typeface="Merriweather"/>
            </a:endParaRPr>
          </a:p>
          <a:p>
            <a:pPr indent="0" lvl="0" marL="0" rtl="0" algn="just">
              <a:lnSpc>
                <a:spcPct val="115000"/>
              </a:lnSpc>
              <a:spcBef>
                <a:spcPts val="0"/>
              </a:spcBef>
              <a:spcAft>
                <a:spcPts val="0"/>
              </a:spcAft>
              <a:buNone/>
            </a:pPr>
            <a:r>
              <a:rPr b="1" lang="en" sz="1800">
                <a:solidFill>
                  <a:srgbClr val="FF0000"/>
                </a:solidFill>
                <a:latin typeface="Merriweather"/>
                <a:ea typeface="Merriweather"/>
                <a:cs typeface="Merriweather"/>
                <a:sym typeface="Merriweather"/>
              </a:rPr>
              <a:t>Solution</a:t>
            </a:r>
            <a:endParaRPr b="1" sz="1800">
              <a:solidFill>
                <a:srgbClr val="FF0000"/>
              </a:solidFill>
              <a:latin typeface="Merriweather"/>
              <a:ea typeface="Merriweather"/>
              <a:cs typeface="Merriweather"/>
              <a:sym typeface="Merriweather"/>
            </a:endParaRPr>
          </a:p>
          <a:p>
            <a:pPr indent="-342900" lvl="0" marL="457200" rtl="0" algn="just">
              <a:lnSpc>
                <a:spcPct val="115000"/>
              </a:lnSpc>
              <a:spcBef>
                <a:spcPts val="0"/>
              </a:spcBef>
              <a:spcAft>
                <a:spcPts val="0"/>
              </a:spcAft>
              <a:buClr>
                <a:schemeClr val="dk2"/>
              </a:buClr>
              <a:buSzPts val="1800"/>
              <a:buFont typeface="Merriweather"/>
              <a:buChar char="●"/>
            </a:pPr>
            <a:r>
              <a:rPr lang="en" sz="1800">
                <a:solidFill>
                  <a:schemeClr val="dk2"/>
                </a:solidFill>
                <a:latin typeface="Merriweather"/>
                <a:ea typeface="Merriweather"/>
                <a:cs typeface="Merriweather"/>
                <a:sym typeface="Merriweather"/>
              </a:rPr>
              <a:t>Briefly describe your solution. Explain what you offer to who.</a:t>
            </a:r>
            <a:endParaRPr sz="1800">
              <a:solidFill>
                <a:schemeClr val="dk2"/>
              </a:solidFill>
              <a:latin typeface="Merriweather"/>
              <a:ea typeface="Merriweather"/>
              <a:cs typeface="Merriweather"/>
              <a:sym typeface="Merriweather"/>
            </a:endParaRPr>
          </a:p>
          <a:p>
            <a:pPr indent="-342900" lvl="0" marL="457200" rtl="0" algn="just">
              <a:lnSpc>
                <a:spcPct val="115000"/>
              </a:lnSpc>
              <a:spcBef>
                <a:spcPts val="0"/>
              </a:spcBef>
              <a:spcAft>
                <a:spcPts val="0"/>
              </a:spcAft>
              <a:buClr>
                <a:schemeClr val="dk2"/>
              </a:buClr>
              <a:buSzPts val="1800"/>
              <a:buFont typeface="Merriweather"/>
              <a:buChar char="●"/>
            </a:pPr>
            <a:r>
              <a:rPr lang="en" sz="1800">
                <a:solidFill>
                  <a:schemeClr val="dk2"/>
                </a:solidFill>
                <a:latin typeface="Merriweather"/>
                <a:ea typeface="Merriweather"/>
                <a:cs typeface="Merriweather"/>
                <a:sym typeface="Merriweather"/>
              </a:rPr>
              <a:t>Don’t use technical jargon.</a:t>
            </a:r>
            <a:endParaRPr sz="1800">
              <a:solidFill>
                <a:schemeClr val="dk2"/>
              </a:solidFill>
              <a:latin typeface="Merriweather"/>
              <a:ea typeface="Merriweather"/>
              <a:cs typeface="Merriweather"/>
              <a:sym typeface="Merriweather"/>
            </a:endParaRPr>
          </a:p>
          <a:p>
            <a:pPr indent="-342900" lvl="0" marL="457200" rtl="0" algn="just">
              <a:lnSpc>
                <a:spcPct val="115000"/>
              </a:lnSpc>
              <a:spcBef>
                <a:spcPts val="0"/>
              </a:spcBef>
              <a:spcAft>
                <a:spcPts val="0"/>
              </a:spcAft>
              <a:buClr>
                <a:schemeClr val="dk2"/>
              </a:buClr>
              <a:buSzPts val="1800"/>
              <a:buFont typeface="Merriweather"/>
              <a:buChar char="●"/>
            </a:pPr>
            <a:r>
              <a:rPr lang="en" sz="1800">
                <a:solidFill>
                  <a:schemeClr val="dk2"/>
                </a:solidFill>
                <a:latin typeface="Merriweather"/>
                <a:ea typeface="Merriweather"/>
                <a:cs typeface="Merriweather"/>
                <a:sym typeface="Merriweather"/>
              </a:rPr>
              <a:t>Explain your Unique Value Proposition here.</a:t>
            </a:r>
            <a:endParaRPr sz="1800">
              <a:solidFill>
                <a:schemeClr val="dk2"/>
              </a:solidFill>
              <a:latin typeface="Merriweather"/>
              <a:ea typeface="Merriweather"/>
              <a:cs typeface="Merriweather"/>
              <a:sym typeface="Merriweather"/>
            </a:endParaRPr>
          </a:p>
          <a:p>
            <a:pPr indent="0" lvl="0" marL="0" rtl="0" algn="just">
              <a:lnSpc>
                <a:spcPct val="115000"/>
              </a:lnSpc>
              <a:spcBef>
                <a:spcPts val="0"/>
              </a:spcBef>
              <a:spcAft>
                <a:spcPts val="0"/>
              </a:spcAft>
              <a:buNone/>
            </a:pPr>
            <a:r>
              <a:rPr b="1" lang="en" sz="1800">
                <a:solidFill>
                  <a:srgbClr val="FF0000"/>
                </a:solidFill>
                <a:latin typeface="Merriweather"/>
                <a:ea typeface="Merriweather"/>
                <a:cs typeface="Merriweather"/>
                <a:sym typeface="Merriweather"/>
              </a:rPr>
              <a:t>Market</a:t>
            </a:r>
            <a:endParaRPr b="1" sz="1800">
              <a:solidFill>
                <a:srgbClr val="FF0000"/>
              </a:solidFill>
              <a:latin typeface="Merriweather"/>
              <a:ea typeface="Merriweather"/>
              <a:cs typeface="Merriweather"/>
              <a:sym typeface="Merriweather"/>
            </a:endParaRPr>
          </a:p>
          <a:p>
            <a:pPr indent="-342900" lvl="0" marL="457200" rtl="0" algn="just">
              <a:lnSpc>
                <a:spcPct val="115000"/>
              </a:lnSpc>
              <a:spcBef>
                <a:spcPts val="0"/>
              </a:spcBef>
              <a:spcAft>
                <a:spcPts val="0"/>
              </a:spcAft>
              <a:buClr>
                <a:schemeClr val="dk2"/>
              </a:buClr>
              <a:buSzPts val="1800"/>
              <a:buFont typeface="Merriweather"/>
              <a:buChar char="●"/>
            </a:pPr>
            <a:r>
              <a:rPr lang="en" sz="1800">
                <a:solidFill>
                  <a:schemeClr val="dk2"/>
                </a:solidFill>
                <a:latin typeface="Merriweather"/>
                <a:ea typeface="Merriweather"/>
                <a:cs typeface="Merriweather"/>
                <a:sym typeface="Merriweather"/>
              </a:rPr>
              <a:t>How big is the market?</a:t>
            </a:r>
            <a:endParaRPr sz="1800">
              <a:solidFill>
                <a:schemeClr val="dk2"/>
              </a:solidFill>
              <a:latin typeface="Merriweather"/>
              <a:ea typeface="Merriweather"/>
              <a:cs typeface="Merriweather"/>
              <a:sym typeface="Merriweather"/>
            </a:endParaRPr>
          </a:p>
          <a:p>
            <a:pPr indent="-342900" lvl="0" marL="457200" rtl="0" algn="just">
              <a:lnSpc>
                <a:spcPct val="115000"/>
              </a:lnSpc>
              <a:spcBef>
                <a:spcPts val="0"/>
              </a:spcBef>
              <a:spcAft>
                <a:spcPts val="0"/>
              </a:spcAft>
              <a:buClr>
                <a:schemeClr val="dk2"/>
              </a:buClr>
              <a:buSzPts val="1800"/>
              <a:buFont typeface="Merriweather"/>
              <a:buChar char="●"/>
            </a:pPr>
            <a:r>
              <a:rPr lang="en" sz="1800">
                <a:solidFill>
                  <a:schemeClr val="dk2"/>
                </a:solidFill>
                <a:latin typeface="Merriweather"/>
                <a:ea typeface="Merriweather"/>
                <a:cs typeface="Merriweather"/>
                <a:sym typeface="Merriweather"/>
              </a:rPr>
              <a:t>Is it growing?</a:t>
            </a:r>
            <a:endParaRPr sz="1800">
              <a:solidFill>
                <a:schemeClr val="dk2"/>
              </a:solidFill>
              <a:latin typeface="Merriweather"/>
              <a:ea typeface="Merriweather"/>
              <a:cs typeface="Merriweather"/>
              <a:sym typeface="Merriweather"/>
            </a:endParaRPr>
          </a:p>
          <a:p>
            <a:pPr indent="-342900" lvl="0" marL="457200" rtl="0" algn="just">
              <a:lnSpc>
                <a:spcPct val="115000"/>
              </a:lnSpc>
              <a:spcBef>
                <a:spcPts val="0"/>
              </a:spcBef>
              <a:spcAft>
                <a:spcPts val="0"/>
              </a:spcAft>
              <a:buClr>
                <a:schemeClr val="dk2"/>
              </a:buClr>
              <a:buSzPts val="1800"/>
              <a:buFont typeface="Merriweather"/>
              <a:buChar char="●"/>
            </a:pPr>
            <a:r>
              <a:rPr lang="en" sz="1800">
                <a:solidFill>
                  <a:schemeClr val="dk2"/>
                </a:solidFill>
                <a:latin typeface="Merriweather"/>
                <a:ea typeface="Merriweather"/>
                <a:cs typeface="Merriweather"/>
                <a:sym typeface="Merriweather"/>
              </a:rPr>
              <a:t>What is driving that growth?</a:t>
            </a:r>
            <a:endParaRPr sz="1800">
              <a:solidFill>
                <a:schemeClr val="dk2"/>
              </a:solidFill>
              <a:latin typeface="Merriweather"/>
              <a:ea typeface="Merriweather"/>
              <a:cs typeface="Merriweather"/>
              <a:sym typeface="Merriweather"/>
            </a:endParaRPr>
          </a:p>
          <a:p>
            <a:pPr indent="-342900" lvl="0" marL="457200" rtl="0" algn="just">
              <a:lnSpc>
                <a:spcPct val="115000"/>
              </a:lnSpc>
              <a:spcBef>
                <a:spcPts val="0"/>
              </a:spcBef>
              <a:spcAft>
                <a:spcPts val="0"/>
              </a:spcAft>
              <a:buClr>
                <a:schemeClr val="dk2"/>
              </a:buClr>
              <a:buSzPts val="1800"/>
              <a:buFont typeface="Merriweather"/>
              <a:buChar char="●"/>
            </a:pPr>
            <a:r>
              <a:rPr lang="en" sz="1800">
                <a:solidFill>
                  <a:schemeClr val="dk2"/>
                </a:solidFill>
                <a:latin typeface="Merriweather"/>
                <a:ea typeface="Merriweather"/>
                <a:cs typeface="Merriweather"/>
                <a:sym typeface="Merriweather"/>
              </a:rPr>
              <a:t>Which segments will you be targeting?</a:t>
            </a:r>
            <a:endParaRPr sz="1800">
              <a:solidFill>
                <a:schemeClr val="dk2"/>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animEffect filter="fade" transition="in">
                                      <p:cBhvr>
                                        <p:cTn dur="1000"/>
                                        <p:tgtEl>
                                          <p:spTgt spid="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1" st="1"/>
                                            </p:txEl>
                                          </p:spTgt>
                                        </p:tgtEl>
                                        <p:attrNameLst>
                                          <p:attrName>style.visibility</p:attrName>
                                        </p:attrNameLst>
                                      </p:cBhvr>
                                      <p:to>
                                        <p:strVal val="visible"/>
                                      </p:to>
                                    </p:set>
                                    <p:animEffect filter="fade" transition="in">
                                      <p:cBhvr>
                                        <p:cTn dur="1000"/>
                                        <p:tgtEl>
                                          <p:spTgt spid="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2" st="2"/>
                                            </p:txEl>
                                          </p:spTgt>
                                        </p:tgtEl>
                                        <p:attrNameLst>
                                          <p:attrName>style.visibility</p:attrName>
                                        </p:attrNameLst>
                                      </p:cBhvr>
                                      <p:to>
                                        <p:strVal val="visible"/>
                                      </p:to>
                                    </p:set>
                                    <p:animEffect filter="fade" transition="in">
                                      <p:cBhvr>
                                        <p:cTn dur="1000"/>
                                        <p:tgtEl>
                                          <p:spTgt spid="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3" st="3"/>
                                            </p:txEl>
                                          </p:spTgt>
                                        </p:tgtEl>
                                        <p:attrNameLst>
                                          <p:attrName>style.visibility</p:attrName>
                                        </p:attrNameLst>
                                      </p:cBhvr>
                                      <p:to>
                                        <p:strVal val="visible"/>
                                      </p:to>
                                    </p:set>
                                    <p:animEffect filter="fade" transition="in">
                                      <p:cBhvr>
                                        <p:cTn dur="1000"/>
                                        <p:tgtEl>
                                          <p:spTgt spid="9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4" st="4"/>
                                            </p:txEl>
                                          </p:spTgt>
                                        </p:tgtEl>
                                        <p:attrNameLst>
                                          <p:attrName>style.visibility</p:attrName>
                                        </p:attrNameLst>
                                      </p:cBhvr>
                                      <p:to>
                                        <p:strVal val="visible"/>
                                      </p:to>
                                    </p:set>
                                    <p:animEffect filter="fade" transition="in">
                                      <p:cBhvr>
                                        <p:cTn dur="1000"/>
                                        <p:tgtEl>
                                          <p:spTgt spid="9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5" st="5"/>
                                            </p:txEl>
                                          </p:spTgt>
                                        </p:tgtEl>
                                        <p:attrNameLst>
                                          <p:attrName>style.visibility</p:attrName>
                                        </p:attrNameLst>
                                      </p:cBhvr>
                                      <p:to>
                                        <p:strVal val="visible"/>
                                      </p:to>
                                    </p:set>
                                    <p:animEffect filter="fade" transition="in">
                                      <p:cBhvr>
                                        <p:cTn dur="1000"/>
                                        <p:tgtEl>
                                          <p:spTgt spid="9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6" st="6"/>
                                            </p:txEl>
                                          </p:spTgt>
                                        </p:tgtEl>
                                        <p:attrNameLst>
                                          <p:attrName>style.visibility</p:attrName>
                                        </p:attrNameLst>
                                      </p:cBhvr>
                                      <p:to>
                                        <p:strVal val="visible"/>
                                      </p:to>
                                    </p:set>
                                    <p:animEffect filter="fade" transition="in">
                                      <p:cBhvr>
                                        <p:cTn dur="1000"/>
                                        <p:tgtEl>
                                          <p:spTgt spid="9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7" st="7"/>
                                            </p:txEl>
                                          </p:spTgt>
                                        </p:tgtEl>
                                        <p:attrNameLst>
                                          <p:attrName>style.visibility</p:attrName>
                                        </p:attrNameLst>
                                      </p:cBhvr>
                                      <p:to>
                                        <p:strVal val="visible"/>
                                      </p:to>
                                    </p:set>
                                    <p:animEffect filter="fade" transition="in">
                                      <p:cBhvr>
                                        <p:cTn dur="1000"/>
                                        <p:tgtEl>
                                          <p:spTgt spid="9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8" st="8"/>
                                            </p:txEl>
                                          </p:spTgt>
                                        </p:tgtEl>
                                        <p:attrNameLst>
                                          <p:attrName>style.visibility</p:attrName>
                                        </p:attrNameLst>
                                      </p:cBhvr>
                                      <p:to>
                                        <p:strVal val="visible"/>
                                      </p:to>
                                    </p:set>
                                    <p:animEffect filter="fade" transition="in">
                                      <p:cBhvr>
                                        <p:cTn dur="1000"/>
                                        <p:tgtEl>
                                          <p:spTgt spid="9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9" st="9"/>
                                            </p:txEl>
                                          </p:spTgt>
                                        </p:tgtEl>
                                        <p:attrNameLst>
                                          <p:attrName>style.visibility</p:attrName>
                                        </p:attrNameLst>
                                      </p:cBhvr>
                                      <p:to>
                                        <p:strVal val="visible"/>
                                      </p:to>
                                    </p:set>
                                    <p:animEffect filter="fade" transition="in">
                                      <p:cBhvr>
                                        <p:cTn dur="1000"/>
                                        <p:tgtEl>
                                          <p:spTgt spid="9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10" st="10"/>
                                            </p:txEl>
                                          </p:spTgt>
                                        </p:tgtEl>
                                        <p:attrNameLst>
                                          <p:attrName>style.visibility</p:attrName>
                                        </p:attrNameLst>
                                      </p:cBhvr>
                                      <p:to>
                                        <p:strVal val="visible"/>
                                      </p:to>
                                    </p:set>
                                    <p:animEffect filter="fade" transition="in">
                                      <p:cBhvr>
                                        <p:cTn dur="1000"/>
                                        <p:tgtEl>
                                          <p:spTgt spid="92">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2"/>
          <p:cNvSpPr txBox="1"/>
          <p:nvPr>
            <p:ph type="title"/>
          </p:nvPr>
        </p:nvSpPr>
        <p:spPr>
          <a:xfrm>
            <a:off x="308550" y="2065350"/>
            <a:ext cx="85347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400">
                <a:latin typeface="Merriweather"/>
                <a:ea typeface="Merriweather"/>
                <a:cs typeface="Merriweather"/>
                <a:sym typeface="Merriweather"/>
              </a:rPr>
              <a:t>Section 7 - </a:t>
            </a:r>
            <a:r>
              <a:rPr lang="en" sz="3400">
                <a:latin typeface="Merriweather"/>
                <a:ea typeface="Merriweather"/>
                <a:cs typeface="Merriweather"/>
                <a:sym typeface="Merriweather"/>
              </a:rPr>
              <a:t>Financial</a:t>
            </a:r>
            <a:r>
              <a:rPr lang="en" sz="3400">
                <a:latin typeface="Merriweather"/>
                <a:ea typeface="Merriweather"/>
                <a:cs typeface="Merriweather"/>
                <a:sym typeface="Merriweather"/>
              </a:rPr>
              <a:t> Plan</a:t>
            </a:r>
            <a:endParaRPr sz="3400">
              <a:latin typeface="Merriweather"/>
              <a:ea typeface="Merriweather"/>
              <a:cs typeface="Merriweather"/>
              <a:sym typeface="Merriweathe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63"/>
          <p:cNvSpPr txBox="1"/>
          <p:nvPr>
            <p:ph type="title"/>
          </p:nvPr>
        </p:nvSpPr>
        <p:spPr>
          <a:xfrm>
            <a:off x="471900" y="320100"/>
            <a:ext cx="8222100" cy="118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Financial Plan</a:t>
            </a:r>
            <a:endParaRPr/>
          </a:p>
        </p:txBody>
      </p:sp>
      <p:sp>
        <p:nvSpPr>
          <p:cNvPr id="371" name="Google Shape;371;p63"/>
          <p:cNvSpPr txBox="1"/>
          <p:nvPr>
            <p:ph idx="1" type="body"/>
          </p:nvPr>
        </p:nvSpPr>
        <p:spPr>
          <a:xfrm>
            <a:off x="138175" y="1842875"/>
            <a:ext cx="8687700" cy="30555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900">
                <a:latin typeface="Merriweather"/>
                <a:ea typeface="Merriweather"/>
                <a:cs typeface="Merriweather"/>
                <a:sym typeface="Merriweather"/>
              </a:rPr>
              <a:t>The purpose of this section is to lay out the financial structure, expenses and revenue of your business. </a:t>
            </a:r>
            <a:r>
              <a:rPr i="1" lang="en" sz="1900">
                <a:latin typeface="Merriweather"/>
                <a:ea typeface="Merriweather"/>
                <a:cs typeface="Merriweather"/>
                <a:sym typeface="Merriweather"/>
              </a:rPr>
              <a:t>Please refer to the financials templates </a:t>
            </a:r>
            <a:r>
              <a:rPr lang="en" sz="1900">
                <a:latin typeface="Merriweather"/>
                <a:ea typeface="Merriweather"/>
                <a:cs typeface="Merriweather"/>
                <a:sym typeface="Merriweather"/>
              </a:rPr>
              <a:t>provided including:</a:t>
            </a:r>
            <a:endParaRPr sz="1900">
              <a:latin typeface="Merriweather"/>
              <a:ea typeface="Merriweather"/>
              <a:cs typeface="Merriweather"/>
              <a:sym typeface="Merriweather"/>
            </a:endParaRPr>
          </a:p>
          <a:p>
            <a:pPr indent="-349250" lvl="0" marL="457200" rtl="0" algn="just">
              <a:lnSpc>
                <a:spcPct val="115000"/>
              </a:lnSpc>
              <a:spcBef>
                <a:spcPts val="1000"/>
              </a:spcBef>
              <a:spcAft>
                <a:spcPts val="0"/>
              </a:spcAft>
              <a:buSzPts val="1900"/>
              <a:buFont typeface="Merriweather"/>
              <a:buChar char="●"/>
            </a:pPr>
            <a:r>
              <a:rPr lang="en" sz="1900">
                <a:latin typeface="Merriweather"/>
                <a:ea typeface="Merriweather"/>
                <a:cs typeface="Merriweather"/>
                <a:sym typeface="Merriweather"/>
              </a:rPr>
              <a:t>Business expenses </a:t>
            </a:r>
            <a:endParaRPr sz="1900">
              <a:latin typeface="Merriweather"/>
              <a:ea typeface="Merriweather"/>
              <a:cs typeface="Merriweather"/>
              <a:sym typeface="Merriweather"/>
            </a:endParaRPr>
          </a:p>
          <a:p>
            <a:pPr indent="-349250" lvl="0" marL="457200" rtl="0" algn="just">
              <a:lnSpc>
                <a:spcPct val="115000"/>
              </a:lnSpc>
              <a:spcBef>
                <a:spcPts val="0"/>
              </a:spcBef>
              <a:spcAft>
                <a:spcPts val="0"/>
              </a:spcAft>
              <a:buSzPts val="1900"/>
              <a:buFont typeface="Merriweather"/>
              <a:buChar char="●"/>
            </a:pPr>
            <a:r>
              <a:rPr lang="en" sz="1900">
                <a:latin typeface="Merriweather"/>
                <a:ea typeface="Merriweather"/>
                <a:cs typeface="Merriweather"/>
                <a:sym typeface="Merriweather"/>
              </a:rPr>
              <a:t>Revenue projections according to your sales and marketing plan</a:t>
            </a:r>
            <a:endParaRPr sz="1900">
              <a:latin typeface="Merriweather"/>
              <a:ea typeface="Merriweather"/>
              <a:cs typeface="Merriweather"/>
              <a:sym typeface="Merriweather"/>
            </a:endParaRPr>
          </a:p>
          <a:p>
            <a:pPr indent="-349250" lvl="0" marL="457200" rtl="0" algn="just">
              <a:lnSpc>
                <a:spcPct val="115000"/>
              </a:lnSpc>
              <a:spcBef>
                <a:spcPts val="0"/>
              </a:spcBef>
              <a:spcAft>
                <a:spcPts val="0"/>
              </a:spcAft>
              <a:buSzPts val="1900"/>
              <a:buFont typeface="Merriweather"/>
              <a:buChar char="●"/>
            </a:pPr>
            <a:r>
              <a:rPr lang="en" sz="1900">
                <a:latin typeface="Merriweather"/>
                <a:ea typeface="Merriweather"/>
                <a:cs typeface="Merriweather"/>
                <a:sym typeface="Merriweather"/>
              </a:rPr>
              <a:t>Cash flow forecast</a:t>
            </a:r>
            <a:endParaRPr sz="1900">
              <a:latin typeface="Merriweather"/>
              <a:ea typeface="Merriweather"/>
              <a:cs typeface="Merriweather"/>
              <a:sym typeface="Merriweather"/>
            </a:endParaRPr>
          </a:p>
          <a:p>
            <a:pPr indent="-349250" lvl="0" marL="457200" rtl="0" algn="just">
              <a:lnSpc>
                <a:spcPct val="115000"/>
              </a:lnSpc>
              <a:spcBef>
                <a:spcPts val="0"/>
              </a:spcBef>
              <a:spcAft>
                <a:spcPts val="0"/>
              </a:spcAft>
              <a:buSzPts val="1900"/>
              <a:buFont typeface="Merriweather"/>
              <a:buChar char="●"/>
            </a:pPr>
            <a:r>
              <a:rPr lang="en" sz="1900">
                <a:latin typeface="Merriweather"/>
                <a:ea typeface="Merriweather"/>
                <a:cs typeface="Merriweather"/>
                <a:sym typeface="Merriweather"/>
              </a:rPr>
              <a:t>Financial structure including capital requirements</a:t>
            </a:r>
            <a:endParaRPr sz="1900">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0" st="0"/>
                                            </p:txEl>
                                          </p:spTgt>
                                        </p:tgtEl>
                                        <p:attrNameLst>
                                          <p:attrName>style.visibility</p:attrName>
                                        </p:attrNameLst>
                                      </p:cBhvr>
                                      <p:to>
                                        <p:strVal val="visible"/>
                                      </p:to>
                                    </p:set>
                                    <p:animEffect filter="fade" transition="in">
                                      <p:cBhvr>
                                        <p:cTn dur="1000"/>
                                        <p:tgtEl>
                                          <p:spTgt spid="3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1" st="1"/>
                                            </p:txEl>
                                          </p:spTgt>
                                        </p:tgtEl>
                                        <p:attrNameLst>
                                          <p:attrName>style.visibility</p:attrName>
                                        </p:attrNameLst>
                                      </p:cBhvr>
                                      <p:to>
                                        <p:strVal val="visible"/>
                                      </p:to>
                                    </p:set>
                                    <p:animEffect filter="fade" transition="in">
                                      <p:cBhvr>
                                        <p:cTn dur="1000"/>
                                        <p:tgtEl>
                                          <p:spTgt spid="3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2" st="2"/>
                                            </p:txEl>
                                          </p:spTgt>
                                        </p:tgtEl>
                                        <p:attrNameLst>
                                          <p:attrName>style.visibility</p:attrName>
                                        </p:attrNameLst>
                                      </p:cBhvr>
                                      <p:to>
                                        <p:strVal val="visible"/>
                                      </p:to>
                                    </p:set>
                                    <p:animEffect filter="fade" transition="in">
                                      <p:cBhvr>
                                        <p:cTn dur="1000"/>
                                        <p:tgtEl>
                                          <p:spTgt spid="3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3" st="3"/>
                                            </p:txEl>
                                          </p:spTgt>
                                        </p:tgtEl>
                                        <p:attrNameLst>
                                          <p:attrName>style.visibility</p:attrName>
                                        </p:attrNameLst>
                                      </p:cBhvr>
                                      <p:to>
                                        <p:strVal val="visible"/>
                                      </p:to>
                                    </p:set>
                                    <p:animEffect filter="fade" transition="in">
                                      <p:cBhvr>
                                        <p:cTn dur="1000"/>
                                        <p:tgtEl>
                                          <p:spTgt spid="3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4" st="4"/>
                                            </p:txEl>
                                          </p:spTgt>
                                        </p:tgtEl>
                                        <p:attrNameLst>
                                          <p:attrName>style.visibility</p:attrName>
                                        </p:attrNameLst>
                                      </p:cBhvr>
                                      <p:to>
                                        <p:strVal val="visible"/>
                                      </p:to>
                                    </p:set>
                                    <p:animEffect filter="fade" transition="in">
                                      <p:cBhvr>
                                        <p:cTn dur="1000"/>
                                        <p:tgtEl>
                                          <p:spTgt spid="37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64"/>
          <p:cNvSpPr txBox="1"/>
          <p:nvPr>
            <p:ph type="title"/>
          </p:nvPr>
        </p:nvSpPr>
        <p:spPr>
          <a:xfrm>
            <a:off x="286975" y="17570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Business Plan Review</a:t>
            </a:r>
            <a:endParaRPr/>
          </a:p>
        </p:txBody>
      </p:sp>
      <p:pic>
        <p:nvPicPr>
          <p:cNvPr id="377" name="Google Shape;377;p64"/>
          <p:cNvPicPr preferRelativeResize="0"/>
          <p:nvPr/>
        </p:nvPicPr>
        <p:blipFill rotWithShape="1">
          <a:blip r:embed="rId3">
            <a:alphaModFix/>
          </a:blip>
          <a:srcRect b="0" l="12545" r="12553" t="0"/>
          <a:stretch/>
        </p:blipFill>
        <p:spPr>
          <a:xfrm>
            <a:off x="4572000" y="285750"/>
            <a:ext cx="4572000" cy="4572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3200"/>
              <a:t>10 Step Executive Summary Guide</a:t>
            </a:r>
            <a:endParaRPr sz="2000">
              <a:latin typeface="Merriweather"/>
              <a:ea typeface="Merriweather"/>
              <a:cs typeface="Merriweather"/>
              <a:sym typeface="Merriweather"/>
            </a:endParaRPr>
          </a:p>
        </p:txBody>
      </p:sp>
      <p:sp>
        <p:nvSpPr>
          <p:cNvPr id="98" name="Google Shape;98;p18"/>
          <p:cNvSpPr txBox="1"/>
          <p:nvPr>
            <p:ph idx="1" type="body"/>
          </p:nvPr>
        </p:nvSpPr>
        <p:spPr>
          <a:xfrm>
            <a:off x="57150" y="131200"/>
            <a:ext cx="8996400" cy="43902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650">
                <a:solidFill>
                  <a:schemeClr val="accent3"/>
                </a:solidFill>
                <a:latin typeface="Merriweather"/>
                <a:ea typeface="Merriweather"/>
                <a:cs typeface="Merriweather"/>
                <a:sym typeface="Merriweather"/>
              </a:rPr>
              <a:t>Competition</a:t>
            </a:r>
            <a:endParaRPr b="1" sz="1650">
              <a:solidFill>
                <a:schemeClr val="accent3"/>
              </a:solidFill>
              <a:latin typeface="Merriweather"/>
              <a:ea typeface="Merriweather"/>
              <a:cs typeface="Merriweather"/>
              <a:sym typeface="Merriweather"/>
            </a:endParaRPr>
          </a:p>
          <a:p>
            <a:pPr indent="-333375" lvl="0" marL="457200" rtl="0" algn="just">
              <a:lnSpc>
                <a:spcPct val="115000"/>
              </a:lnSpc>
              <a:spcBef>
                <a:spcPts val="0"/>
              </a:spcBef>
              <a:spcAft>
                <a:spcPts val="0"/>
              </a:spcAft>
              <a:buClr>
                <a:schemeClr val="dk2"/>
              </a:buClr>
              <a:buSzPts val="1650"/>
              <a:buFont typeface="Merriweather"/>
              <a:buChar char="●"/>
            </a:pPr>
            <a:r>
              <a:rPr lang="en" sz="1650">
                <a:solidFill>
                  <a:schemeClr val="dk2"/>
                </a:solidFill>
                <a:latin typeface="Merriweather"/>
                <a:ea typeface="Merriweather"/>
                <a:cs typeface="Merriweather"/>
                <a:sym typeface="Merriweather"/>
              </a:rPr>
              <a:t> Provide an overview of the competitive landscape. Who else is operating in the space?</a:t>
            </a:r>
            <a:endParaRPr sz="1650">
              <a:solidFill>
                <a:schemeClr val="dk2"/>
              </a:solidFill>
              <a:latin typeface="Merriweather"/>
              <a:ea typeface="Merriweather"/>
              <a:cs typeface="Merriweather"/>
              <a:sym typeface="Merriweather"/>
            </a:endParaRPr>
          </a:p>
          <a:p>
            <a:pPr indent="-333375" lvl="0" marL="457200" rtl="0" algn="just">
              <a:lnSpc>
                <a:spcPct val="115000"/>
              </a:lnSpc>
              <a:spcBef>
                <a:spcPts val="0"/>
              </a:spcBef>
              <a:spcAft>
                <a:spcPts val="0"/>
              </a:spcAft>
              <a:buClr>
                <a:schemeClr val="dk2"/>
              </a:buClr>
              <a:buSzPts val="1650"/>
              <a:buFont typeface="Merriweather"/>
              <a:buChar char="●"/>
            </a:pPr>
            <a:r>
              <a:rPr lang="en" sz="1650">
                <a:solidFill>
                  <a:schemeClr val="dk2"/>
                </a:solidFill>
                <a:latin typeface="Merriweather"/>
                <a:ea typeface="Merriweather"/>
                <a:cs typeface="Merriweather"/>
                <a:sym typeface="Merriweather"/>
              </a:rPr>
              <a:t> Why are you different?</a:t>
            </a:r>
            <a:endParaRPr sz="1650">
              <a:solidFill>
                <a:schemeClr val="dk2"/>
              </a:solidFill>
              <a:latin typeface="Merriweather"/>
              <a:ea typeface="Merriweather"/>
              <a:cs typeface="Merriweather"/>
              <a:sym typeface="Merriweather"/>
            </a:endParaRPr>
          </a:p>
          <a:p>
            <a:pPr indent="-333375" lvl="0" marL="457200" rtl="0" algn="just">
              <a:lnSpc>
                <a:spcPct val="115000"/>
              </a:lnSpc>
              <a:spcBef>
                <a:spcPts val="0"/>
              </a:spcBef>
              <a:spcAft>
                <a:spcPts val="0"/>
              </a:spcAft>
              <a:buClr>
                <a:schemeClr val="dk2"/>
              </a:buClr>
              <a:buSzPts val="1650"/>
              <a:buFont typeface="Merriweather"/>
              <a:buChar char="●"/>
            </a:pPr>
            <a:r>
              <a:rPr lang="en" sz="1650">
                <a:solidFill>
                  <a:schemeClr val="dk2"/>
                </a:solidFill>
                <a:latin typeface="Merriweather"/>
                <a:ea typeface="Merriweather"/>
                <a:cs typeface="Merriweather"/>
                <a:sym typeface="Merriweather"/>
              </a:rPr>
              <a:t> What is your unfair advantage (patent, people, first-mover)</a:t>
            </a:r>
            <a:endParaRPr sz="1650">
              <a:solidFill>
                <a:schemeClr val="dk2"/>
              </a:solidFill>
              <a:latin typeface="Merriweather"/>
              <a:ea typeface="Merriweather"/>
              <a:cs typeface="Merriweather"/>
              <a:sym typeface="Merriweather"/>
            </a:endParaRPr>
          </a:p>
          <a:p>
            <a:pPr indent="0" lvl="0" marL="0" rtl="0" algn="just">
              <a:lnSpc>
                <a:spcPct val="115000"/>
              </a:lnSpc>
              <a:spcBef>
                <a:spcPts val="0"/>
              </a:spcBef>
              <a:spcAft>
                <a:spcPts val="0"/>
              </a:spcAft>
              <a:buNone/>
            </a:pPr>
            <a:r>
              <a:rPr lang="en" sz="1650">
                <a:solidFill>
                  <a:srgbClr val="FF0000"/>
                </a:solidFill>
                <a:latin typeface="Merriweather"/>
                <a:ea typeface="Merriweather"/>
                <a:cs typeface="Merriweather"/>
                <a:sym typeface="Merriweather"/>
              </a:rPr>
              <a:t>The business model</a:t>
            </a:r>
            <a:endParaRPr sz="1650">
              <a:solidFill>
                <a:srgbClr val="FF0000"/>
              </a:solidFill>
              <a:latin typeface="Merriweather"/>
              <a:ea typeface="Merriweather"/>
              <a:cs typeface="Merriweather"/>
              <a:sym typeface="Merriweather"/>
            </a:endParaRPr>
          </a:p>
          <a:p>
            <a:pPr indent="-333375" lvl="0" marL="457200" rtl="0" algn="just">
              <a:lnSpc>
                <a:spcPct val="115000"/>
              </a:lnSpc>
              <a:spcBef>
                <a:spcPts val="0"/>
              </a:spcBef>
              <a:spcAft>
                <a:spcPts val="0"/>
              </a:spcAft>
              <a:buClr>
                <a:schemeClr val="dk2"/>
              </a:buClr>
              <a:buSzPts val="1650"/>
              <a:buFont typeface="Merriweather"/>
              <a:buChar char="●"/>
            </a:pPr>
            <a:r>
              <a:rPr lang="en" sz="1650">
                <a:solidFill>
                  <a:schemeClr val="dk2"/>
                </a:solidFill>
                <a:latin typeface="Merriweather"/>
                <a:ea typeface="Merriweather"/>
                <a:cs typeface="Merriweather"/>
                <a:sym typeface="Merriweather"/>
              </a:rPr>
              <a:t> How will you make money? Is it a subscription model? Are you buying goods for X and selling them at Y?</a:t>
            </a:r>
            <a:endParaRPr sz="1650">
              <a:solidFill>
                <a:schemeClr val="dk2"/>
              </a:solidFill>
              <a:latin typeface="Merriweather"/>
              <a:ea typeface="Merriweather"/>
              <a:cs typeface="Merriweather"/>
              <a:sym typeface="Merriweather"/>
            </a:endParaRPr>
          </a:p>
          <a:p>
            <a:pPr indent="-333375" lvl="0" marL="457200" rtl="0" algn="just">
              <a:lnSpc>
                <a:spcPct val="115000"/>
              </a:lnSpc>
              <a:spcBef>
                <a:spcPts val="0"/>
              </a:spcBef>
              <a:spcAft>
                <a:spcPts val="0"/>
              </a:spcAft>
              <a:buClr>
                <a:schemeClr val="dk2"/>
              </a:buClr>
              <a:buSzPts val="1650"/>
              <a:buFont typeface="Merriweather"/>
              <a:buChar char="●"/>
            </a:pPr>
            <a:r>
              <a:rPr lang="en" sz="1650">
                <a:solidFill>
                  <a:schemeClr val="dk2"/>
                </a:solidFill>
                <a:latin typeface="Merriweather"/>
                <a:ea typeface="Merriweather"/>
                <a:cs typeface="Merriweather"/>
                <a:sym typeface="Merriweather"/>
              </a:rPr>
              <a:t> Will you be offering a free service and selling advertising?</a:t>
            </a:r>
            <a:endParaRPr sz="1650">
              <a:solidFill>
                <a:schemeClr val="dk2"/>
              </a:solidFill>
              <a:latin typeface="Merriweather"/>
              <a:ea typeface="Merriweather"/>
              <a:cs typeface="Merriweather"/>
              <a:sym typeface="Merriweather"/>
            </a:endParaRPr>
          </a:p>
          <a:p>
            <a:pPr indent="-333375" lvl="0" marL="457200" rtl="0" algn="just">
              <a:lnSpc>
                <a:spcPct val="115000"/>
              </a:lnSpc>
              <a:spcBef>
                <a:spcPts val="0"/>
              </a:spcBef>
              <a:spcAft>
                <a:spcPts val="0"/>
              </a:spcAft>
              <a:buClr>
                <a:schemeClr val="dk2"/>
              </a:buClr>
              <a:buSzPts val="1650"/>
              <a:buFont typeface="Merriweather"/>
              <a:buChar char="●"/>
            </a:pPr>
            <a:r>
              <a:rPr lang="en" sz="1650">
                <a:solidFill>
                  <a:schemeClr val="dk2"/>
                </a:solidFill>
                <a:latin typeface="Merriweather"/>
                <a:ea typeface="Merriweather"/>
                <a:cs typeface="Merriweather"/>
                <a:sym typeface="Merriweather"/>
              </a:rPr>
              <a:t> Are you targeting companies or individual consumers?</a:t>
            </a:r>
            <a:endParaRPr sz="1650">
              <a:solidFill>
                <a:schemeClr val="dk2"/>
              </a:solidFill>
              <a:latin typeface="Merriweather"/>
              <a:ea typeface="Merriweather"/>
              <a:cs typeface="Merriweather"/>
              <a:sym typeface="Merriweather"/>
            </a:endParaRPr>
          </a:p>
          <a:p>
            <a:pPr indent="-333375" lvl="0" marL="457200" rtl="0" algn="just">
              <a:lnSpc>
                <a:spcPct val="115000"/>
              </a:lnSpc>
              <a:spcBef>
                <a:spcPts val="0"/>
              </a:spcBef>
              <a:spcAft>
                <a:spcPts val="0"/>
              </a:spcAft>
              <a:buClr>
                <a:schemeClr val="dk2"/>
              </a:buClr>
              <a:buSzPts val="1650"/>
              <a:buFont typeface="Merriweather"/>
              <a:buChar char="●"/>
            </a:pPr>
            <a:r>
              <a:rPr lang="en" sz="1650">
                <a:solidFill>
                  <a:schemeClr val="dk2"/>
                </a:solidFill>
                <a:latin typeface="Merriweather"/>
                <a:ea typeface="Merriweather"/>
                <a:cs typeface="Merriweather"/>
                <a:sym typeface="Merriweather"/>
              </a:rPr>
              <a:t> Do you have distributors? How will you find and reach your customers?</a:t>
            </a:r>
            <a:endParaRPr sz="1650">
              <a:solidFill>
                <a:schemeClr val="dk2"/>
              </a:solidFill>
              <a:latin typeface="Merriweather"/>
              <a:ea typeface="Merriweather"/>
              <a:cs typeface="Merriweather"/>
              <a:sym typeface="Merriweather"/>
            </a:endParaRPr>
          </a:p>
          <a:p>
            <a:pPr indent="-333375" lvl="0" marL="457200" rtl="0" algn="just">
              <a:lnSpc>
                <a:spcPct val="115000"/>
              </a:lnSpc>
              <a:spcBef>
                <a:spcPts val="0"/>
              </a:spcBef>
              <a:spcAft>
                <a:spcPts val="0"/>
              </a:spcAft>
              <a:buClr>
                <a:schemeClr val="dk2"/>
              </a:buClr>
              <a:buSzPts val="1650"/>
              <a:buFont typeface="Merriweather"/>
              <a:buChar char="●"/>
            </a:pPr>
            <a:r>
              <a:rPr lang="en" sz="1650">
                <a:solidFill>
                  <a:schemeClr val="dk2"/>
                </a:solidFill>
                <a:latin typeface="Merriweather"/>
                <a:ea typeface="Merriweather"/>
                <a:cs typeface="Merriweather"/>
                <a:sym typeface="Merriweather"/>
              </a:rPr>
              <a:t> How will you scale? What are your key costs? No need to get into the details of your</a:t>
            </a:r>
            <a:endParaRPr sz="1650">
              <a:solidFill>
                <a:schemeClr val="dk2"/>
              </a:solidFill>
              <a:latin typeface="Merriweather"/>
              <a:ea typeface="Merriweather"/>
              <a:cs typeface="Merriweather"/>
              <a:sym typeface="Merriweather"/>
            </a:endParaRPr>
          </a:p>
          <a:p>
            <a:pPr indent="-333375" lvl="0" marL="457200" rtl="0" algn="just">
              <a:lnSpc>
                <a:spcPct val="115000"/>
              </a:lnSpc>
              <a:spcBef>
                <a:spcPts val="0"/>
              </a:spcBef>
              <a:spcAft>
                <a:spcPts val="0"/>
              </a:spcAft>
              <a:buClr>
                <a:schemeClr val="dk2"/>
              </a:buClr>
              <a:buSzPts val="1650"/>
              <a:buFont typeface="Merriweather"/>
              <a:buChar char="●"/>
            </a:pPr>
            <a:r>
              <a:rPr lang="en" sz="1650">
                <a:solidFill>
                  <a:schemeClr val="dk2"/>
                </a:solidFill>
                <a:latin typeface="Merriweather"/>
                <a:ea typeface="Merriweather"/>
                <a:cs typeface="Merriweather"/>
                <a:sym typeface="Merriweather"/>
              </a:rPr>
              <a:t>operating, technology and/or marketing plans here, but you might want to touch on any really important pieces of information.</a:t>
            </a:r>
            <a:endParaRPr sz="1650">
              <a:solidFill>
                <a:schemeClr val="dk2"/>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animEffect filter="fade" transition="in">
                                      <p:cBhvr>
                                        <p:cTn dur="1000"/>
                                        <p:tgtEl>
                                          <p:spTgt spid="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1" st="1"/>
                                            </p:txEl>
                                          </p:spTgt>
                                        </p:tgtEl>
                                        <p:attrNameLst>
                                          <p:attrName>style.visibility</p:attrName>
                                        </p:attrNameLst>
                                      </p:cBhvr>
                                      <p:to>
                                        <p:strVal val="visible"/>
                                      </p:to>
                                    </p:set>
                                    <p:animEffect filter="fade" transition="in">
                                      <p:cBhvr>
                                        <p:cTn dur="1000"/>
                                        <p:tgtEl>
                                          <p:spTgt spid="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2" st="2"/>
                                            </p:txEl>
                                          </p:spTgt>
                                        </p:tgtEl>
                                        <p:attrNameLst>
                                          <p:attrName>style.visibility</p:attrName>
                                        </p:attrNameLst>
                                      </p:cBhvr>
                                      <p:to>
                                        <p:strVal val="visible"/>
                                      </p:to>
                                    </p:set>
                                    <p:animEffect filter="fade" transition="in">
                                      <p:cBhvr>
                                        <p:cTn dur="1000"/>
                                        <p:tgtEl>
                                          <p:spTgt spid="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3" st="3"/>
                                            </p:txEl>
                                          </p:spTgt>
                                        </p:tgtEl>
                                        <p:attrNameLst>
                                          <p:attrName>style.visibility</p:attrName>
                                        </p:attrNameLst>
                                      </p:cBhvr>
                                      <p:to>
                                        <p:strVal val="visible"/>
                                      </p:to>
                                    </p:set>
                                    <p:animEffect filter="fade" transition="in">
                                      <p:cBhvr>
                                        <p:cTn dur="1000"/>
                                        <p:tgtEl>
                                          <p:spTgt spid="9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4" st="4"/>
                                            </p:txEl>
                                          </p:spTgt>
                                        </p:tgtEl>
                                        <p:attrNameLst>
                                          <p:attrName>style.visibility</p:attrName>
                                        </p:attrNameLst>
                                      </p:cBhvr>
                                      <p:to>
                                        <p:strVal val="visible"/>
                                      </p:to>
                                    </p:set>
                                    <p:animEffect filter="fade" transition="in">
                                      <p:cBhvr>
                                        <p:cTn dur="1000"/>
                                        <p:tgtEl>
                                          <p:spTgt spid="9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5" st="5"/>
                                            </p:txEl>
                                          </p:spTgt>
                                        </p:tgtEl>
                                        <p:attrNameLst>
                                          <p:attrName>style.visibility</p:attrName>
                                        </p:attrNameLst>
                                      </p:cBhvr>
                                      <p:to>
                                        <p:strVal val="visible"/>
                                      </p:to>
                                    </p:set>
                                    <p:animEffect filter="fade" transition="in">
                                      <p:cBhvr>
                                        <p:cTn dur="1000"/>
                                        <p:tgtEl>
                                          <p:spTgt spid="9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6" st="6"/>
                                            </p:txEl>
                                          </p:spTgt>
                                        </p:tgtEl>
                                        <p:attrNameLst>
                                          <p:attrName>style.visibility</p:attrName>
                                        </p:attrNameLst>
                                      </p:cBhvr>
                                      <p:to>
                                        <p:strVal val="visible"/>
                                      </p:to>
                                    </p:set>
                                    <p:animEffect filter="fade" transition="in">
                                      <p:cBhvr>
                                        <p:cTn dur="1000"/>
                                        <p:tgtEl>
                                          <p:spTgt spid="9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7" st="7"/>
                                            </p:txEl>
                                          </p:spTgt>
                                        </p:tgtEl>
                                        <p:attrNameLst>
                                          <p:attrName>style.visibility</p:attrName>
                                        </p:attrNameLst>
                                      </p:cBhvr>
                                      <p:to>
                                        <p:strVal val="visible"/>
                                      </p:to>
                                    </p:set>
                                    <p:animEffect filter="fade" transition="in">
                                      <p:cBhvr>
                                        <p:cTn dur="1000"/>
                                        <p:tgtEl>
                                          <p:spTgt spid="9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8" st="8"/>
                                            </p:txEl>
                                          </p:spTgt>
                                        </p:tgtEl>
                                        <p:attrNameLst>
                                          <p:attrName>style.visibility</p:attrName>
                                        </p:attrNameLst>
                                      </p:cBhvr>
                                      <p:to>
                                        <p:strVal val="visible"/>
                                      </p:to>
                                    </p:set>
                                    <p:animEffect filter="fade" transition="in">
                                      <p:cBhvr>
                                        <p:cTn dur="1000"/>
                                        <p:tgtEl>
                                          <p:spTgt spid="9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9" st="9"/>
                                            </p:txEl>
                                          </p:spTgt>
                                        </p:tgtEl>
                                        <p:attrNameLst>
                                          <p:attrName>style.visibility</p:attrName>
                                        </p:attrNameLst>
                                      </p:cBhvr>
                                      <p:to>
                                        <p:strVal val="visible"/>
                                      </p:to>
                                    </p:set>
                                    <p:animEffect filter="fade" transition="in">
                                      <p:cBhvr>
                                        <p:cTn dur="1000"/>
                                        <p:tgtEl>
                                          <p:spTgt spid="9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10" st="10"/>
                                            </p:txEl>
                                          </p:spTgt>
                                        </p:tgtEl>
                                        <p:attrNameLst>
                                          <p:attrName>style.visibility</p:attrName>
                                        </p:attrNameLst>
                                      </p:cBhvr>
                                      <p:to>
                                        <p:strVal val="visible"/>
                                      </p:to>
                                    </p:set>
                                    <p:animEffect filter="fade" transition="in">
                                      <p:cBhvr>
                                        <p:cTn dur="1000"/>
                                        <p:tgtEl>
                                          <p:spTgt spid="98">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3200"/>
              <a:t>10 Step Executive Summary Guide</a:t>
            </a:r>
            <a:endParaRPr sz="2000">
              <a:latin typeface="Merriweather"/>
              <a:ea typeface="Merriweather"/>
              <a:cs typeface="Merriweather"/>
              <a:sym typeface="Merriweather"/>
            </a:endParaRPr>
          </a:p>
        </p:txBody>
      </p:sp>
      <p:sp>
        <p:nvSpPr>
          <p:cNvPr id="104" name="Google Shape;104;p19"/>
          <p:cNvSpPr txBox="1"/>
          <p:nvPr>
            <p:ph idx="1" type="body"/>
          </p:nvPr>
        </p:nvSpPr>
        <p:spPr>
          <a:xfrm>
            <a:off x="170575" y="160925"/>
            <a:ext cx="8804400" cy="45360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800">
                <a:solidFill>
                  <a:srgbClr val="FF0000"/>
                </a:solidFill>
                <a:latin typeface="Merriweather"/>
                <a:ea typeface="Merriweather"/>
                <a:cs typeface="Merriweather"/>
                <a:sym typeface="Merriweather"/>
              </a:rPr>
              <a:t>Team</a:t>
            </a:r>
            <a:endParaRPr b="1" sz="1800">
              <a:solidFill>
                <a:srgbClr val="FF0000"/>
              </a:solidFill>
              <a:latin typeface="Merriweather"/>
              <a:ea typeface="Merriweather"/>
              <a:cs typeface="Merriweather"/>
              <a:sym typeface="Merriweather"/>
            </a:endParaRPr>
          </a:p>
          <a:p>
            <a:pPr indent="-342900" lvl="0" marL="457200" rtl="0" algn="just">
              <a:lnSpc>
                <a:spcPct val="115000"/>
              </a:lnSpc>
              <a:spcBef>
                <a:spcPts val="0"/>
              </a:spcBef>
              <a:spcAft>
                <a:spcPts val="0"/>
              </a:spcAft>
              <a:buClr>
                <a:schemeClr val="dk2"/>
              </a:buClr>
              <a:buSzPts val="1800"/>
              <a:buFont typeface="Merriweather"/>
              <a:buChar char="●"/>
            </a:pPr>
            <a:r>
              <a:rPr lang="en" sz="1800">
                <a:solidFill>
                  <a:schemeClr val="dk2"/>
                </a:solidFill>
                <a:latin typeface="Merriweather"/>
                <a:ea typeface="Merriweather"/>
                <a:cs typeface="Merriweather"/>
                <a:sym typeface="Merriweather"/>
              </a:rPr>
              <a:t> Explain why your team is best placed to win.</a:t>
            </a:r>
            <a:endParaRPr sz="1800">
              <a:solidFill>
                <a:schemeClr val="dk2"/>
              </a:solidFill>
              <a:latin typeface="Merriweather"/>
              <a:ea typeface="Merriweather"/>
              <a:cs typeface="Merriweather"/>
              <a:sym typeface="Merriweather"/>
            </a:endParaRPr>
          </a:p>
          <a:p>
            <a:pPr indent="-342900" lvl="0" marL="457200" rtl="0" algn="just">
              <a:lnSpc>
                <a:spcPct val="115000"/>
              </a:lnSpc>
              <a:spcBef>
                <a:spcPts val="0"/>
              </a:spcBef>
              <a:spcAft>
                <a:spcPts val="0"/>
              </a:spcAft>
              <a:buClr>
                <a:schemeClr val="dk2"/>
              </a:buClr>
              <a:buSzPts val="1800"/>
              <a:buFont typeface="Merriweather"/>
              <a:buChar char="●"/>
            </a:pPr>
            <a:r>
              <a:rPr lang="en" sz="1800">
                <a:solidFill>
                  <a:schemeClr val="dk2"/>
                </a:solidFill>
                <a:latin typeface="Merriweather"/>
                <a:ea typeface="Merriweather"/>
                <a:cs typeface="Merriweather"/>
                <a:sym typeface="Merriweather"/>
              </a:rPr>
              <a:t> Where does each person on the core management team fit in? Have you covered all</a:t>
            </a:r>
            <a:endParaRPr sz="1800">
              <a:solidFill>
                <a:schemeClr val="dk2"/>
              </a:solidFill>
              <a:latin typeface="Merriweather"/>
              <a:ea typeface="Merriweather"/>
              <a:cs typeface="Merriweather"/>
              <a:sym typeface="Merriweather"/>
            </a:endParaRPr>
          </a:p>
          <a:p>
            <a:pPr indent="-342900" lvl="0" marL="457200" rtl="0" algn="just">
              <a:lnSpc>
                <a:spcPct val="115000"/>
              </a:lnSpc>
              <a:spcBef>
                <a:spcPts val="0"/>
              </a:spcBef>
              <a:spcAft>
                <a:spcPts val="0"/>
              </a:spcAft>
              <a:buClr>
                <a:schemeClr val="dk2"/>
              </a:buClr>
              <a:buSzPts val="1800"/>
              <a:buFont typeface="Merriweather"/>
              <a:buChar char="●"/>
            </a:pPr>
            <a:r>
              <a:rPr lang="en" sz="1800">
                <a:solidFill>
                  <a:schemeClr val="dk2"/>
                </a:solidFill>
                <a:latin typeface="Merriweather"/>
                <a:ea typeface="Merriweather"/>
                <a:cs typeface="Merriweather"/>
                <a:sym typeface="Merriweather"/>
              </a:rPr>
              <a:t> At a smaller scale, if someone on your team has great relationships and connections in the community where you operate, then say so.</a:t>
            </a:r>
            <a:endParaRPr sz="1800">
              <a:solidFill>
                <a:schemeClr val="dk2"/>
              </a:solidFill>
              <a:latin typeface="Merriweather"/>
              <a:ea typeface="Merriweather"/>
              <a:cs typeface="Merriweather"/>
              <a:sym typeface="Merriweather"/>
            </a:endParaRPr>
          </a:p>
          <a:p>
            <a:pPr indent="0" lvl="0" marL="0" rtl="0" algn="just">
              <a:lnSpc>
                <a:spcPct val="115000"/>
              </a:lnSpc>
              <a:spcBef>
                <a:spcPts val="0"/>
              </a:spcBef>
              <a:spcAft>
                <a:spcPts val="0"/>
              </a:spcAft>
              <a:buNone/>
            </a:pPr>
            <a:r>
              <a:rPr b="1" lang="en" sz="1800">
                <a:solidFill>
                  <a:srgbClr val="FF0000"/>
                </a:solidFill>
                <a:latin typeface="Merriweather"/>
                <a:ea typeface="Merriweather"/>
                <a:cs typeface="Merriweather"/>
                <a:sym typeface="Merriweather"/>
              </a:rPr>
              <a:t>Traction</a:t>
            </a:r>
            <a:endParaRPr b="1" sz="1800">
              <a:solidFill>
                <a:srgbClr val="FF0000"/>
              </a:solidFill>
              <a:latin typeface="Merriweather"/>
              <a:ea typeface="Merriweather"/>
              <a:cs typeface="Merriweather"/>
              <a:sym typeface="Merriweather"/>
            </a:endParaRPr>
          </a:p>
          <a:p>
            <a:pPr indent="-342900" lvl="0" marL="457200" rtl="0" algn="just">
              <a:lnSpc>
                <a:spcPct val="115000"/>
              </a:lnSpc>
              <a:spcBef>
                <a:spcPts val="0"/>
              </a:spcBef>
              <a:spcAft>
                <a:spcPts val="0"/>
              </a:spcAft>
              <a:buClr>
                <a:schemeClr val="dk2"/>
              </a:buClr>
              <a:buSzPts val="1800"/>
              <a:buFont typeface="Merriweather"/>
              <a:buChar char="●"/>
            </a:pPr>
            <a:r>
              <a:rPr lang="en" sz="1800">
                <a:solidFill>
                  <a:schemeClr val="dk2"/>
                </a:solidFill>
                <a:latin typeface="Merriweather"/>
                <a:ea typeface="Merriweather"/>
                <a:cs typeface="Merriweather"/>
                <a:sym typeface="Merriweather"/>
              </a:rPr>
              <a:t> What have you achieved so far? Describe the evolution of your company.</a:t>
            </a:r>
            <a:endParaRPr sz="1800">
              <a:solidFill>
                <a:schemeClr val="dk2"/>
              </a:solidFill>
              <a:latin typeface="Merriweather"/>
              <a:ea typeface="Merriweather"/>
              <a:cs typeface="Merriweather"/>
              <a:sym typeface="Merriweather"/>
            </a:endParaRPr>
          </a:p>
          <a:p>
            <a:pPr indent="-342900" lvl="0" marL="457200" rtl="0" algn="just">
              <a:lnSpc>
                <a:spcPct val="115000"/>
              </a:lnSpc>
              <a:spcBef>
                <a:spcPts val="0"/>
              </a:spcBef>
              <a:spcAft>
                <a:spcPts val="0"/>
              </a:spcAft>
              <a:buClr>
                <a:schemeClr val="dk2"/>
              </a:buClr>
              <a:buSzPts val="1800"/>
              <a:buFont typeface="Merriweather"/>
              <a:buChar char="●"/>
            </a:pPr>
            <a:r>
              <a:rPr lang="en" sz="1800">
                <a:solidFill>
                  <a:schemeClr val="dk2"/>
                </a:solidFill>
                <a:latin typeface="Merriweather"/>
                <a:ea typeface="Merriweather"/>
                <a:cs typeface="Merriweather"/>
                <a:sym typeface="Merriweather"/>
              </a:rPr>
              <a:t>Do you have a product or at least a prototype? How may units of your product/service/prototype have you sold to real customers? At what price?</a:t>
            </a:r>
            <a:endParaRPr sz="1800">
              <a:solidFill>
                <a:schemeClr val="dk2"/>
              </a:solidFill>
              <a:latin typeface="Merriweather"/>
              <a:ea typeface="Merriweather"/>
              <a:cs typeface="Merriweather"/>
              <a:sym typeface="Merriweather"/>
            </a:endParaRPr>
          </a:p>
          <a:p>
            <a:pPr indent="-342900" lvl="0" marL="457200" rtl="0" algn="just">
              <a:lnSpc>
                <a:spcPct val="115000"/>
              </a:lnSpc>
              <a:spcBef>
                <a:spcPts val="0"/>
              </a:spcBef>
              <a:spcAft>
                <a:spcPts val="0"/>
              </a:spcAft>
              <a:buClr>
                <a:schemeClr val="dk2"/>
              </a:buClr>
              <a:buSzPts val="1800"/>
              <a:buFont typeface="Merriweather"/>
              <a:buChar char="●"/>
            </a:pPr>
            <a:r>
              <a:rPr lang="en" sz="1800">
                <a:solidFill>
                  <a:schemeClr val="dk2"/>
                </a:solidFill>
                <a:latin typeface="Merriweather"/>
                <a:ea typeface="Merriweather"/>
                <a:cs typeface="Merriweather"/>
                <a:sym typeface="Merriweather"/>
              </a:rPr>
              <a:t>Do you have larger customers ready to buy form you – letters of interest?</a:t>
            </a:r>
            <a:endParaRPr sz="1800">
              <a:solidFill>
                <a:schemeClr val="dk2"/>
              </a:solidFill>
              <a:latin typeface="Merriweather"/>
              <a:ea typeface="Merriweather"/>
              <a:cs typeface="Merriweather"/>
              <a:sym typeface="Merriweather"/>
            </a:endParaRPr>
          </a:p>
          <a:p>
            <a:pPr indent="-342900" lvl="0" marL="457200" rtl="0" algn="just">
              <a:lnSpc>
                <a:spcPct val="115000"/>
              </a:lnSpc>
              <a:spcBef>
                <a:spcPts val="0"/>
              </a:spcBef>
              <a:spcAft>
                <a:spcPts val="0"/>
              </a:spcAft>
              <a:buClr>
                <a:schemeClr val="dk2"/>
              </a:buClr>
              <a:buSzPts val="1800"/>
              <a:buFont typeface="Merriweather"/>
              <a:buChar char="●"/>
            </a:pPr>
            <a:r>
              <a:rPr lang="en" sz="1800">
                <a:solidFill>
                  <a:schemeClr val="dk2"/>
                </a:solidFill>
                <a:latin typeface="Merriweather"/>
                <a:ea typeface="Merriweather"/>
                <a:cs typeface="Merriweather"/>
                <a:sym typeface="Merriweather"/>
              </a:rPr>
              <a:t>Have you received any endorsements or prizes?</a:t>
            </a:r>
            <a:endParaRPr sz="1800">
              <a:solidFill>
                <a:schemeClr val="dk2"/>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0" st="0"/>
                                            </p:txEl>
                                          </p:spTgt>
                                        </p:tgtEl>
                                        <p:attrNameLst>
                                          <p:attrName>style.visibility</p:attrName>
                                        </p:attrNameLst>
                                      </p:cBhvr>
                                      <p:to>
                                        <p:strVal val="visible"/>
                                      </p:to>
                                    </p:set>
                                    <p:animEffect filter="fade" transition="in">
                                      <p:cBhvr>
                                        <p:cTn dur="1000"/>
                                        <p:tgtEl>
                                          <p:spTgt spid="1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1" st="1"/>
                                            </p:txEl>
                                          </p:spTgt>
                                        </p:tgtEl>
                                        <p:attrNameLst>
                                          <p:attrName>style.visibility</p:attrName>
                                        </p:attrNameLst>
                                      </p:cBhvr>
                                      <p:to>
                                        <p:strVal val="visible"/>
                                      </p:to>
                                    </p:set>
                                    <p:animEffect filter="fade" transition="in">
                                      <p:cBhvr>
                                        <p:cTn dur="1000"/>
                                        <p:tgtEl>
                                          <p:spTgt spid="1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2" st="2"/>
                                            </p:txEl>
                                          </p:spTgt>
                                        </p:tgtEl>
                                        <p:attrNameLst>
                                          <p:attrName>style.visibility</p:attrName>
                                        </p:attrNameLst>
                                      </p:cBhvr>
                                      <p:to>
                                        <p:strVal val="visible"/>
                                      </p:to>
                                    </p:set>
                                    <p:animEffect filter="fade" transition="in">
                                      <p:cBhvr>
                                        <p:cTn dur="1000"/>
                                        <p:tgtEl>
                                          <p:spTgt spid="1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3" st="3"/>
                                            </p:txEl>
                                          </p:spTgt>
                                        </p:tgtEl>
                                        <p:attrNameLst>
                                          <p:attrName>style.visibility</p:attrName>
                                        </p:attrNameLst>
                                      </p:cBhvr>
                                      <p:to>
                                        <p:strVal val="visible"/>
                                      </p:to>
                                    </p:set>
                                    <p:animEffect filter="fade" transition="in">
                                      <p:cBhvr>
                                        <p:cTn dur="1000"/>
                                        <p:tgtEl>
                                          <p:spTgt spid="10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4" st="4"/>
                                            </p:txEl>
                                          </p:spTgt>
                                        </p:tgtEl>
                                        <p:attrNameLst>
                                          <p:attrName>style.visibility</p:attrName>
                                        </p:attrNameLst>
                                      </p:cBhvr>
                                      <p:to>
                                        <p:strVal val="visible"/>
                                      </p:to>
                                    </p:set>
                                    <p:animEffect filter="fade" transition="in">
                                      <p:cBhvr>
                                        <p:cTn dur="1000"/>
                                        <p:tgtEl>
                                          <p:spTgt spid="10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5" st="5"/>
                                            </p:txEl>
                                          </p:spTgt>
                                        </p:tgtEl>
                                        <p:attrNameLst>
                                          <p:attrName>style.visibility</p:attrName>
                                        </p:attrNameLst>
                                      </p:cBhvr>
                                      <p:to>
                                        <p:strVal val="visible"/>
                                      </p:to>
                                    </p:set>
                                    <p:animEffect filter="fade" transition="in">
                                      <p:cBhvr>
                                        <p:cTn dur="1000"/>
                                        <p:tgtEl>
                                          <p:spTgt spid="10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6" st="6"/>
                                            </p:txEl>
                                          </p:spTgt>
                                        </p:tgtEl>
                                        <p:attrNameLst>
                                          <p:attrName>style.visibility</p:attrName>
                                        </p:attrNameLst>
                                      </p:cBhvr>
                                      <p:to>
                                        <p:strVal val="visible"/>
                                      </p:to>
                                    </p:set>
                                    <p:animEffect filter="fade" transition="in">
                                      <p:cBhvr>
                                        <p:cTn dur="1000"/>
                                        <p:tgtEl>
                                          <p:spTgt spid="10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7" st="7"/>
                                            </p:txEl>
                                          </p:spTgt>
                                        </p:tgtEl>
                                        <p:attrNameLst>
                                          <p:attrName>style.visibility</p:attrName>
                                        </p:attrNameLst>
                                      </p:cBhvr>
                                      <p:to>
                                        <p:strVal val="visible"/>
                                      </p:to>
                                    </p:set>
                                    <p:animEffect filter="fade" transition="in">
                                      <p:cBhvr>
                                        <p:cTn dur="1000"/>
                                        <p:tgtEl>
                                          <p:spTgt spid="10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8" st="8"/>
                                            </p:txEl>
                                          </p:spTgt>
                                        </p:tgtEl>
                                        <p:attrNameLst>
                                          <p:attrName>style.visibility</p:attrName>
                                        </p:attrNameLst>
                                      </p:cBhvr>
                                      <p:to>
                                        <p:strVal val="visible"/>
                                      </p:to>
                                    </p:set>
                                    <p:animEffect filter="fade" transition="in">
                                      <p:cBhvr>
                                        <p:cTn dur="1000"/>
                                        <p:tgtEl>
                                          <p:spTgt spid="104">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3200"/>
              <a:t>10 Step Executive Summary Guide</a:t>
            </a:r>
            <a:endParaRPr sz="2000">
              <a:latin typeface="Merriweather"/>
              <a:ea typeface="Merriweather"/>
              <a:cs typeface="Merriweather"/>
              <a:sym typeface="Merriweather"/>
            </a:endParaRPr>
          </a:p>
        </p:txBody>
      </p:sp>
      <p:sp>
        <p:nvSpPr>
          <p:cNvPr id="110" name="Google Shape;110;p20"/>
          <p:cNvSpPr txBox="1"/>
          <p:nvPr>
            <p:ph idx="1" type="body"/>
          </p:nvPr>
        </p:nvSpPr>
        <p:spPr>
          <a:xfrm>
            <a:off x="170575" y="84725"/>
            <a:ext cx="8804400" cy="45360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b="1" lang="en" sz="1800">
                <a:solidFill>
                  <a:srgbClr val="FF0000"/>
                </a:solidFill>
                <a:latin typeface="Merriweather"/>
                <a:ea typeface="Merriweather"/>
                <a:cs typeface="Merriweather"/>
                <a:sym typeface="Merriweather"/>
              </a:rPr>
              <a:t>The financial plan</a:t>
            </a:r>
            <a:endParaRPr b="1" sz="1800">
              <a:solidFill>
                <a:srgbClr val="FF0000"/>
              </a:solidFill>
              <a:latin typeface="Merriweather"/>
              <a:ea typeface="Merriweather"/>
              <a:cs typeface="Merriweather"/>
              <a:sym typeface="Merriweather"/>
            </a:endParaRPr>
          </a:p>
          <a:p>
            <a:pPr indent="-342900" lvl="0" marL="457200" rtl="0" algn="just">
              <a:lnSpc>
                <a:spcPct val="150000"/>
              </a:lnSpc>
              <a:spcBef>
                <a:spcPts val="0"/>
              </a:spcBef>
              <a:spcAft>
                <a:spcPts val="0"/>
              </a:spcAft>
              <a:buClr>
                <a:schemeClr val="dk2"/>
              </a:buClr>
              <a:buSzPts val="1800"/>
              <a:buFont typeface="Merriweather"/>
              <a:buChar char="●"/>
            </a:pPr>
            <a:r>
              <a:rPr lang="en" sz="1800">
                <a:solidFill>
                  <a:schemeClr val="dk2"/>
                </a:solidFill>
                <a:latin typeface="Merriweather"/>
                <a:ea typeface="Merriweather"/>
                <a:cs typeface="Merriweather"/>
                <a:sym typeface="Merriweather"/>
              </a:rPr>
              <a:t> </a:t>
            </a:r>
            <a:r>
              <a:rPr lang="en" sz="1800">
                <a:solidFill>
                  <a:schemeClr val="dk2"/>
                </a:solidFill>
                <a:latin typeface="Merriweather"/>
                <a:ea typeface="Merriweather"/>
                <a:cs typeface="Merriweather"/>
                <a:sym typeface="Merriweather"/>
              </a:rPr>
              <a:t>Provide a snapshot of your financials.</a:t>
            </a:r>
            <a:endParaRPr sz="1800">
              <a:solidFill>
                <a:schemeClr val="dk2"/>
              </a:solidFill>
              <a:latin typeface="Merriweather"/>
              <a:ea typeface="Merriweather"/>
              <a:cs typeface="Merriweather"/>
              <a:sym typeface="Merriweather"/>
            </a:endParaRPr>
          </a:p>
          <a:p>
            <a:pPr indent="-342900" lvl="0" marL="457200" rtl="0" algn="just">
              <a:lnSpc>
                <a:spcPct val="150000"/>
              </a:lnSpc>
              <a:spcBef>
                <a:spcPts val="0"/>
              </a:spcBef>
              <a:spcAft>
                <a:spcPts val="0"/>
              </a:spcAft>
              <a:buClr>
                <a:schemeClr val="dk2"/>
              </a:buClr>
              <a:buSzPts val="1800"/>
              <a:buFont typeface="Merriweather"/>
              <a:buChar char="●"/>
            </a:pPr>
            <a:r>
              <a:rPr lang="en" sz="1800">
                <a:solidFill>
                  <a:schemeClr val="dk2"/>
                </a:solidFill>
                <a:latin typeface="Merriweather"/>
                <a:ea typeface="Merriweather"/>
                <a:cs typeface="Merriweather"/>
                <a:sym typeface="Merriweather"/>
              </a:rPr>
              <a:t> How much revenue do you expect to generate within 5 years?</a:t>
            </a:r>
            <a:endParaRPr sz="1800">
              <a:solidFill>
                <a:schemeClr val="dk2"/>
              </a:solidFill>
              <a:latin typeface="Merriweather"/>
              <a:ea typeface="Merriweather"/>
              <a:cs typeface="Merriweather"/>
              <a:sym typeface="Merriweather"/>
            </a:endParaRPr>
          </a:p>
          <a:p>
            <a:pPr indent="-342900" lvl="0" marL="457200" rtl="0" algn="just">
              <a:lnSpc>
                <a:spcPct val="150000"/>
              </a:lnSpc>
              <a:spcBef>
                <a:spcPts val="0"/>
              </a:spcBef>
              <a:spcAft>
                <a:spcPts val="0"/>
              </a:spcAft>
              <a:buClr>
                <a:schemeClr val="dk2"/>
              </a:buClr>
              <a:buSzPts val="1800"/>
              <a:buFont typeface="Merriweather"/>
              <a:buChar char="●"/>
            </a:pPr>
            <a:r>
              <a:rPr lang="en" sz="1800">
                <a:solidFill>
                  <a:schemeClr val="dk2"/>
                </a:solidFill>
                <a:latin typeface="Merriweather"/>
                <a:ea typeface="Merriweather"/>
                <a:cs typeface="Merriweather"/>
                <a:sym typeface="Merriweather"/>
              </a:rPr>
              <a:t> When do you expect to break even?</a:t>
            </a:r>
            <a:endParaRPr sz="1800">
              <a:solidFill>
                <a:schemeClr val="dk2"/>
              </a:solidFill>
              <a:latin typeface="Merriweather"/>
              <a:ea typeface="Merriweather"/>
              <a:cs typeface="Merriweather"/>
              <a:sym typeface="Merriweather"/>
            </a:endParaRPr>
          </a:p>
          <a:p>
            <a:pPr indent="-342900" lvl="0" marL="457200" rtl="0" algn="just">
              <a:lnSpc>
                <a:spcPct val="150000"/>
              </a:lnSpc>
              <a:spcBef>
                <a:spcPts val="0"/>
              </a:spcBef>
              <a:spcAft>
                <a:spcPts val="0"/>
              </a:spcAft>
              <a:buClr>
                <a:schemeClr val="dk2"/>
              </a:buClr>
              <a:buSzPts val="1800"/>
              <a:buFont typeface="Merriweather"/>
              <a:buChar char="●"/>
            </a:pPr>
            <a:r>
              <a:rPr lang="en" sz="1800">
                <a:solidFill>
                  <a:schemeClr val="dk2"/>
                </a:solidFill>
                <a:latin typeface="Merriweather"/>
                <a:ea typeface="Merriweather"/>
                <a:cs typeface="Merriweather"/>
                <a:sym typeface="Merriweather"/>
              </a:rPr>
              <a:t> If you are seeking outside capital, you will need to show either that you have the ability to pay back a loan (plus interest), or if you are seeking equity investment, you need to show convincingly that you can grow to a point where you can provide a return to your investors.</a:t>
            </a:r>
            <a:endParaRPr sz="1800">
              <a:solidFill>
                <a:schemeClr val="dk2"/>
              </a:solidFill>
              <a:latin typeface="Merriweather"/>
              <a:ea typeface="Merriweather"/>
              <a:cs typeface="Merriweather"/>
              <a:sym typeface="Merriweather"/>
            </a:endParaRPr>
          </a:p>
          <a:p>
            <a:pPr indent="0" lvl="0" marL="0" rtl="0" algn="just">
              <a:lnSpc>
                <a:spcPct val="150000"/>
              </a:lnSpc>
              <a:spcBef>
                <a:spcPts val="0"/>
              </a:spcBef>
              <a:spcAft>
                <a:spcPts val="0"/>
              </a:spcAft>
              <a:buNone/>
            </a:pPr>
            <a:r>
              <a:rPr b="1" lang="en" sz="1800">
                <a:solidFill>
                  <a:srgbClr val="FF0000"/>
                </a:solidFill>
                <a:latin typeface="Merriweather"/>
                <a:ea typeface="Merriweather"/>
                <a:cs typeface="Merriweather"/>
                <a:sym typeface="Merriweather"/>
              </a:rPr>
              <a:t>The Ask</a:t>
            </a:r>
            <a:endParaRPr b="1" sz="1800">
              <a:solidFill>
                <a:srgbClr val="FF0000"/>
              </a:solidFill>
              <a:latin typeface="Merriweather"/>
              <a:ea typeface="Merriweather"/>
              <a:cs typeface="Merriweather"/>
              <a:sym typeface="Merriweather"/>
            </a:endParaRPr>
          </a:p>
          <a:p>
            <a:pPr indent="-342900" lvl="0" marL="457200" rtl="0" algn="just">
              <a:lnSpc>
                <a:spcPct val="150000"/>
              </a:lnSpc>
              <a:spcBef>
                <a:spcPts val="0"/>
              </a:spcBef>
              <a:spcAft>
                <a:spcPts val="0"/>
              </a:spcAft>
              <a:buClr>
                <a:schemeClr val="dk2"/>
              </a:buClr>
              <a:buSzPts val="1800"/>
              <a:buFont typeface="Merriweather"/>
              <a:buChar char="●"/>
            </a:pPr>
            <a:r>
              <a:rPr lang="en" sz="1800">
                <a:solidFill>
                  <a:schemeClr val="dk2"/>
                </a:solidFill>
                <a:latin typeface="Merriweather"/>
                <a:ea typeface="Merriweather"/>
                <a:cs typeface="Merriweather"/>
                <a:sym typeface="Merriweather"/>
              </a:rPr>
              <a:t>If you are asking for capital, spell out how much you need, what you will spend it on, and when you will be able to deliver a return.</a:t>
            </a:r>
            <a:endParaRPr sz="1800">
              <a:solidFill>
                <a:schemeClr val="dk2"/>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0" st="0"/>
                                            </p:txEl>
                                          </p:spTgt>
                                        </p:tgtEl>
                                        <p:attrNameLst>
                                          <p:attrName>style.visibility</p:attrName>
                                        </p:attrNameLst>
                                      </p:cBhvr>
                                      <p:to>
                                        <p:strVal val="visible"/>
                                      </p:to>
                                    </p:set>
                                    <p:animEffect filter="fade" transition="in">
                                      <p:cBhvr>
                                        <p:cTn dur="1000"/>
                                        <p:tgtEl>
                                          <p:spTgt spid="1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1" st="1"/>
                                            </p:txEl>
                                          </p:spTgt>
                                        </p:tgtEl>
                                        <p:attrNameLst>
                                          <p:attrName>style.visibility</p:attrName>
                                        </p:attrNameLst>
                                      </p:cBhvr>
                                      <p:to>
                                        <p:strVal val="visible"/>
                                      </p:to>
                                    </p:set>
                                    <p:animEffect filter="fade" transition="in">
                                      <p:cBhvr>
                                        <p:cTn dur="1000"/>
                                        <p:tgtEl>
                                          <p:spTgt spid="1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2" st="2"/>
                                            </p:txEl>
                                          </p:spTgt>
                                        </p:tgtEl>
                                        <p:attrNameLst>
                                          <p:attrName>style.visibility</p:attrName>
                                        </p:attrNameLst>
                                      </p:cBhvr>
                                      <p:to>
                                        <p:strVal val="visible"/>
                                      </p:to>
                                    </p:set>
                                    <p:animEffect filter="fade" transition="in">
                                      <p:cBhvr>
                                        <p:cTn dur="1000"/>
                                        <p:tgtEl>
                                          <p:spTgt spid="1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3" st="3"/>
                                            </p:txEl>
                                          </p:spTgt>
                                        </p:tgtEl>
                                        <p:attrNameLst>
                                          <p:attrName>style.visibility</p:attrName>
                                        </p:attrNameLst>
                                      </p:cBhvr>
                                      <p:to>
                                        <p:strVal val="visible"/>
                                      </p:to>
                                    </p:set>
                                    <p:animEffect filter="fade" transition="in">
                                      <p:cBhvr>
                                        <p:cTn dur="1000"/>
                                        <p:tgtEl>
                                          <p:spTgt spid="11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4" st="4"/>
                                            </p:txEl>
                                          </p:spTgt>
                                        </p:tgtEl>
                                        <p:attrNameLst>
                                          <p:attrName>style.visibility</p:attrName>
                                        </p:attrNameLst>
                                      </p:cBhvr>
                                      <p:to>
                                        <p:strVal val="visible"/>
                                      </p:to>
                                    </p:set>
                                    <p:animEffect filter="fade" transition="in">
                                      <p:cBhvr>
                                        <p:cTn dur="1000"/>
                                        <p:tgtEl>
                                          <p:spTgt spid="11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5" st="5"/>
                                            </p:txEl>
                                          </p:spTgt>
                                        </p:tgtEl>
                                        <p:attrNameLst>
                                          <p:attrName>style.visibility</p:attrName>
                                        </p:attrNameLst>
                                      </p:cBhvr>
                                      <p:to>
                                        <p:strVal val="visible"/>
                                      </p:to>
                                    </p:set>
                                    <p:animEffect filter="fade" transition="in">
                                      <p:cBhvr>
                                        <p:cTn dur="1000"/>
                                        <p:tgtEl>
                                          <p:spTgt spid="11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6" st="6"/>
                                            </p:txEl>
                                          </p:spTgt>
                                        </p:tgtEl>
                                        <p:attrNameLst>
                                          <p:attrName>style.visibility</p:attrName>
                                        </p:attrNameLst>
                                      </p:cBhvr>
                                      <p:to>
                                        <p:strVal val="visible"/>
                                      </p:to>
                                    </p:set>
                                    <p:animEffect filter="fade" transition="in">
                                      <p:cBhvr>
                                        <p:cTn dur="1000"/>
                                        <p:tgtEl>
                                          <p:spTgt spid="11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RECAP</a:t>
            </a:r>
            <a:endParaRPr/>
          </a:p>
        </p:txBody>
      </p:sp>
      <p:sp>
        <p:nvSpPr>
          <p:cNvPr id="116" name="Google Shape;116;p21"/>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Next </a:t>
            </a:r>
            <a:r>
              <a:rPr lang="en"/>
              <a:t>Video</a:t>
            </a:r>
            <a:endParaRPr/>
          </a:p>
        </p:txBody>
      </p:sp>
      <p:pic>
        <p:nvPicPr>
          <p:cNvPr id="117" name="Google Shape;117;p21"/>
          <p:cNvPicPr preferRelativeResize="0"/>
          <p:nvPr/>
        </p:nvPicPr>
        <p:blipFill rotWithShape="1">
          <a:blip r:embed="rId3">
            <a:alphaModFix/>
          </a:blip>
          <a:srcRect b="0" l="27965" r="27960" t="0"/>
          <a:stretch/>
        </p:blipFill>
        <p:spPr>
          <a:xfrm>
            <a:off x="4572000" y="285750"/>
            <a:ext cx="4571999" cy="457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