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04" r:id="rId3"/>
    <p:sldId id="257" r:id="rId4"/>
    <p:sldId id="258" r:id="rId5"/>
    <p:sldId id="259" r:id="rId6"/>
    <p:sldId id="260" r:id="rId7"/>
    <p:sldId id="305" r:id="rId8"/>
    <p:sldId id="306" r:id="rId9"/>
    <p:sldId id="279" r:id="rId10"/>
    <p:sldId id="287" r:id="rId11"/>
    <p:sldId id="285" r:id="rId12"/>
    <p:sldId id="315" r:id="rId13"/>
    <p:sldId id="316" r:id="rId14"/>
    <p:sldId id="307" r:id="rId15"/>
    <p:sldId id="286" r:id="rId16"/>
    <p:sldId id="270" r:id="rId17"/>
    <p:sldId id="308" r:id="rId18"/>
    <p:sldId id="273" r:id="rId19"/>
    <p:sldId id="274" r:id="rId20"/>
    <p:sldId id="276" r:id="rId21"/>
    <p:sldId id="272" r:id="rId22"/>
    <p:sldId id="317" r:id="rId23"/>
    <p:sldId id="311" r:id="rId24"/>
    <p:sldId id="309" r:id="rId25"/>
    <p:sldId id="310" r:id="rId26"/>
    <p:sldId id="318" r:id="rId27"/>
    <p:sldId id="319" r:id="rId28"/>
    <p:sldId id="320" r:id="rId29"/>
    <p:sldId id="303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12" r:id="rId40"/>
    <p:sldId id="262" r:id="rId41"/>
    <p:sldId id="268" r:id="rId42"/>
    <p:sldId id="277" r:id="rId43"/>
    <p:sldId id="314" r:id="rId44"/>
    <p:sldId id="300" r:id="rId45"/>
    <p:sldId id="32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DDFC0-4417-49E6-A052-716556AFF90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68A8F-C048-4157-A34A-50756E9D2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16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8A8F-C048-4157-A34A-50756E9D22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14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8A8F-C048-4157-A34A-50756E9D22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challenge is how can one support individuals through those first few years without using drugs?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8A8F-C048-4157-A34A-50756E9D22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62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567422-3994-4FF0-AA51-FE46D68E6D4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1F2951E-B972-4728-A877-5ACCA702BEFE}" type="slidenum">
              <a:rPr lang="en-US" altLang="en-US" sz="1200"/>
              <a:pPr algn="r">
                <a:buClrTx/>
                <a:buFontTx/>
                <a:buNone/>
              </a:pPr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deaths-</a:t>
            </a:r>
            <a:r>
              <a:rPr lang="en-US" baseline="0" dirty="0" smtClean="0"/>
              <a:t>1 OD, 2 SUD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79CC1-681B-40AE-B853-876B70CED22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0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E903-2212-4D87-99AE-B635C4231052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3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D71B-A903-4709-A79D-867EBB82B622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6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8062-976C-4711-BE43-756041BC940F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8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84A8-8A63-490C-BEF9-69EDE1F1177F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9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7363-BACF-4881-8AE0-B3CB32DCC2D1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7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6725-24C4-4B7B-BA35-D28E20E52E05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3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EB8-DDA9-427E-A458-6848DF879D59}" type="datetime1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4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CA7-4CC2-492B-A109-6B883CC59877}" type="datetime1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1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F42E-D8FF-42E1-A819-12111A586174}" type="datetime1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E29A-03C5-4699-8BDC-0FCCB35BC459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4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30B4-98D3-422A-BEC3-4F8848FA175C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BBB7D-8EAF-4936-A605-0D1187C88982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A07B-683C-4566-84B6-6E7FD5AB4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dinamerica.com/2017/09/thou-shall-not-criticize-our-drugs/" TargetMode="External"/><Relationship Id="rId2" Type="http://schemas.openxmlformats.org/officeDocument/2006/relationships/hyperlink" Target="https://www.madinamerica.com/2017/05/inconvenient-truths-about-antipsychotics-a-response-to-goff-et-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337185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Antipsychotic Drug Withdrawal in  Public </a:t>
            </a:r>
            <a:r>
              <a:rPr lang="en-US" b="1" dirty="0"/>
              <a:t>M</a:t>
            </a:r>
            <a:r>
              <a:rPr lang="en-US" b="1" dirty="0" smtClean="0"/>
              <a:t>ental </a:t>
            </a:r>
            <a:r>
              <a:rPr lang="en-US" b="1" dirty="0"/>
              <a:t>H</a:t>
            </a:r>
            <a:r>
              <a:rPr lang="en-US" b="1" dirty="0" smtClean="0"/>
              <a:t>ealth Setting:</a:t>
            </a:r>
            <a:br>
              <a:rPr lang="en-US" b="1" dirty="0" smtClean="0"/>
            </a:br>
            <a:r>
              <a:rPr lang="en-US" b="1" dirty="0" smtClean="0"/>
              <a:t>Challenges, Strategies, and (preliminary) Outcomes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2296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Sandra Steingard, M.D.</a:t>
            </a:r>
          </a:p>
          <a:p>
            <a:r>
              <a:rPr lang="en-US" dirty="0"/>
              <a:t>Chief Medical Officer</a:t>
            </a:r>
          </a:p>
          <a:p>
            <a:r>
              <a:rPr lang="en-US" dirty="0"/>
              <a:t>Howard Center</a:t>
            </a:r>
          </a:p>
          <a:p>
            <a:r>
              <a:rPr lang="en-US" dirty="0" smtClean="0"/>
              <a:t>Clinical Associate Professor of Psychiatry</a:t>
            </a:r>
          </a:p>
          <a:p>
            <a:r>
              <a:rPr lang="en-US" dirty="0" smtClean="0"/>
              <a:t>University of Vermont </a:t>
            </a:r>
            <a:r>
              <a:rPr lang="en-US" dirty="0"/>
              <a:t>C</a:t>
            </a:r>
            <a:r>
              <a:rPr lang="en-US" dirty="0" smtClean="0"/>
              <a:t>ollege of Medicine </a:t>
            </a:r>
          </a:p>
        </p:txBody>
      </p:sp>
    </p:spTree>
    <p:extLst>
      <p:ext uri="{BB962C8B-B14F-4D97-AF65-F5344CB8AC3E}">
        <p14:creationId xmlns:p14="http://schemas.microsoft.com/office/powerpoint/2010/main" val="61288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160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en-US" sz="3200" dirty="0"/>
              <a:t>Association between the duration of untreated psychosis and short- and long-term outcome in schizophrenia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1600" dirty="0" err="1"/>
              <a:t>Pentilla</a:t>
            </a:r>
            <a:r>
              <a:rPr lang="en-US" altLang="en-US" sz="1600" dirty="0"/>
              <a:t>, et </a:t>
            </a:r>
            <a:r>
              <a:rPr lang="en-US" altLang="en-US" sz="1600" dirty="0" smtClean="0"/>
              <a:t>al., Schizophrenia </a:t>
            </a:r>
            <a:r>
              <a:rPr lang="en-US" altLang="en-US" sz="1600" dirty="0"/>
              <a:t>Res </a:t>
            </a:r>
            <a:r>
              <a:rPr lang="en-US" altLang="en-US" sz="1600" dirty="0" smtClean="0"/>
              <a:t>2013</a:t>
            </a:r>
            <a:endParaRPr lang="en-US" altLang="en-US" sz="16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L</a:t>
            </a:r>
            <a:r>
              <a:rPr lang="en-US" altLang="en-US" dirty="0" smtClean="0"/>
              <a:t>arge </a:t>
            </a:r>
            <a:r>
              <a:rPr lang="en-US" altLang="en-US" dirty="0"/>
              <a:t>Finnish </a:t>
            </a:r>
            <a:r>
              <a:rPr lang="en-US" altLang="en-US" dirty="0" smtClean="0"/>
              <a:t>cohort: 20-year outcomes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Longer DUP associated with longer first hospitalization and higher risk of re-hospitalization in the short-term (</a:t>
            </a:r>
            <a:r>
              <a:rPr lang="en-US" altLang="en-US" u="sng" dirty="0" smtClean="0"/>
              <a:t>first 2 years</a:t>
            </a:r>
            <a:r>
              <a:rPr lang="en-US" alt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Longer DUP associated with </a:t>
            </a:r>
            <a:r>
              <a:rPr lang="en-US" altLang="en-US" b="1" dirty="0" smtClean="0"/>
              <a:t>decreased risk of disability pension, less time in hospital, more time at work in the long-term outcome</a:t>
            </a:r>
            <a:r>
              <a:rPr lang="en-US" altLang="en-US" dirty="0" smtClean="0"/>
              <a:t> (</a:t>
            </a:r>
            <a:r>
              <a:rPr lang="en-US" altLang="en-US" u="sng" dirty="0" smtClean="0"/>
              <a:t>first 10 years</a:t>
            </a:r>
            <a:r>
              <a:rPr lang="en-US" altLang="en-US" dirty="0" smtClean="0"/>
              <a:t>).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“The results do not provide evidence for the assumed long-term association between longer DUP and poorer outcome. On the contrary…</a:t>
            </a:r>
            <a:r>
              <a:rPr lang="en-US" altLang="en-US" u="sng" dirty="0" smtClean="0"/>
              <a:t>longer DUP may even associate with better clinical and occupational long-term outcomes.</a:t>
            </a:r>
            <a:r>
              <a:rPr lang="en-US" altLang="en-US" dirty="0" smtClean="0"/>
              <a:t>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4388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220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en-US" sz="3600" b="1" dirty="0" smtClean="0"/>
              <a:t>Duration of Untreated Psychosis: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Brain </a:t>
            </a:r>
            <a:r>
              <a:rPr lang="en-US" altLang="en-US" sz="3600" b="1" dirty="0"/>
              <a:t>Volume Loss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000" dirty="0"/>
              <a:t>Long-term Antipsychotic Treatment and Brain Volumes: A Longitudinal Study of First-Episode Schizophrenia</a:t>
            </a:r>
            <a:br>
              <a:rPr lang="en-US" altLang="en-US" sz="2000" dirty="0"/>
            </a:br>
            <a:r>
              <a:rPr lang="en-US" altLang="en-US" sz="1800" dirty="0"/>
              <a:t>Ho at </a:t>
            </a:r>
            <a:r>
              <a:rPr lang="en-US" altLang="en-US" sz="1800" dirty="0" smtClean="0"/>
              <a:t>al., Arch </a:t>
            </a:r>
            <a:r>
              <a:rPr lang="en-US" altLang="en-US" sz="1800" dirty="0"/>
              <a:t>Gen Psychiatry </a:t>
            </a:r>
            <a:r>
              <a:rPr lang="en-US" altLang="en-US" sz="1800" dirty="0" smtClean="0"/>
              <a:t>2011</a:t>
            </a:r>
            <a:endParaRPr lang="en-US" altLang="en-US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590800"/>
            <a:ext cx="8991600" cy="4267200"/>
          </a:xfrm>
        </p:spPr>
        <p:txBody>
          <a:bodyPr/>
          <a:lstStyle/>
          <a:p>
            <a:r>
              <a:rPr lang="en-US" altLang="en-US" sz="2800" dirty="0"/>
              <a:t>Followed patients for 14 years</a:t>
            </a:r>
          </a:p>
          <a:p>
            <a:r>
              <a:rPr lang="en-US" altLang="en-US" sz="2800" dirty="0" smtClean="0"/>
              <a:t>Hypothesis: </a:t>
            </a:r>
          </a:p>
          <a:p>
            <a:pPr lvl="1"/>
            <a:r>
              <a:rPr lang="en-US" altLang="en-US" sz="2400" dirty="0" smtClean="0"/>
              <a:t>Brain </a:t>
            </a:r>
            <a:r>
              <a:rPr lang="en-US" altLang="en-US" sz="2400" dirty="0"/>
              <a:t>atrophy </a:t>
            </a:r>
            <a:r>
              <a:rPr lang="en-US" altLang="en-US" sz="2400" dirty="0" smtClean="0"/>
              <a:t>caused by </a:t>
            </a:r>
            <a:r>
              <a:rPr lang="en-US" altLang="en-US" sz="2400" dirty="0"/>
              <a:t>illness </a:t>
            </a:r>
            <a:r>
              <a:rPr lang="en-US" altLang="en-US" sz="2400" dirty="0" smtClean="0"/>
              <a:t>process</a:t>
            </a:r>
          </a:p>
          <a:p>
            <a:pPr lvl="1"/>
            <a:r>
              <a:rPr lang="en-US" altLang="en-US" sz="2400" dirty="0" smtClean="0"/>
              <a:t>Antipsychotic treatment arrests </a:t>
            </a:r>
            <a:r>
              <a:rPr lang="en-US" altLang="en-US" sz="2400" dirty="0"/>
              <a:t>this </a:t>
            </a:r>
            <a:r>
              <a:rPr lang="en-US" altLang="en-US" sz="2400" dirty="0" smtClean="0"/>
              <a:t>process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Findings: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ignificant effects of all antipsychotics on increased brain volume loss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Effect present even when investigators </a:t>
            </a:r>
            <a:r>
              <a:rPr lang="en-US" altLang="en-US" sz="2800" b="1" i="1" dirty="0" smtClean="0"/>
              <a:t>controlled for illness severity</a:t>
            </a:r>
            <a:r>
              <a:rPr lang="en-US" altLang="en-US" sz="2800" dirty="0" smtClean="0"/>
              <a:t> and follow-up duration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7500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60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Is Psychosis More Toxic That Drugs?:</a:t>
            </a:r>
            <a:br>
              <a:rPr lang="en-US" dirty="0" smtClean="0"/>
            </a:br>
            <a:r>
              <a:rPr lang="en-US" dirty="0" smtClean="0"/>
              <a:t>The Goff Study</a:t>
            </a:r>
            <a:br>
              <a:rPr lang="en-US" dirty="0" smtClean="0"/>
            </a:br>
            <a:r>
              <a:rPr lang="en-US" sz="2000" dirty="0" smtClean="0"/>
              <a:t>Am J Psychiatry 2017 174:840-849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Expert consensus response to critical views</a:t>
            </a:r>
          </a:p>
          <a:p>
            <a:r>
              <a:rPr lang="en-US" dirty="0" smtClean="0"/>
              <a:t>Detailed critiques:</a:t>
            </a:r>
          </a:p>
          <a:p>
            <a:pPr lvl="1"/>
            <a:r>
              <a:rPr lang="en-US" dirty="0">
                <a:hlinkClick r:id="rId2"/>
              </a:rPr>
              <a:t>https://www.madinamerica.com/2017/05/inconvenient-truths-about-antipsychotics-a-response-to-goff-et-al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https://www.madinamerica.com/2017/09/thou-shall-not-criticize-our-drugs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Will focus on DUP section </a:t>
            </a:r>
          </a:p>
          <a:p>
            <a:pPr lvl="1"/>
            <a:r>
              <a:rPr lang="en-US" dirty="0" smtClean="0"/>
              <a:t>“Early initiation of antipsychotics in first episode psychosis may improve the long-term course of the illness, although this has not been firmly established…”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5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33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Goff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Three papers cited to support conclusion</a:t>
            </a:r>
          </a:p>
          <a:p>
            <a:r>
              <a:rPr lang="en-US" dirty="0" err="1" smtClean="0"/>
              <a:t>Pentilla</a:t>
            </a:r>
            <a:r>
              <a:rPr lang="en-US" dirty="0" smtClean="0"/>
              <a:t> (British J Psych,2014)</a:t>
            </a:r>
          </a:p>
          <a:p>
            <a:pPr lvl="1"/>
            <a:r>
              <a:rPr lang="en-US" dirty="0" smtClean="0"/>
              <a:t>Modest association between longer DUP and poorer outcome</a:t>
            </a:r>
          </a:p>
          <a:p>
            <a:pPr lvl="1"/>
            <a:r>
              <a:rPr lang="en-US" dirty="0" smtClean="0"/>
              <a:t>But treatment included non-drug interventions!</a:t>
            </a:r>
          </a:p>
          <a:p>
            <a:r>
              <a:rPr lang="en-US" dirty="0" err="1" smtClean="0"/>
              <a:t>Melle</a:t>
            </a:r>
            <a:r>
              <a:rPr lang="en-US" dirty="0" smtClean="0"/>
              <a:t> (Arch Gen Psych, 2008)</a:t>
            </a:r>
          </a:p>
          <a:p>
            <a:pPr lvl="1"/>
            <a:r>
              <a:rPr lang="en-US" dirty="0" smtClean="0"/>
              <a:t>TIPS Study</a:t>
            </a:r>
          </a:p>
          <a:p>
            <a:pPr lvl="1"/>
            <a:r>
              <a:rPr lang="en-US" dirty="0" smtClean="0"/>
              <a:t>Two year follow-up: correlation between early intervention and improved functional (negative symptom) outcome</a:t>
            </a:r>
          </a:p>
          <a:p>
            <a:pPr lvl="1"/>
            <a:r>
              <a:rPr lang="en-US" dirty="0" smtClean="0"/>
              <a:t>The early intervention group was doing better at outset: This was maintained.</a:t>
            </a:r>
          </a:p>
          <a:p>
            <a:pPr lvl="1"/>
            <a:r>
              <a:rPr lang="en-US" dirty="0" smtClean="0"/>
              <a:t>Intervention included more than drug so this does not yield a conclusion that outcomes were a drug effect</a:t>
            </a:r>
          </a:p>
          <a:p>
            <a:r>
              <a:rPr lang="en-US" dirty="0" smtClean="0"/>
              <a:t>Perkins (Am J Psych 2005)</a:t>
            </a:r>
          </a:p>
          <a:p>
            <a:pPr lvl="1"/>
            <a:r>
              <a:rPr lang="en-US" dirty="0" smtClean="0"/>
              <a:t>Correlation between DUP and poor outcome</a:t>
            </a:r>
          </a:p>
          <a:p>
            <a:pPr lvl="1"/>
            <a:r>
              <a:rPr lang="en-US" dirty="0" smtClean="0"/>
              <a:t>Similar 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50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64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How do we understand relapse risk when drugs are withdrawn?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0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Why Continue the Drugs:</a:t>
            </a:r>
            <a:br>
              <a:rPr lang="en-US" dirty="0" smtClean="0"/>
            </a:br>
            <a:r>
              <a:rPr lang="en-US" dirty="0" smtClean="0"/>
              <a:t>The Relapse Studies </a:t>
            </a:r>
            <a:endParaRPr lang="en-US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672641" y="1600009"/>
            <a:ext cx="3791520" cy="1117557"/>
          </a:xfrm>
          <a:prstGeom prst="roundRect">
            <a:avLst>
              <a:gd name="adj" fmla="val 16667"/>
            </a:avLst>
          </a:prstGeom>
          <a:solidFill>
            <a:srgbClr val="3366FF">
              <a:alpha val="50195"/>
            </a:srgbClr>
          </a:solidFill>
          <a:ln w="28440" cap="sq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2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Microsoft YaHei" pitchFamily="34" charset="-122"/>
              </a:rPr>
              <a:t>Subjects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2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Microsoft YaHei" pitchFamily="34" charset="-122"/>
              </a:rPr>
              <a:t>stabilized on drug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2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Microsoft YaHei" pitchFamily="34" charset="-122"/>
              </a:rPr>
              <a:t>~ 6 months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56481" y="1600009"/>
            <a:ext cx="8220960" cy="5029391"/>
            <a:chOff x="317" y="1111"/>
            <a:chExt cx="5709" cy="3118"/>
          </a:xfrm>
        </p:grpSpPr>
        <p:cxnSp>
          <p:nvCxnSpPr>
            <p:cNvPr id="7" name="AutoShape 3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16200000" flipV="1">
              <a:off x="4514" y="3255"/>
              <a:ext cx="394" cy="0"/>
            </a:xfrm>
            <a:prstGeom prst="bentConnector2">
              <a:avLst/>
            </a:prstGeom>
            <a:noFill/>
            <a:ln w="3816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4"/>
            <p:cNvCxnSpPr>
              <a:cxnSpLocks noChangeShapeType="1"/>
              <a:stCxn id="14" idx="0"/>
              <a:endCxn id="12" idx="2"/>
            </p:cNvCxnSpPr>
            <p:nvPr/>
          </p:nvCxnSpPr>
          <p:spPr bwMode="auto">
            <a:xfrm rot="16200000" flipV="1">
              <a:off x="1437" y="3255"/>
              <a:ext cx="394" cy="0"/>
            </a:xfrm>
            <a:prstGeom prst="bentConnector2">
              <a:avLst/>
            </a:prstGeom>
            <a:noFill/>
            <a:ln w="3816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5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 flipV="1">
              <a:off x="3745" y="1315"/>
              <a:ext cx="394" cy="1539"/>
            </a:xfrm>
            <a:prstGeom prst="bentConnector3">
              <a:avLst>
                <a:gd name="adj1" fmla="val 50000"/>
              </a:avLst>
            </a:prstGeom>
            <a:noFill/>
            <a:ln w="3816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6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-5400000">
              <a:off x="2206" y="1316"/>
              <a:ext cx="394" cy="1538"/>
            </a:xfrm>
            <a:prstGeom prst="bentConnector3">
              <a:avLst>
                <a:gd name="adj1" fmla="val 50000"/>
              </a:avLst>
            </a:prstGeom>
            <a:noFill/>
            <a:ln w="3816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1856" y="1111"/>
              <a:ext cx="2633" cy="77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1pPr>
              <a:lvl2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2pPr>
              <a:lvl3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3pPr>
              <a:lvl4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4pPr>
              <a:lvl5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Subjects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stabilized on drug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US" altLang="en-US" sz="2300" kern="0" dirty="0">
                  <a:solidFill>
                    <a:srgbClr val="000000"/>
                  </a:solidFill>
                </a:rPr>
                <a:t>f</a:t>
              </a:r>
              <a:r>
                <a:rPr kumimoji="0" lang="en-US" altLang="en-US" sz="2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or ~ </a:t>
              </a:r>
              <a:r>
                <a:rPr kumimoji="0" lang="en-US" alt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6 months</a:t>
              </a:r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317" y="2282"/>
              <a:ext cx="2633" cy="776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alpha val="50195"/>
              </a:schemeClr>
            </a:solidFill>
            <a:ln w="2844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1pPr>
              <a:lvl2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2pPr>
              <a:lvl3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3pPr>
              <a:lvl4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4pPr>
              <a:lvl5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Drugs discontinued</a:t>
              </a: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394" y="2282"/>
              <a:ext cx="2632" cy="776"/>
            </a:xfrm>
            <a:prstGeom prst="roundRect">
              <a:avLst>
                <a:gd name="adj" fmla="val 16667"/>
              </a:avLst>
            </a:prstGeom>
            <a:solidFill>
              <a:srgbClr val="FF3A1E">
                <a:alpha val="49804"/>
              </a:srgbClr>
            </a:solidFill>
            <a:ln w="2844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1pPr>
              <a:lvl2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2pPr>
              <a:lvl3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3pPr>
              <a:lvl4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4pPr>
              <a:lvl5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Drugs continued</a:t>
              </a: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317" y="3452"/>
              <a:ext cx="2633" cy="776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alpha val="50195"/>
              </a:schemeClr>
            </a:solidFill>
            <a:ln w="2844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1pPr>
              <a:lvl2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2pPr>
              <a:lvl3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3pPr>
              <a:lvl4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4pPr>
              <a:lvl5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Relapse rate ~70%</a:t>
              </a:r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3394" y="3452"/>
              <a:ext cx="2632" cy="776"/>
            </a:xfrm>
            <a:prstGeom prst="roundRect">
              <a:avLst>
                <a:gd name="adj" fmla="val 16667"/>
              </a:avLst>
            </a:prstGeom>
            <a:solidFill>
              <a:srgbClr val="FF3A1E">
                <a:alpha val="49804"/>
              </a:srgbClr>
            </a:solidFill>
            <a:ln w="28440" cap="sq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1pPr>
              <a:lvl2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2pPr>
              <a:lvl3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3pPr>
              <a:lvl4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4pPr>
              <a:lvl5pPr eaLnBrk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US" alt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Microsoft YaHei" pitchFamily="34" charset="-122"/>
                </a:rPr>
                <a:t>Relapse rate ~20-40%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82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3B49"/>
                </a:solidFill>
              </a:rPr>
              <a:t/>
            </a:r>
            <a:br>
              <a:rPr lang="en-US" sz="3600" dirty="0" smtClean="0">
                <a:solidFill>
                  <a:srgbClr val="003B49"/>
                </a:solidFill>
              </a:rPr>
            </a:br>
            <a:r>
              <a:rPr lang="en-US" sz="3600" dirty="0" smtClean="0">
                <a:solidFill>
                  <a:srgbClr val="003B49"/>
                </a:solidFill>
              </a:rPr>
              <a:t>Why Drugs are Continued: The </a:t>
            </a:r>
            <a:r>
              <a:rPr lang="en-US" sz="3600" dirty="0">
                <a:solidFill>
                  <a:srgbClr val="003B49"/>
                </a:solidFill>
              </a:rPr>
              <a:t>Relapse Studies </a:t>
            </a:r>
            <a:r>
              <a:rPr lang="en-US" altLang="en-US" sz="3600" dirty="0">
                <a:solidFill>
                  <a:srgbClr val="000000"/>
                </a:solidFill>
              </a:rPr>
              <a:t/>
            </a:r>
            <a:br>
              <a:rPr lang="en-US" altLang="en-US" sz="3600" dirty="0">
                <a:solidFill>
                  <a:srgbClr val="000000"/>
                </a:solidFill>
              </a:rPr>
            </a:br>
            <a:r>
              <a:rPr lang="en-US" altLang="en-US" sz="2700" dirty="0" err="1" smtClean="0"/>
              <a:t>Leucht</a:t>
            </a:r>
            <a:r>
              <a:rPr lang="en-US" altLang="en-US" sz="2700" dirty="0" smtClean="0"/>
              <a:t> </a:t>
            </a:r>
            <a:r>
              <a:rPr lang="en-US" altLang="en-US" sz="2700" dirty="0"/>
              <a:t>et </a:t>
            </a:r>
            <a:r>
              <a:rPr lang="en-US" altLang="en-US" sz="2700" dirty="0" smtClean="0"/>
              <a:t>al., </a:t>
            </a:r>
            <a:r>
              <a:rPr lang="en-US" altLang="en-US" sz="2700" dirty="0"/>
              <a:t>Cochrane Database 2012</a:t>
            </a:r>
            <a:r>
              <a:rPr lang="en-US" altLang="en-US" dirty="0">
                <a:solidFill>
                  <a:srgbClr val="000000"/>
                </a:solidFill>
              </a:rPr>
              <a:t/>
            </a:r>
            <a:br>
              <a:rPr lang="en-US" alt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5181600"/>
          </a:xfrm>
        </p:spPr>
        <p:txBody>
          <a:bodyPr>
            <a:normAutofit/>
          </a:bodyPr>
          <a:lstStyle/>
          <a:p>
            <a:pPr>
              <a:spcBef>
                <a:spcPts val="454"/>
              </a:spcBef>
              <a:spcAft>
                <a:spcPts val="454"/>
              </a:spcAft>
              <a:buFont typeface="Arial" pitchFamily="34" charset="0"/>
              <a:buChar char="•"/>
            </a:pPr>
            <a:r>
              <a:rPr lang="en-US" altLang="en-US" sz="2800" dirty="0"/>
              <a:t>Relapse </a:t>
            </a:r>
            <a:r>
              <a:rPr lang="en-US" altLang="en-US" sz="2800" dirty="0" smtClean="0"/>
              <a:t>rates:</a:t>
            </a:r>
            <a:endParaRPr lang="en-US" altLang="en-US" sz="2800" dirty="0"/>
          </a:p>
          <a:p>
            <a:pPr lvl="1">
              <a:spcBef>
                <a:spcPts val="454"/>
              </a:spcBef>
              <a:spcAft>
                <a:spcPts val="454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 </a:t>
            </a:r>
            <a:r>
              <a:rPr lang="en-US" altLang="en-US" sz="2400" dirty="0" smtClean="0"/>
              <a:t>drug maintained: </a:t>
            </a:r>
            <a:r>
              <a:rPr lang="en-US" altLang="en-US" sz="2400" dirty="0"/>
              <a:t>27%</a:t>
            </a:r>
          </a:p>
          <a:p>
            <a:pPr lvl="1">
              <a:spcBef>
                <a:spcPts val="454"/>
              </a:spcBef>
              <a:spcAft>
                <a:spcPts val="454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placebo substituted: </a:t>
            </a:r>
            <a:r>
              <a:rPr lang="en-US" altLang="en-US" sz="2400" dirty="0"/>
              <a:t>64%</a:t>
            </a:r>
          </a:p>
          <a:p>
            <a:pPr lvl="1">
              <a:spcBef>
                <a:spcPts val="454"/>
              </a:spcBef>
              <a:spcAft>
                <a:spcPts val="454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 24 RCT(s), n=2669, RR 0.40 CI 0.33 to 0.49</a:t>
            </a:r>
          </a:p>
          <a:p>
            <a:pPr>
              <a:spcBef>
                <a:spcPts val="635"/>
              </a:spcBef>
              <a:buFont typeface="Arial" pitchFamily="34" charset="0"/>
              <a:buChar char="•"/>
            </a:pPr>
            <a:r>
              <a:rPr lang="en-US" altLang="en-US" sz="2800" b="1" dirty="0" smtClean="0"/>
              <a:t>But, of course</a:t>
            </a:r>
          </a:p>
          <a:p>
            <a:pPr lvl="1">
              <a:spcBef>
                <a:spcPts val="635"/>
              </a:spcBef>
              <a:buFont typeface="Arial" pitchFamily="34" charset="0"/>
              <a:buChar char="•"/>
            </a:pPr>
            <a:r>
              <a:rPr lang="en-US" altLang="en-US" sz="2400" b="1" dirty="0" smtClean="0"/>
              <a:t>36</a:t>
            </a:r>
            <a:r>
              <a:rPr lang="en-US" altLang="en-US" sz="2400" b="1" dirty="0"/>
              <a:t>%</a:t>
            </a:r>
            <a:r>
              <a:rPr lang="en-US" altLang="en-US" sz="2400" dirty="0"/>
              <a:t> do not relapse when drugs are </a:t>
            </a:r>
            <a:r>
              <a:rPr lang="en-US" altLang="en-US" sz="2400" dirty="0" smtClean="0"/>
              <a:t>stopped</a:t>
            </a:r>
          </a:p>
          <a:p>
            <a:pPr lvl="1">
              <a:spcBef>
                <a:spcPts val="635"/>
              </a:spcBef>
              <a:buFont typeface="Arial" pitchFamily="34" charset="0"/>
              <a:buChar char="•"/>
            </a:pPr>
            <a:r>
              <a:rPr lang="en-US" altLang="en-US" sz="2400" b="1" dirty="0" smtClean="0"/>
              <a:t>27</a:t>
            </a:r>
            <a:r>
              <a:rPr lang="en-US" altLang="en-US" sz="2400" b="1" dirty="0"/>
              <a:t>%</a:t>
            </a:r>
            <a:r>
              <a:rPr lang="en-US" altLang="en-US" sz="2400" dirty="0"/>
              <a:t> relapse despite ongoing </a:t>
            </a:r>
            <a:r>
              <a:rPr lang="en-US" altLang="en-US" sz="2400" dirty="0" smtClean="0"/>
              <a:t>drugs</a:t>
            </a:r>
          </a:p>
          <a:p>
            <a:pPr lvl="1">
              <a:spcBef>
                <a:spcPts val="635"/>
              </a:spcBef>
              <a:buFont typeface="Arial" pitchFamily="34" charset="0"/>
              <a:buChar char="•"/>
            </a:pPr>
            <a:r>
              <a:rPr lang="en-US" altLang="en-US" sz="2400" b="1" dirty="0" smtClean="0"/>
              <a:t>Only </a:t>
            </a:r>
            <a:r>
              <a:rPr lang="en-US" altLang="en-US" sz="2400" b="1" dirty="0"/>
              <a:t>37% are benefiting from ongoing drug </a:t>
            </a:r>
            <a:r>
              <a:rPr lang="en-US" altLang="en-US" sz="2400" b="1" dirty="0" smtClean="0"/>
              <a:t>treatment</a:t>
            </a:r>
          </a:p>
          <a:p>
            <a:pPr marL="457200" lvl="1" indent="0">
              <a:spcBef>
                <a:spcPts val="635"/>
              </a:spcBef>
              <a:buNone/>
            </a:pPr>
            <a:endParaRPr lang="en-US" altLang="en-US" sz="2400" b="1" dirty="0"/>
          </a:p>
          <a:p>
            <a:pPr>
              <a:spcBef>
                <a:spcPts val="635"/>
              </a:spcBef>
              <a:buFont typeface="Arial" pitchFamily="34" charset="0"/>
              <a:buChar char="•"/>
            </a:pPr>
            <a:r>
              <a:rPr lang="en-US" altLang="en-US" sz="2800" b="1" dirty="0"/>
              <a:t>Dilemma: we do not know who is in which </a:t>
            </a:r>
            <a:r>
              <a:rPr lang="en-US" altLang="en-US" sz="2800" b="1" dirty="0" smtClean="0"/>
              <a:t>group</a:t>
            </a:r>
          </a:p>
          <a:p>
            <a:pPr marL="0" indent="0">
              <a:spcBef>
                <a:spcPts val="635"/>
              </a:spcBef>
              <a:buNone/>
            </a:pPr>
            <a:endParaRPr lang="en-US" altLang="en-US" sz="25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8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343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What are risks of long-term exposure?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42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706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Drug Exposure and Functional </a:t>
            </a:r>
            <a:r>
              <a:rPr lang="en-US" dirty="0"/>
              <a:t>Outcome:</a:t>
            </a:r>
            <a:br>
              <a:rPr lang="en-US" dirty="0"/>
            </a:br>
            <a:r>
              <a:rPr lang="en-US" dirty="0"/>
              <a:t>Harrow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Followed </a:t>
            </a:r>
            <a:r>
              <a:rPr lang="en-US" dirty="0"/>
              <a:t>patients with psychosis for 20 years</a:t>
            </a:r>
          </a:p>
          <a:p>
            <a:r>
              <a:rPr lang="en-US" dirty="0"/>
              <a:t>Naturalistic </a:t>
            </a:r>
            <a:r>
              <a:rPr lang="en-US" dirty="0" smtClean="0"/>
              <a:t>study</a:t>
            </a:r>
            <a:endParaRPr lang="en-US" dirty="0"/>
          </a:p>
          <a:p>
            <a:r>
              <a:rPr lang="en-US" dirty="0"/>
              <a:t>Recruited from two Chicago hospitals</a:t>
            </a:r>
          </a:p>
          <a:p>
            <a:r>
              <a:rPr lang="en-US" dirty="0"/>
              <a:t>139 subjects</a:t>
            </a:r>
          </a:p>
          <a:p>
            <a:r>
              <a:rPr lang="en-US" dirty="0"/>
              <a:t>70 with </a:t>
            </a:r>
            <a:r>
              <a:rPr lang="en-US" dirty="0" smtClean="0"/>
              <a:t>schizophrenia/schizoaffective disorder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00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Global </a:t>
            </a:r>
            <a:r>
              <a:rPr lang="en-US" sz="3600" dirty="0"/>
              <a:t>Adjustment of All Psychotic Patients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481479"/>
              </p:ext>
            </p:extLst>
          </p:nvPr>
        </p:nvGraphicFramePr>
        <p:xfrm>
          <a:off x="1503218" y="1447800"/>
          <a:ext cx="5935534" cy="3840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hart" r:id="rId3" imgW="0" imgH="0" progId="MSGraph.Chart.8">
                  <p:embed/>
                </p:oleObj>
              </mc:Choice>
              <mc:Fallback>
                <p:oleObj name="Chart" r:id="rId3" imgW="0" imgH="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218" y="1447800"/>
                        <a:ext cx="5935534" cy="38408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532" y="1598105"/>
            <a:ext cx="1620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Worst Outcomes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532" y="4074224"/>
            <a:ext cx="1620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Best Outcomes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21394" y="2052757"/>
            <a:ext cx="160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Schizophrenia On Meds 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273422" y="2575977"/>
            <a:ext cx="15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Other Disorders: On Meds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221395" y="3195152"/>
            <a:ext cx="160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Schizophrenia: Off Meds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21395" y="3705597"/>
            <a:ext cx="160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Other Disorders: Off Meds 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37456" y="5497677"/>
            <a:ext cx="84910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ct val="0"/>
              </a:spcBef>
            </a:pPr>
            <a:r>
              <a:rPr lang="en-US" altLang="en-US" sz="1100" dirty="0" smtClean="0">
                <a:solidFill>
                  <a:prstClr val="black"/>
                </a:solidFill>
                <a:latin typeface="Gill Sans" pitchFamily="-84" charset="0"/>
              </a:rPr>
              <a:t>Harrow , </a:t>
            </a:r>
            <a:r>
              <a:rPr lang="en-US" altLang="en-US" sz="1100" i="1" dirty="0" smtClean="0">
                <a:solidFill>
                  <a:prstClr val="black"/>
                </a:solidFill>
                <a:latin typeface="Gill Sans" pitchFamily="-84" charset="0"/>
              </a:rPr>
              <a:t>Journal </a:t>
            </a:r>
            <a:r>
              <a:rPr lang="en-US" altLang="en-US" sz="1100" i="1" dirty="0">
                <a:solidFill>
                  <a:prstClr val="black"/>
                </a:solidFill>
                <a:latin typeface="Gill Sans" pitchFamily="-84" charset="0"/>
              </a:rPr>
              <a:t>of Nervous and Mental Disease</a:t>
            </a:r>
            <a:r>
              <a:rPr lang="en-US" altLang="en-US" sz="1100" dirty="0">
                <a:solidFill>
                  <a:prstClr val="black"/>
                </a:solidFill>
                <a:latin typeface="Gill Sans" pitchFamily="-84" charset="0"/>
              </a:rPr>
              <a:t>  </a:t>
            </a:r>
            <a:r>
              <a:rPr lang="en-US" altLang="en-US" sz="1100" dirty="0" smtClean="0">
                <a:solidFill>
                  <a:prstClr val="black"/>
                </a:solidFill>
                <a:latin typeface="Gill Sans" pitchFamily="-84" charset="0"/>
              </a:rPr>
              <a:t>2007</a:t>
            </a:r>
            <a:endParaRPr lang="en-US" altLang="en-US" sz="1100" dirty="0">
              <a:solidFill>
                <a:prstClr val="black"/>
              </a:solidFill>
              <a:latin typeface="Gill Sans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Part 1:</a:t>
            </a:r>
            <a:br>
              <a:rPr lang="en-US" dirty="0" smtClean="0"/>
            </a:br>
            <a:r>
              <a:rPr lang="en-US" dirty="0" smtClean="0"/>
              <a:t>An overview of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72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361"/>
            <a:ext cx="8229600" cy="14151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Harrow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Long term outcome: psychosis </a:t>
            </a:r>
            <a:r>
              <a:rPr lang="en-US" sz="2800" dirty="0" smtClean="0"/>
              <a:t>symptoms</a:t>
            </a:r>
            <a:br>
              <a:rPr lang="en-US" sz="2800" dirty="0" smtClean="0"/>
            </a:br>
            <a:r>
              <a:rPr lang="en-US" sz="1800" dirty="0" smtClean="0"/>
              <a:t>Harrow Schizophrenia Bull 2013</a:t>
            </a:r>
            <a:endParaRPr lang="en-US" sz="1800" dirty="0"/>
          </a:p>
        </p:txBody>
      </p:sp>
      <p:pic>
        <p:nvPicPr>
          <p:cNvPr id="5" name="Picture 4" descr="Harrow Fig 2 Screen Shot 2014-08-10 at 17 10 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600" cy="474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07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pl-PL" sz="3600" dirty="0" smtClean="0"/>
              <a:t>Wunderink </a:t>
            </a:r>
            <a:r>
              <a:rPr lang="pl-PL" sz="3600" dirty="0"/>
              <a:t>Study</a:t>
            </a:r>
            <a:br>
              <a:rPr lang="pl-PL" sz="3600" dirty="0"/>
            </a:br>
            <a:r>
              <a:rPr lang="pl-PL" sz="2400" dirty="0"/>
              <a:t>JAMA </a:t>
            </a:r>
            <a:r>
              <a:rPr lang="pl-PL" sz="2400" dirty="0" smtClean="0"/>
              <a:t>Psychiatry </a:t>
            </a:r>
            <a:r>
              <a:rPr lang="pl-PL" sz="2400" dirty="0"/>
              <a:t>2013</a:t>
            </a:r>
            <a:r>
              <a:rPr lang="pl-PL" sz="3600" dirty="0"/>
              <a:t/>
            </a:r>
            <a:br>
              <a:rPr lang="pl-PL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30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128 </a:t>
            </a:r>
            <a:r>
              <a:rPr lang="en-US" dirty="0" smtClean="0"/>
              <a:t>subjects with first </a:t>
            </a:r>
            <a:r>
              <a:rPr lang="en-US" dirty="0"/>
              <a:t>e</a:t>
            </a:r>
            <a:r>
              <a:rPr lang="en-US" dirty="0" smtClean="0"/>
              <a:t>pisode psychosis studied after  6 months of drug stabilization</a:t>
            </a:r>
          </a:p>
          <a:p>
            <a:r>
              <a:rPr lang="en-US" dirty="0" smtClean="0"/>
              <a:t>First 2 years: compared </a:t>
            </a:r>
            <a:r>
              <a:rPr lang="en-US" dirty="0"/>
              <a:t>maintenance </a:t>
            </a:r>
            <a:r>
              <a:rPr lang="en-US" dirty="0" smtClean="0"/>
              <a:t>treatment </a:t>
            </a:r>
            <a:r>
              <a:rPr lang="en-US" dirty="0"/>
              <a:t>(MT) vs. dose reduction/discontinuation (DR)</a:t>
            </a:r>
          </a:p>
          <a:p>
            <a:pPr lvl="1"/>
            <a:r>
              <a:rPr lang="en-US" dirty="0"/>
              <a:t>At 2 years: higher relapse rate in DR group</a:t>
            </a:r>
          </a:p>
          <a:p>
            <a:r>
              <a:rPr lang="en-US" dirty="0" smtClean="0"/>
              <a:t>7-year follow up (103 subjects):</a:t>
            </a:r>
          </a:p>
          <a:p>
            <a:pPr lvl="1"/>
            <a:r>
              <a:rPr lang="en-US" dirty="0" smtClean="0"/>
              <a:t>Eventual relapse rates similar</a:t>
            </a:r>
          </a:p>
          <a:p>
            <a:pPr lvl="2"/>
            <a:r>
              <a:rPr lang="en-US" dirty="0" smtClean="0"/>
              <a:t>Drug continuation appears to delay relapse</a:t>
            </a:r>
          </a:p>
          <a:p>
            <a:pPr lvl="1"/>
            <a:r>
              <a:rPr lang="en-US" dirty="0" smtClean="0"/>
              <a:t>Recovery rate</a:t>
            </a:r>
          </a:p>
          <a:p>
            <a:pPr lvl="2"/>
            <a:r>
              <a:rPr lang="en-US" dirty="0" smtClean="0"/>
              <a:t>DR 40% vs. MT 17%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Danish OPUS Study:10 year outcomes</a:t>
            </a:r>
            <a:br>
              <a:rPr lang="en-US" dirty="0" smtClean="0"/>
            </a:br>
            <a:r>
              <a:rPr lang="en-US" sz="2200" dirty="0" err="1" smtClean="0"/>
              <a:t>Wils</a:t>
            </a:r>
            <a:r>
              <a:rPr lang="en-US" sz="2200" dirty="0" smtClean="0"/>
              <a:t> et al </a:t>
            </a:r>
            <a:r>
              <a:rPr lang="en-US" sz="2200" dirty="0" err="1" smtClean="0"/>
              <a:t>Schiz</a:t>
            </a:r>
            <a:r>
              <a:rPr lang="en-US" sz="2200" dirty="0" smtClean="0"/>
              <a:t> Res 2016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r>
              <a:rPr lang="en-US" dirty="0" smtClean="0"/>
              <a:t>Outcome of individuals who had participated in early intervention</a:t>
            </a:r>
          </a:p>
          <a:p>
            <a:r>
              <a:rPr lang="en-US" dirty="0" smtClean="0"/>
              <a:t>60% (303) rated at 10 years</a:t>
            </a:r>
          </a:p>
          <a:p>
            <a:r>
              <a:rPr lang="en-US" dirty="0" smtClean="0"/>
              <a:t>30% remitted on medication</a:t>
            </a:r>
          </a:p>
          <a:p>
            <a:r>
              <a:rPr lang="en-US" dirty="0" smtClean="0"/>
              <a:t>30% remitted off medication</a:t>
            </a:r>
          </a:p>
          <a:p>
            <a:r>
              <a:rPr lang="en-US" dirty="0" smtClean="0"/>
              <a:t>31% non-remitted on medication</a:t>
            </a:r>
          </a:p>
          <a:p>
            <a:r>
              <a:rPr lang="en-US" dirty="0" smtClean="0"/>
              <a:t>10% non-remitted off medication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03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64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Even adhering to standard care: are individuals on too much drug?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72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Are we using optimal dosing?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Neuroleptic Threshold Study</a:t>
            </a:r>
          </a:p>
          <a:p>
            <a:pPr marL="274320" lvl="1" indent="0">
              <a:buNone/>
            </a:pPr>
            <a:r>
              <a:rPr lang="en-US" sz="1600" dirty="0" smtClean="0"/>
              <a:t>McEvoy J,  </a:t>
            </a:r>
            <a:r>
              <a:rPr lang="en-US" sz="1600" dirty="0" err="1" smtClean="0"/>
              <a:t>Hogarty</a:t>
            </a:r>
            <a:r>
              <a:rPr lang="en-US" sz="1600" dirty="0" smtClean="0"/>
              <a:t> GE,   Steingard S </a:t>
            </a:r>
            <a:r>
              <a:rPr lang="en-US" sz="1600" dirty="0"/>
              <a:t> </a:t>
            </a:r>
            <a:r>
              <a:rPr lang="en-US" sz="1600" u="sng" dirty="0" smtClean="0"/>
              <a:t>Archives of General Psychiatry</a:t>
            </a:r>
            <a:r>
              <a:rPr lang="en-US" sz="1600" dirty="0" smtClean="0"/>
              <a:t> 48 : 739 – 745,  1991.</a:t>
            </a:r>
          </a:p>
          <a:p>
            <a:pPr lvl="1"/>
            <a:r>
              <a:rPr lang="en-US" sz="2400" dirty="0" smtClean="0"/>
              <a:t>Patients responded to low doses of HPL (~3.5 mg,~2.5 for FEP)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A study of the pharmacologic treatment of medication-compliant schizophrenics who relapse </a:t>
            </a:r>
          </a:p>
          <a:p>
            <a:pPr marL="274320" lvl="1" indent="0">
              <a:buNone/>
            </a:pPr>
            <a:r>
              <a:rPr lang="en-US" sz="1600" dirty="0"/>
              <a:t>Steingard S, Schooler NR, Allen MA </a:t>
            </a:r>
            <a:r>
              <a:rPr lang="en-US" sz="1600" dirty="0" smtClean="0"/>
              <a:t> </a:t>
            </a:r>
            <a:r>
              <a:rPr lang="en-US" sz="1600" u="sng" dirty="0" smtClean="0"/>
              <a:t>Journal of Clinical Psychiatry</a:t>
            </a:r>
            <a:r>
              <a:rPr lang="en-US" sz="1600" dirty="0" smtClean="0"/>
              <a:t>  55 :90  470-472,  1994.</a:t>
            </a:r>
          </a:p>
          <a:p>
            <a:pPr marL="274320" lvl="1" indent="0">
              <a:buNone/>
            </a:pPr>
            <a:endParaRPr lang="en-US" sz="1600" dirty="0" smtClean="0"/>
          </a:p>
          <a:p>
            <a:pPr lvl="1"/>
            <a:r>
              <a:rPr lang="en-US" sz="2400" dirty="0" smtClean="0"/>
              <a:t>Patients who were adherent to drug and admitted to hospital</a:t>
            </a:r>
          </a:p>
          <a:p>
            <a:pPr lvl="1"/>
            <a:r>
              <a:rPr lang="en-US" sz="2400" dirty="0" smtClean="0"/>
              <a:t>Randomized to </a:t>
            </a:r>
            <a:r>
              <a:rPr lang="en-US" sz="2400" dirty="0" err="1" smtClean="0"/>
              <a:t>fluphenazine</a:t>
            </a:r>
            <a:r>
              <a:rPr lang="en-US" sz="2400" dirty="0" smtClean="0"/>
              <a:t> or PBO for 10 days</a:t>
            </a:r>
          </a:p>
          <a:p>
            <a:pPr lvl="1"/>
            <a:r>
              <a:rPr lang="en-US" sz="2400" dirty="0" smtClean="0"/>
              <a:t>Most improved; drug had no effect</a:t>
            </a:r>
          </a:p>
        </p:txBody>
      </p:sp>
    </p:spTree>
    <p:extLst>
      <p:ext uri="{BB962C8B-B14F-4D97-AF65-F5344CB8AC3E}">
        <p14:creationId xmlns:p14="http://schemas.microsoft.com/office/powerpoint/2010/main" val="3513600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8392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Are we using optimal dosing?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Prescription Practices in the Treatment of First-Episode Schizophrenia Spectrum Disorders: Data From the National RAISE-ETP </a:t>
            </a:r>
            <a:r>
              <a:rPr lang="en-US" sz="2800" dirty="0" smtClean="0"/>
              <a:t>Study</a:t>
            </a:r>
          </a:p>
          <a:p>
            <a:pPr marL="0" indent="0">
              <a:buNone/>
            </a:pPr>
            <a:r>
              <a:rPr lang="en-US" sz="1400" dirty="0" smtClean="0"/>
              <a:t>Robinson</a:t>
            </a:r>
            <a:r>
              <a:rPr lang="en-US" sz="1400" dirty="0"/>
              <a:t>, DG, Schooler, NR, et al. Am J Psych 2015 Mar 1;172(3):</a:t>
            </a:r>
            <a:r>
              <a:rPr lang="en-US" sz="1400" dirty="0" smtClean="0"/>
              <a:t>237-48</a:t>
            </a:r>
          </a:p>
          <a:p>
            <a:pPr marL="0" indent="0">
              <a:buNone/>
            </a:pP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2000" b="1" dirty="0" smtClean="0"/>
              <a:t>39.4 % might </a:t>
            </a:r>
            <a:r>
              <a:rPr lang="en-US" sz="2000" b="1" dirty="0"/>
              <a:t>benefit from changes in their psychotropic </a:t>
            </a:r>
            <a:r>
              <a:rPr lang="en-US" sz="2000" b="1" dirty="0" smtClean="0"/>
              <a:t>prescriptions </a:t>
            </a:r>
            <a:endParaRPr lang="en-US" sz="2000" b="1" dirty="0"/>
          </a:p>
          <a:p>
            <a:pPr lvl="1">
              <a:lnSpc>
                <a:spcPct val="150000"/>
              </a:lnSpc>
            </a:pPr>
            <a:r>
              <a:rPr lang="en-US" sz="2000" b="1" dirty="0"/>
              <a:t>8.8% </a:t>
            </a:r>
            <a:r>
              <a:rPr lang="en-US" sz="2000" b="1" dirty="0" smtClean="0"/>
              <a:t> on antipsychotics </a:t>
            </a:r>
            <a:r>
              <a:rPr lang="en-US" sz="2000" b="1" dirty="0"/>
              <a:t>at higher than recommended dosages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/>
              <a:t>23.3</a:t>
            </a:r>
            <a:r>
              <a:rPr lang="en-US" sz="2000" b="1" dirty="0"/>
              <a:t>% </a:t>
            </a:r>
            <a:r>
              <a:rPr lang="en-US" sz="2000" b="1" dirty="0" smtClean="0"/>
              <a:t>on more </a:t>
            </a:r>
            <a:r>
              <a:rPr lang="en-US" sz="2000" b="1" dirty="0"/>
              <a:t>than one </a:t>
            </a:r>
            <a:r>
              <a:rPr lang="en-US" sz="2000" b="1" dirty="0" smtClean="0"/>
              <a:t>antipsychotic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32.1% received prescriptions for olanzapine (often at high dosages)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2000" dirty="0"/>
              <a:t>36.5% </a:t>
            </a:r>
            <a:r>
              <a:rPr lang="en-US" sz="2000" dirty="0" smtClean="0"/>
              <a:t>on </a:t>
            </a:r>
            <a:r>
              <a:rPr lang="en-US" sz="2000" dirty="0"/>
              <a:t>an antipsychotic and also an antidepressant without a clear indication</a:t>
            </a:r>
          </a:p>
        </p:txBody>
      </p:sp>
    </p:spTree>
    <p:extLst>
      <p:ext uri="{BB962C8B-B14F-4D97-AF65-F5344CB8AC3E}">
        <p14:creationId xmlns:p14="http://schemas.microsoft.com/office/powerpoint/2010/main" val="3340465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038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Supersensitivity</a:t>
            </a:r>
            <a:r>
              <a:rPr lang="en-US" dirty="0" smtClean="0"/>
              <a:t> Psychosis</a:t>
            </a:r>
            <a:br>
              <a:rPr lang="en-US" dirty="0" smtClean="0"/>
            </a:br>
            <a:r>
              <a:rPr lang="en-US" dirty="0" smtClean="0"/>
              <a:t>(SP)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4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Supersensitivity</a:t>
            </a:r>
            <a:r>
              <a:rPr lang="en-US" dirty="0" smtClean="0"/>
              <a:t> Psychosis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Antipsychotic drugs block dopamine receptors</a:t>
            </a:r>
          </a:p>
          <a:p>
            <a:r>
              <a:rPr lang="en-US" dirty="0" smtClean="0"/>
              <a:t>Over time, more receptors appear and more receptors shift from low to high affinity states.</a:t>
            </a:r>
          </a:p>
          <a:p>
            <a:r>
              <a:rPr lang="en-US" dirty="0" smtClean="0"/>
              <a:t>This can result in movement disorders and psychosis even if same dose of drug is maintained.</a:t>
            </a:r>
          </a:p>
          <a:p>
            <a:r>
              <a:rPr lang="en-US" dirty="0" smtClean="0"/>
              <a:t>It can also cause a heightened risk for psychosis if drug is stopped or dose is reduced.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62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Supersensitivity</a:t>
            </a:r>
            <a:r>
              <a:rPr lang="en-US" dirty="0"/>
              <a:t> </a:t>
            </a:r>
            <a:r>
              <a:rPr lang="en-US" dirty="0" smtClean="0"/>
              <a:t>Psychosis</a:t>
            </a:r>
            <a:br>
              <a:rPr lang="en-US" dirty="0" smtClean="0"/>
            </a:br>
            <a:r>
              <a:rPr lang="en-US" sz="2400" dirty="0" err="1" smtClean="0"/>
              <a:t>Chouinard</a:t>
            </a:r>
            <a:r>
              <a:rPr lang="en-US" sz="2400" dirty="0" smtClean="0"/>
              <a:t> et al., </a:t>
            </a:r>
            <a:r>
              <a:rPr lang="en-US" sz="2400" dirty="0" err="1" smtClean="0"/>
              <a:t>Pschotherapy</a:t>
            </a:r>
            <a:r>
              <a:rPr lang="en-US" sz="2400" dirty="0" smtClean="0"/>
              <a:t> and </a:t>
            </a:r>
            <a:r>
              <a:rPr lang="en-US" sz="2400" dirty="0" err="1" smtClean="0"/>
              <a:t>Psychsomatics</a:t>
            </a:r>
            <a:r>
              <a:rPr lang="en-US" sz="2400" dirty="0" smtClean="0"/>
              <a:t>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Intermittent dosing might reduce risk </a:t>
            </a:r>
          </a:p>
          <a:p>
            <a:r>
              <a:rPr lang="en-US" dirty="0" smtClean="0"/>
              <a:t>Dosing at levels that keep DA occupancy at or below 70% might reduce risk</a:t>
            </a:r>
          </a:p>
          <a:p>
            <a:pPr lvl="1"/>
            <a:r>
              <a:rPr lang="en-US" dirty="0" smtClean="0"/>
              <a:t>Use low dose!</a:t>
            </a:r>
          </a:p>
          <a:p>
            <a:r>
              <a:rPr lang="en-US" dirty="0" smtClean="0"/>
              <a:t>First generation APDs </a:t>
            </a:r>
            <a:r>
              <a:rPr lang="en-US" i="1" dirty="0" smtClean="0"/>
              <a:t>may</a:t>
            </a:r>
            <a:r>
              <a:rPr lang="en-US" dirty="0" smtClean="0"/>
              <a:t> have higher risk of SP</a:t>
            </a:r>
          </a:p>
          <a:p>
            <a:r>
              <a:rPr lang="en-US" dirty="0" smtClean="0"/>
              <a:t>Aripiprazole</a:t>
            </a:r>
          </a:p>
          <a:p>
            <a:pPr lvl="1"/>
            <a:r>
              <a:rPr lang="en-US" dirty="0" smtClean="0"/>
              <a:t>This may have lower risk of SP</a:t>
            </a:r>
          </a:p>
          <a:p>
            <a:r>
              <a:rPr lang="en-US" dirty="0" smtClean="0"/>
              <a:t>Antiepileptic Drugs</a:t>
            </a:r>
          </a:p>
          <a:p>
            <a:pPr lvl="1"/>
            <a:r>
              <a:rPr lang="en-US" dirty="0" smtClean="0"/>
              <a:t>Anecdotal evidence</a:t>
            </a:r>
          </a:p>
          <a:p>
            <a:r>
              <a:rPr lang="en-US" dirty="0" smtClean="0"/>
              <a:t>Taper slowly!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96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Part 2:</a:t>
            </a:r>
            <a:br>
              <a:rPr lang="en-US" dirty="0" smtClean="0"/>
            </a:br>
            <a:r>
              <a:rPr lang="en-US" dirty="0" smtClean="0"/>
              <a:t>Applying these principles in practice</a:t>
            </a:r>
            <a:br>
              <a:rPr lang="en-US" dirty="0" smtClean="0"/>
            </a:br>
            <a:r>
              <a:rPr lang="en-US" dirty="0" smtClean="0"/>
              <a:t>Experience with antipsychotic drug tapering</a:t>
            </a:r>
            <a:br>
              <a:rPr lang="en-US" dirty="0" smtClean="0"/>
            </a:br>
            <a:r>
              <a:rPr lang="en-US" dirty="0" smtClean="0"/>
              <a:t>Five year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5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Two Core Principles of Clinical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Informed Consent</a:t>
            </a:r>
          </a:p>
          <a:p>
            <a:pPr lvl="1"/>
            <a:r>
              <a:rPr lang="en-US" dirty="0" smtClean="0"/>
              <a:t>Explaining nature of clinical condition, recommended treatments, risks, and benefits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Standard of Care/Accepted Community Practice</a:t>
            </a:r>
          </a:p>
          <a:p>
            <a:pPr lvl="1"/>
            <a:r>
              <a:rPr lang="en-US" dirty="0" smtClean="0"/>
              <a:t>What average physician might recommend under similar circumstances</a:t>
            </a:r>
          </a:p>
          <a:p>
            <a:pPr lvl="1"/>
            <a:r>
              <a:rPr lang="en-US" dirty="0" smtClean="0"/>
              <a:t>Legal concept</a:t>
            </a:r>
          </a:p>
          <a:p>
            <a:pPr lvl="1"/>
            <a:r>
              <a:rPr lang="en-US" dirty="0" smtClean="0"/>
              <a:t>Exerts significant influence on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51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52400" y="20782"/>
            <a:ext cx="8763000" cy="91440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</a:rPr>
              <a:t>Tapering Protocol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89154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800"/>
              </a:spcBef>
              <a:buFont typeface="Arial" charset="0"/>
              <a:buChar char="•"/>
            </a:pPr>
            <a:r>
              <a:rPr lang="en-US" altLang="en-US" sz="2800" i="1" dirty="0"/>
              <a:t>Full</a:t>
            </a:r>
            <a:r>
              <a:rPr lang="en-US" altLang="en-US" sz="2800" dirty="0"/>
              <a:t> informed </a:t>
            </a:r>
            <a:r>
              <a:rPr lang="en-US" altLang="en-US" sz="2800" dirty="0" smtClean="0"/>
              <a:t>consent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US" altLang="en-US" sz="2400" dirty="0" smtClean="0"/>
              <a:t>Discuss long term risks of drugs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</a:pPr>
            <a:r>
              <a:rPr lang="en-US" altLang="en-US" dirty="0" smtClean="0"/>
              <a:t>Tardive dyskinesia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</a:pPr>
            <a:r>
              <a:rPr lang="en-US" altLang="en-US" dirty="0" smtClean="0"/>
              <a:t>Metabolic syndrome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</a:pPr>
            <a:r>
              <a:rPr lang="en-US" altLang="en-US" dirty="0" smtClean="0"/>
              <a:t>Functional impairment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US" altLang="en-US" sz="2400" dirty="0" smtClean="0"/>
              <a:t>Discuss risks of taper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</a:pPr>
            <a:r>
              <a:rPr lang="en-US" altLang="en-US" dirty="0" smtClean="0"/>
              <a:t>Increased relapse risk</a:t>
            </a:r>
            <a:endParaRPr lang="en-US" altLang="en-US" dirty="0"/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US" altLang="en-US" sz="2400" dirty="0"/>
              <a:t>Shared decision </a:t>
            </a:r>
            <a:r>
              <a:rPr lang="en-US" altLang="en-US" sz="2400" dirty="0" smtClean="0"/>
              <a:t>making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</a:pPr>
            <a:r>
              <a:rPr lang="en-US" altLang="en-US" dirty="0" smtClean="0"/>
              <a:t>Ongoing and repeated discussions </a:t>
            </a:r>
            <a:endParaRPr lang="en-US" altLang="en-US" dirty="0"/>
          </a:p>
          <a:p>
            <a:pPr>
              <a:spcBef>
                <a:spcPts val="800"/>
              </a:spcBef>
              <a:buFont typeface="Arial" charset="0"/>
              <a:buChar char="•"/>
            </a:pPr>
            <a:r>
              <a:rPr lang="en-US" altLang="en-US" sz="2800" dirty="0"/>
              <a:t>Slow </a:t>
            </a:r>
          </a:p>
          <a:p>
            <a:pPr lvl="1">
              <a:spcBef>
                <a:spcPts val="700"/>
              </a:spcBef>
              <a:buFont typeface="Arial" charset="0"/>
              <a:buChar char="•"/>
            </a:pPr>
            <a:r>
              <a:rPr lang="en-US" altLang="en-US" dirty="0" smtClean="0"/>
              <a:t>Recommended dose </a:t>
            </a:r>
            <a:r>
              <a:rPr lang="en-US" altLang="en-US" dirty="0"/>
              <a:t>reduced  at a rate of no greater than 25% of initial dose at 3-6 month </a:t>
            </a:r>
            <a:r>
              <a:rPr lang="en-US" altLang="en-US" dirty="0" smtClean="0"/>
              <a:t>intervals</a:t>
            </a:r>
          </a:p>
          <a:p>
            <a:pPr lvl="1">
              <a:spcBef>
                <a:spcPts val="700"/>
              </a:spcBef>
              <a:buFont typeface="Arial" charset="0"/>
              <a:buChar char="•"/>
            </a:pPr>
            <a:r>
              <a:rPr lang="en-US" altLang="en-US" dirty="0" smtClean="0"/>
              <a:t>Not a “trial” – decisions driven by patient preference and many changed their minds over time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7887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Demographic Data: Initial Status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741889"/>
              </p:ext>
            </p:extLst>
          </p:nvPr>
        </p:nvGraphicFramePr>
        <p:xfrm>
          <a:off x="228600" y="1524000"/>
          <a:ext cx="8534400" cy="518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44800"/>
                <a:gridCol w="2844800"/>
                <a:gridCol w="2844800"/>
              </a:tblGrid>
              <a:tr h="103632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 Data:</a:t>
                      </a:r>
                    </a:p>
                    <a:p>
                      <a:r>
                        <a:rPr lang="en-US" dirty="0" smtClean="0"/>
                        <a:t>Choice at outset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Initial choice:</a:t>
                      </a:r>
                    </a:p>
                    <a:p>
                      <a:pPr algn="ctr"/>
                      <a:r>
                        <a:rPr lang="en-US" dirty="0" smtClean="0"/>
                        <a:t>Taper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Initial choice:</a:t>
                      </a:r>
                    </a:p>
                    <a:p>
                      <a:pPr algn="ctr"/>
                      <a:r>
                        <a:rPr lang="en-US" dirty="0" smtClean="0"/>
                        <a:t>No change</a:t>
                      </a:r>
                      <a:endParaRPr lang="en-US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 67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dirty="0" smtClean="0"/>
                        <a:t>Age  (mean)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</a:t>
                      </a:r>
                      <a:endParaRPr lang="en-US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dirty="0" smtClean="0"/>
                        <a:t>Sex   no. male (%)</a:t>
                      </a:r>
                    </a:p>
                    <a:p>
                      <a:r>
                        <a:rPr lang="en-US" dirty="0" smtClean="0"/>
                        <a:t>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 (68%)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(59%)</a:t>
                      </a:r>
                      <a:endParaRPr lang="en-US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dirty="0" smtClean="0"/>
                        <a:t>Diagnosis </a:t>
                      </a:r>
                    </a:p>
                    <a:p>
                      <a:r>
                        <a:rPr lang="en-US" dirty="0" smtClean="0"/>
                        <a:t>No. schizophrenia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20 (50%)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17 (63%)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124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Five Year Outcome per Initial Status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414345"/>
              </p:ext>
            </p:extLst>
          </p:nvPr>
        </p:nvGraphicFramePr>
        <p:xfrm>
          <a:off x="304800" y="1600200"/>
          <a:ext cx="8610600" cy="510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70200"/>
                <a:gridCol w="2870200"/>
                <a:gridCol w="2870200"/>
              </a:tblGrid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Status:</a:t>
                      </a:r>
                      <a:endParaRPr lang="en-US" dirty="0"/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Taper</a:t>
                      </a:r>
                      <a:endParaRPr lang="en-US" dirty="0"/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change</a:t>
                      </a:r>
                      <a:endParaRPr lang="en-US" dirty="0"/>
                    </a:p>
                  </a:txBody>
                  <a:tcPr marL="91954" marR="91954"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In treatment</a:t>
                      </a:r>
                      <a:endParaRPr lang="en-US" dirty="0"/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</a:p>
                    <a:p>
                      <a:pPr algn="ctr"/>
                      <a:r>
                        <a:rPr lang="en-US" dirty="0" smtClean="0"/>
                        <a:t>5 - moved</a:t>
                      </a:r>
                    </a:p>
                    <a:p>
                      <a:pPr algn="ctr"/>
                      <a:r>
                        <a:rPr lang="en-US" dirty="0" smtClean="0"/>
                        <a:t>3 - died</a:t>
                      </a:r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</a:p>
                    <a:p>
                      <a:pPr algn="ctr"/>
                      <a:r>
                        <a:rPr lang="en-US" dirty="0" smtClean="0"/>
                        <a:t>1- moved</a:t>
                      </a:r>
                      <a:endParaRPr lang="en-US" dirty="0"/>
                    </a:p>
                  </a:txBody>
                  <a:tcPr marL="91954" marR="91954"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Dose 2011</a:t>
                      </a:r>
                    </a:p>
                    <a:p>
                      <a:r>
                        <a:rPr lang="en-US" dirty="0" smtClean="0"/>
                        <a:t>Risperidone equiv. (± </a:t>
                      </a:r>
                      <a:r>
                        <a:rPr lang="en-US" dirty="0" err="1" smtClean="0"/>
                        <a:t>sd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8.1 (± 5.8)</a:t>
                      </a:r>
                      <a:endParaRPr lang="en-US" dirty="0"/>
                    </a:p>
                  </a:txBody>
                  <a:tcPr marL="91954" marR="91954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11.9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(± 7.1)</a:t>
                      </a:r>
                      <a:endParaRPr lang="en-US" dirty="0"/>
                    </a:p>
                  </a:txBody>
                  <a:tcPr marL="91954" marR="91954"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Dose 2016</a:t>
                      </a:r>
                    </a:p>
                    <a:p>
                      <a:r>
                        <a:rPr lang="en-US" dirty="0" smtClean="0"/>
                        <a:t>Risperidone Equiv. (± </a:t>
                      </a:r>
                      <a:r>
                        <a:rPr lang="en-US" dirty="0" err="1" smtClean="0"/>
                        <a:t>sd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± 5.8)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11.5 (± 9)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Employment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(31%)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(27%)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972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44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Work Status: Compared to Clinic Population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4901"/>
              </p:ext>
            </p:extLst>
          </p:nvPr>
        </p:nvGraphicFramePr>
        <p:xfrm>
          <a:off x="457200" y="1981200"/>
          <a:ext cx="8229600" cy="45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Clinic total</a:t>
                      </a:r>
                    </a:p>
                    <a:p>
                      <a:pPr algn="ctr"/>
                      <a:r>
                        <a:rPr lang="en-US" dirty="0" smtClean="0"/>
                        <a:t>(562 clients)</a:t>
                      </a:r>
                    </a:p>
                    <a:p>
                      <a:pPr algn="ctr"/>
                      <a:r>
                        <a:rPr lang="en-US" dirty="0" smtClean="0"/>
                        <a:t>FY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Initial status: taper </a:t>
                      </a:r>
                    </a:p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Initial status: no taper</a:t>
                      </a:r>
                    </a:p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138 (26.6%)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10 (31%)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 (27%)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5441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04421537"/>
              </p:ext>
            </p:extLst>
          </p:nvPr>
        </p:nvGraphicFramePr>
        <p:xfrm>
          <a:off x="-2" y="-1"/>
          <a:ext cx="9077075" cy="68580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5415"/>
                <a:gridCol w="1815415"/>
                <a:gridCol w="1815415"/>
                <a:gridCol w="1815415"/>
                <a:gridCol w="1815415"/>
              </a:tblGrid>
              <a:tr h="1331582">
                <a:tc>
                  <a:txBody>
                    <a:bodyPr/>
                    <a:lstStyle/>
                    <a:p>
                      <a:r>
                        <a:rPr lang="en-US" dirty="0" smtClean="0"/>
                        <a:t>Status over </a:t>
                      </a:r>
                    </a:p>
                    <a:p>
                      <a:r>
                        <a:rPr lang="en-US" dirty="0" smtClean="0"/>
                        <a:t>Follow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Maintained Taper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dose 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Dose 2</a:t>
                      </a:r>
                      <a:r>
                        <a:rPr lang="en-US" baseline="0" dirty="0" smtClean="0"/>
                        <a:t> mg or less by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 made a change</a:t>
                      </a:r>
                      <a:endParaRPr lang="en-US" dirty="0"/>
                    </a:p>
                  </a:txBody>
                  <a:tcPr/>
                </a:tc>
              </a:tr>
              <a:tr h="57067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570677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49.3</a:t>
                      </a:r>
                      <a:endParaRPr lang="en-US" dirty="0"/>
                    </a:p>
                  </a:txBody>
                  <a:tcPr/>
                </a:tc>
              </a:tr>
              <a:tr h="570677">
                <a:tc>
                  <a:txBody>
                    <a:bodyPr/>
                    <a:lstStyle/>
                    <a:p>
                      <a:r>
                        <a:rPr lang="en-US" dirty="0" smtClean="0"/>
                        <a:t>Sex =male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9(64%)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(57%)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11(69%)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(70%)</a:t>
                      </a:r>
                      <a:endParaRPr lang="en-US" dirty="0"/>
                    </a:p>
                  </a:txBody>
                  <a:tcPr/>
                </a:tc>
              </a:tr>
              <a:tr h="798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SZ diagnosis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6(43%)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 (49%)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(57%)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(55%)</a:t>
                      </a:r>
                      <a:endParaRPr lang="en-US" dirty="0"/>
                    </a:p>
                  </a:txBody>
                  <a:tcPr/>
                </a:tc>
              </a:tr>
              <a:tr h="1079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Dose 2011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Risperidone</a:t>
                      </a:r>
                      <a:r>
                        <a:rPr lang="en-US" sz="1400" dirty="0" smtClean="0"/>
                        <a:t> equiv.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(± </a:t>
                      </a:r>
                      <a:r>
                        <a:rPr lang="en-US" sz="1400" dirty="0" err="1" smtClean="0"/>
                        <a:t>sd</a:t>
                      </a:r>
                      <a:r>
                        <a:rPr lang="en-US" sz="140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7.6</a:t>
                      </a:r>
                    </a:p>
                    <a:p>
                      <a:pPr algn="ctr"/>
                      <a:r>
                        <a:rPr lang="en-US" dirty="0" smtClean="0"/>
                        <a:t>(±3.4)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8.26</a:t>
                      </a:r>
                    </a:p>
                    <a:p>
                      <a:pPr algn="ctr"/>
                      <a:r>
                        <a:rPr lang="en-US" dirty="0" smtClean="0"/>
                        <a:t>(±5.2)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</a:t>
                      </a:r>
                    </a:p>
                    <a:p>
                      <a:pPr algn="ctr"/>
                      <a:r>
                        <a:rPr lang="en-US" dirty="0" smtClean="0"/>
                        <a:t>(±2.9)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</a:p>
                    <a:p>
                      <a:pPr algn="ctr"/>
                      <a:r>
                        <a:rPr lang="en-US" dirty="0" smtClean="0"/>
                        <a:t>(±6.8)</a:t>
                      </a:r>
                      <a:endParaRPr lang="en-US" dirty="0"/>
                    </a:p>
                  </a:txBody>
                  <a:tcPr/>
                </a:tc>
              </a:tr>
              <a:tr h="1079712">
                <a:tc>
                  <a:txBody>
                    <a:bodyPr/>
                    <a:lstStyle/>
                    <a:p>
                      <a:r>
                        <a:rPr lang="en-US" dirty="0" smtClean="0"/>
                        <a:t>Dose 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Risperidone</a:t>
                      </a:r>
                      <a:r>
                        <a:rPr lang="en-US" sz="1400" dirty="0" smtClean="0"/>
                        <a:t> equiv.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(± </a:t>
                      </a:r>
                      <a:r>
                        <a:rPr lang="en-US" sz="1400" dirty="0" err="1" smtClean="0"/>
                        <a:t>sd</a:t>
                      </a:r>
                      <a:r>
                        <a:rPr lang="en-US" sz="140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</a:p>
                    <a:p>
                      <a:pPr algn="ctr"/>
                      <a:r>
                        <a:rPr lang="en-US" dirty="0" smtClean="0"/>
                        <a:t>(±2.6)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</a:t>
                      </a:r>
                    </a:p>
                    <a:p>
                      <a:pPr algn="ctr"/>
                      <a:r>
                        <a:rPr lang="en-US" dirty="0" smtClean="0"/>
                        <a:t>(±4.6)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</a:p>
                    <a:p>
                      <a:pPr algn="ctr"/>
                      <a:r>
                        <a:rPr lang="en-US" dirty="0" smtClean="0"/>
                        <a:t>(±0.8)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14.2</a:t>
                      </a:r>
                    </a:p>
                    <a:p>
                      <a:pPr algn="ctr"/>
                      <a:r>
                        <a:rPr lang="en-US" dirty="0" smtClean="0"/>
                        <a:t>(±8.8)</a:t>
                      </a:r>
                      <a:endParaRPr lang="en-US" dirty="0"/>
                    </a:p>
                  </a:txBody>
                  <a:tcPr/>
                </a:tc>
              </a:tr>
              <a:tr h="856016">
                <a:tc>
                  <a:txBody>
                    <a:bodyPr/>
                    <a:lstStyle/>
                    <a:p>
                      <a:r>
                        <a:rPr lang="en-US" dirty="0" smtClean="0"/>
                        <a:t>Working?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(43%)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11(31%)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7(50%)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(20%)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920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APD discontinuation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Three </a:t>
            </a:r>
            <a:r>
              <a:rPr lang="en-US" dirty="0"/>
              <a:t>i</a:t>
            </a:r>
            <a:r>
              <a:rPr lang="en-US" dirty="0" smtClean="0"/>
              <a:t>ndividuals tapered to no APD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None hospitalized since stopping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Age (average) - 48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Diagnoses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Schizophrenia – no other medications – working – some voices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PTSD – low dose benzodiazepine – not working - stable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Bipolar Affective Disorder – mood stabilizer – working – no symptoms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33722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Hospitalization By Year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683318"/>
              </p:ext>
            </p:extLst>
          </p:nvPr>
        </p:nvGraphicFramePr>
        <p:xfrm>
          <a:off x="0" y="1228030"/>
          <a:ext cx="9144000" cy="53775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50092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2614450">
                <a:tc>
                  <a:txBody>
                    <a:bodyPr/>
                    <a:lstStyle/>
                    <a:p>
                      <a:r>
                        <a:rPr lang="en-US" dirty="0" smtClean="0"/>
                        <a:t>Taper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1(abrupt stop)</a:t>
                      </a:r>
                    </a:p>
                    <a:p>
                      <a:r>
                        <a:rPr lang="en-US" dirty="0" smtClean="0"/>
                        <a:t>(2.5%)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  <a:p>
                      <a:r>
                        <a:rPr lang="en-US" dirty="0" smtClean="0"/>
                        <a:t>(12.5%)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 person had a second event after abruptly stopping)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(5%)</a:t>
                      </a:r>
                    </a:p>
                    <a:p>
                      <a:r>
                        <a:rPr lang="en-US" dirty="0" smtClean="0"/>
                        <a:t>(3 events, all abrupt stops)</a:t>
                      </a:r>
                      <a:endParaRPr lang="en-US" dirty="0"/>
                    </a:p>
                  </a:txBody>
                  <a:tcPr/>
                </a:tc>
              </a:tr>
              <a:tr h="791778">
                <a:tc>
                  <a:txBody>
                    <a:bodyPr/>
                    <a:lstStyle/>
                    <a:p>
                      <a:r>
                        <a:rPr lang="en-US" dirty="0" smtClean="0"/>
                        <a:t>No Taper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1(abrupt)</a:t>
                      </a:r>
                    </a:p>
                    <a:p>
                      <a:r>
                        <a:rPr lang="en-US" dirty="0" smtClean="0"/>
                        <a:t>(3.7%)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(3.7%)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70445">
                <a:tc>
                  <a:txBody>
                    <a:bodyPr/>
                    <a:lstStyle/>
                    <a:p>
                      <a:r>
                        <a:rPr lang="en-US" dirty="0" smtClean="0"/>
                        <a:t>Total in CSP</a:t>
                      </a:r>
                    </a:p>
                    <a:p>
                      <a:r>
                        <a:rPr lang="en-US" dirty="0" smtClean="0"/>
                        <a:t>Program (% based on ~ 600)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</a:p>
                    <a:p>
                      <a:r>
                        <a:rPr lang="en-US" dirty="0" smtClean="0"/>
                        <a:t> (~11%)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</a:p>
                    <a:p>
                      <a:r>
                        <a:rPr lang="en-US" dirty="0" smtClean="0"/>
                        <a:t>~11%)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</a:p>
                    <a:p>
                      <a:r>
                        <a:rPr lang="en-US" dirty="0" smtClean="0"/>
                        <a:t>(~11%)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</a:p>
                    <a:p>
                      <a:r>
                        <a:rPr lang="en-US" dirty="0" smtClean="0"/>
                        <a:t>(8.5%)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</a:p>
                    <a:p>
                      <a:r>
                        <a:rPr lang="en-US" dirty="0" smtClean="0"/>
                        <a:t>(~13%)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82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Patients who were hospitalized (taper)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799798"/>
              </p:ext>
            </p:extLst>
          </p:nvPr>
        </p:nvGraphicFramePr>
        <p:xfrm>
          <a:off x="0" y="1156385"/>
          <a:ext cx="9144000" cy="56254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604990">
                <a:tc>
                  <a:txBody>
                    <a:bodyPr/>
                    <a:lstStyle/>
                    <a:p>
                      <a:r>
                        <a:rPr lang="en-US" dirty="0" smtClean="0"/>
                        <a:t>Age (2011)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50.3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baseline="0" dirty="0" smtClean="0"/>
                        <a:t> 14.5)</a:t>
                      </a:r>
                      <a:endParaRPr lang="en-US" dirty="0"/>
                    </a:p>
                  </a:txBody>
                  <a:tcPr/>
                </a:tc>
              </a:tr>
              <a:tr h="604990"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(42.9%)</a:t>
                      </a:r>
                      <a:endParaRPr lang="en-US" dirty="0"/>
                    </a:p>
                  </a:txBody>
                  <a:tcPr/>
                </a:tc>
              </a:tr>
              <a:tr h="604990">
                <a:tc>
                  <a:txBody>
                    <a:bodyPr/>
                    <a:lstStyle/>
                    <a:p>
                      <a:r>
                        <a:rPr lang="en-US" dirty="0" smtClean="0"/>
                        <a:t>Diagnosis Schizophrenia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1(14%)</a:t>
                      </a:r>
                      <a:endParaRPr lang="en-US" dirty="0"/>
                    </a:p>
                  </a:txBody>
                  <a:tcPr/>
                </a:tc>
              </a:tr>
              <a:tr h="604990">
                <a:tc>
                  <a:txBody>
                    <a:bodyPr/>
                    <a:lstStyle/>
                    <a:p>
                      <a:r>
                        <a:rPr lang="en-US" dirty="0" smtClean="0"/>
                        <a:t>Highest dose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u="none" dirty="0" smtClean="0"/>
                        <a:t> </a:t>
                      </a:r>
                      <a:r>
                        <a:rPr lang="en-US" u="none" dirty="0" err="1" smtClean="0"/>
                        <a:t>sd</a:t>
                      </a:r>
                      <a:r>
                        <a:rPr lang="en-US" u="sng" dirty="0" smtClean="0"/>
                        <a:t>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10.3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dirty="0" smtClean="0"/>
                        <a:t> 6)</a:t>
                      </a:r>
                      <a:endParaRPr lang="en-US" dirty="0"/>
                    </a:p>
                  </a:txBody>
                  <a:tcPr/>
                </a:tc>
              </a:tr>
              <a:tr h="604990">
                <a:tc>
                  <a:txBody>
                    <a:bodyPr/>
                    <a:lstStyle/>
                    <a:p>
                      <a:r>
                        <a:rPr lang="en-US" dirty="0" smtClean="0"/>
                        <a:t>Dose prior to hospitalization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6.3)</a:t>
                      </a:r>
                      <a:endParaRPr lang="en-US" dirty="0"/>
                    </a:p>
                  </a:txBody>
                  <a:tcPr/>
                </a:tc>
              </a:tr>
              <a:tr h="653462">
                <a:tc>
                  <a:txBody>
                    <a:bodyPr/>
                    <a:lstStyle/>
                    <a:p>
                      <a:r>
                        <a:rPr lang="en-US" dirty="0" smtClean="0"/>
                        <a:t>Time from last</a:t>
                      </a:r>
                      <a:r>
                        <a:rPr lang="en-US" baseline="0" dirty="0" smtClean="0"/>
                        <a:t> dose reduction to hospitalization (months)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 (</a:t>
                      </a:r>
                      <a:r>
                        <a:rPr lang="en-US" u="sng" dirty="0" smtClean="0"/>
                        <a:t>+</a:t>
                      </a:r>
                      <a:r>
                        <a:rPr lang="en-US" dirty="0" smtClean="0"/>
                        <a:t> 3.3)</a:t>
                      </a:r>
                    </a:p>
                    <a:p>
                      <a:r>
                        <a:rPr lang="en-US" dirty="0" smtClean="0"/>
                        <a:t>Range</a:t>
                      </a:r>
                      <a:r>
                        <a:rPr lang="en-US" baseline="0" dirty="0" smtClean="0"/>
                        <a:t> 1-12</a:t>
                      </a:r>
                      <a:endParaRPr lang="en-US" dirty="0"/>
                    </a:p>
                  </a:txBody>
                  <a:tcPr/>
                </a:tc>
              </a:tr>
              <a:tr h="653462">
                <a:tc>
                  <a:txBody>
                    <a:bodyPr/>
                    <a:lstStyle/>
                    <a:p>
                      <a:r>
                        <a:rPr lang="en-US" dirty="0" smtClean="0"/>
                        <a:t>Other drugs stopped prior to hospitalization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Lithium reduced/stopped: 3 (1-9 months PTH)</a:t>
                      </a:r>
                    </a:p>
                    <a:p>
                      <a:r>
                        <a:rPr lang="en-US" dirty="0" err="1" smtClean="0"/>
                        <a:t>Olsetamavir</a:t>
                      </a:r>
                      <a:r>
                        <a:rPr lang="en-US" dirty="0" smtClean="0"/>
                        <a:t> started: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</a:tr>
              <a:tr h="653462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77261">
                <a:tc>
                  <a:txBody>
                    <a:bodyPr/>
                    <a:lstStyle/>
                    <a:p>
                      <a:r>
                        <a:rPr lang="en-US" dirty="0" smtClean="0"/>
                        <a:t>Return to</a:t>
                      </a:r>
                      <a:r>
                        <a:rPr lang="en-US" baseline="0" dirty="0" smtClean="0"/>
                        <a:t> pre-hospital level of 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7 </a:t>
                      </a:r>
                      <a:r>
                        <a:rPr lang="en-US" dirty="0" smtClean="0"/>
                        <a:t>(100%)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187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Study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563880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5100" dirty="0" smtClean="0"/>
              <a:t>Tapering carries higher risk of hospitalization</a:t>
            </a:r>
          </a:p>
          <a:p>
            <a:pPr lvl="1">
              <a:lnSpc>
                <a:spcPct val="170000"/>
              </a:lnSpc>
            </a:pPr>
            <a:r>
              <a:rPr lang="en-US" sz="4500" dirty="0" smtClean="0"/>
              <a:t>Most able to taper without problems</a:t>
            </a:r>
          </a:p>
          <a:p>
            <a:pPr>
              <a:lnSpc>
                <a:spcPct val="170000"/>
              </a:lnSpc>
            </a:pPr>
            <a:r>
              <a:rPr lang="en-US" sz="4500" b="1" i="1" dirty="0" smtClean="0"/>
              <a:t>Many people can engage with this complex discussion</a:t>
            </a:r>
          </a:p>
          <a:p>
            <a:pPr lvl="1">
              <a:lnSpc>
                <a:spcPct val="170000"/>
              </a:lnSpc>
            </a:pPr>
            <a:r>
              <a:rPr lang="en-US" sz="4500" b="1" dirty="0"/>
              <a:t>D</a:t>
            </a:r>
            <a:r>
              <a:rPr lang="en-US" sz="4500" b="1" dirty="0" smtClean="0"/>
              <a:t>iscussion did not provoke widespread abrupt abandonment of drug treatment.</a:t>
            </a:r>
          </a:p>
          <a:p>
            <a:pPr>
              <a:lnSpc>
                <a:spcPct val="170000"/>
              </a:lnSpc>
            </a:pPr>
            <a:r>
              <a:rPr lang="en-US" sz="5100" dirty="0" smtClean="0"/>
              <a:t>In my clinic, more dose reduction than with drug discontinuation</a:t>
            </a:r>
          </a:p>
          <a:p>
            <a:pPr>
              <a:lnSpc>
                <a:spcPct val="170000"/>
              </a:lnSpc>
            </a:pPr>
            <a:r>
              <a:rPr lang="en-US" sz="5100" dirty="0" smtClean="0"/>
              <a:t>Use of minimal effective dose recommended</a:t>
            </a:r>
          </a:p>
          <a:p>
            <a:pPr lvl="1">
              <a:lnSpc>
                <a:spcPct val="170000"/>
              </a:lnSpc>
            </a:pPr>
            <a:r>
              <a:rPr lang="en-US" sz="4500" dirty="0" smtClean="0"/>
              <a:t>No guidelines on how to achieve this</a:t>
            </a:r>
          </a:p>
          <a:p>
            <a:pPr lvl="1">
              <a:lnSpc>
                <a:spcPct val="170000"/>
              </a:lnSpc>
            </a:pPr>
            <a:endParaRPr lang="en-US" sz="4500" b="1" dirty="0" smtClean="0"/>
          </a:p>
          <a:p>
            <a:pPr>
              <a:lnSpc>
                <a:spcPct val="220000"/>
              </a:lnSpc>
            </a:pP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8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Shared Decision Making and Dialogic Practice: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128141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Ethical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724400"/>
          </a:xfrm>
        </p:spPr>
        <p:txBody>
          <a:bodyPr/>
          <a:lstStyle/>
          <a:p>
            <a:r>
              <a:rPr lang="en-US" dirty="0" smtClean="0"/>
              <a:t>Psychiatrists consider themselves modern physicians who are influenced by empirically validated standards of care.</a:t>
            </a:r>
          </a:p>
          <a:p>
            <a:r>
              <a:rPr lang="en-US" dirty="0" smtClean="0"/>
              <a:t>What does one do when one’s own evaluation of scientific literature leads to conclusions different from one’s peers?</a:t>
            </a:r>
          </a:p>
          <a:p>
            <a:r>
              <a:rPr lang="en-US" dirty="0" smtClean="0"/>
              <a:t>Will review empiric data to reveal problem and elucidate proposed remedy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80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Open Dialogue:</a:t>
            </a:r>
            <a:br>
              <a:rPr lang="en-US" dirty="0" smtClean="0"/>
            </a:br>
            <a:r>
              <a:rPr lang="en-US" dirty="0" smtClean="0"/>
              <a:t>An Alternative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Good outcomes with minimal use of drugs</a:t>
            </a:r>
          </a:p>
          <a:p>
            <a:r>
              <a:rPr lang="en-US" dirty="0" smtClean="0"/>
              <a:t>Belief that recovery can come through a relational process</a:t>
            </a:r>
          </a:p>
          <a:p>
            <a:pPr lvl="1"/>
            <a:r>
              <a:rPr lang="en-US" dirty="0" smtClean="0"/>
              <a:t>Drugs not considered essential</a:t>
            </a:r>
          </a:p>
          <a:p>
            <a:pPr lvl="1"/>
            <a:r>
              <a:rPr lang="en-US" dirty="0" smtClean="0"/>
              <a:t>Toleration of uncertainty is a key principle</a:t>
            </a:r>
          </a:p>
          <a:p>
            <a:pPr lvl="1"/>
            <a:r>
              <a:rPr lang="en-US" dirty="0" smtClean="0"/>
              <a:t>Not prescriptive – allows for multiple views and understandings of the problem</a:t>
            </a:r>
          </a:p>
          <a:p>
            <a:pPr lvl="1"/>
            <a:r>
              <a:rPr lang="en-US" dirty="0" smtClean="0"/>
              <a:t>Allows time and brings in multiple perspectives</a:t>
            </a:r>
          </a:p>
          <a:p>
            <a:pPr lvl="1"/>
            <a:r>
              <a:rPr lang="en-US" dirty="0" smtClean="0"/>
              <a:t>Avoids labels (of patient and family)</a:t>
            </a:r>
          </a:p>
          <a:p>
            <a:pPr lvl="1"/>
            <a:r>
              <a:rPr lang="en-US" dirty="0" smtClean="0"/>
              <a:t>Respect is a core principle</a:t>
            </a:r>
          </a:p>
          <a:p>
            <a:pPr lvl="1"/>
            <a:r>
              <a:rPr lang="en-US" dirty="0" smtClean="0"/>
              <a:t>Allied with recovery principles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692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The </a:t>
            </a:r>
            <a:r>
              <a:rPr lang="en-US" sz="3100" dirty="0"/>
              <a:t>Finnish Open Dialogue Outcomes</a:t>
            </a:r>
            <a:br>
              <a:rPr lang="en-US" sz="3100" dirty="0"/>
            </a:br>
            <a:r>
              <a:rPr lang="en-US" sz="2000" dirty="0" smtClean="0"/>
              <a:t>Svedberg et al., </a:t>
            </a:r>
            <a:r>
              <a:rPr lang="en-US" sz="2000" dirty="0"/>
              <a:t>Social </a:t>
            </a:r>
            <a:r>
              <a:rPr lang="en-US" sz="2000" dirty="0" smtClean="0"/>
              <a:t>Psychiatry 2001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20" y="1600200"/>
            <a:ext cx="712576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03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82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Open Dialogue Allows for Tolerance of the Uncertainty in an Uncertain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/>
              <a:t>Humility and uncertainty</a:t>
            </a:r>
          </a:p>
          <a:p>
            <a:r>
              <a:rPr lang="en-US" dirty="0"/>
              <a:t>Listen to what the person wants and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“Symptoms</a:t>
            </a:r>
            <a:r>
              <a:rPr lang="en-US" dirty="0"/>
              <a:t>” may not be highest priority target</a:t>
            </a:r>
          </a:p>
          <a:p>
            <a:r>
              <a:rPr lang="en-US" dirty="0"/>
              <a:t>Bring many perspectives into decision making process - network orientation</a:t>
            </a:r>
          </a:p>
          <a:p>
            <a:r>
              <a:rPr lang="en-US" dirty="0"/>
              <a:t>Take the time needed to acknowledge complexity</a:t>
            </a:r>
          </a:p>
          <a:p>
            <a:r>
              <a:rPr lang="en-US" dirty="0" smtClean="0"/>
              <a:t>Accept </a:t>
            </a:r>
            <a:r>
              <a:rPr lang="en-US" dirty="0"/>
              <a:t>that drugs are a tool and not a </a:t>
            </a:r>
            <a:r>
              <a:rPr lang="en-US" dirty="0" smtClean="0"/>
              <a:t>cure</a:t>
            </a:r>
          </a:p>
        </p:txBody>
      </p:sp>
    </p:spTree>
    <p:extLst>
      <p:ext uri="{BB962C8B-B14F-4D97-AF65-F5344CB8AC3E}">
        <p14:creationId xmlns:p14="http://schemas.microsoft.com/office/powerpoint/2010/main" val="165236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87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Open Dialogue </a:t>
            </a:r>
            <a:r>
              <a:rPr lang="en-US" i="1" dirty="0"/>
              <a:t>IS</a:t>
            </a:r>
            <a:r>
              <a:rPr lang="en-US" dirty="0"/>
              <a:t> Shared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2232420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Cognitive Bias and Tapering APDs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is a tremendous cognitive pull to find explanations</a:t>
            </a:r>
          </a:p>
          <a:p>
            <a:r>
              <a:rPr lang="en-US" dirty="0" smtClean="0"/>
              <a:t>Hospital admission when tapering: confirms bias that tapering is always harmful</a:t>
            </a:r>
          </a:p>
          <a:p>
            <a:r>
              <a:rPr lang="en-US" dirty="0" smtClean="0"/>
              <a:t>Hospital admission despite adherence: “treatment resistance”</a:t>
            </a:r>
          </a:p>
          <a:p>
            <a:r>
              <a:rPr lang="en-US" dirty="0" smtClean="0"/>
              <a:t>Bothered more by negative outcomes than positive ones - hospitalization feels “bad”</a:t>
            </a:r>
          </a:p>
          <a:p>
            <a:r>
              <a:rPr lang="en-US" dirty="0" smtClean="0"/>
              <a:t>Not impacted as much by people who quietly do well as by those who noisily do poorly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This is a challenge when the drugs may be helpful in the short run (days to weeks)  but impairing over time (years).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63538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Harrow M, </a:t>
            </a:r>
            <a:r>
              <a:rPr lang="en-US" dirty="0" err="1"/>
              <a:t>Jobe</a:t>
            </a:r>
            <a:r>
              <a:rPr lang="en-US" dirty="0"/>
              <a:t> TH, Faull RN, Do all schizophrenia patients need antipsychotic treatment continuously throughout their lifetime?  A 20-year longitudinal study. </a:t>
            </a:r>
            <a:r>
              <a:rPr lang="en-US" u="sng" dirty="0"/>
              <a:t> Psychological Medicine</a:t>
            </a:r>
            <a:r>
              <a:rPr lang="en-US" dirty="0"/>
              <a:t>, Oct 2012 42:10.  2145-55.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McEvoy JP, </a:t>
            </a:r>
            <a:r>
              <a:rPr lang="en-US" dirty="0" err="1"/>
              <a:t>Hogarty</a:t>
            </a:r>
            <a:r>
              <a:rPr lang="en-US" dirty="0"/>
              <a:t> GE, Steingard S.  Optimal dose of neuroleptic in acute schizophrenia:  A controlled study of the neuroleptic threshold and higher haloperidol dose.  </a:t>
            </a:r>
            <a:r>
              <a:rPr lang="en-US" u="sng" dirty="0"/>
              <a:t>Archives of General Psychiatry</a:t>
            </a:r>
            <a:r>
              <a:rPr lang="en-US" dirty="0"/>
              <a:t>.  1991 Aug. 48(8).  739-45.</a:t>
            </a:r>
          </a:p>
          <a:p>
            <a:endParaRPr lang="en-US" dirty="0"/>
          </a:p>
          <a:p>
            <a:r>
              <a:rPr lang="en-US" dirty="0"/>
              <a:t>Ho et al, Long-term antipsychotic treatment and brain volumes:  A longitudinal study of first-episode schizophrenia.  </a:t>
            </a:r>
            <a:r>
              <a:rPr lang="en-US" u="sng" dirty="0"/>
              <a:t>Archives of General Psychiatry</a:t>
            </a:r>
            <a:r>
              <a:rPr lang="en-US" dirty="0"/>
              <a:t>.  2011.Feb;68(2):128-37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3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Antipsychotic Drugs and Schizophrenia: </a:t>
            </a:r>
            <a:r>
              <a:rPr lang="en-US" sz="4000" dirty="0" smtClean="0"/>
              <a:t>Accepted Community Practice (ACP)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Antipsychotic Drugs</a:t>
            </a:r>
          </a:p>
          <a:p>
            <a:pPr lvl="1"/>
            <a:r>
              <a:rPr lang="en-US" dirty="0" smtClean="0"/>
              <a:t>Essential to recovery from psychotic conditions</a:t>
            </a:r>
          </a:p>
          <a:p>
            <a:pPr lvl="1"/>
            <a:r>
              <a:rPr lang="en-US" dirty="0" smtClean="0"/>
              <a:t>Delaying use is harmful</a:t>
            </a:r>
          </a:p>
          <a:p>
            <a:pPr lvl="1"/>
            <a:r>
              <a:rPr lang="en-US" dirty="0" smtClean="0"/>
              <a:t>Drugs should be continued indefinitely to prevent relapse</a:t>
            </a:r>
          </a:p>
          <a:p>
            <a:pPr lvl="1"/>
            <a:r>
              <a:rPr lang="en-US" dirty="0" smtClean="0"/>
              <a:t>Implicit notion that drugs improve long-term outcome</a:t>
            </a:r>
          </a:p>
          <a:p>
            <a:endParaRPr lang="en-US" dirty="0" smtClean="0"/>
          </a:p>
          <a:p>
            <a:r>
              <a:rPr lang="en-US" dirty="0" smtClean="0"/>
              <a:t>Impact on System of Care</a:t>
            </a:r>
          </a:p>
          <a:p>
            <a:pPr lvl="1"/>
            <a:r>
              <a:rPr lang="en-US" dirty="0" smtClean="0"/>
              <a:t>When psychosis warrants protection, hospitals utilized</a:t>
            </a:r>
          </a:p>
          <a:p>
            <a:pPr lvl="1"/>
            <a:r>
              <a:rPr lang="en-US" dirty="0"/>
              <a:t>Hospital model based on current accepted practice</a:t>
            </a:r>
          </a:p>
          <a:p>
            <a:pPr lvl="2"/>
            <a:r>
              <a:rPr lang="en-US" dirty="0"/>
              <a:t>Drugs started quickly and dose often increased rapidly</a:t>
            </a:r>
          </a:p>
          <a:p>
            <a:pPr lvl="2"/>
            <a:r>
              <a:rPr lang="en-US" dirty="0"/>
              <a:t>Brief hospitalization is rewarded for clinical and financial </a:t>
            </a:r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It is nearly impossible to hospitalize a person without drug treatment being major focus of treatment.</a:t>
            </a:r>
          </a:p>
          <a:p>
            <a:pPr lvl="1"/>
            <a:r>
              <a:rPr lang="en-US" dirty="0" smtClean="0"/>
              <a:t>Issue also arises in outpatient settings – not as pressing</a:t>
            </a:r>
          </a:p>
        </p:txBody>
      </p:sp>
    </p:spTree>
    <p:extLst>
      <p:ext uri="{BB962C8B-B14F-4D97-AF65-F5344CB8AC3E}">
        <p14:creationId xmlns:p14="http://schemas.microsoft.com/office/powerpoint/2010/main" val="397050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Schizophrenia:</a:t>
            </a:r>
            <a:br>
              <a:rPr lang="en-US" dirty="0" smtClean="0"/>
            </a:br>
            <a:r>
              <a:rPr lang="en-US" dirty="0" smtClean="0"/>
              <a:t>Challenges to Accepted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Data suggest delay in treatment is not as harmful as commonly stated</a:t>
            </a:r>
          </a:p>
          <a:p>
            <a:r>
              <a:rPr lang="en-US" dirty="0" smtClean="0"/>
              <a:t>Individuals may recover without drugs</a:t>
            </a:r>
          </a:p>
          <a:p>
            <a:r>
              <a:rPr lang="en-US" dirty="0" smtClean="0"/>
              <a:t>Long-term use of drugs may reduce short-term relapse risk but also worsen long-term outcome</a:t>
            </a:r>
          </a:p>
          <a:p>
            <a:r>
              <a:rPr lang="en-US" dirty="0" smtClean="0"/>
              <a:t>Many individuals on higher doses or more drugs than are supported even by “mainstream”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279712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 Different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686800" cy="495300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800" dirty="0"/>
              <a:t>Tolerate psychosis for longer periods of time before introducing </a:t>
            </a:r>
            <a:r>
              <a:rPr lang="en-US" sz="3800" dirty="0" smtClean="0"/>
              <a:t>APDs</a:t>
            </a:r>
            <a:endParaRPr lang="en-US" sz="38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800" dirty="0" smtClean="0"/>
              <a:t>Work to establish the minimally effective dose (MED)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800" dirty="0" smtClean="0"/>
              <a:t>Consider stopping drugs </a:t>
            </a:r>
            <a:r>
              <a:rPr lang="en-US" sz="3800" dirty="0"/>
              <a:t>when a person is </a:t>
            </a:r>
            <a:r>
              <a:rPr lang="en-US" sz="3800" dirty="0" smtClean="0"/>
              <a:t>stable</a:t>
            </a:r>
            <a:endParaRPr lang="en-US" sz="38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800" dirty="0"/>
              <a:t>Relapse risk might be acceptable to </a:t>
            </a:r>
            <a:r>
              <a:rPr lang="en-US" sz="3800" dirty="0" smtClean="0"/>
              <a:t>establish MED and to reduce </a:t>
            </a:r>
            <a:r>
              <a:rPr lang="en-US" sz="3800" dirty="0"/>
              <a:t>negative impact on long-term function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8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Is it safe to intervene without drugs?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3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en-US" sz="4000" b="1" dirty="0"/>
              <a:t>Duration of Untreated </a:t>
            </a:r>
            <a:r>
              <a:rPr lang="en-US" altLang="en-US" sz="4000" b="1" dirty="0" smtClean="0"/>
              <a:t>Psychosis (DUP):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/>
              <a:t>Is it </a:t>
            </a:r>
            <a:r>
              <a:rPr lang="en-US" altLang="en-US" sz="4000" b="1" dirty="0" smtClean="0"/>
              <a:t>Safe </a:t>
            </a:r>
            <a:r>
              <a:rPr lang="en-US" altLang="en-US" sz="4000" b="1" dirty="0"/>
              <a:t>to </a:t>
            </a:r>
            <a:r>
              <a:rPr lang="en-US" altLang="en-US" sz="4000" b="1" dirty="0" smtClean="0"/>
              <a:t>Wait</a:t>
            </a:r>
            <a:r>
              <a:rPr lang="en-US" altLang="en-US" sz="4000" b="1" dirty="0"/>
              <a:t>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Richard Wyatt </a:t>
            </a:r>
            <a:r>
              <a:rPr lang="en-US" altLang="en-US" sz="1600" dirty="0"/>
              <a:t>(</a:t>
            </a:r>
            <a:r>
              <a:rPr lang="en-US" altLang="en-US" sz="1600" dirty="0" smtClean="0"/>
              <a:t>Schizophrenia </a:t>
            </a:r>
            <a:r>
              <a:rPr lang="en-US" altLang="en-US" sz="1600" dirty="0"/>
              <a:t>Bull </a:t>
            </a:r>
            <a:r>
              <a:rPr lang="en-US" altLang="en-US" sz="1600" dirty="0" smtClean="0"/>
              <a:t>1991)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S</a:t>
            </a:r>
            <a:r>
              <a:rPr lang="en-US" altLang="en-US" sz="2400" dirty="0" smtClean="0"/>
              <a:t>peculated </a:t>
            </a:r>
            <a:r>
              <a:rPr lang="en-US" altLang="en-US" sz="2400" dirty="0"/>
              <a:t>that the psychotic state is bad for</a:t>
            </a:r>
            <a:r>
              <a:rPr lang="en-US" altLang="en-US" sz="1400" dirty="0"/>
              <a:t>  </a:t>
            </a:r>
            <a:r>
              <a:rPr lang="en-US" altLang="en-US" sz="2400" dirty="0"/>
              <a:t>the </a:t>
            </a:r>
            <a:r>
              <a:rPr lang="en-US" altLang="en-US" sz="2400" dirty="0" smtClean="0"/>
              <a:t>brain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Q</a:t>
            </a:r>
            <a:r>
              <a:rPr lang="en-US" altLang="en-US" sz="2400" dirty="0" smtClean="0"/>
              <a:t>ualitative analysis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</a:t>
            </a:r>
            <a:r>
              <a:rPr lang="en-US" altLang="en-US" sz="2400" dirty="0" smtClean="0"/>
              <a:t>ore </a:t>
            </a:r>
            <a:r>
              <a:rPr lang="en-US" altLang="en-US" sz="2400" dirty="0"/>
              <a:t>critical of studies that challenge his hypothesis than of those that support </a:t>
            </a:r>
            <a:r>
              <a:rPr lang="en-US" altLang="en-US" sz="2400" dirty="0" smtClean="0"/>
              <a:t>it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 hypothesis became a clinical “fact”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L</a:t>
            </a:r>
            <a:r>
              <a:rPr lang="en-US" altLang="en-US" sz="2800" dirty="0" smtClean="0"/>
              <a:t>ed </a:t>
            </a:r>
            <a:r>
              <a:rPr lang="en-US" altLang="en-US" sz="2800" dirty="0"/>
              <a:t>to early intervention studies, </a:t>
            </a:r>
            <a:r>
              <a:rPr lang="en-US" altLang="en-US" sz="2800" dirty="0" smtClean="0"/>
              <a:t>long-term studies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Hypothesis: early </a:t>
            </a:r>
            <a:r>
              <a:rPr lang="en-US" altLang="en-US" sz="2400" dirty="0"/>
              <a:t>use of medications would yield better </a:t>
            </a:r>
            <a:r>
              <a:rPr lang="en-US" altLang="en-US" sz="2400" dirty="0" smtClean="0"/>
              <a:t>outcomes and result in fewer brain changes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While this influenced practice, there has been limited revision of practice as studies generated by this hypothesis have come to fruition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292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2259</Words>
  <Application>Microsoft Office PowerPoint</Application>
  <PresentationFormat>On-screen Show (4:3)</PresentationFormat>
  <Paragraphs>426</Paragraphs>
  <Slides>45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Office Theme</vt:lpstr>
      <vt:lpstr>Chart</vt:lpstr>
      <vt:lpstr>Antipsychotic Drug Withdrawal in  Public Mental Health Setting: Challenges, Strategies, and (preliminary) Outcomes</vt:lpstr>
      <vt:lpstr>Part 1: An overview of the problem</vt:lpstr>
      <vt:lpstr>Two Core Principles of Clinical Care</vt:lpstr>
      <vt:lpstr>Ethical Dilemma</vt:lpstr>
      <vt:lpstr>Antipsychotic Drugs and Schizophrenia: Accepted Community Practice (ACP)</vt:lpstr>
      <vt:lpstr>Schizophrenia: Challenges to Accepted Practice</vt:lpstr>
      <vt:lpstr>A Different Model</vt:lpstr>
      <vt:lpstr>Is it safe to intervene without drugs?</vt:lpstr>
      <vt:lpstr>Duration of Untreated Psychosis (DUP): Is it Safe to Wait?</vt:lpstr>
      <vt:lpstr>Association between the duration of untreated psychosis and short- and long-term outcome in schizophrenia Pentilla, et al., Schizophrenia Res 2013</vt:lpstr>
      <vt:lpstr>Duration of Untreated Psychosis: Brain Volume Loss Long-term Antipsychotic Treatment and Brain Volumes: A Longitudinal Study of First-Episode Schizophrenia Ho at al., Arch Gen Psychiatry 2011</vt:lpstr>
      <vt:lpstr>Is Psychosis More Toxic That Drugs?: The Goff Study Am J Psychiatry 2017 174:840-849</vt:lpstr>
      <vt:lpstr>Goff Study</vt:lpstr>
      <vt:lpstr>How do we understand relapse risk when drugs are withdrawn?</vt:lpstr>
      <vt:lpstr>Why Continue the Drugs: The Relapse Studies </vt:lpstr>
      <vt:lpstr> Why Drugs are Continued: The Relapse Studies  Leucht et al., Cochrane Database 2012 </vt:lpstr>
      <vt:lpstr>What are risks of long-term exposure?</vt:lpstr>
      <vt:lpstr>Drug Exposure and Functional Outcome: Harrow Study</vt:lpstr>
      <vt:lpstr> Global Adjustment of All Psychotic Patients </vt:lpstr>
      <vt:lpstr>Harrow  Long term outcome: psychosis symptoms Harrow Schizophrenia Bull 2013</vt:lpstr>
      <vt:lpstr> Wunderink Study JAMA Psychiatry 2013 </vt:lpstr>
      <vt:lpstr>Danish OPUS Study:10 year outcomes Wils et al Schiz Res 2016</vt:lpstr>
      <vt:lpstr>Even adhering to standard care: are individuals on too much drug?</vt:lpstr>
      <vt:lpstr>Are we using optimal dosing?</vt:lpstr>
      <vt:lpstr>Are we using optimal dosing?</vt:lpstr>
      <vt:lpstr>Supersensitivity Psychosis (SP)</vt:lpstr>
      <vt:lpstr>Supersensitivity Psychosis</vt:lpstr>
      <vt:lpstr>Supersensitivity Psychosis Chouinard et al., Pschotherapy and Psychsomatics, 2017</vt:lpstr>
      <vt:lpstr>Part 2: Applying these principles in practice Experience with antipsychotic drug tapering Five year outcomes</vt:lpstr>
      <vt:lpstr>PowerPoint Presentation</vt:lpstr>
      <vt:lpstr>Demographic Data: Initial Status</vt:lpstr>
      <vt:lpstr>Five Year Outcome per Initial Status</vt:lpstr>
      <vt:lpstr>Work Status: Compared to Clinic Population</vt:lpstr>
      <vt:lpstr>PowerPoint Presentation</vt:lpstr>
      <vt:lpstr>APD discontinuation 2016</vt:lpstr>
      <vt:lpstr>Hospitalization By Year</vt:lpstr>
      <vt:lpstr>Patients who were hospitalized (taper) </vt:lpstr>
      <vt:lpstr>Study Conclusions</vt:lpstr>
      <vt:lpstr>Shared Decision Making and Dialogic Practice:  A Way Forward</vt:lpstr>
      <vt:lpstr>Open Dialogue: An Alternative Paradigm</vt:lpstr>
      <vt:lpstr> The Finnish Open Dialogue Outcomes Svedberg et al., Social Psychiatry 2001 </vt:lpstr>
      <vt:lpstr>Open Dialogue Allows for Tolerance of the Uncertainty in an Uncertain Domain</vt:lpstr>
      <vt:lpstr>Open Dialogue IS Shared Decision Making</vt:lpstr>
      <vt:lpstr>Cognitive Bias and Tapering APDs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Psychiatry and the Treatment of Psychosis:  Clinical and Ethical Dilemmas and a Framework for their Resolution</dc:title>
  <dc:creator>SandyS</dc:creator>
  <cp:lastModifiedBy>SandyS</cp:lastModifiedBy>
  <cp:revision>50</cp:revision>
  <dcterms:created xsi:type="dcterms:W3CDTF">2017-03-12T16:16:49Z</dcterms:created>
  <dcterms:modified xsi:type="dcterms:W3CDTF">2017-11-13T18:45:10Z</dcterms:modified>
</cp:coreProperties>
</file>