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86" r:id="rId3"/>
    <p:sldId id="289" r:id="rId4"/>
    <p:sldId id="294" r:id="rId5"/>
    <p:sldId id="288" r:id="rId6"/>
    <p:sldId id="300" r:id="rId7"/>
    <p:sldId id="290" r:id="rId8"/>
    <p:sldId id="296" r:id="rId9"/>
    <p:sldId id="298" r:id="rId10"/>
    <p:sldId id="258" r:id="rId11"/>
    <p:sldId id="299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A896FBB-0880-4A6F-9AAA-4BB9C19E854F}">
  <a:tblStyle styleId="{CA896FBB-0880-4A6F-9AAA-4BB9C19E854F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0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9757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912025" y="3144850"/>
            <a:ext cx="58026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cxnSp>
        <p:nvCxnSpPr>
          <p:cNvPr id="24" name="Shape 24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cxnSp>
        <p:nvCxnSpPr>
          <p:cNvPr id="30" name="Shape 30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360"/>
              </a:spcBef>
              <a:buClr>
                <a:srgbClr val="666666"/>
              </a:buClr>
              <a:buSzPct val="1000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cxnSp>
        <p:nvCxnSpPr>
          <p:cNvPr id="45" name="Shape 45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libro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5212A"/>
              </a:buClr>
              <a:buSzPct val="100000"/>
              <a:buFont typeface="Tinos"/>
              <a:buChar char="◈"/>
              <a:defRPr sz="30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rgbClr val="25212A"/>
              </a:buClr>
              <a:buSzPct val="100000"/>
              <a:buFont typeface="Tinos"/>
              <a:buChar char="◆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rgbClr val="25212A"/>
              </a:buClr>
              <a:buSzPct val="100000"/>
              <a:buFont typeface="Tinos"/>
              <a:buChar char="◇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⬥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rPr>
              <a:t>‹#›</a:t>
            </a:fld>
            <a:endParaRPr lang="en" sz="1200">
              <a:solidFill>
                <a:srgbClr val="666666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37374" cy="59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56"/>
          <p:cNvSpPr txBox="1">
            <a:spLocks noGrp="1"/>
          </p:cNvSpPr>
          <p:nvPr>
            <p:ph type="ctrTitle"/>
          </p:nvPr>
        </p:nvSpPr>
        <p:spPr>
          <a:xfrm>
            <a:off x="1752600" y="895350"/>
            <a:ext cx="5867400" cy="1828800"/>
          </a:xfrm>
          <a:prstGeom prst="rect">
            <a:avLst/>
          </a:prstGeom>
          <a:solidFill>
            <a:schemeClr val="tx1">
              <a:lumMod val="85000"/>
              <a:lumOff val="15000"/>
              <a:alpha val="74000"/>
            </a:schemeClr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HOW WE GOT TO WHO WE ARE</a:t>
            </a:r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5051924" y="1082903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1660265" y="1191380"/>
            <a:ext cx="3404911" cy="82760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 smtClean="0"/>
              <a:t>Barton W. Stone</a:t>
            </a:r>
            <a:endParaRPr lang="en" sz="2800" dirty="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1600200" y="2190750"/>
            <a:ext cx="3234300" cy="137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smtClean="0"/>
              <a:t>“Last Will &amp; Testament of the </a:t>
            </a:r>
            <a:r>
              <a:rPr lang="en" sz="1800" dirty="0"/>
              <a:t> </a:t>
            </a:r>
            <a:r>
              <a:rPr lang="en" sz="1800" dirty="0" smtClean="0"/>
              <a:t>                 Springfield Presbytery”</a:t>
            </a:r>
          </a:p>
          <a:p>
            <a:pPr lvl="0" rtl="0">
              <a:spcBef>
                <a:spcPts val="0"/>
              </a:spcBef>
              <a:buNone/>
            </a:pPr>
            <a:endParaRPr lang="en" sz="1800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 smtClean="0"/>
              <a:t>Cane Ridge Revival</a:t>
            </a:r>
            <a:endParaRPr lang="en" sz="1800" dirty="0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81903"/>
            <a:ext cx="2524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37374" cy="59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56"/>
          <p:cNvSpPr txBox="1">
            <a:spLocks noGrp="1"/>
          </p:cNvSpPr>
          <p:nvPr>
            <p:ph type="ctrTitle"/>
          </p:nvPr>
        </p:nvSpPr>
        <p:spPr>
          <a:xfrm>
            <a:off x="1752600" y="895350"/>
            <a:ext cx="5867400" cy="1828800"/>
          </a:xfrm>
          <a:prstGeom prst="rect">
            <a:avLst/>
          </a:prstGeom>
          <a:solidFill>
            <a:schemeClr val="tx1">
              <a:lumMod val="85000"/>
              <a:lumOff val="15000"/>
              <a:alpha val="74000"/>
            </a:schemeClr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HOW WE GOT TO WHO WE ARE</a:t>
            </a:r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514350"/>
            <a:ext cx="2948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i="1" dirty="0">
                <a:solidFill>
                  <a:schemeClr val="tx1"/>
                </a:solidFill>
              </a:rPr>
              <a:t>HOW WE GOT TO WHO WE ARE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4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1524000" y="1276350"/>
            <a:ext cx="7086600" cy="57721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 smtClean="0"/>
              <a:t>Passing on the “Apostles’ Teaching”</a:t>
            </a:r>
            <a:endParaRPr lang="en" sz="2800" dirty="0"/>
          </a:p>
        </p:txBody>
      </p:sp>
      <p:sp>
        <p:nvSpPr>
          <p:cNvPr id="5" name="Shape 73"/>
          <p:cNvSpPr txBox="1">
            <a:spLocks noGrp="1"/>
          </p:cNvSpPr>
          <p:nvPr>
            <p:ph type="ctrTitle" idx="4294967295"/>
          </p:nvPr>
        </p:nvSpPr>
        <p:spPr>
          <a:xfrm>
            <a:off x="2895600" y="2038350"/>
            <a:ext cx="4114800" cy="83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 smtClean="0"/>
              <a:t>Next 1500 Years</a:t>
            </a:r>
            <a:endParaRPr lang="en" sz="4000" dirty="0"/>
          </a:p>
        </p:txBody>
      </p:sp>
    </p:spTree>
    <p:extLst>
      <p:ext uri="{BB962C8B-B14F-4D97-AF65-F5344CB8AC3E}">
        <p14:creationId xmlns:p14="http://schemas.microsoft.com/office/powerpoint/2010/main" val="38704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sp>
        <p:nvSpPr>
          <p:cNvPr id="2" name="Rectangle 1"/>
          <p:cNvSpPr/>
          <p:nvPr/>
        </p:nvSpPr>
        <p:spPr>
          <a:xfrm>
            <a:off x="1219200" y="514350"/>
            <a:ext cx="2948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i="1" dirty="0">
                <a:solidFill>
                  <a:schemeClr val="tx1"/>
                </a:solidFill>
              </a:rPr>
              <a:t>HOW WE GOT TO WHO WE ARE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500" y="1733550"/>
            <a:ext cx="6400800" cy="838200"/>
          </a:xfrm>
        </p:spPr>
        <p:txBody>
          <a:bodyPr/>
          <a:lstStyle/>
          <a:p>
            <a:r>
              <a:rPr lang="en-US" sz="3600" dirty="0" smtClean="0"/>
              <a:t>God expects faithfulness</a:t>
            </a:r>
            <a:endParaRPr lang="en-US" sz="3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752600" y="2419350"/>
            <a:ext cx="6629400" cy="902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Oswald"/>
              <a:buNone/>
              <a:defRPr sz="48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3600" dirty="0" smtClean="0"/>
              <a:t>Attempts to get back to God</a:t>
            </a:r>
            <a:endParaRPr lang="en-US" sz="36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295400" y="965752"/>
            <a:ext cx="7239000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Oswald"/>
              <a:buNone/>
              <a:defRPr sz="48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3600" dirty="0" smtClean="0"/>
              <a:t>Principles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340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80861" y="3263347"/>
            <a:ext cx="2717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3200" dirty="0" smtClean="0"/>
              <a:t>Constantine</a:t>
            </a:r>
            <a:endParaRPr lang="en" sz="3200" dirty="0"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sp>
        <p:nvSpPr>
          <p:cNvPr id="2" name="Rectangle 1"/>
          <p:cNvSpPr/>
          <p:nvPr/>
        </p:nvSpPr>
        <p:spPr>
          <a:xfrm>
            <a:off x="1964635" y="1657350"/>
            <a:ext cx="6083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sz="3200" b="1" dirty="0" smtClean="0"/>
              <a:t>Part One </a:t>
            </a:r>
            <a:r>
              <a:rPr lang="en" sz="3200" dirty="0" smtClean="0"/>
              <a:t>- Planting and growing</a:t>
            </a:r>
            <a:endParaRPr lang="en" sz="32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676400" y="772650"/>
            <a:ext cx="6248400" cy="57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Oswald"/>
              <a:buNone/>
              <a:defRPr sz="48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4000" dirty="0" smtClean="0"/>
              <a:t>Passing along the faith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590800" y="2291775"/>
            <a:ext cx="2103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3200" dirty="0" smtClean="0"/>
              <a:t>Apostles</a:t>
            </a:r>
            <a:endParaRPr lang="en" sz="3200" dirty="0"/>
          </a:p>
        </p:txBody>
      </p:sp>
      <p:sp>
        <p:nvSpPr>
          <p:cNvPr id="7" name="Rectangle 6"/>
          <p:cNvSpPr/>
          <p:nvPr/>
        </p:nvSpPr>
        <p:spPr>
          <a:xfrm>
            <a:off x="2600739" y="2784613"/>
            <a:ext cx="3469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3200" dirty="0" smtClean="0"/>
              <a:t>Second Century</a:t>
            </a:r>
            <a:endParaRPr lang="en" sz="3200" dirty="0"/>
          </a:p>
        </p:txBody>
      </p:sp>
      <p:sp>
        <p:nvSpPr>
          <p:cNvPr id="10" name="Rectangle 9"/>
          <p:cNvSpPr/>
          <p:nvPr/>
        </p:nvSpPr>
        <p:spPr>
          <a:xfrm>
            <a:off x="2590800" y="3273309"/>
            <a:ext cx="4560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3200" dirty="0" smtClean="0"/>
              <a:t>Old Testament usage</a:t>
            </a: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3343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050">
                <a:solidFill>
                  <a:schemeClr val="bg2"/>
                </a:solidFill>
              </a:rPr>
              <a:t>5</a:t>
            </a:fld>
            <a:endParaRPr lang="en" sz="1050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14350"/>
            <a:ext cx="2948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i="1" dirty="0">
                <a:solidFill>
                  <a:schemeClr val="tx1"/>
                </a:solidFill>
              </a:rPr>
              <a:t>HOW WE GOT TO WHO WE ARE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9"/>
          <a:stretch/>
        </p:blipFill>
        <p:spPr bwMode="auto">
          <a:xfrm>
            <a:off x="4953000" y="822127"/>
            <a:ext cx="2322443" cy="330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203835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Constantine</a:t>
            </a:r>
          </a:p>
          <a:p>
            <a:pPr algn="ctr"/>
            <a:r>
              <a:rPr lang="en-US" dirty="0" smtClean="0"/>
              <a:t>312-337 A.D.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64296" y="2943637"/>
            <a:ext cx="2175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Constantine</a:t>
            </a:r>
            <a:endParaRPr lang="en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sp>
        <p:nvSpPr>
          <p:cNvPr id="2" name="Rectangle 1"/>
          <p:cNvSpPr/>
          <p:nvPr/>
        </p:nvSpPr>
        <p:spPr>
          <a:xfrm>
            <a:off x="1981200" y="1590238"/>
            <a:ext cx="6083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sz="3200" b="1" dirty="0" smtClean="0"/>
              <a:t>Part One </a:t>
            </a:r>
            <a:r>
              <a:rPr lang="en" sz="3200" dirty="0" smtClean="0"/>
              <a:t>- Planting and growing</a:t>
            </a:r>
            <a:endParaRPr lang="en" sz="32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676400" y="772650"/>
            <a:ext cx="6248400" cy="57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Oswald"/>
              <a:buNone/>
              <a:defRPr sz="48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4000" dirty="0" smtClean="0"/>
              <a:t>Passing along the faith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590800" y="2190750"/>
            <a:ext cx="1712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Apostles</a:t>
            </a:r>
            <a:endParaRPr lang="en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4296" y="2571749"/>
            <a:ext cx="2739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Second Century</a:t>
            </a:r>
            <a:endParaRPr lang="en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0983" y="3257550"/>
            <a:ext cx="4264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3200" dirty="0" smtClean="0"/>
              <a:t>Domination (6</a:t>
            </a:r>
            <a:r>
              <a:rPr lang="en" sz="3200" baseline="30000" dirty="0" smtClean="0"/>
              <a:t>th</a:t>
            </a:r>
            <a:r>
              <a:rPr lang="en" sz="3200" dirty="0" smtClean="0"/>
              <a:t>-16</a:t>
            </a:r>
            <a:r>
              <a:rPr lang="en" sz="3200" baseline="30000" dirty="0" smtClean="0"/>
              <a:t>th</a:t>
            </a:r>
            <a:r>
              <a:rPr lang="en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97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71600" y="719375"/>
            <a:ext cx="6801375" cy="69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 smtClean="0"/>
              <a:t>Universal church developments</a:t>
            </a:r>
            <a:endParaRPr lang="en" sz="2800" dirty="0"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Organization and power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Worship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Authority source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Reactionary movements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782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2" name="Rectangle 1"/>
          <p:cNvSpPr/>
          <p:nvPr/>
        </p:nvSpPr>
        <p:spPr>
          <a:xfrm>
            <a:off x="1971181" y="1428750"/>
            <a:ext cx="4169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sz="3200" b="1" dirty="0" smtClean="0"/>
              <a:t>Part Two </a:t>
            </a:r>
            <a:r>
              <a:rPr lang="en" sz="3200" dirty="0" smtClean="0"/>
              <a:t>- Reforming</a:t>
            </a:r>
            <a:endParaRPr lang="en" sz="32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676400" y="772650"/>
            <a:ext cx="6248400" cy="57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Oswald"/>
              <a:buNone/>
              <a:defRPr sz="48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4000" dirty="0" smtClean="0"/>
              <a:t>Passing along the faith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534478" y="2038350"/>
            <a:ext cx="3082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3200" dirty="0" smtClean="0"/>
              <a:t>Printing Press</a:t>
            </a:r>
            <a:endParaRPr lang="en" sz="3200" dirty="0"/>
          </a:p>
        </p:txBody>
      </p:sp>
      <p:sp>
        <p:nvSpPr>
          <p:cNvPr id="6" name="Rectangle 5"/>
          <p:cNvSpPr/>
          <p:nvPr/>
        </p:nvSpPr>
        <p:spPr>
          <a:xfrm>
            <a:off x="2531165" y="2468239"/>
            <a:ext cx="2943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3200" dirty="0" smtClean="0"/>
              <a:t>Martin Luther</a:t>
            </a:r>
            <a:endParaRPr lang="en" sz="3200" dirty="0"/>
          </a:p>
        </p:txBody>
      </p:sp>
      <p:sp>
        <p:nvSpPr>
          <p:cNvPr id="7" name="Rectangle 6"/>
          <p:cNvSpPr/>
          <p:nvPr/>
        </p:nvSpPr>
        <p:spPr>
          <a:xfrm>
            <a:off x="2534478" y="2876550"/>
            <a:ext cx="3424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3200" dirty="0" smtClean="0"/>
              <a:t>Huldrich Zwingli</a:t>
            </a:r>
            <a:endParaRPr lang="en" sz="3200" dirty="0"/>
          </a:p>
        </p:txBody>
      </p:sp>
      <p:sp>
        <p:nvSpPr>
          <p:cNvPr id="8" name="Rectangle 7"/>
          <p:cNvSpPr/>
          <p:nvPr/>
        </p:nvSpPr>
        <p:spPr>
          <a:xfrm>
            <a:off x="2534478" y="3322164"/>
            <a:ext cx="2672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" sz="3200" dirty="0" smtClean="0"/>
              <a:t>Anabaptists</a:t>
            </a: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348312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sp>
        <p:nvSpPr>
          <p:cNvPr id="2" name="Rectangle 1"/>
          <p:cNvSpPr/>
          <p:nvPr/>
        </p:nvSpPr>
        <p:spPr>
          <a:xfrm>
            <a:off x="1984433" y="2584162"/>
            <a:ext cx="6128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sz="3200" b="1" dirty="0" smtClean="0"/>
              <a:t>Part Three </a:t>
            </a:r>
            <a:r>
              <a:rPr lang="en" sz="3200" dirty="0" smtClean="0"/>
              <a:t>– Reforming for unity</a:t>
            </a:r>
            <a:endParaRPr lang="en" sz="32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676400" y="772650"/>
            <a:ext cx="6248400" cy="57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ct val="100000"/>
              <a:buFont typeface="Oswald"/>
              <a:buNone/>
              <a:defRPr sz="48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sz="4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4000" dirty="0" smtClean="0"/>
              <a:t>Passing along the faith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1944677" y="1651552"/>
            <a:ext cx="6083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Part One </a:t>
            </a:r>
            <a:r>
              <a:rPr lang="en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 Planting and growing</a:t>
            </a:r>
            <a:endParaRPr lang="en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1181" y="2114550"/>
            <a:ext cx="4169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Part Two </a:t>
            </a:r>
            <a:r>
              <a:rPr lang="en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 Reforming</a:t>
            </a:r>
            <a:endParaRPr lang="en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3D90B433DA3047A5405DA8F41FBFEE" ma:contentTypeVersion="11" ma:contentTypeDescription="Create a new document." ma:contentTypeScope="" ma:versionID="a62c0b6bf5b93c5bbe6f7322d7194c01">
  <xsd:schema xmlns:xsd="http://www.w3.org/2001/XMLSchema" xmlns:xs="http://www.w3.org/2001/XMLSchema" xmlns:p="http://schemas.microsoft.com/office/2006/metadata/properties" xmlns:ns2="6de66f82-646e-450c-b0a2-293eedb1e06f" xmlns:ns3="4f6449e8-e03b-4219-8ca6-47bbb81b1077" targetNamespace="http://schemas.microsoft.com/office/2006/metadata/properties" ma:root="true" ma:fieldsID="3aa597e9831fb2abbbb8a7f0ad8b38d2" ns2:_="" ns3:_="">
    <xsd:import namespace="6de66f82-646e-450c-b0a2-293eedb1e06f"/>
    <xsd:import namespace="4f6449e8-e03b-4219-8ca6-47bbb81b10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66f82-646e-450c-b0a2-293eedb1e0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449e8-e03b-4219-8ca6-47bbb81b10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de66f82-646e-450c-b0a2-293eedb1e06f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834C070-0361-404C-AD7C-1DE96143998F}"/>
</file>

<file path=customXml/itemProps2.xml><?xml version="1.0" encoding="utf-8"?>
<ds:datastoreItem xmlns:ds="http://schemas.openxmlformats.org/officeDocument/2006/customXml" ds:itemID="{603DD84F-49FE-421A-8E4D-41509AE7BD8D}"/>
</file>

<file path=customXml/itemProps3.xml><?xml version="1.0" encoding="utf-8"?>
<ds:datastoreItem xmlns:ds="http://schemas.openxmlformats.org/officeDocument/2006/customXml" ds:itemID="{9F01080F-9DA8-4CFA-9731-4AE7930CB6A8}"/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167</Words>
  <Application>Microsoft Office PowerPoint</Application>
  <PresentationFormat>On-screen Show (16:9)</PresentationFormat>
  <Paragraphs>52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Quintus template</vt:lpstr>
      <vt:lpstr>HOW WE GOT TO WHO WE ARE</vt:lpstr>
      <vt:lpstr>Passing on the “Apostles’ Teaching”</vt:lpstr>
      <vt:lpstr>God expects faithfulness</vt:lpstr>
      <vt:lpstr>PowerPoint Presentation</vt:lpstr>
      <vt:lpstr>PowerPoint Presentation</vt:lpstr>
      <vt:lpstr>PowerPoint Presentation</vt:lpstr>
      <vt:lpstr>Universal church developments</vt:lpstr>
      <vt:lpstr>PowerPoint Presentation</vt:lpstr>
      <vt:lpstr>PowerPoint Presentation</vt:lpstr>
      <vt:lpstr>Barton W. Stone</vt:lpstr>
      <vt:lpstr>HOW WE GOT TO WHO WE 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Dean Bryce</dc:creator>
  <cp:lastModifiedBy>Dean Bryce</cp:lastModifiedBy>
  <cp:revision>42</cp:revision>
  <dcterms:modified xsi:type="dcterms:W3CDTF">2016-09-26T21:34:01Z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0x010100583D90B433DA3047A5405DA8F41FBFEE</vt:lpwstr>
  </property>
  <property fmtid="{D5CDD505-2E9C-101B-9397-08002B2CF9AE}" pid="3" name="Order">
    <vt:r8>2108800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