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  <p:sldMasterId id="2147483751" r:id="rId2"/>
  </p:sldMasterIdLst>
  <p:sldIdLst>
    <p:sldId id="257" r:id="rId3"/>
    <p:sldId id="268" r:id="rId4"/>
    <p:sldId id="270" r:id="rId5"/>
    <p:sldId id="272" r:id="rId6"/>
    <p:sldId id="276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795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556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A1469-2D5F-4CF6-9A65-876A4BCDDACA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6970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EE1DAB-B868-4EEB-BD54-B9BAB6F58361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72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2329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608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7219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61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7306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055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noProof="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812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BCD-CBA1-4D0B-806D-FC14D8656200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98041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3147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81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9744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9995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3276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92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0" r:id="rId12"/>
    <p:sldLayoutId id="214748376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139DA8-D636-4336-B416-25DD0050B639}" type="datetime8">
              <a:rPr lang="en-US" noProof="0" smtClean="0"/>
              <a:t>3/27/2020 11:51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61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$2 Trillion Corona Virus Relief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Offered by 11 capital finance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iap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SHELTER IN PLACE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E5B2B2-0684-4BD8-9A66-EEE67097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2367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42DF4-4EE3-4660-9BDC-D1E1707D98BC}"/>
              </a:ext>
            </a:extLst>
          </p:cNvPr>
          <p:cNvSpPr txBox="1"/>
          <p:nvPr/>
        </p:nvSpPr>
        <p:spPr>
          <a:xfrm>
            <a:off x="2249679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1C65-5310-42F3-BA62-63E7E01D96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Our businesses are closed </a:t>
            </a:r>
            <a:br>
              <a:rPr lang="en-US" sz="2400" dirty="0"/>
            </a:br>
            <a:r>
              <a:rPr lang="en-US" sz="2400" dirty="0"/>
              <a:t>and locked</a:t>
            </a:r>
          </a:p>
          <a:p>
            <a:pPr marL="0" lv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22" name="Graphic 21" descr="door icon">
            <a:extLst>
              <a:ext uri="{FF2B5EF4-FFF2-40B4-BE49-F238E27FC236}">
                <a16:creationId xmlns:a16="http://schemas.microsoft.com/office/drawing/2014/main" id="{62B5039C-9F73-4097-A7C3-A89E805CE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4318" y="4028954"/>
            <a:ext cx="1620000" cy="1620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98F9BDC-F173-4590-A94B-9747D4716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55273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24239-D4DF-4D00-AF5F-B08E7F4284D0}"/>
              </a:ext>
            </a:extLst>
          </p:cNvPr>
          <p:cNvSpPr txBox="1"/>
          <p:nvPr/>
        </p:nvSpPr>
        <p:spPr>
          <a:xfrm>
            <a:off x="5928910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B3829-6AFB-41B3-A1B4-EF5B1CE000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443527"/>
            <a:ext cx="3348000" cy="12600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We can’t see </a:t>
            </a:r>
            <a:r>
              <a:rPr lang="en-US" sz="2400" dirty="0" err="1"/>
              <a:t>whats</a:t>
            </a:r>
            <a:r>
              <a:rPr lang="en-US" sz="2400" dirty="0"/>
              <a:t> coming next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13" name="Graphic 12" descr="window icon">
            <a:extLst>
              <a:ext uri="{FF2B5EF4-FFF2-40B4-BE49-F238E27FC236}">
                <a16:creationId xmlns:a16="http://schemas.microsoft.com/office/drawing/2014/main" id="{1305288D-76D3-4AD1-8C89-DD8E87F76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0316" y="3843271"/>
            <a:ext cx="1991366" cy="199136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37BAB53-DA38-4DD5-9A3E-8152A042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0046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4695A3-1853-4E49-84FD-FE5CBABEF961}"/>
              </a:ext>
            </a:extLst>
          </p:cNvPr>
          <p:cNvSpPr txBox="1"/>
          <p:nvPr/>
        </p:nvSpPr>
        <p:spPr>
          <a:xfrm>
            <a:off x="9587358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1F8476-CA40-4F5D-BFDF-703563EA67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85590" y="2443527"/>
            <a:ext cx="3993266" cy="229167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Our families are all being impacted.  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15" name="Graphic 14" descr="two  people holding hands icon">
            <a:extLst>
              <a:ext uri="{FF2B5EF4-FFF2-40B4-BE49-F238E27FC236}">
                <a16:creationId xmlns:a16="http://schemas.microsoft.com/office/drawing/2014/main" id="{C8A04A15-6CD6-B943-8223-46AC40202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00424" y="3988215"/>
            <a:ext cx="1763598" cy="176359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710A-D065-457A-8AD8-EB03E41B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31704" cy="495249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Why IAP/ RFA?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69D09-FB64-454B-9525-2DBFDC42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599" y="569066"/>
            <a:ext cx="6440557" cy="5655156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Over 7 million businesses being impacted by the Corona Virus Pandemic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Millions of Americans are losing their jobs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The US economy is in free fall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Long after Corona passes, the economic impacts will be felt for years to come.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Much worse than 2008 market crash and recession that followed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 $2.2 Trillion in SBA Relief Funds WILL NOT BE Accessible to those that need it most</a:t>
            </a:r>
            <a:endParaRPr lang="en-US" sz="2400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25 Year Experts in Lending and working with SBA Lenders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8DBBA225-7EB8-4D44-AC34-749D0D490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91292"/>
            <a:ext cx="3876261" cy="281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5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A83B8A-822D-439D-87EF-9B642AD8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8B43B-8897-4BBA-A10B-7835DDFB7854}"/>
              </a:ext>
            </a:extLst>
          </p:cNvPr>
          <p:cNvSpPr/>
          <p:nvPr/>
        </p:nvSpPr>
        <p:spPr>
          <a:xfrm>
            <a:off x="331304" y="728868"/>
            <a:ext cx="1102581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Avenir Next LT Pro" panose="020B05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venir Next LT Pro" panose="020B05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venir Next LT Pro" panose="020B0504020202020204" pitchFamily="34" charset="0"/>
              </a:rPr>
              <a:t>Our Simple Process: </a:t>
            </a:r>
          </a:p>
          <a:p>
            <a:endParaRPr lang="en-US" sz="2400" dirty="0">
              <a:solidFill>
                <a:srgbClr val="000000"/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venir Next LT Pro" panose="020B0504020202020204" pitchFamily="34" charset="0"/>
              </a:rPr>
              <a:t>Apply Online (2 Minute App)</a:t>
            </a:r>
          </a:p>
          <a:p>
            <a:endParaRPr lang="en-US" sz="2400" dirty="0">
              <a:solidFill>
                <a:srgbClr val="000000"/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venir Next LT Pro" panose="020B0504020202020204" pitchFamily="34" charset="0"/>
              </a:rPr>
              <a:t>Clients receive a </a:t>
            </a:r>
            <a:r>
              <a:rPr lang="en-US" sz="2400" b="1" dirty="0">
                <a:solidFill>
                  <a:srgbClr val="000000"/>
                </a:solidFill>
                <a:latin typeface="Avenir Next LT Pro" panose="020B0504020202020204" pitchFamily="34" charset="0"/>
              </a:rPr>
              <a:t>complete </a:t>
            </a:r>
            <a:r>
              <a:rPr lang="en-US" sz="2400" dirty="0">
                <a:solidFill>
                  <a:srgbClr val="000000"/>
                </a:solidFill>
                <a:latin typeface="Avenir Next LT Pro" panose="020B0504020202020204" pitchFamily="34" charset="0"/>
              </a:rPr>
              <a:t>list of items needed for loan approvals</a:t>
            </a:r>
          </a:p>
          <a:p>
            <a:endParaRPr lang="en-US" sz="2400" dirty="0">
              <a:solidFill>
                <a:srgbClr val="000000"/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venir Next LT Pro" panose="020B0504020202020204" pitchFamily="34" charset="0"/>
              </a:rPr>
              <a:t>Our professional loan packagers and processors take over then submit to the only-14 licensed Non-Bank SBA lenders in the country. This means expeditious turn-times. 1-hour underwriting, 10 days or less funding*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venir Next LT Pro" panose="020B0504020202020204" pitchFamily="34" charset="0"/>
              </a:rPr>
              <a:t>Answers in days, not weeks (or months) </a:t>
            </a:r>
          </a:p>
        </p:txBody>
      </p:sp>
    </p:spTree>
    <p:extLst>
      <p:ext uri="{BB962C8B-B14F-4D97-AF65-F5344CB8AC3E}">
        <p14:creationId xmlns:p14="http://schemas.microsoft.com/office/powerpoint/2010/main" val="183712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87F668-D89D-42C9-8408-9F7A79197E2F}"/>
              </a:ext>
            </a:extLst>
          </p:cNvPr>
          <p:cNvSpPr/>
          <p:nvPr/>
        </p:nvSpPr>
        <p:spPr>
          <a:xfrm>
            <a:off x="927652" y="737990"/>
            <a:ext cx="10469218" cy="4357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000" b="1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Relief Funding Agents Team Building </a:t>
            </a:r>
          </a:p>
          <a:p>
            <a:pPr algn="just">
              <a:lnSpc>
                <a:spcPct val="107000"/>
              </a:lnSpc>
            </a:pPr>
            <a:endParaRPr lang="en-US" sz="2000" b="1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$100 bonus for every 10 sign ups. RFA $99 per month desk fee</a:t>
            </a:r>
          </a:p>
          <a:p>
            <a:pPr algn="just">
              <a:lnSpc>
                <a:spcPct val="107000"/>
              </a:lnSpc>
            </a:pPr>
            <a:endParaRPr lang="en-US" sz="20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000" b="1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Professional Recruiters or Marketers 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recruited, receive a 3% override on ALL recruits future loan closings (lifetime), but must manage team, act as sales manager, and provide weekly report.  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 recruits, receive a 5% lifetime override with $2500 base salary per month, same rules as prior.  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1500 recruits 10% override with a $50k base salary including full benefits, same rules apply. 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5000 recruits, they will receive a 15% override, with a $100k base salary, full benefits, profit sharing, same rules apply. 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8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64F1-03B2-467F-B806-B7014076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We Know</a:t>
            </a:r>
          </a:p>
        </p:txBody>
      </p:sp>
      <p:pic>
        <p:nvPicPr>
          <p:cNvPr id="8" name="Content Placeholder 7" descr="A picture containing food&#10;&#10;Description automatically generated">
            <a:extLst>
              <a:ext uri="{FF2B5EF4-FFF2-40B4-BE49-F238E27FC236}">
                <a16:creationId xmlns:a16="http://schemas.microsoft.com/office/drawing/2014/main" id="{EA530084-0F8D-4C76-A121-75221791A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4626" y="1601271"/>
            <a:ext cx="4616174" cy="29044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B1AA7-8D03-4F25-A1B2-B3BB8F12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BD354F-15B8-46E1-8BEF-38C8636CBBFD}"/>
              </a:ext>
            </a:extLst>
          </p:cNvPr>
          <p:cNvSpPr txBox="1"/>
          <p:nvPr/>
        </p:nvSpPr>
        <p:spPr>
          <a:xfrm>
            <a:off x="145774" y="431747"/>
            <a:ext cx="592641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Loan sizes from $200,000 up to $10,000,000 although SBA express will go lower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Record low interest rates from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from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3 down to 0%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30 Year Terms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All qualifications standards will be relaxed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Min Fico Score 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Not identified yet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Time in business 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Not identified yet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How much will I be eligible? These loans will be based on your cash flow and expense so a two year expense average is a good approx. formula.  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Not identified Yet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What if I don’t have cash flow?  It doesn’t matter.  The government knows business are closed due to the pandemic and no fault of your own.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Do I need collateral or PG? No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PRIMARY REQUIREMENT: POSITIVE CASH FLOWING BUSINESS PRIOR TO FEBRURAY 2020 (The loans are not for Start-Ups or new businesses)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76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83" y="571072"/>
            <a:ext cx="10058400" cy="3892168"/>
          </a:xfrm>
        </p:spPr>
        <p:txBody>
          <a:bodyPr anchor="ctr"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The only limit to our realization of tomorrow will be our doubts of today. Let us move forward with strong and active faith. </a:t>
            </a:r>
            <a:br>
              <a:rPr lang="en-US" dirty="0"/>
            </a:b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n-US" i="1" dirty="0">
                <a:solidFill>
                  <a:schemeClr val="bg1"/>
                </a:solidFill>
              </a:rPr>
              <a:t>Franklin D. Roosevelt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5971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527777_Safety procedures_RVA_v4" id="{94FF351A-4B06-4881-8D26-DC6D64B3CFD2}" vid="{E8C023A2-25EA-47E0-92DC-6E1BD008E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{9C3E3FA7-BCA0-456A-861D-F0494733E9B6}tf56160789</Template>
  <TotalTime>0</TotalTime>
  <Words>501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Avenir Next LT Pro</vt:lpstr>
      <vt:lpstr>Bookman Old Style</vt:lpstr>
      <vt:lpstr>Calibri</vt:lpstr>
      <vt:lpstr>Corbel</vt:lpstr>
      <vt:lpstr>Franklin Gothic Book</vt:lpstr>
      <vt:lpstr>Franklin Gothic Demi</vt:lpstr>
      <vt:lpstr>Franklin Gothic Medium</vt:lpstr>
      <vt:lpstr>Symbol</vt:lpstr>
      <vt:lpstr>1_RetrospectVTI</vt:lpstr>
      <vt:lpstr>Headlines</vt:lpstr>
      <vt:lpstr>$2 Trillion Corona Virus Relief Fund</vt:lpstr>
      <vt:lpstr>SHELTER IN PLACE</vt:lpstr>
      <vt:lpstr>Why IAP/ RFA?</vt:lpstr>
      <vt:lpstr>PowerPoint Presentation</vt:lpstr>
      <vt:lpstr>PowerPoint Presentation</vt:lpstr>
      <vt:lpstr>What We Know</vt:lpstr>
      <vt:lpstr> The only limit to our realization of tomorrow will be our doubts of today. Let us move forward with strong and active faith.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2020-03-27T15:49:52Z</dcterms:created>
  <dcterms:modified xsi:type="dcterms:W3CDTF">2020-03-27T16:41:34Z</dcterms:modified>
</cp:coreProperties>
</file>