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316" r:id="rId14"/>
    <p:sldId id="329" r:id="rId15"/>
    <p:sldId id="317" r:id="rId16"/>
    <p:sldId id="327" r:id="rId17"/>
    <p:sldId id="318" r:id="rId18"/>
    <p:sldId id="328" r:id="rId19"/>
    <p:sldId id="325" r:id="rId20"/>
    <p:sldId id="277" r:id="rId21"/>
    <p:sldId id="278" r:id="rId22"/>
    <p:sldId id="269" r:id="rId23"/>
    <p:sldId id="274" r:id="rId24"/>
    <p:sldId id="270" r:id="rId25"/>
    <p:sldId id="271" r:id="rId26"/>
    <p:sldId id="272" r:id="rId27"/>
    <p:sldId id="273" r:id="rId28"/>
    <p:sldId id="275" r:id="rId29"/>
    <p:sldId id="281" r:id="rId30"/>
    <p:sldId id="276" r:id="rId31"/>
    <p:sldId id="279" r:id="rId32"/>
    <p:sldId id="282" r:id="rId33"/>
    <p:sldId id="283" r:id="rId34"/>
    <p:sldId id="284" r:id="rId35"/>
    <p:sldId id="285" r:id="rId36"/>
    <p:sldId id="330" r:id="rId37"/>
    <p:sldId id="286" r:id="rId38"/>
    <p:sldId id="287" r:id="rId39"/>
    <p:sldId id="320" r:id="rId40"/>
    <p:sldId id="288" r:id="rId41"/>
    <p:sldId id="321" r:id="rId42"/>
    <p:sldId id="289" r:id="rId43"/>
    <p:sldId id="304" r:id="rId44"/>
    <p:sldId id="290" r:id="rId45"/>
    <p:sldId id="322" r:id="rId46"/>
    <p:sldId id="291" r:id="rId47"/>
    <p:sldId id="292" r:id="rId48"/>
    <p:sldId id="319" r:id="rId49"/>
    <p:sldId id="293" r:id="rId50"/>
    <p:sldId id="294" r:id="rId51"/>
    <p:sldId id="295" r:id="rId52"/>
    <p:sldId id="298" r:id="rId53"/>
    <p:sldId id="299" r:id="rId54"/>
    <p:sldId id="301" r:id="rId55"/>
    <p:sldId id="302" r:id="rId56"/>
    <p:sldId id="300" r:id="rId57"/>
    <p:sldId id="303" r:id="rId58"/>
    <p:sldId id="296" r:id="rId59"/>
    <p:sldId id="297" r:id="rId60"/>
    <p:sldId id="306" r:id="rId61"/>
    <p:sldId id="307" r:id="rId62"/>
    <p:sldId id="308" r:id="rId63"/>
    <p:sldId id="315" r:id="rId64"/>
    <p:sldId id="323" r:id="rId65"/>
    <p:sldId id="305" r:id="rId66"/>
    <p:sldId id="309" r:id="rId67"/>
    <p:sldId id="310" r:id="rId68"/>
    <p:sldId id="326" r:id="rId69"/>
    <p:sldId id="313" r:id="rId70"/>
    <p:sldId id="311" r:id="rId71"/>
    <p:sldId id="312" r:id="rId72"/>
    <p:sldId id="324"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4" autoAdjust="0"/>
    <p:restoredTop sz="94660"/>
  </p:normalViewPr>
  <p:slideViewPr>
    <p:cSldViewPr snapToGrid="0">
      <p:cViewPr varScale="1">
        <p:scale>
          <a:sx n="49" d="100"/>
          <a:sy n="49" d="100"/>
        </p:scale>
        <p:origin x="48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CB27C8-2A1E-402F-B207-35FC62DAE287}" type="datetimeFigureOut">
              <a:rPr lang="en-US" smtClean="0"/>
              <a:pPr/>
              <a:t>3/27/2017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B77FF2-B04B-40AC-B6C4-DE5435F59E2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4C163F-0540-4A7D-8CB0-3022717D6CA9}" type="datetimeFigureOut">
              <a:rPr lang="en-US" smtClean="0"/>
              <a:pPr/>
              <a:t>3/27/2017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B54AB-876D-449E-A599-F1ADB480E947}" type="slidenum">
              <a:rPr lang="en-US" smtClean="0"/>
              <a:pPr/>
              <a:t>‹#›</a:t>
            </a:fld>
            <a:endParaRPr lang="en-US"/>
          </a:p>
        </p:txBody>
      </p:sp>
    </p:spTree>
    <p:extLst>
      <p:ext uri="{BB962C8B-B14F-4D97-AF65-F5344CB8AC3E}">
        <p14:creationId xmlns:p14="http://schemas.microsoft.com/office/powerpoint/2010/main" val="1799690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4C163F-0540-4A7D-8CB0-3022717D6CA9}" type="datetimeFigureOut">
              <a:rPr lang="en-US" smtClean="0"/>
              <a:pPr/>
              <a:t>3/27/2017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B54AB-876D-449E-A599-F1ADB480E947}" type="slidenum">
              <a:rPr lang="en-US" smtClean="0"/>
              <a:pPr/>
              <a:t>‹#›</a:t>
            </a:fld>
            <a:endParaRPr lang="en-US"/>
          </a:p>
        </p:txBody>
      </p:sp>
    </p:spTree>
    <p:extLst>
      <p:ext uri="{BB962C8B-B14F-4D97-AF65-F5344CB8AC3E}">
        <p14:creationId xmlns:p14="http://schemas.microsoft.com/office/powerpoint/2010/main" val="2212735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4C163F-0540-4A7D-8CB0-3022717D6CA9}" type="datetimeFigureOut">
              <a:rPr lang="en-US" smtClean="0"/>
              <a:pPr/>
              <a:t>3/27/2017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B54AB-876D-449E-A599-F1ADB480E947}" type="slidenum">
              <a:rPr lang="en-US" smtClean="0"/>
              <a:pPr/>
              <a:t>‹#›</a:t>
            </a:fld>
            <a:endParaRPr lang="en-US"/>
          </a:p>
        </p:txBody>
      </p:sp>
    </p:spTree>
    <p:extLst>
      <p:ext uri="{BB962C8B-B14F-4D97-AF65-F5344CB8AC3E}">
        <p14:creationId xmlns:p14="http://schemas.microsoft.com/office/powerpoint/2010/main" val="1608706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4C163F-0540-4A7D-8CB0-3022717D6CA9}" type="datetimeFigureOut">
              <a:rPr lang="en-US" smtClean="0"/>
              <a:pPr/>
              <a:t>3/27/2017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B54AB-876D-449E-A599-F1ADB480E947}" type="slidenum">
              <a:rPr lang="en-US" smtClean="0"/>
              <a:pPr/>
              <a:t>‹#›</a:t>
            </a:fld>
            <a:endParaRPr lang="en-US"/>
          </a:p>
        </p:txBody>
      </p:sp>
    </p:spTree>
    <p:extLst>
      <p:ext uri="{BB962C8B-B14F-4D97-AF65-F5344CB8AC3E}">
        <p14:creationId xmlns:p14="http://schemas.microsoft.com/office/powerpoint/2010/main" val="3321861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4C163F-0540-4A7D-8CB0-3022717D6CA9}" type="datetimeFigureOut">
              <a:rPr lang="en-US" smtClean="0"/>
              <a:pPr/>
              <a:t>3/27/2017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B54AB-876D-449E-A599-F1ADB480E947}" type="slidenum">
              <a:rPr lang="en-US" smtClean="0"/>
              <a:pPr/>
              <a:t>‹#›</a:t>
            </a:fld>
            <a:endParaRPr lang="en-US"/>
          </a:p>
        </p:txBody>
      </p:sp>
    </p:spTree>
    <p:extLst>
      <p:ext uri="{BB962C8B-B14F-4D97-AF65-F5344CB8AC3E}">
        <p14:creationId xmlns:p14="http://schemas.microsoft.com/office/powerpoint/2010/main" val="1283873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4C163F-0540-4A7D-8CB0-3022717D6CA9}" type="datetimeFigureOut">
              <a:rPr lang="en-US" smtClean="0"/>
              <a:pPr/>
              <a:t>3/27/2017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1B54AB-876D-449E-A599-F1ADB480E947}" type="slidenum">
              <a:rPr lang="en-US" smtClean="0"/>
              <a:pPr/>
              <a:t>‹#›</a:t>
            </a:fld>
            <a:endParaRPr lang="en-US"/>
          </a:p>
        </p:txBody>
      </p:sp>
    </p:spTree>
    <p:extLst>
      <p:ext uri="{BB962C8B-B14F-4D97-AF65-F5344CB8AC3E}">
        <p14:creationId xmlns:p14="http://schemas.microsoft.com/office/powerpoint/2010/main" val="2662725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4C163F-0540-4A7D-8CB0-3022717D6CA9}" type="datetimeFigureOut">
              <a:rPr lang="en-US" smtClean="0"/>
              <a:pPr/>
              <a:t>3/27/2017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1B54AB-876D-449E-A599-F1ADB480E947}" type="slidenum">
              <a:rPr lang="en-US" smtClean="0"/>
              <a:pPr/>
              <a:t>‹#›</a:t>
            </a:fld>
            <a:endParaRPr lang="en-US"/>
          </a:p>
        </p:txBody>
      </p:sp>
    </p:spTree>
    <p:extLst>
      <p:ext uri="{BB962C8B-B14F-4D97-AF65-F5344CB8AC3E}">
        <p14:creationId xmlns:p14="http://schemas.microsoft.com/office/powerpoint/2010/main" val="979423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4C163F-0540-4A7D-8CB0-3022717D6CA9}" type="datetimeFigureOut">
              <a:rPr lang="en-US" smtClean="0"/>
              <a:pPr/>
              <a:t>3/27/2017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1B54AB-876D-449E-A599-F1ADB480E947}" type="slidenum">
              <a:rPr lang="en-US" smtClean="0"/>
              <a:pPr/>
              <a:t>‹#›</a:t>
            </a:fld>
            <a:endParaRPr lang="en-US"/>
          </a:p>
        </p:txBody>
      </p:sp>
    </p:spTree>
    <p:extLst>
      <p:ext uri="{BB962C8B-B14F-4D97-AF65-F5344CB8AC3E}">
        <p14:creationId xmlns:p14="http://schemas.microsoft.com/office/powerpoint/2010/main" val="4175902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4C163F-0540-4A7D-8CB0-3022717D6CA9}" type="datetimeFigureOut">
              <a:rPr lang="en-US" smtClean="0"/>
              <a:pPr/>
              <a:t>3/27/2017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1B54AB-876D-449E-A599-F1ADB480E947}" type="slidenum">
              <a:rPr lang="en-US" smtClean="0"/>
              <a:pPr/>
              <a:t>‹#›</a:t>
            </a:fld>
            <a:endParaRPr lang="en-US"/>
          </a:p>
        </p:txBody>
      </p:sp>
    </p:spTree>
    <p:extLst>
      <p:ext uri="{BB962C8B-B14F-4D97-AF65-F5344CB8AC3E}">
        <p14:creationId xmlns:p14="http://schemas.microsoft.com/office/powerpoint/2010/main" val="1214458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4C163F-0540-4A7D-8CB0-3022717D6CA9}" type="datetimeFigureOut">
              <a:rPr lang="en-US" smtClean="0"/>
              <a:pPr/>
              <a:t>3/27/2017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1B54AB-876D-449E-A599-F1ADB480E947}" type="slidenum">
              <a:rPr lang="en-US" smtClean="0"/>
              <a:pPr/>
              <a:t>‹#›</a:t>
            </a:fld>
            <a:endParaRPr lang="en-US"/>
          </a:p>
        </p:txBody>
      </p:sp>
    </p:spTree>
    <p:extLst>
      <p:ext uri="{BB962C8B-B14F-4D97-AF65-F5344CB8AC3E}">
        <p14:creationId xmlns:p14="http://schemas.microsoft.com/office/powerpoint/2010/main" val="1985219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4C163F-0540-4A7D-8CB0-3022717D6CA9}" type="datetimeFigureOut">
              <a:rPr lang="en-US" smtClean="0"/>
              <a:pPr/>
              <a:t>3/27/2017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1B54AB-876D-449E-A599-F1ADB480E947}" type="slidenum">
              <a:rPr lang="en-US" smtClean="0"/>
              <a:pPr/>
              <a:t>‹#›</a:t>
            </a:fld>
            <a:endParaRPr lang="en-US"/>
          </a:p>
        </p:txBody>
      </p:sp>
    </p:spTree>
    <p:extLst>
      <p:ext uri="{BB962C8B-B14F-4D97-AF65-F5344CB8AC3E}">
        <p14:creationId xmlns:p14="http://schemas.microsoft.com/office/powerpoint/2010/main" val="2007717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4C163F-0540-4A7D-8CB0-3022717D6CA9}" type="datetimeFigureOut">
              <a:rPr lang="en-US" smtClean="0"/>
              <a:pPr/>
              <a:t>3/27/2017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1B54AB-876D-449E-A599-F1ADB480E947}" type="slidenum">
              <a:rPr lang="en-US" smtClean="0"/>
              <a:pPr/>
              <a:t>‹#›</a:t>
            </a:fld>
            <a:endParaRPr lang="en-US"/>
          </a:p>
        </p:txBody>
      </p:sp>
    </p:spTree>
    <p:extLst>
      <p:ext uri="{BB962C8B-B14F-4D97-AF65-F5344CB8AC3E}">
        <p14:creationId xmlns:p14="http://schemas.microsoft.com/office/powerpoint/2010/main" val="23735906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pescobeam.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13.wmf"/></Relationships>
</file>

<file path=ppt/slides/_rels/slide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70.xml"/><Relationship Id="rId5" Type="http://schemas.openxmlformats.org/officeDocument/2006/relationships/slide" Target="slide65.xml"/><Relationship Id="rId4" Type="http://schemas.openxmlformats.org/officeDocument/2006/relationships/slide" Target="slide5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2.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3.wmf"/></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56.wmf"/><Relationship Id="rId5" Type="http://schemas.openxmlformats.org/officeDocument/2006/relationships/oleObject" Target="../embeddings/oleObject6.bin"/><Relationship Id="rId4" Type="http://schemas.openxmlformats.org/officeDocument/2006/relationships/image" Target="../media/image55.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2.wmf"/></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mailto:luke@pescobeam.com" TargetMode="External"/><Relationship Id="rId2" Type="http://schemas.openxmlformats.org/officeDocument/2006/relationships/hyperlink" Target="http://www.pescobeam.com/" TargetMode="External"/><Relationship Id="rId1" Type="http://schemas.openxmlformats.org/officeDocument/2006/relationships/slideLayout" Target="../slideLayouts/slideLayout7.xml"/><Relationship Id="rId4" Type="http://schemas.openxmlformats.org/officeDocument/2006/relationships/hyperlink" Target="mailto:subu@pescobeam.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1890780"/>
            <a:ext cx="6858000" cy="3533809"/>
          </a:xfrm>
        </p:spPr>
        <p:txBody>
          <a:bodyPr>
            <a:normAutofit fontScale="92500" lnSpcReduction="20000"/>
          </a:bodyPr>
          <a:lstStyle/>
          <a:p>
            <a:r>
              <a:rPr lang="en-US" sz="12000" dirty="0"/>
              <a:t>PESCO BEAM</a:t>
            </a:r>
          </a:p>
          <a:p>
            <a:r>
              <a:rPr lang="en-US" sz="3600" dirty="0"/>
              <a:t>Who, What, How &amp; Why.</a:t>
            </a:r>
            <a:endParaRPr lang="en-US" sz="6525" dirty="0"/>
          </a:p>
          <a:p>
            <a:r>
              <a:rPr lang="en-US" sz="2850" dirty="0">
                <a:hlinkClick r:id="rId2"/>
              </a:rPr>
              <a:t>www.pescobeam.com</a:t>
            </a:r>
            <a:endParaRPr lang="en-US" sz="2850" dirty="0"/>
          </a:p>
          <a:p>
            <a:endParaRPr lang="en-US" sz="2850" dirty="0"/>
          </a:p>
          <a:p>
            <a:endParaRPr lang="en-US" dirty="0"/>
          </a:p>
          <a:p>
            <a:endParaRPr lang="en-US" dirty="0"/>
          </a:p>
          <a:p>
            <a:endParaRPr lang="en-US" dirty="0"/>
          </a:p>
          <a:p>
            <a:endParaRPr lang="en-US" dirty="0"/>
          </a:p>
          <a:p>
            <a:pPr algn="l"/>
            <a:endParaRPr lang="en-US" sz="4125" dirty="0"/>
          </a:p>
        </p:txBody>
      </p:sp>
    </p:spTree>
    <p:extLst>
      <p:ext uri="{BB962C8B-B14F-4D97-AF65-F5344CB8AC3E}">
        <p14:creationId xmlns:p14="http://schemas.microsoft.com/office/powerpoint/2010/main" val="1267133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4439824"/>
          </a:xfrm>
        </p:spPr>
        <p:txBody>
          <a:bodyPr>
            <a:normAutofit fontScale="90000"/>
          </a:bodyPr>
          <a:lstStyle/>
          <a:p>
            <a:br>
              <a:rPr lang="en-US" altLang="en-US" dirty="0"/>
            </a:br>
            <a:r>
              <a:rPr lang="en-US" altLang="en-US" b="1" dirty="0"/>
              <a:t>TURNKEY SYSTEMS FOR:</a:t>
            </a:r>
            <a:br>
              <a:rPr lang="en-US" altLang="en-US" dirty="0"/>
            </a:br>
            <a:br>
              <a:rPr lang="en-US" altLang="en-US" dirty="0"/>
            </a:br>
            <a:br>
              <a:rPr lang="en-US" altLang="en-US" dirty="0"/>
            </a:br>
            <a:r>
              <a:rPr lang="en-US" altLang="en-US" sz="3000" b="1" dirty="0"/>
              <a:t>Used motor oil  and liquid hydrocarbon re-refining</a:t>
            </a:r>
            <a:br>
              <a:rPr lang="en-US" altLang="en-US" sz="3000" dirty="0"/>
            </a:br>
            <a:r>
              <a:rPr lang="en-US" altLang="en-US" sz="3000" dirty="0">
                <a:solidFill>
                  <a:schemeClr val="bg2">
                    <a:lumMod val="75000"/>
                  </a:schemeClr>
                </a:solidFill>
              </a:rPr>
              <a:t>Solvent recycling</a:t>
            </a:r>
            <a:br>
              <a:rPr lang="en-US" altLang="en-US" sz="3000" dirty="0">
                <a:solidFill>
                  <a:schemeClr val="bg2">
                    <a:lumMod val="75000"/>
                  </a:schemeClr>
                </a:solidFill>
              </a:rPr>
            </a:br>
            <a:r>
              <a:rPr lang="en-US" altLang="en-US" sz="3000" dirty="0">
                <a:solidFill>
                  <a:schemeClr val="bg2">
                    <a:lumMod val="75000"/>
                  </a:schemeClr>
                </a:solidFill>
              </a:rPr>
              <a:t>Semi-solid and Solid Petroleum waste treatment</a:t>
            </a:r>
            <a:br>
              <a:rPr lang="en-US" altLang="en-US" sz="3000" dirty="0">
                <a:solidFill>
                  <a:schemeClr val="bg2">
                    <a:lumMod val="75000"/>
                  </a:schemeClr>
                </a:solidFill>
              </a:rPr>
            </a:br>
            <a:r>
              <a:rPr lang="en-US" altLang="en-US" sz="3000" dirty="0">
                <a:solidFill>
                  <a:schemeClr val="bg2">
                    <a:lumMod val="75000"/>
                  </a:schemeClr>
                </a:solidFill>
              </a:rPr>
              <a:t>Biodiesel from waste materials</a:t>
            </a:r>
            <a:br>
              <a:rPr lang="en-US" altLang="en-US" sz="3000" dirty="0">
                <a:solidFill>
                  <a:schemeClr val="bg2">
                    <a:lumMod val="75000"/>
                  </a:schemeClr>
                </a:solidFill>
              </a:rPr>
            </a:br>
            <a:r>
              <a:rPr lang="en-US" altLang="en-US" sz="3000" dirty="0">
                <a:solidFill>
                  <a:schemeClr val="bg2">
                    <a:lumMod val="75000"/>
                  </a:schemeClr>
                </a:solidFill>
              </a:rPr>
              <a:t>High efficiency drying of solids and sludge</a:t>
            </a:r>
            <a:br>
              <a:rPr lang="en-US" altLang="en-US" sz="3000" dirty="0">
                <a:solidFill>
                  <a:schemeClr val="bg2">
                    <a:lumMod val="75000"/>
                  </a:schemeClr>
                </a:solidFill>
              </a:rPr>
            </a:br>
            <a:r>
              <a:rPr lang="en-US" altLang="en-US" sz="3000" dirty="0">
                <a:solidFill>
                  <a:schemeClr val="bg2">
                    <a:lumMod val="75000"/>
                  </a:schemeClr>
                </a:solidFill>
              </a:rPr>
              <a:t>Custom built process equipment</a:t>
            </a:r>
            <a:br>
              <a:rPr lang="en-US" altLang="en-US" dirty="0">
                <a:solidFill>
                  <a:schemeClr val="bg2">
                    <a:lumMod val="75000"/>
                  </a:schemeClr>
                </a:solidFill>
              </a:rPr>
            </a:br>
            <a:endParaRPr lang="en-US" dirty="0">
              <a:solidFill>
                <a:schemeClr val="bg2">
                  <a:lumMod val="75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1689" y="966134"/>
            <a:ext cx="1395597" cy="1860796"/>
          </a:xfrm>
          <a:prstGeom prst="rect">
            <a:avLst/>
          </a:prstGeom>
        </p:spPr>
      </p:pic>
    </p:spTree>
    <p:extLst>
      <p:ext uri="{BB962C8B-B14F-4D97-AF65-F5344CB8AC3E}">
        <p14:creationId xmlns:p14="http://schemas.microsoft.com/office/powerpoint/2010/main" val="3554418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43" y="432361"/>
            <a:ext cx="8403207" cy="537525"/>
          </a:xfrm>
        </p:spPr>
        <p:txBody>
          <a:bodyPr>
            <a:noAutofit/>
          </a:bodyPr>
          <a:lstStyle/>
          <a:p>
            <a:pPr algn="ctr"/>
            <a:r>
              <a:rPr lang="en-US" sz="4000" b="1" dirty="0"/>
              <a:t>A 2000 US GPH USED OIL RE-REFINERY</a:t>
            </a:r>
          </a:p>
        </p:txBody>
      </p:sp>
      <p:pic>
        <p:nvPicPr>
          <p:cNvPr id="3" name="Picture 2" descr="F:\Current files\Material for printing\Heartland - New Pics\P10005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627501" y="1271805"/>
            <a:ext cx="5888999" cy="4418686"/>
          </a:xfrm>
          <a:prstGeom prst="rect">
            <a:avLst/>
          </a:prstGeom>
          <a:noFill/>
        </p:spPr>
      </p:pic>
    </p:spTree>
    <p:extLst>
      <p:ext uri="{BB962C8B-B14F-4D97-AF65-F5344CB8AC3E}">
        <p14:creationId xmlns:p14="http://schemas.microsoft.com/office/powerpoint/2010/main" val="1502567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932" y="149884"/>
            <a:ext cx="7880230" cy="5910173"/>
          </a:xfrm>
          <a:prstGeom prst="rect">
            <a:avLst/>
          </a:prstGeom>
        </p:spPr>
      </p:pic>
    </p:spTree>
    <p:extLst>
      <p:ext uri="{BB962C8B-B14F-4D97-AF65-F5344CB8AC3E}">
        <p14:creationId xmlns:p14="http://schemas.microsoft.com/office/powerpoint/2010/main" val="2914408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177" y="184391"/>
            <a:ext cx="7828465" cy="5871349"/>
          </a:xfrm>
          <a:prstGeom prst="rect">
            <a:avLst/>
          </a:prstGeom>
        </p:spPr>
      </p:pic>
    </p:spTree>
    <p:extLst>
      <p:ext uri="{BB962C8B-B14F-4D97-AF65-F5344CB8AC3E}">
        <p14:creationId xmlns:p14="http://schemas.microsoft.com/office/powerpoint/2010/main" val="3388822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50513 - small.JPG"/>
          <p:cNvPicPr>
            <a:picLocks noChangeAspect="1"/>
          </p:cNvPicPr>
          <p:nvPr/>
        </p:nvPicPr>
        <p:blipFill>
          <a:blip r:embed="rId2" cstate="print"/>
          <a:stretch>
            <a:fillRect/>
          </a:stretch>
        </p:blipFill>
        <p:spPr>
          <a:xfrm>
            <a:off x="2705757" y="850463"/>
            <a:ext cx="3800146" cy="506686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933" y="193020"/>
            <a:ext cx="7793966" cy="5845475"/>
          </a:xfrm>
          <a:prstGeom prst="rect">
            <a:avLst/>
          </a:prstGeom>
        </p:spPr>
      </p:pic>
    </p:spTree>
    <p:extLst>
      <p:ext uri="{BB962C8B-B14F-4D97-AF65-F5344CB8AC3E}">
        <p14:creationId xmlns:p14="http://schemas.microsoft.com/office/powerpoint/2010/main" val="5782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Luke\Documents\My Documents\My Pictures\GVT SES &amp; Other - 5.13.15\IMG_20150513_092752009.jpg"/>
          <p:cNvPicPr>
            <a:picLocks noChangeAspect="1" noChangeArrowheads="1"/>
          </p:cNvPicPr>
          <p:nvPr/>
        </p:nvPicPr>
        <p:blipFill>
          <a:blip r:embed="rId2" cstate="print"/>
          <a:srcRect/>
          <a:stretch>
            <a:fillRect/>
          </a:stretch>
        </p:blipFill>
        <p:spPr bwMode="auto">
          <a:xfrm>
            <a:off x="834389" y="1030014"/>
            <a:ext cx="7654573" cy="4698123"/>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790" y="184392"/>
            <a:ext cx="7845722" cy="5884292"/>
          </a:xfrm>
          <a:prstGeom prst="rect">
            <a:avLst/>
          </a:prstGeom>
        </p:spPr>
      </p:pic>
    </p:spTree>
    <p:extLst>
      <p:ext uri="{BB962C8B-B14F-4D97-AF65-F5344CB8AC3E}">
        <p14:creationId xmlns:p14="http://schemas.microsoft.com/office/powerpoint/2010/main" val="533827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Luke\Documents\My Documents\My Pictures\GVT SES &amp; Other - 5.13.15\IMG_20150513_093052156_HDR.jpg"/>
          <p:cNvPicPr>
            <a:picLocks noChangeAspect="1" noChangeArrowheads="1"/>
          </p:cNvPicPr>
          <p:nvPr/>
        </p:nvPicPr>
        <p:blipFill>
          <a:blip r:embed="rId2" cstate="print"/>
          <a:srcRect/>
          <a:stretch>
            <a:fillRect/>
          </a:stretch>
        </p:blipFill>
        <p:spPr bwMode="auto">
          <a:xfrm>
            <a:off x="536027" y="1149516"/>
            <a:ext cx="8148545" cy="4587329"/>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5458"/>
            <a:ext cx="3608499" cy="5267459"/>
          </a:xfrm>
        </p:spPr>
        <p:txBody>
          <a:bodyPr/>
          <a:lstStyle/>
          <a:p>
            <a:r>
              <a:rPr lang="en-US" dirty="0"/>
              <a:t>The major steps involved (common to all of our product range)</a:t>
            </a:r>
          </a:p>
        </p:txBody>
      </p:sp>
      <p:graphicFrame>
        <p:nvGraphicFramePr>
          <p:cNvPr id="3" name="Object 10"/>
          <p:cNvGraphicFramePr>
            <a:graphicFrameLocks noChangeAspect="1"/>
          </p:cNvGraphicFramePr>
          <p:nvPr>
            <p:extLst>
              <p:ext uri="{D42A27DB-BD31-4B8C-83A1-F6EECF244321}">
                <p14:modId xmlns:p14="http://schemas.microsoft.com/office/powerpoint/2010/main" val="2032184400"/>
              </p:ext>
            </p:extLst>
          </p:nvPr>
        </p:nvGraphicFramePr>
        <p:xfrm>
          <a:off x="4935827" y="1336469"/>
          <a:ext cx="3061953" cy="3655106"/>
        </p:xfrm>
        <a:graphic>
          <a:graphicData uri="http://schemas.openxmlformats.org/presentationml/2006/ole">
            <mc:AlternateContent xmlns:mc="http://schemas.openxmlformats.org/markup-compatibility/2006">
              <mc:Choice xmlns:v="urn:schemas-microsoft-com:vml" Requires="v">
                <p:oleObj spid="_x0000_s2058" name="Picture (32-bit)" r:id="rId3" imgW="3887731" imgH="4637186" progId="">
                  <p:embed/>
                </p:oleObj>
              </mc:Choice>
              <mc:Fallback>
                <p:oleObj name="Picture (32-bit)" r:id="rId3" imgW="3887731" imgH="4637186" progId="">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827" y="1336469"/>
                        <a:ext cx="3061953" cy="36551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70137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98163"/>
            <a:ext cx="7886700" cy="4221051"/>
          </a:xfrm>
        </p:spPr>
        <p:txBody>
          <a:bodyPr>
            <a:normAutofit fontScale="90000"/>
          </a:bodyPr>
          <a:lstStyle/>
          <a:p>
            <a:r>
              <a:rPr lang="en-US" sz="4500" b="1" dirty="0"/>
              <a:t>Contents</a:t>
            </a:r>
            <a:br>
              <a:rPr lang="en-US" dirty="0"/>
            </a:br>
            <a:br>
              <a:rPr lang="en-US" dirty="0"/>
            </a:br>
            <a:r>
              <a:rPr lang="en-US" dirty="0">
                <a:hlinkClick r:id="rId2" action="ppaction://hlinksldjump"/>
              </a:rPr>
              <a:t>Who we are</a:t>
            </a:r>
            <a:br>
              <a:rPr lang="en-US" dirty="0">
                <a:hlinkClick r:id="rId2" action="ppaction://hlinksldjump"/>
              </a:rPr>
            </a:br>
            <a:r>
              <a:rPr lang="en-US" dirty="0">
                <a:hlinkClick r:id="rId3" action="ppaction://hlinksldjump"/>
              </a:rPr>
              <a:t>What we do</a:t>
            </a:r>
            <a:br>
              <a:rPr lang="en-US" dirty="0"/>
            </a:br>
            <a:r>
              <a:rPr lang="en-US" dirty="0">
                <a:hlinkClick r:id="rId4" action="ppaction://hlinksldjump"/>
              </a:rPr>
              <a:t>The PESCO BEAM Advantage</a:t>
            </a:r>
            <a:br>
              <a:rPr lang="en-US" dirty="0">
                <a:hlinkClick r:id="rId4" action="ppaction://hlinksldjump"/>
              </a:rPr>
            </a:br>
            <a:r>
              <a:rPr lang="en-US" dirty="0">
                <a:hlinkClick r:id="rId5" action="ppaction://hlinksldjump"/>
              </a:rPr>
              <a:t>Clients</a:t>
            </a:r>
            <a:br>
              <a:rPr lang="en-US" dirty="0"/>
            </a:br>
            <a:r>
              <a:rPr lang="en-US" dirty="0">
                <a:hlinkClick r:id="rId6" action="ppaction://hlinksldjump"/>
              </a:rPr>
              <a:t>Vendors</a:t>
            </a: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1507121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5727" y="2347422"/>
            <a:ext cx="3312285" cy="1258423"/>
          </a:xfrm>
        </p:spPr>
        <p:txBody>
          <a:bodyPr>
            <a:normAutofit fontScale="90000"/>
          </a:bodyPr>
          <a:lstStyle/>
          <a:p>
            <a:r>
              <a:rPr lang="en-US" b="1" dirty="0"/>
              <a:t>Equipment Data Sheet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855" y="259644"/>
            <a:ext cx="4406519" cy="6138624"/>
          </a:xfrm>
          <a:prstGeom prst="rect">
            <a:avLst/>
          </a:prstGeom>
        </p:spPr>
      </p:pic>
    </p:spTree>
    <p:extLst>
      <p:ext uri="{BB962C8B-B14F-4D97-AF65-F5344CB8AC3E}">
        <p14:creationId xmlns:p14="http://schemas.microsoft.com/office/powerpoint/2010/main" val="400563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957" y="251204"/>
            <a:ext cx="8713756" cy="1172158"/>
          </a:xfrm>
        </p:spPr>
        <p:txBody>
          <a:bodyPr>
            <a:normAutofit fontScale="90000"/>
          </a:bodyPr>
          <a:lstStyle/>
          <a:p>
            <a:r>
              <a:rPr lang="en-US" b="1" dirty="0"/>
              <a:t>Every single pipe line drawn and then built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904" y="1138691"/>
            <a:ext cx="6964831" cy="4925680"/>
          </a:xfrm>
          <a:prstGeom prst="rect">
            <a:avLst/>
          </a:prstGeom>
        </p:spPr>
      </p:pic>
    </p:spTree>
    <p:extLst>
      <p:ext uri="{BB962C8B-B14F-4D97-AF65-F5344CB8AC3E}">
        <p14:creationId xmlns:p14="http://schemas.microsoft.com/office/powerpoint/2010/main" val="880576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Down to the last detail – </a:t>
            </a:r>
            <a:br>
              <a:rPr lang="en-US" sz="4000" b="1" dirty="0"/>
            </a:br>
            <a:r>
              <a:rPr lang="en-US" sz="4000" b="1" dirty="0"/>
              <a:t>everything on the drawing board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441" y="1773354"/>
            <a:ext cx="8246359" cy="4167754"/>
          </a:xfrm>
          <a:prstGeom prst="rect">
            <a:avLst/>
          </a:prstGeom>
        </p:spPr>
      </p:pic>
    </p:spTree>
    <p:extLst>
      <p:ext uri="{BB962C8B-B14F-4D97-AF65-F5344CB8AC3E}">
        <p14:creationId xmlns:p14="http://schemas.microsoft.com/office/powerpoint/2010/main" val="1931855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0397" y="1131094"/>
            <a:ext cx="4110775" cy="4461088"/>
          </a:xfrm>
        </p:spPr>
        <p:txBody>
          <a:bodyPr>
            <a:normAutofit/>
          </a:bodyPr>
          <a:lstStyle/>
          <a:p>
            <a:r>
              <a:rPr lang="en-US" sz="4000" b="1" dirty="0"/>
              <a:t>Built as skid mounted systems that can be containerized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529" y="311584"/>
            <a:ext cx="4421361" cy="5895148"/>
          </a:xfrm>
          <a:prstGeom prst="rect">
            <a:avLst/>
          </a:prstGeom>
        </p:spPr>
      </p:pic>
    </p:spTree>
    <p:extLst>
      <p:ext uri="{BB962C8B-B14F-4D97-AF65-F5344CB8AC3E}">
        <p14:creationId xmlns:p14="http://schemas.microsoft.com/office/powerpoint/2010/main" val="2559040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1096" y="1131094"/>
            <a:ext cx="4902826" cy="4410847"/>
          </a:xfrm>
        </p:spPr>
        <p:txBody>
          <a:bodyPr>
            <a:normAutofit/>
          </a:bodyPr>
          <a:lstStyle/>
          <a:p>
            <a:r>
              <a:rPr lang="en-US" sz="4000" b="1" dirty="0"/>
              <a:t>Assembled, checked, loop tested before shipping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669" y="259829"/>
            <a:ext cx="3489822" cy="6036837"/>
          </a:xfrm>
          <a:prstGeom prst="rect">
            <a:avLst/>
          </a:prstGeom>
        </p:spPr>
      </p:pic>
    </p:spTree>
    <p:extLst>
      <p:ext uri="{BB962C8B-B14F-4D97-AF65-F5344CB8AC3E}">
        <p14:creationId xmlns:p14="http://schemas.microsoft.com/office/powerpoint/2010/main" val="1853788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23" y="195145"/>
            <a:ext cx="8571863" cy="1538768"/>
          </a:xfrm>
        </p:spPr>
        <p:txBody>
          <a:bodyPr>
            <a:normAutofit/>
          </a:bodyPr>
          <a:lstStyle/>
          <a:p>
            <a:r>
              <a:rPr lang="en-US" sz="4000" b="1" dirty="0"/>
              <a:t>Pre-wired, pre-piped, complete with electricals, instrumentation &amp; controls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4824" y="1850630"/>
            <a:ext cx="5414106" cy="4060579"/>
          </a:xfrm>
          <a:prstGeom prst="rect">
            <a:avLst/>
          </a:prstGeom>
        </p:spPr>
      </p:pic>
    </p:spTree>
    <p:extLst>
      <p:ext uri="{BB962C8B-B14F-4D97-AF65-F5344CB8AC3E}">
        <p14:creationId xmlns:p14="http://schemas.microsoft.com/office/powerpoint/2010/main" val="4108344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10" y="262078"/>
            <a:ext cx="8556396" cy="1151178"/>
          </a:xfrm>
        </p:spPr>
        <p:txBody>
          <a:bodyPr>
            <a:normAutofit/>
          </a:bodyPr>
          <a:lstStyle/>
          <a:p>
            <a:r>
              <a:rPr lang="en-US" sz="4000" b="1" dirty="0"/>
              <a:t>Pre-wired electrical and PLC panels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9949" y="4139323"/>
            <a:ext cx="1352583" cy="180344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844" y="1389706"/>
            <a:ext cx="1891462" cy="25219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591" y="1999853"/>
            <a:ext cx="5018568" cy="2822945"/>
          </a:xfrm>
          <a:prstGeom prst="rect">
            <a:avLst/>
          </a:prstGeom>
        </p:spPr>
      </p:pic>
    </p:spTree>
    <p:extLst>
      <p:ext uri="{BB962C8B-B14F-4D97-AF65-F5344CB8AC3E}">
        <p14:creationId xmlns:p14="http://schemas.microsoft.com/office/powerpoint/2010/main" val="1978533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5" y="371969"/>
            <a:ext cx="6815946" cy="1042763"/>
          </a:xfrm>
        </p:spPr>
        <p:txBody>
          <a:bodyPr>
            <a:normAutofit/>
          </a:bodyPr>
          <a:lstStyle/>
          <a:p>
            <a:r>
              <a:rPr lang="en-US" sz="4000" b="1" dirty="0"/>
              <a:t>PLC  Controls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9433" y="1544994"/>
            <a:ext cx="6980167" cy="3926344"/>
          </a:xfrm>
          <a:prstGeom prst="rect">
            <a:avLst/>
          </a:prstGeom>
        </p:spPr>
      </p:pic>
    </p:spTree>
    <p:extLst>
      <p:ext uri="{BB962C8B-B14F-4D97-AF65-F5344CB8AC3E}">
        <p14:creationId xmlns:p14="http://schemas.microsoft.com/office/powerpoint/2010/main" val="198115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792" y="163894"/>
            <a:ext cx="8102574" cy="1397479"/>
          </a:xfrm>
        </p:spPr>
        <p:txBody>
          <a:bodyPr>
            <a:normAutofit/>
          </a:bodyPr>
          <a:lstStyle/>
          <a:p>
            <a:r>
              <a:rPr lang="en-US" sz="4000" b="1" dirty="0"/>
              <a:t>Stuffing &amp; Site Erection - Easy &amp; Quick</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339" y="1448634"/>
            <a:ext cx="2576928" cy="343590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0079" y="1657653"/>
            <a:ext cx="1651716" cy="220228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7071" y="2070410"/>
            <a:ext cx="2231871" cy="297582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4221" y="4287114"/>
            <a:ext cx="2562896" cy="1922172"/>
          </a:xfrm>
          <a:prstGeom prst="rect">
            <a:avLst/>
          </a:prstGeom>
        </p:spPr>
      </p:pic>
    </p:spTree>
    <p:extLst>
      <p:ext uri="{BB962C8B-B14F-4D97-AF65-F5344CB8AC3E}">
        <p14:creationId xmlns:p14="http://schemas.microsoft.com/office/powerpoint/2010/main" val="2363517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5558" y="2150492"/>
            <a:ext cx="3882980" cy="3008827"/>
          </a:xfrm>
          <a:prstGeom prst="rect">
            <a:avLst/>
          </a:prstGeom>
        </p:spPr>
      </p:pic>
      <p:sp>
        <p:nvSpPr>
          <p:cNvPr id="4" name="TextBox 3"/>
          <p:cNvSpPr txBox="1"/>
          <p:nvPr/>
        </p:nvSpPr>
        <p:spPr>
          <a:xfrm>
            <a:off x="215660" y="309555"/>
            <a:ext cx="8643668" cy="707886"/>
          </a:xfrm>
          <a:prstGeom prst="rect">
            <a:avLst/>
          </a:prstGeom>
          <a:noFill/>
        </p:spPr>
        <p:txBody>
          <a:bodyPr wrap="square" rtlCol="0">
            <a:spAutoFit/>
          </a:bodyPr>
          <a:lstStyle/>
          <a:p>
            <a:r>
              <a:rPr lang="en-US" sz="4000" b="1" dirty="0">
                <a:latin typeface="+mj-lt"/>
              </a:rPr>
              <a:t>From concept to commissioning &amp; beyond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660" y="2150491"/>
            <a:ext cx="4842422" cy="2447387"/>
          </a:xfrm>
          <a:prstGeom prst="rect">
            <a:avLst/>
          </a:prstGeom>
        </p:spPr>
      </p:pic>
    </p:spTree>
    <p:extLst>
      <p:ext uri="{BB962C8B-B14F-4D97-AF65-F5344CB8AC3E}">
        <p14:creationId xmlns:p14="http://schemas.microsoft.com/office/powerpoint/2010/main" val="108065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4478461"/>
          </a:xfrm>
        </p:spPr>
        <p:txBody>
          <a:bodyPr>
            <a:normAutofit fontScale="90000"/>
          </a:bodyPr>
          <a:lstStyle/>
          <a:p>
            <a:br>
              <a:rPr lang="en-US" dirty="0"/>
            </a:br>
            <a:br>
              <a:rPr lang="en-US" dirty="0"/>
            </a:br>
            <a:r>
              <a:rPr lang="en-US" b="1" u="sng" dirty="0"/>
              <a:t>Who we are</a:t>
            </a:r>
            <a:br>
              <a:rPr lang="en-US" u="sng" dirty="0"/>
            </a:br>
            <a:r>
              <a:rPr lang="en-US" dirty="0">
                <a:solidFill>
                  <a:schemeClr val="bg1">
                    <a:lumMod val="50000"/>
                  </a:schemeClr>
                </a:solidFill>
              </a:rPr>
              <a:t>What we do</a:t>
            </a:r>
            <a:br>
              <a:rPr lang="en-US" dirty="0">
                <a:solidFill>
                  <a:schemeClr val="bg1">
                    <a:lumMod val="50000"/>
                  </a:schemeClr>
                </a:solidFill>
              </a:rPr>
            </a:br>
            <a:r>
              <a:rPr lang="en-US" dirty="0">
                <a:solidFill>
                  <a:schemeClr val="bg1">
                    <a:lumMod val="50000"/>
                  </a:schemeClr>
                </a:solidFill>
              </a:rPr>
              <a:t>The PB advantage</a:t>
            </a:r>
            <a:br>
              <a:rPr lang="en-US" dirty="0">
                <a:solidFill>
                  <a:schemeClr val="bg1">
                    <a:lumMod val="50000"/>
                  </a:schemeClr>
                </a:solidFill>
              </a:rPr>
            </a:br>
            <a:r>
              <a:rPr lang="en-US" dirty="0">
                <a:solidFill>
                  <a:schemeClr val="bg1">
                    <a:lumMod val="50000"/>
                  </a:schemeClr>
                </a:solidFill>
              </a:rPr>
              <a:t>Clients</a:t>
            </a:r>
            <a:br>
              <a:rPr lang="en-US" dirty="0">
                <a:solidFill>
                  <a:schemeClr val="bg1">
                    <a:lumMod val="50000"/>
                  </a:schemeClr>
                </a:solidFill>
              </a:rPr>
            </a:br>
            <a:r>
              <a:rPr lang="en-US" dirty="0">
                <a:solidFill>
                  <a:schemeClr val="bg1">
                    <a:lumMod val="50000"/>
                  </a:schemeClr>
                </a:solidFill>
              </a:rPr>
              <a:t>Vendors</a:t>
            </a:r>
            <a:br>
              <a:rPr lang="en-US" dirty="0">
                <a:solidFill>
                  <a:schemeClr val="bg1">
                    <a:lumMod val="50000"/>
                  </a:schemeClr>
                </a:solidFill>
              </a:rPr>
            </a:br>
            <a:br>
              <a:rPr lang="en-US" dirty="0">
                <a:solidFill>
                  <a:schemeClr val="bg1">
                    <a:lumMod val="50000"/>
                  </a:schemeClr>
                </a:solidFill>
              </a:rPr>
            </a:br>
            <a:br>
              <a:rPr lang="en-US" sz="1500" dirty="0"/>
            </a:br>
            <a:endParaRPr lang="en-US" sz="1500" dirty="0">
              <a:solidFill>
                <a:schemeClr val="bg1">
                  <a:lumMod val="50000"/>
                </a:schemeClr>
              </a:solidFill>
            </a:endParaRPr>
          </a:p>
        </p:txBody>
      </p:sp>
      <p:graphicFrame>
        <p:nvGraphicFramePr>
          <p:cNvPr id="3" name="Object 12"/>
          <p:cNvGraphicFramePr>
            <a:graphicFrameLocks noChangeAspect="1"/>
          </p:cNvGraphicFramePr>
          <p:nvPr>
            <p:extLst>
              <p:ext uri="{D42A27DB-BD31-4B8C-83A1-F6EECF244321}">
                <p14:modId xmlns:p14="http://schemas.microsoft.com/office/powerpoint/2010/main" val="382385789"/>
              </p:ext>
            </p:extLst>
          </p:nvPr>
        </p:nvGraphicFramePr>
        <p:xfrm>
          <a:off x="5446690" y="1706985"/>
          <a:ext cx="2074572" cy="3513788"/>
        </p:xfrm>
        <a:graphic>
          <a:graphicData uri="http://schemas.openxmlformats.org/presentationml/2006/ole">
            <mc:AlternateContent xmlns:mc="http://schemas.openxmlformats.org/markup-compatibility/2006">
              <mc:Choice xmlns:v="urn:schemas-microsoft-com:vml" Requires="v">
                <p:oleObj spid="_x0000_s4103" name="Picture (32-bit)" r:id="rId3" imgW="2678785" imgH="4532056" progId="">
                  <p:embed/>
                </p:oleObj>
              </mc:Choice>
              <mc:Fallback>
                <p:oleObj name="Picture (32-bit)" r:id="rId3" imgW="2678785" imgH="4532056" progId="">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6690" y="1706985"/>
                        <a:ext cx="2074572" cy="3513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60932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604" y="313720"/>
            <a:ext cx="7674533" cy="1006122"/>
          </a:xfrm>
        </p:spPr>
        <p:txBody>
          <a:bodyPr>
            <a:normAutofit/>
          </a:bodyPr>
          <a:lstStyle/>
          <a:p>
            <a:r>
              <a:rPr lang="en-US" sz="4000" b="1" dirty="0"/>
              <a:t>Commissioning &amp; Operator Training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1382" y="1452406"/>
            <a:ext cx="5667554" cy="4250666"/>
          </a:xfrm>
          <a:prstGeom prst="rect">
            <a:avLst/>
          </a:prstGeom>
        </p:spPr>
      </p:pic>
    </p:spTree>
    <p:extLst>
      <p:ext uri="{BB962C8B-B14F-4D97-AF65-F5344CB8AC3E}">
        <p14:creationId xmlns:p14="http://schemas.microsoft.com/office/powerpoint/2010/main" val="3634758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0214"/>
            <a:ext cx="7886700" cy="4967778"/>
          </a:xfrm>
        </p:spPr>
        <p:txBody>
          <a:bodyPr>
            <a:normAutofit/>
          </a:bodyPr>
          <a:lstStyle/>
          <a:p>
            <a:r>
              <a:rPr lang="en-US" b="1" dirty="0"/>
              <a:t>Final Documentation</a:t>
            </a:r>
            <a:br>
              <a:rPr lang="en-US" b="1" dirty="0"/>
            </a:br>
            <a:br>
              <a:rPr lang="en-US" dirty="0"/>
            </a:br>
            <a:r>
              <a:rPr lang="en-US" sz="2700" dirty="0"/>
              <a:t>Consists of TWO hard copies and ONE soft copy of all</a:t>
            </a:r>
            <a:br>
              <a:rPr lang="en-US" sz="2700" dirty="0"/>
            </a:br>
            <a:r>
              <a:rPr lang="en-US" sz="2700" dirty="0"/>
              <a:t>as-built drawings, manuals, inspection certificates, specification for spares.</a:t>
            </a:r>
            <a:br>
              <a:rPr lang="en-US" sz="2700" dirty="0"/>
            </a:br>
            <a:br>
              <a:rPr lang="en-US" sz="2700" dirty="0"/>
            </a:br>
            <a:br>
              <a:rPr lang="en-US" sz="2700" dirty="0"/>
            </a:br>
            <a:br>
              <a:rPr lang="en-US" sz="2700" dirty="0"/>
            </a:br>
            <a:r>
              <a:rPr lang="en-US" sz="2700" dirty="0"/>
              <a:t>Operating &amp; Maintenance manuals are handed over after commissioning and operator training.</a:t>
            </a:r>
            <a:endParaRPr lang="en-US" dirty="0"/>
          </a:p>
        </p:txBody>
      </p:sp>
    </p:spTree>
    <p:extLst>
      <p:ext uri="{BB962C8B-B14F-4D97-AF65-F5344CB8AC3E}">
        <p14:creationId xmlns:p14="http://schemas.microsoft.com/office/powerpoint/2010/main" val="2091139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4110607"/>
          </a:xfrm>
        </p:spPr>
        <p:txBody>
          <a:bodyPr>
            <a:normAutofit fontScale="90000"/>
          </a:bodyPr>
          <a:lstStyle/>
          <a:p>
            <a:r>
              <a:rPr lang="en-US" altLang="en-US" dirty="0"/>
              <a:t>TURNKEY SYSTEMS FOR</a:t>
            </a:r>
            <a:br>
              <a:rPr lang="en-US" altLang="en-US" dirty="0"/>
            </a:br>
            <a:br>
              <a:rPr lang="en-US" altLang="en-US" dirty="0"/>
            </a:br>
            <a:r>
              <a:rPr lang="en-US" altLang="en-US" sz="4000" dirty="0">
                <a:solidFill>
                  <a:schemeClr val="bg2">
                    <a:lumMod val="75000"/>
                  </a:schemeClr>
                </a:solidFill>
              </a:rPr>
              <a:t>Used motor oil  and liquid hydrocarbon re-refining</a:t>
            </a:r>
            <a:br>
              <a:rPr lang="en-US" altLang="en-US" sz="4000" dirty="0"/>
            </a:br>
            <a:r>
              <a:rPr lang="en-US" altLang="en-US" sz="4000" b="1" dirty="0"/>
              <a:t>Solvent recycling</a:t>
            </a:r>
            <a:br>
              <a:rPr lang="en-US" altLang="en-US" sz="4000" dirty="0">
                <a:solidFill>
                  <a:schemeClr val="bg2">
                    <a:lumMod val="75000"/>
                  </a:schemeClr>
                </a:solidFill>
              </a:rPr>
            </a:br>
            <a:r>
              <a:rPr lang="en-US" altLang="en-US" sz="4000" dirty="0">
                <a:solidFill>
                  <a:schemeClr val="bg2">
                    <a:lumMod val="75000"/>
                  </a:schemeClr>
                </a:solidFill>
              </a:rPr>
              <a:t>Semi-solid and Solid Petroleum waste treatment</a:t>
            </a:r>
            <a:br>
              <a:rPr lang="en-US" altLang="en-US" sz="4000" dirty="0">
                <a:solidFill>
                  <a:schemeClr val="bg2">
                    <a:lumMod val="75000"/>
                  </a:schemeClr>
                </a:solidFill>
              </a:rPr>
            </a:br>
            <a:r>
              <a:rPr lang="en-US" altLang="en-US" sz="4000" dirty="0">
                <a:solidFill>
                  <a:schemeClr val="bg2">
                    <a:lumMod val="75000"/>
                  </a:schemeClr>
                </a:solidFill>
              </a:rPr>
              <a:t>Biodiesel from waste materials </a:t>
            </a:r>
            <a:br>
              <a:rPr lang="en-US" altLang="en-US" sz="4000" dirty="0">
                <a:solidFill>
                  <a:schemeClr val="bg2">
                    <a:lumMod val="75000"/>
                  </a:schemeClr>
                </a:solidFill>
              </a:rPr>
            </a:br>
            <a:r>
              <a:rPr lang="en-US" altLang="en-US" sz="4000" dirty="0">
                <a:solidFill>
                  <a:schemeClr val="bg2">
                    <a:lumMod val="75000"/>
                  </a:schemeClr>
                </a:solidFill>
              </a:rPr>
              <a:t>High efficiency drying of solids and sludge</a:t>
            </a:r>
            <a:br>
              <a:rPr lang="en-US" altLang="en-US" sz="4000" dirty="0">
                <a:solidFill>
                  <a:schemeClr val="bg2">
                    <a:lumMod val="75000"/>
                  </a:schemeClr>
                </a:solidFill>
              </a:rPr>
            </a:br>
            <a:r>
              <a:rPr lang="en-US" altLang="en-US" sz="4000" dirty="0">
                <a:solidFill>
                  <a:schemeClr val="bg2">
                    <a:lumMod val="75000"/>
                  </a:schemeClr>
                </a:solidFill>
              </a:rPr>
              <a:t>Custom built process equipment</a:t>
            </a:r>
            <a:endParaRPr lang="en-US" sz="4000" dirty="0"/>
          </a:p>
        </p:txBody>
      </p:sp>
    </p:spTree>
    <p:extLst>
      <p:ext uri="{BB962C8B-B14F-4D97-AF65-F5344CB8AC3E}">
        <p14:creationId xmlns:p14="http://schemas.microsoft.com/office/powerpoint/2010/main" val="2008422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82" y="167136"/>
            <a:ext cx="7793966" cy="5845475"/>
          </a:xfrm>
          <a:prstGeom prst="rect">
            <a:avLst/>
          </a:prstGeom>
        </p:spPr>
      </p:pic>
    </p:spTree>
    <p:extLst>
      <p:ext uri="{BB962C8B-B14F-4D97-AF65-F5344CB8AC3E}">
        <p14:creationId xmlns:p14="http://schemas.microsoft.com/office/powerpoint/2010/main" val="3743823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0764"/>
            <a:ext cx="7886700" cy="4594370"/>
          </a:xfrm>
        </p:spPr>
        <p:txBody>
          <a:bodyPr>
            <a:normAutofit fontScale="90000"/>
          </a:bodyPr>
          <a:lstStyle/>
          <a:p>
            <a:br>
              <a:rPr lang="en-US" dirty="0"/>
            </a:br>
            <a:r>
              <a:rPr lang="en-US" altLang="en-US" b="1" dirty="0"/>
              <a:t>Typical solvents recovered in PB supplied operating plants are:</a:t>
            </a:r>
            <a:br>
              <a:rPr lang="en-US" altLang="en-US" b="1" dirty="0"/>
            </a:br>
            <a:br>
              <a:rPr lang="en-US" altLang="en-US" b="1" dirty="0"/>
            </a:br>
            <a:r>
              <a:rPr lang="en-US" altLang="en-US" sz="3000" dirty="0"/>
              <a:t>Mineral spirits, Ethylene Glycol, Propylene Glycol</a:t>
            </a:r>
            <a:br>
              <a:rPr lang="en-US" altLang="en-US" sz="3000" dirty="0"/>
            </a:br>
            <a:r>
              <a:rPr lang="en-US" altLang="en-US" sz="3000" dirty="0"/>
              <a:t>N Methyl Pyrrollidone (NMP), Dimethyl Sulfoxide, Acetone, Ethyl Alcohol, Iso Propanol, Methyl Alcohol, Acetates, Limonene and many others. </a:t>
            </a:r>
            <a:br>
              <a:rPr lang="en-US" altLang="en-US" sz="3000" dirty="0"/>
            </a:br>
            <a:br>
              <a:rPr lang="en-US" altLang="en-US" sz="3000" dirty="0"/>
            </a:br>
            <a:r>
              <a:rPr lang="en-US" altLang="en-US" sz="3000" dirty="0"/>
              <a:t>Mixtures of solvents are handled.</a:t>
            </a:r>
            <a:br>
              <a:rPr lang="en-US" altLang="en-US" sz="3000" dirty="0"/>
            </a:br>
            <a:br>
              <a:rPr lang="en-US" altLang="en-US" dirty="0"/>
            </a:br>
            <a:r>
              <a:rPr lang="en-US" altLang="en-US" dirty="0"/>
              <a:t>99.98% purity</a:t>
            </a:r>
            <a:br>
              <a:rPr lang="en-US" altLang="en-US" dirty="0"/>
            </a:br>
            <a:endParaRPr lang="en-US" dirty="0"/>
          </a:p>
        </p:txBody>
      </p:sp>
    </p:spTree>
    <p:extLst>
      <p:ext uri="{BB962C8B-B14F-4D97-AF65-F5344CB8AC3E}">
        <p14:creationId xmlns:p14="http://schemas.microsoft.com/office/powerpoint/2010/main" val="3287381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6789" y="1581686"/>
            <a:ext cx="2652243" cy="3863663"/>
          </a:xfrm>
        </p:spPr>
        <p:txBody>
          <a:bodyPr>
            <a:normAutofit/>
          </a:bodyPr>
          <a:lstStyle/>
          <a:p>
            <a:r>
              <a:rPr lang="en-US" altLang="en-US" sz="2800" dirty="0"/>
              <a:t>Clients include DuPont, Vivendi, Fina Total, Solvay, Solutia, PPG and many others</a:t>
            </a:r>
            <a:br>
              <a:rPr lang="en-US" altLang="en-US" sz="2800" dirty="0"/>
            </a:br>
            <a:endParaRPr lang="en-US" sz="2800" dirty="0"/>
          </a:p>
        </p:txBody>
      </p:sp>
      <p:pic>
        <p:nvPicPr>
          <p:cNvPr id="3" name="Picture 2" descr="F:\Current files\Material for printing\PCI MIXED SOLVENT RECOVERY SYSTEM\PCI  OIL SEPARATION SYSTEM 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03268" y="895399"/>
            <a:ext cx="5983310" cy="4487482"/>
          </a:xfrm>
          <a:prstGeom prst="rect">
            <a:avLst/>
          </a:prstGeom>
          <a:noFill/>
        </p:spPr>
      </p:pic>
    </p:spTree>
    <p:extLst>
      <p:ext uri="{BB962C8B-B14F-4D97-AF65-F5344CB8AC3E}">
        <p14:creationId xmlns:p14="http://schemas.microsoft.com/office/powerpoint/2010/main" val="3493485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17440"/>
          </a:xfrm>
        </p:spPr>
        <p:txBody>
          <a:bodyPr>
            <a:normAutofit/>
          </a:bodyPr>
          <a:lstStyle/>
          <a:p>
            <a:r>
              <a:rPr lang="en-US" sz="2000" dirty="0"/>
              <a:t>Multi-Solvent Recycling System – ECP in North Carolina </a:t>
            </a:r>
          </a:p>
        </p:txBody>
      </p:sp>
      <p:pic>
        <p:nvPicPr>
          <p:cNvPr id="88066" name="Picture 2"/>
          <p:cNvPicPr>
            <a:picLocks noChangeAspect="1" noChangeArrowheads="1"/>
          </p:cNvPicPr>
          <p:nvPr/>
        </p:nvPicPr>
        <p:blipFill>
          <a:blip r:embed="rId2" cstate="print"/>
          <a:srcRect/>
          <a:stretch>
            <a:fillRect/>
          </a:stretch>
        </p:blipFill>
        <p:spPr bwMode="auto">
          <a:xfrm>
            <a:off x="1778875" y="987971"/>
            <a:ext cx="4380186" cy="5302469"/>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4362551"/>
          </a:xfrm>
        </p:spPr>
        <p:txBody>
          <a:bodyPr>
            <a:normAutofit fontScale="90000"/>
          </a:bodyPr>
          <a:lstStyle/>
          <a:p>
            <a:r>
              <a:rPr lang="en-US" altLang="en-US" dirty="0"/>
              <a:t>TURNKEY SYSTEMS FOR</a:t>
            </a:r>
            <a:br>
              <a:rPr lang="en-US" altLang="en-US" dirty="0"/>
            </a:br>
            <a:br>
              <a:rPr lang="en-US" altLang="en-US" dirty="0"/>
            </a:br>
            <a:r>
              <a:rPr lang="en-US" altLang="en-US" sz="4000" dirty="0">
                <a:solidFill>
                  <a:schemeClr val="bg2">
                    <a:lumMod val="75000"/>
                  </a:schemeClr>
                </a:solidFill>
              </a:rPr>
              <a:t>Used motor oil  and liquid hydrocarbon re-refining</a:t>
            </a:r>
            <a:br>
              <a:rPr lang="en-US" altLang="en-US" sz="4000" dirty="0"/>
            </a:br>
            <a:r>
              <a:rPr lang="en-US" altLang="en-US" sz="4000" dirty="0">
                <a:solidFill>
                  <a:schemeClr val="bg2">
                    <a:lumMod val="75000"/>
                  </a:schemeClr>
                </a:solidFill>
              </a:rPr>
              <a:t>Solvent recycling</a:t>
            </a:r>
            <a:br>
              <a:rPr lang="en-US" altLang="en-US" sz="4000" dirty="0">
                <a:solidFill>
                  <a:schemeClr val="bg2">
                    <a:lumMod val="75000"/>
                  </a:schemeClr>
                </a:solidFill>
              </a:rPr>
            </a:br>
            <a:r>
              <a:rPr lang="en-US" altLang="en-US" sz="4000" b="1" dirty="0"/>
              <a:t>Semi-solid and Solid Petroleum waste treatment</a:t>
            </a:r>
            <a:br>
              <a:rPr lang="en-US" altLang="en-US" sz="4000" dirty="0">
                <a:solidFill>
                  <a:schemeClr val="bg2">
                    <a:lumMod val="75000"/>
                  </a:schemeClr>
                </a:solidFill>
              </a:rPr>
            </a:br>
            <a:r>
              <a:rPr lang="en-US" altLang="en-US" sz="4000" dirty="0">
                <a:solidFill>
                  <a:schemeClr val="bg2">
                    <a:lumMod val="75000"/>
                  </a:schemeClr>
                </a:solidFill>
              </a:rPr>
              <a:t>Biodiesel from waste materials</a:t>
            </a:r>
            <a:br>
              <a:rPr lang="en-US" altLang="en-US" sz="4000" dirty="0">
                <a:solidFill>
                  <a:schemeClr val="bg2">
                    <a:lumMod val="75000"/>
                  </a:schemeClr>
                </a:solidFill>
              </a:rPr>
            </a:br>
            <a:r>
              <a:rPr lang="en-US" altLang="en-US" sz="4000" dirty="0">
                <a:solidFill>
                  <a:schemeClr val="bg2">
                    <a:lumMod val="75000"/>
                  </a:schemeClr>
                </a:solidFill>
              </a:rPr>
              <a:t>High efficiency drying of solids and sludge</a:t>
            </a:r>
            <a:br>
              <a:rPr lang="en-US" altLang="en-US" sz="4000" dirty="0">
                <a:solidFill>
                  <a:schemeClr val="bg2">
                    <a:lumMod val="75000"/>
                  </a:schemeClr>
                </a:solidFill>
              </a:rPr>
            </a:br>
            <a:r>
              <a:rPr lang="en-US" altLang="en-US" sz="4000" dirty="0">
                <a:solidFill>
                  <a:schemeClr val="bg2">
                    <a:lumMod val="75000"/>
                  </a:schemeClr>
                </a:solidFill>
              </a:rPr>
              <a:t>Custom built process equipment</a:t>
            </a:r>
            <a:endParaRPr lang="en-US" sz="4000" dirty="0"/>
          </a:p>
        </p:txBody>
      </p:sp>
    </p:spTree>
    <p:extLst>
      <p:ext uri="{BB962C8B-B14F-4D97-AF65-F5344CB8AC3E}">
        <p14:creationId xmlns:p14="http://schemas.microsoft.com/office/powerpoint/2010/main" val="1704897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7417" y="1131094"/>
            <a:ext cx="4153436" cy="4420505"/>
          </a:xfrm>
        </p:spPr>
        <p:txBody>
          <a:bodyPr>
            <a:normAutofit/>
          </a:bodyPr>
          <a:lstStyle/>
          <a:p>
            <a:r>
              <a:rPr lang="en-US" altLang="en-US" sz="2800" dirty="0"/>
              <a:t>Reactor to handle solid and semi solid petroleum wastes and generate fuel</a:t>
            </a:r>
            <a:br>
              <a:rPr lang="en-US" altLang="en-US" sz="2800" dirty="0"/>
            </a:br>
            <a:br>
              <a:rPr lang="en-US" altLang="en-US" sz="2800" dirty="0"/>
            </a:br>
            <a:r>
              <a:rPr lang="en-US" altLang="en-US" sz="2800" dirty="0"/>
              <a:t>Batch operated systems complete with recovery unit, PLC controlled</a:t>
            </a:r>
            <a:br>
              <a:rPr lang="en-US" altLang="en-US" sz="2800" dirty="0"/>
            </a:br>
            <a:br>
              <a:rPr lang="en-US" altLang="en-US" sz="2800" dirty="0"/>
            </a:br>
            <a:r>
              <a:rPr lang="en-US" altLang="en-US" sz="2800" dirty="0"/>
              <a:t>Modular </a:t>
            </a:r>
            <a:endParaRPr lang="en-US" sz="2800" dirty="0"/>
          </a:p>
        </p:txBody>
      </p:sp>
      <p:pic>
        <p:nvPicPr>
          <p:cNvPr id="3" name="Picture 2" descr="C:\Documents and Settings\MD\My Documents\My Pictures\2010_05_29\IMG_02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69853" y="1581686"/>
            <a:ext cx="4115404" cy="3544910"/>
          </a:xfrm>
          <a:prstGeom prst="rect">
            <a:avLst/>
          </a:prstGeom>
          <a:noFill/>
        </p:spPr>
      </p:pic>
    </p:spTree>
    <p:extLst>
      <p:ext uri="{BB962C8B-B14F-4D97-AF65-F5344CB8AC3E}">
        <p14:creationId xmlns:p14="http://schemas.microsoft.com/office/powerpoint/2010/main" val="847978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056" y="244776"/>
            <a:ext cx="7742201" cy="5806651"/>
          </a:xfrm>
          <a:prstGeom prst="rect">
            <a:avLst/>
          </a:prstGeom>
        </p:spPr>
      </p:pic>
    </p:spTree>
    <p:extLst>
      <p:ext uri="{BB962C8B-B14F-4D97-AF65-F5344CB8AC3E}">
        <p14:creationId xmlns:p14="http://schemas.microsoft.com/office/powerpoint/2010/main" val="513397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11884"/>
            <a:ext cx="7886700" cy="4732986"/>
          </a:xfrm>
        </p:spPr>
        <p:txBody>
          <a:bodyPr>
            <a:normAutofit fontScale="90000"/>
          </a:bodyPr>
          <a:lstStyle/>
          <a:p>
            <a:br>
              <a:rPr lang="en-US" dirty="0"/>
            </a:br>
            <a:r>
              <a:rPr lang="en-US" b="1" dirty="0"/>
              <a:t>PESCO BEAM: A Summary</a:t>
            </a:r>
            <a:br>
              <a:rPr lang="en-US" dirty="0"/>
            </a:br>
            <a:br>
              <a:rPr lang="en-US" dirty="0"/>
            </a:br>
            <a:r>
              <a:rPr lang="en-US" sz="3000" dirty="0"/>
              <a:t>PB is a synergy of cutting edge design, in-the-trenches experience, top engineering ability and global standard manufacturing.</a:t>
            </a:r>
            <a:br>
              <a:rPr lang="en-US" dirty="0"/>
            </a:br>
            <a:br>
              <a:rPr lang="en-US" dirty="0"/>
            </a:br>
            <a:r>
              <a:rPr lang="en-US" sz="3000" dirty="0"/>
              <a:t>Over 25 years of environmental engineering experience in building affordable, turn-key, reliable, skid mounted, state-of-the-art plants.</a:t>
            </a:r>
            <a:br>
              <a:rPr lang="en-US" sz="3000" dirty="0"/>
            </a:br>
            <a:br>
              <a:rPr lang="en-US" dirty="0"/>
            </a:br>
            <a:r>
              <a:rPr lang="en-US" sz="3000" b="1" dirty="0"/>
              <a:t>Roanoke, VA, USA: </a:t>
            </a:r>
            <a:r>
              <a:rPr lang="en-US" sz="3000" dirty="0"/>
              <a:t>Design &amp; Knowledge Hub</a:t>
            </a:r>
            <a:br>
              <a:rPr lang="en-US" sz="3000" dirty="0"/>
            </a:br>
            <a:r>
              <a:rPr lang="en-US" sz="3000" b="1" dirty="0"/>
              <a:t>Chennai, India: </a:t>
            </a:r>
            <a:r>
              <a:rPr lang="en-US" sz="3000" dirty="0"/>
              <a:t>Engineering &amp; Manufacturing Hub</a:t>
            </a:r>
            <a:br>
              <a:rPr lang="en-US" sz="3000" dirty="0"/>
            </a:br>
            <a:endParaRPr lang="en-US" sz="3000" dirty="0"/>
          </a:p>
        </p:txBody>
      </p:sp>
    </p:spTree>
    <p:extLst>
      <p:ext uri="{BB962C8B-B14F-4D97-AF65-F5344CB8AC3E}">
        <p14:creationId xmlns:p14="http://schemas.microsoft.com/office/powerpoint/2010/main" val="1876389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4256300"/>
          </a:xfrm>
        </p:spPr>
        <p:txBody>
          <a:bodyPr>
            <a:normAutofit fontScale="90000"/>
          </a:bodyPr>
          <a:lstStyle/>
          <a:p>
            <a:r>
              <a:rPr lang="en-US" altLang="en-US" dirty="0"/>
              <a:t>TURNKEY SYSTEMS FOR</a:t>
            </a:r>
            <a:br>
              <a:rPr lang="en-US" altLang="en-US" dirty="0"/>
            </a:br>
            <a:br>
              <a:rPr lang="en-US" altLang="en-US" dirty="0"/>
            </a:br>
            <a:r>
              <a:rPr lang="en-US" altLang="en-US" sz="4000" dirty="0">
                <a:solidFill>
                  <a:schemeClr val="bg2">
                    <a:lumMod val="75000"/>
                  </a:schemeClr>
                </a:solidFill>
              </a:rPr>
              <a:t>Used motor oil  and liquid hydrocarbon re-refining</a:t>
            </a:r>
            <a:br>
              <a:rPr lang="en-US" altLang="en-US" sz="4000" dirty="0"/>
            </a:br>
            <a:r>
              <a:rPr lang="en-US" altLang="en-US" sz="4000" dirty="0">
                <a:solidFill>
                  <a:schemeClr val="bg2">
                    <a:lumMod val="75000"/>
                  </a:schemeClr>
                </a:solidFill>
              </a:rPr>
              <a:t>Solvent recycling</a:t>
            </a:r>
            <a:br>
              <a:rPr lang="en-US" altLang="en-US" sz="4000" dirty="0">
                <a:solidFill>
                  <a:schemeClr val="bg2">
                    <a:lumMod val="75000"/>
                  </a:schemeClr>
                </a:solidFill>
              </a:rPr>
            </a:br>
            <a:r>
              <a:rPr lang="en-US" altLang="en-US" sz="4000" dirty="0">
                <a:solidFill>
                  <a:schemeClr val="bg2">
                    <a:lumMod val="75000"/>
                  </a:schemeClr>
                </a:solidFill>
              </a:rPr>
              <a:t>Semi-solid and Solid Petroleum waste treatment</a:t>
            </a:r>
            <a:br>
              <a:rPr lang="en-US" altLang="en-US" sz="4000" dirty="0">
                <a:solidFill>
                  <a:schemeClr val="bg2">
                    <a:lumMod val="75000"/>
                  </a:schemeClr>
                </a:solidFill>
              </a:rPr>
            </a:br>
            <a:r>
              <a:rPr lang="en-US" altLang="en-US" sz="4000" b="1" dirty="0"/>
              <a:t>Biodiesel from waste materials</a:t>
            </a:r>
            <a:br>
              <a:rPr lang="en-US" altLang="en-US" sz="4000" b="1" dirty="0"/>
            </a:br>
            <a:r>
              <a:rPr lang="en-US" altLang="en-US" sz="4000" dirty="0">
                <a:solidFill>
                  <a:schemeClr val="bg2">
                    <a:lumMod val="75000"/>
                  </a:schemeClr>
                </a:solidFill>
              </a:rPr>
              <a:t>High efficiency drying of solids and sludge</a:t>
            </a:r>
            <a:br>
              <a:rPr lang="en-US" altLang="en-US" sz="4000" dirty="0">
                <a:solidFill>
                  <a:schemeClr val="bg2">
                    <a:lumMod val="75000"/>
                  </a:schemeClr>
                </a:solidFill>
              </a:rPr>
            </a:br>
            <a:r>
              <a:rPr lang="en-US" altLang="en-US" sz="4000" dirty="0">
                <a:solidFill>
                  <a:schemeClr val="bg2">
                    <a:lumMod val="75000"/>
                  </a:schemeClr>
                </a:solidFill>
              </a:rPr>
              <a:t>Custom built process equipment</a:t>
            </a:r>
            <a:endParaRPr lang="en-US" sz="4000" dirty="0"/>
          </a:p>
        </p:txBody>
      </p:sp>
    </p:spTree>
    <p:extLst>
      <p:ext uri="{BB962C8B-B14F-4D97-AF65-F5344CB8AC3E}">
        <p14:creationId xmlns:p14="http://schemas.microsoft.com/office/powerpoint/2010/main" val="3804468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051" y="184388"/>
            <a:ext cx="7802593" cy="5851945"/>
          </a:xfrm>
          <a:prstGeom prst="rect">
            <a:avLst/>
          </a:prstGeom>
        </p:spPr>
      </p:pic>
    </p:spTree>
    <p:extLst>
      <p:ext uri="{BB962C8B-B14F-4D97-AF65-F5344CB8AC3E}">
        <p14:creationId xmlns:p14="http://schemas.microsoft.com/office/powerpoint/2010/main" val="1142918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849" y="164935"/>
            <a:ext cx="7916482" cy="5502618"/>
          </a:xfrm>
        </p:spPr>
        <p:txBody>
          <a:bodyPr>
            <a:normAutofit/>
          </a:bodyPr>
          <a:lstStyle/>
          <a:p>
            <a:r>
              <a:rPr lang="en-US" sz="4000" b="1" dirty="0"/>
              <a:t>Bio-diesel systems to deal with a wide variety of feedstock, including:</a:t>
            </a:r>
            <a:br>
              <a:rPr lang="en-US" sz="4000" b="1" dirty="0"/>
            </a:br>
            <a:br>
              <a:rPr lang="en-US" sz="2800" dirty="0"/>
            </a:br>
            <a:r>
              <a:rPr lang="en-US" sz="2800" dirty="0"/>
              <a:t>Yellow Grease</a:t>
            </a:r>
            <a:br>
              <a:rPr lang="en-US" sz="2800" dirty="0"/>
            </a:br>
            <a:br>
              <a:rPr lang="en-US" sz="2800" dirty="0"/>
            </a:br>
            <a:r>
              <a:rPr lang="en-US" sz="2800" dirty="0"/>
              <a:t>Canola Oil</a:t>
            </a:r>
            <a:br>
              <a:rPr lang="en-US" sz="2800" dirty="0"/>
            </a:br>
            <a:br>
              <a:rPr lang="en-US" sz="2800" dirty="0"/>
            </a:br>
            <a:r>
              <a:rPr lang="en-US" sz="2800" dirty="0"/>
              <a:t>Soy Oil</a:t>
            </a:r>
            <a:br>
              <a:rPr lang="en-US" sz="2800" dirty="0"/>
            </a:br>
            <a:br>
              <a:rPr lang="en-US" sz="2800" dirty="0"/>
            </a:br>
            <a:r>
              <a:rPr lang="en-US" sz="2800" dirty="0"/>
              <a:t>Palm Oil, and</a:t>
            </a:r>
            <a:br>
              <a:rPr lang="en-US" sz="2800" dirty="0"/>
            </a:br>
            <a:br>
              <a:rPr lang="en-US" sz="2800" dirty="0"/>
            </a:br>
            <a:r>
              <a:rPr lang="en-US" sz="2800" dirty="0"/>
              <a:t>Animal Fats.</a:t>
            </a:r>
          </a:p>
        </p:txBody>
      </p:sp>
    </p:spTree>
    <p:extLst>
      <p:ext uri="{BB962C8B-B14F-4D97-AF65-F5344CB8AC3E}">
        <p14:creationId xmlns:p14="http://schemas.microsoft.com/office/powerpoint/2010/main" val="3068649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4439824"/>
          </a:xfrm>
        </p:spPr>
        <p:txBody>
          <a:bodyPr>
            <a:noAutofit/>
          </a:bodyPr>
          <a:lstStyle/>
          <a:p>
            <a:r>
              <a:rPr lang="en-US" sz="3000" b="1" dirty="0"/>
              <a:t>Better than 98% conversion</a:t>
            </a:r>
            <a:br>
              <a:rPr lang="en-US" sz="3000" b="1" dirty="0"/>
            </a:br>
            <a:br>
              <a:rPr lang="en-US" sz="3000" b="1" dirty="0"/>
            </a:br>
            <a:r>
              <a:rPr lang="en-US" sz="3000" b="1" dirty="0"/>
              <a:t>Systems recover valuable byproducts like methanol and glycerin</a:t>
            </a:r>
            <a:br>
              <a:rPr lang="en-US" sz="3000" b="1" dirty="0"/>
            </a:br>
            <a:br>
              <a:rPr lang="en-US" sz="3000" b="1" dirty="0"/>
            </a:br>
            <a:r>
              <a:rPr lang="en-US" sz="3000" b="1" dirty="0"/>
              <a:t>Guaranteed to produce products to meet ASTM, EU, and Turkish Standards</a:t>
            </a:r>
          </a:p>
        </p:txBody>
      </p:sp>
    </p:spTree>
    <p:extLst>
      <p:ext uri="{BB962C8B-B14F-4D97-AF65-F5344CB8AC3E}">
        <p14:creationId xmlns:p14="http://schemas.microsoft.com/office/powerpoint/2010/main" val="2151220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7800"/>
            <a:ext cx="7886700" cy="4372210"/>
          </a:xfrm>
        </p:spPr>
        <p:txBody>
          <a:bodyPr>
            <a:normAutofit fontScale="90000"/>
          </a:bodyPr>
          <a:lstStyle/>
          <a:p>
            <a:r>
              <a:rPr lang="en-US" altLang="en-US" dirty="0"/>
              <a:t>TURNKEY SYSTEMS FOR</a:t>
            </a:r>
            <a:br>
              <a:rPr lang="en-US" altLang="en-US" dirty="0"/>
            </a:br>
            <a:br>
              <a:rPr lang="en-US" altLang="en-US" dirty="0"/>
            </a:br>
            <a:r>
              <a:rPr lang="en-US" altLang="en-US" sz="4000" dirty="0">
                <a:solidFill>
                  <a:schemeClr val="bg2">
                    <a:lumMod val="75000"/>
                  </a:schemeClr>
                </a:solidFill>
              </a:rPr>
              <a:t>Used motor oil  and liquid hydrocarbon re-refining</a:t>
            </a:r>
            <a:br>
              <a:rPr lang="en-US" altLang="en-US" sz="4000" dirty="0"/>
            </a:br>
            <a:r>
              <a:rPr lang="en-US" altLang="en-US" sz="4000" dirty="0">
                <a:solidFill>
                  <a:schemeClr val="bg2">
                    <a:lumMod val="75000"/>
                  </a:schemeClr>
                </a:solidFill>
              </a:rPr>
              <a:t>Solvent recycling</a:t>
            </a:r>
            <a:br>
              <a:rPr lang="en-US" altLang="en-US" sz="4000" dirty="0">
                <a:solidFill>
                  <a:schemeClr val="bg2">
                    <a:lumMod val="75000"/>
                  </a:schemeClr>
                </a:solidFill>
              </a:rPr>
            </a:br>
            <a:r>
              <a:rPr lang="en-US" altLang="en-US" sz="4000" dirty="0">
                <a:solidFill>
                  <a:schemeClr val="bg2">
                    <a:lumMod val="75000"/>
                  </a:schemeClr>
                </a:solidFill>
              </a:rPr>
              <a:t>Semi-solid and Solid Petroleum waste treatment</a:t>
            </a:r>
            <a:br>
              <a:rPr lang="en-US" altLang="en-US" sz="4000" dirty="0">
                <a:solidFill>
                  <a:schemeClr val="bg2">
                    <a:lumMod val="75000"/>
                  </a:schemeClr>
                </a:solidFill>
              </a:rPr>
            </a:br>
            <a:r>
              <a:rPr lang="en-US" altLang="en-US" sz="4000" dirty="0">
                <a:solidFill>
                  <a:schemeClr val="bg2">
                    <a:lumMod val="75000"/>
                  </a:schemeClr>
                </a:solidFill>
              </a:rPr>
              <a:t>Biodiesel from waste materials</a:t>
            </a:r>
            <a:br>
              <a:rPr lang="en-US" altLang="en-US" sz="4000" dirty="0">
                <a:solidFill>
                  <a:schemeClr val="bg2">
                    <a:lumMod val="75000"/>
                  </a:schemeClr>
                </a:solidFill>
              </a:rPr>
            </a:br>
            <a:r>
              <a:rPr lang="en-US" altLang="en-US" sz="4000" b="1" dirty="0"/>
              <a:t>High efficiency drying of solids and sludge</a:t>
            </a:r>
            <a:br>
              <a:rPr lang="en-US" altLang="en-US" sz="4000" dirty="0">
                <a:solidFill>
                  <a:schemeClr val="bg2">
                    <a:lumMod val="75000"/>
                  </a:schemeClr>
                </a:solidFill>
              </a:rPr>
            </a:br>
            <a:r>
              <a:rPr lang="en-US" altLang="en-US" sz="4000" dirty="0">
                <a:solidFill>
                  <a:schemeClr val="bg2">
                    <a:lumMod val="75000"/>
                  </a:schemeClr>
                </a:solidFill>
              </a:rPr>
              <a:t>Custom built process equipment</a:t>
            </a:r>
            <a:endParaRPr lang="en-US" sz="4000" dirty="0"/>
          </a:p>
        </p:txBody>
      </p:sp>
    </p:spTree>
    <p:extLst>
      <p:ext uri="{BB962C8B-B14F-4D97-AF65-F5344CB8AC3E}">
        <p14:creationId xmlns:p14="http://schemas.microsoft.com/office/powerpoint/2010/main" val="3469993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787" y="201643"/>
            <a:ext cx="7802592" cy="5851944"/>
          </a:xfrm>
          <a:prstGeom prst="rect">
            <a:avLst/>
          </a:prstGeom>
        </p:spPr>
      </p:pic>
    </p:spTree>
    <p:extLst>
      <p:ext uri="{BB962C8B-B14F-4D97-AF65-F5344CB8AC3E}">
        <p14:creationId xmlns:p14="http://schemas.microsoft.com/office/powerpoint/2010/main" val="2695073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233" y="474456"/>
            <a:ext cx="5620823" cy="5142331"/>
          </a:xfrm>
        </p:spPr>
        <p:txBody>
          <a:bodyPr>
            <a:normAutofit fontScale="90000"/>
          </a:bodyPr>
          <a:lstStyle/>
          <a:p>
            <a:r>
              <a:rPr lang="en-US" altLang="en-US" sz="3600" b="1" dirty="0"/>
              <a:t>For Drying, Heating, Cooling solids that are difficult to handle,</a:t>
            </a:r>
            <a:br>
              <a:rPr lang="en-US" altLang="en-US" sz="3600" b="1" dirty="0"/>
            </a:br>
            <a:r>
              <a:rPr lang="en-US" altLang="en-US" sz="3600" b="1" dirty="0"/>
              <a:t>with or without Solvent Recovery</a:t>
            </a:r>
            <a:br>
              <a:rPr lang="en-US" altLang="en-US" sz="3600" dirty="0"/>
            </a:br>
            <a:br>
              <a:rPr lang="en-US" altLang="en-US" sz="3600" dirty="0"/>
            </a:br>
            <a:r>
              <a:rPr lang="en-US" altLang="en-US" sz="3100" u="sng" dirty="0"/>
              <a:t>Typical Applications</a:t>
            </a:r>
            <a:r>
              <a:rPr lang="en-US" altLang="en-US" sz="3100" dirty="0"/>
              <a:t>:</a:t>
            </a:r>
            <a:br>
              <a:rPr lang="en-US" altLang="en-US" sz="3100" dirty="0"/>
            </a:br>
            <a:br>
              <a:rPr lang="en-US" altLang="en-US" sz="3100" dirty="0"/>
            </a:br>
            <a:r>
              <a:rPr lang="en-US" altLang="en-US" sz="3100" dirty="0"/>
              <a:t>Oily Sludge, Modified Starch, Saw Dust, Filter Cakes, Paint Sludge, Cooling of Nutrients,</a:t>
            </a:r>
            <a:br>
              <a:rPr lang="en-US" altLang="en-US" sz="3100" dirty="0"/>
            </a:br>
            <a:r>
              <a:rPr lang="en-US" altLang="en-US" sz="3100" dirty="0"/>
              <a:t>Sterilization of powders for IP grade requirements</a:t>
            </a:r>
            <a:br>
              <a:rPr lang="en-US" altLang="en-US" dirty="0"/>
            </a:b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357612" y="2146831"/>
            <a:ext cx="4572000" cy="2514600"/>
          </a:xfrm>
          <a:prstGeom prst="rect">
            <a:avLst/>
          </a:prstGeom>
        </p:spPr>
      </p:pic>
    </p:spTree>
    <p:extLst>
      <p:ext uri="{BB962C8B-B14F-4D97-AF65-F5344CB8AC3E}">
        <p14:creationId xmlns:p14="http://schemas.microsoft.com/office/powerpoint/2010/main" val="25885912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99" y="354725"/>
            <a:ext cx="8575735" cy="1215284"/>
          </a:xfrm>
        </p:spPr>
        <p:txBody>
          <a:bodyPr>
            <a:normAutofit fontScale="90000"/>
          </a:bodyPr>
          <a:lstStyle/>
          <a:p>
            <a:r>
              <a:rPr lang="en-US" b="1" dirty="0"/>
              <a:t>Paddle Dryer for ATBS cake drying with solvent recovery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1728" y="1822150"/>
            <a:ext cx="2524259" cy="18931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2403" y="1813525"/>
            <a:ext cx="2524259" cy="189319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0362" y="3959962"/>
            <a:ext cx="2517820" cy="18883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2402" y="3951336"/>
            <a:ext cx="2517820" cy="1888365"/>
          </a:xfrm>
          <a:prstGeom prst="rect">
            <a:avLst/>
          </a:prstGeom>
        </p:spPr>
      </p:pic>
    </p:spTree>
    <p:extLst>
      <p:ext uri="{BB962C8B-B14F-4D97-AF65-F5344CB8AC3E}">
        <p14:creationId xmlns:p14="http://schemas.microsoft.com/office/powerpoint/2010/main" val="4498399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78" y="354717"/>
            <a:ext cx="7937380" cy="1068641"/>
          </a:xfrm>
        </p:spPr>
        <p:txBody>
          <a:bodyPr>
            <a:normAutofit/>
          </a:bodyPr>
          <a:lstStyle/>
          <a:p>
            <a:r>
              <a:rPr lang="en-US" sz="4000" b="1" dirty="0"/>
              <a:t>Drying oily sludge in pilot plant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101" y="1446342"/>
            <a:ext cx="7870928" cy="4329011"/>
          </a:xfrm>
          <a:prstGeom prst="rect">
            <a:avLst/>
          </a:prstGeom>
        </p:spPr>
      </p:pic>
    </p:spTree>
    <p:extLst>
      <p:ext uri="{BB962C8B-B14F-4D97-AF65-F5344CB8AC3E}">
        <p14:creationId xmlns:p14="http://schemas.microsoft.com/office/powerpoint/2010/main" val="4025717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53459"/>
            <a:ext cx="7886700" cy="4362551"/>
          </a:xfrm>
        </p:spPr>
        <p:txBody>
          <a:bodyPr>
            <a:normAutofit fontScale="90000"/>
          </a:bodyPr>
          <a:lstStyle/>
          <a:p>
            <a:r>
              <a:rPr lang="en-US" altLang="en-US" dirty="0">
                <a:solidFill>
                  <a:schemeClr val="bg2">
                    <a:lumMod val="75000"/>
                  </a:schemeClr>
                </a:solidFill>
              </a:rPr>
              <a:t>TURNKEY SYSTEMS FOR</a:t>
            </a:r>
            <a:br>
              <a:rPr lang="en-US" altLang="en-US" dirty="0"/>
            </a:br>
            <a:br>
              <a:rPr lang="en-US" altLang="en-US" dirty="0"/>
            </a:br>
            <a:r>
              <a:rPr lang="en-US" altLang="en-US" sz="4000" dirty="0">
                <a:solidFill>
                  <a:schemeClr val="bg2">
                    <a:lumMod val="75000"/>
                  </a:schemeClr>
                </a:solidFill>
              </a:rPr>
              <a:t>Used motor oil  and liquid hydrocarbon re-refining</a:t>
            </a:r>
            <a:br>
              <a:rPr lang="en-US" altLang="en-US" sz="4000" dirty="0"/>
            </a:br>
            <a:r>
              <a:rPr lang="en-US" altLang="en-US" sz="4000" dirty="0">
                <a:solidFill>
                  <a:schemeClr val="bg2">
                    <a:lumMod val="75000"/>
                  </a:schemeClr>
                </a:solidFill>
              </a:rPr>
              <a:t>Solvent recycling</a:t>
            </a:r>
            <a:br>
              <a:rPr lang="en-US" altLang="en-US" sz="4000" dirty="0">
                <a:solidFill>
                  <a:schemeClr val="bg2">
                    <a:lumMod val="75000"/>
                  </a:schemeClr>
                </a:solidFill>
              </a:rPr>
            </a:br>
            <a:r>
              <a:rPr lang="en-US" altLang="en-US" sz="4000" dirty="0">
                <a:solidFill>
                  <a:schemeClr val="bg2">
                    <a:lumMod val="75000"/>
                  </a:schemeClr>
                </a:solidFill>
              </a:rPr>
              <a:t>Semi-solid and Solid Petroleum waste treatment</a:t>
            </a:r>
            <a:br>
              <a:rPr lang="en-US" altLang="en-US" sz="4000" dirty="0">
                <a:solidFill>
                  <a:schemeClr val="bg2">
                    <a:lumMod val="75000"/>
                  </a:schemeClr>
                </a:solidFill>
              </a:rPr>
            </a:br>
            <a:r>
              <a:rPr lang="en-US" altLang="en-US" sz="4000" dirty="0">
                <a:solidFill>
                  <a:schemeClr val="bg2">
                    <a:lumMod val="75000"/>
                  </a:schemeClr>
                </a:solidFill>
              </a:rPr>
              <a:t>Biodiesel from waste materials</a:t>
            </a:r>
            <a:br>
              <a:rPr lang="en-US" altLang="en-US" sz="4000" dirty="0">
                <a:solidFill>
                  <a:schemeClr val="bg2">
                    <a:lumMod val="75000"/>
                  </a:schemeClr>
                </a:solidFill>
              </a:rPr>
            </a:br>
            <a:r>
              <a:rPr lang="en-US" altLang="en-US" sz="4000" dirty="0">
                <a:solidFill>
                  <a:schemeClr val="bg2">
                    <a:lumMod val="75000"/>
                  </a:schemeClr>
                </a:solidFill>
              </a:rPr>
              <a:t>High efficiency drying of solids and sludge</a:t>
            </a:r>
            <a:br>
              <a:rPr lang="en-US" altLang="en-US" sz="4000" dirty="0">
                <a:solidFill>
                  <a:schemeClr val="bg2">
                    <a:lumMod val="75000"/>
                  </a:schemeClr>
                </a:solidFill>
              </a:rPr>
            </a:br>
            <a:r>
              <a:rPr lang="en-US" altLang="en-US" sz="4000" b="1" dirty="0"/>
              <a:t>Custom built process equipment</a:t>
            </a:r>
            <a:endParaRPr lang="en-US" sz="4000" b="1" dirty="0"/>
          </a:p>
        </p:txBody>
      </p:sp>
    </p:spTree>
    <p:extLst>
      <p:ext uri="{BB962C8B-B14F-4D97-AF65-F5344CB8AC3E}">
        <p14:creationId xmlns:p14="http://schemas.microsoft.com/office/powerpoint/2010/main" val="322108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95626"/>
            <a:ext cx="7886700" cy="4143777"/>
          </a:xfrm>
        </p:spPr>
        <p:txBody>
          <a:bodyPr>
            <a:normAutofit fontScale="90000"/>
          </a:bodyPr>
          <a:lstStyle/>
          <a:p>
            <a:br>
              <a:rPr lang="en-US" dirty="0"/>
            </a:br>
            <a:r>
              <a:rPr lang="en-US" b="1" dirty="0"/>
              <a:t>We offer turn-key plants &amp; systems for:</a:t>
            </a:r>
            <a:br>
              <a:rPr lang="en-US" b="1" dirty="0"/>
            </a:br>
            <a:br>
              <a:rPr lang="en-US" dirty="0"/>
            </a:br>
            <a:r>
              <a:rPr lang="en-US" sz="3000" dirty="0"/>
              <a:t>Used Oil Re-Refining – </a:t>
            </a:r>
            <a:r>
              <a:rPr lang="en-US" sz="2700" b="1" dirty="0"/>
              <a:t>over 14 plants commissioned globally </a:t>
            </a:r>
            <a:br>
              <a:rPr lang="en-US" dirty="0"/>
            </a:br>
            <a:r>
              <a:rPr lang="en-US" sz="3000" dirty="0"/>
              <a:t>Solvent Recovery – </a:t>
            </a:r>
            <a:r>
              <a:rPr lang="en-US" sz="2700" b="1" dirty="0"/>
              <a:t>a list of who’s who as clients</a:t>
            </a:r>
            <a:br>
              <a:rPr lang="en-US" dirty="0"/>
            </a:br>
            <a:r>
              <a:rPr lang="en-US" sz="3000" dirty="0"/>
              <a:t>Petroleum Waste Treatment – </a:t>
            </a:r>
            <a:r>
              <a:rPr lang="en-US" sz="2700" b="1" dirty="0"/>
              <a:t>semi solid &amp; solid wastes </a:t>
            </a:r>
            <a:br>
              <a:rPr lang="en-US" dirty="0"/>
            </a:br>
            <a:r>
              <a:rPr lang="en-US" sz="3000" dirty="0"/>
              <a:t>Drying – for sludge, solids </a:t>
            </a:r>
            <a:r>
              <a:rPr lang="en-US" sz="2700" b="1" dirty="0"/>
              <a:t>using a high efficiency dryer </a:t>
            </a:r>
            <a:br>
              <a:rPr lang="en-US" dirty="0"/>
            </a:br>
            <a:r>
              <a:rPr lang="en-US" sz="3000" dirty="0"/>
              <a:t>Ethanol from sugar wastes – </a:t>
            </a:r>
            <a:r>
              <a:rPr lang="en-US" sz="2700" b="1" dirty="0"/>
              <a:t>pioneering effort in the US</a:t>
            </a:r>
            <a:br>
              <a:rPr lang="en-US" dirty="0"/>
            </a:br>
            <a:r>
              <a:rPr lang="en-US" sz="3000" dirty="0"/>
              <a:t>Bio-Diesel from waste streams </a:t>
            </a:r>
            <a:br>
              <a:rPr lang="en-US" dirty="0"/>
            </a:br>
            <a:br>
              <a:rPr lang="en-US" dirty="0"/>
            </a:br>
            <a:endParaRPr lang="en-US" dirty="0"/>
          </a:p>
        </p:txBody>
      </p:sp>
    </p:spTree>
    <p:extLst>
      <p:ext uri="{BB962C8B-B14F-4D97-AF65-F5344CB8AC3E}">
        <p14:creationId xmlns:p14="http://schemas.microsoft.com/office/powerpoint/2010/main" val="2488905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584" y="-427959"/>
            <a:ext cx="8265184" cy="2922294"/>
          </a:xfrm>
        </p:spPr>
        <p:txBody>
          <a:bodyPr>
            <a:normAutofit/>
          </a:bodyPr>
          <a:lstStyle/>
          <a:p>
            <a:r>
              <a:rPr lang="en-US" sz="4000" b="1" dirty="0"/>
              <a:t>A Limpet Coiled Reactor in Stainless Steel construction for Asia’s largest paint manufacturer</a:t>
            </a:r>
          </a:p>
        </p:txBody>
      </p:sp>
      <p:pic>
        <p:nvPicPr>
          <p:cNvPr id="3" name="Picture 2" descr="F:\Current files\Material for printing\Product pictures\APL SPR\100_22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440454" y="2071642"/>
            <a:ext cx="5220119" cy="3915089"/>
          </a:xfrm>
          <a:prstGeom prst="rect">
            <a:avLst/>
          </a:prstGeom>
          <a:noFill/>
        </p:spPr>
      </p:pic>
    </p:spTree>
    <p:extLst>
      <p:ext uri="{BB962C8B-B14F-4D97-AF65-F5344CB8AC3E}">
        <p14:creationId xmlns:p14="http://schemas.microsoft.com/office/powerpoint/2010/main" val="166608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4323914"/>
          </a:xfrm>
        </p:spPr>
        <p:txBody>
          <a:bodyPr>
            <a:normAutofit/>
          </a:bodyPr>
          <a:lstStyle/>
          <a:p>
            <a:r>
              <a:rPr lang="en-US" dirty="0">
                <a:solidFill>
                  <a:schemeClr val="bg1">
                    <a:lumMod val="50000"/>
                  </a:schemeClr>
                </a:solidFill>
              </a:rPr>
              <a:t>Who we are</a:t>
            </a:r>
            <a:br>
              <a:rPr lang="en-US" dirty="0">
                <a:solidFill>
                  <a:schemeClr val="bg1">
                    <a:lumMod val="50000"/>
                  </a:schemeClr>
                </a:solidFill>
              </a:rPr>
            </a:br>
            <a:r>
              <a:rPr lang="en-US" dirty="0">
                <a:solidFill>
                  <a:schemeClr val="bg2">
                    <a:lumMod val="50000"/>
                  </a:schemeClr>
                </a:solidFill>
              </a:rPr>
              <a:t>What we do</a:t>
            </a:r>
            <a:br>
              <a:rPr lang="en-US" dirty="0">
                <a:solidFill>
                  <a:schemeClr val="bg2">
                    <a:lumMod val="50000"/>
                  </a:schemeClr>
                </a:solidFill>
              </a:rPr>
            </a:br>
            <a:r>
              <a:rPr lang="en-US" b="1" u="sng" dirty="0"/>
              <a:t>The PB advantage</a:t>
            </a:r>
            <a:br>
              <a:rPr lang="en-US" dirty="0">
                <a:solidFill>
                  <a:schemeClr val="bg1">
                    <a:lumMod val="50000"/>
                  </a:schemeClr>
                </a:solidFill>
              </a:rPr>
            </a:br>
            <a:r>
              <a:rPr lang="en-US" dirty="0">
                <a:solidFill>
                  <a:schemeClr val="bg1">
                    <a:lumMod val="50000"/>
                  </a:schemeClr>
                </a:solidFill>
              </a:rPr>
              <a:t>Clients</a:t>
            </a:r>
            <a:br>
              <a:rPr lang="en-US" dirty="0">
                <a:solidFill>
                  <a:schemeClr val="bg1">
                    <a:lumMod val="50000"/>
                  </a:schemeClr>
                </a:solidFill>
              </a:rPr>
            </a:br>
            <a:r>
              <a:rPr lang="en-US" dirty="0">
                <a:solidFill>
                  <a:schemeClr val="bg1">
                    <a:lumMod val="50000"/>
                  </a:schemeClr>
                </a:solidFill>
              </a:rPr>
              <a:t>Vendors</a:t>
            </a:r>
            <a:endParaRPr lang="en-US" dirty="0"/>
          </a:p>
        </p:txBody>
      </p:sp>
      <p:graphicFrame>
        <p:nvGraphicFramePr>
          <p:cNvPr id="3" name="Object 12"/>
          <p:cNvGraphicFramePr>
            <a:graphicFrameLocks noChangeAspect="1"/>
          </p:cNvGraphicFramePr>
          <p:nvPr>
            <p:extLst>
              <p:ext uri="{D42A27DB-BD31-4B8C-83A1-F6EECF244321}">
                <p14:modId xmlns:p14="http://schemas.microsoft.com/office/powerpoint/2010/main" val="3891968298"/>
              </p:ext>
            </p:extLst>
          </p:nvPr>
        </p:nvGraphicFramePr>
        <p:xfrm>
          <a:off x="5820177" y="1901695"/>
          <a:ext cx="1701085" cy="2881197"/>
        </p:xfrm>
        <a:graphic>
          <a:graphicData uri="http://schemas.openxmlformats.org/presentationml/2006/ole">
            <mc:AlternateContent xmlns:mc="http://schemas.openxmlformats.org/markup-compatibility/2006">
              <mc:Choice xmlns:v="urn:schemas-microsoft-com:vml" Requires="v">
                <p:oleObj spid="_x0000_s6151" name="Picture (32-bit)" r:id="rId3" imgW="2678785" imgH="4532056" progId="">
                  <p:embed/>
                </p:oleObj>
              </mc:Choice>
              <mc:Fallback>
                <p:oleObj name="Picture (32-bit)" r:id="rId3" imgW="2678785" imgH="4532056" progId="">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0177" y="1901695"/>
                        <a:ext cx="1701085" cy="28811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52056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4546634"/>
          </a:xfrm>
        </p:spPr>
        <p:txBody>
          <a:bodyPr>
            <a:normAutofit fontScale="90000"/>
          </a:bodyPr>
          <a:lstStyle/>
          <a:p>
            <a:br>
              <a:rPr lang="en-US" sz="2325" b="1" dirty="0"/>
            </a:br>
            <a:br>
              <a:rPr lang="en-US" sz="2325" b="1" dirty="0"/>
            </a:br>
            <a:br>
              <a:rPr lang="en-US" sz="2325" b="1" dirty="0"/>
            </a:br>
            <a:br>
              <a:rPr lang="en-US" sz="2325" b="1" dirty="0"/>
            </a:br>
            <a:r>
              <a:rPr lang="en-US" sz="3100" b="1" dirty="0"/>
              <a:t>Over 25 years experience, more than 35 plants commissioned, 16 of them for UMO re-refining </a:t>
            </a:r>
            <a:br>
              <a:rPr lang="en-US" sz="2325" b="1" dirty="0"/>
            </a:br>
            <a:br>
              <a:rPr lang="en-US" sz="2325" b="1" dirty="0"/>
            </a:br>
            <a:r>
              <a:rPr lang="en-US" sz="2325" dirty="0"/>
              <a:t>- </a:t>
            </a:r>
            <a:r>
              <a:rPr lang="en-US" sz="2325" i="1" dirty="0"/>
              <a:t>First UMO plant commissioned in 1996 with the client continues to work with us till today with most recent expansion to double his re-refining capacity now under execution by PB.</a:t>
            </a:r>
            <a:br>
              <a:rPr lang="en-US" sz="2325" i="1" dirty="0"/>
            </a:br>
            <a:br>
              <a:rPr lang="en-US" sz="2400" i="1" dirty="0"/>
            </a:br>
            <a:r>
              <a:rPr lang="en-US" sz="3100" b="1" dirty="0"/>
              <a:t>Pioneers in the development of new approaches to re-refining UMO</a:t>
            </a:r>
            <a:br>
              <a:rPr lang="en-US" sz="3100" b="1" dirty="0"/>
            </a:br>
            <a:br>
              <a:rPr lang="en-US" sz="2325" b="1" dirty="0"/>
            </a:br>
            <a:r>
              <a:rPr lang="en-US" sz="2325" b="1" dirty="0"/>
              <a:t>-</a:t>
            </a:r>
            <a:r>
              <a:rPr lang="en-US" sz="2700" dirty="0"/>
              <a:t> </a:t>
            </a:r>
            <a:r>
              <a:rPr lang="en-US" sz="2325" i="1" dirty="0"/>
              <a:t>F</a:t>
            </a:r>
            <a:r>
              <a:rPr lang="en-US" altLang="en-US" sz="2325" i="1" dirty="0">
                <a:solidFill>
                  <a:srgbClr val="000000"/>
                </a:solidFill>
                <a:ea typeface="Times New Roman" panose="02020603050405020304" pitchFamily="18" charset="0"/>
                <a:cs typeface="Arial" panose="020B0604020202020204" pitchFamily="34" charset="0"/>
              </a:rPr>
              <a:t>irst to develop the designs to distil even very high viscosity lubricants without cracking them, by using short path evaporators, deep vacuum and relatively low temperatures. Our plants recover oils with viscosities up to N-600+. No other re-refinery does this even now. </a:t>
            </a:r>
            <a:br>
              <a:rPr lang="en-US" altLang="en-US" sz="2325" i="1" dirty="0">
                <a:solidFill>
                  <a:srgbClr val="000000"/>
                </a:solidFill>
                <a:ea typeface="Times New Roman" panose="02020603050405020304" pitchFamily="18" charset="0"/>
                <a:cs typeface="Arial" panose="020B0604020202020204" pitchFamily="34" charset="0"/>
              </a:rPr>
            </a:br>
            <a:br>
              <a:rPr lang="en-US" altLang="en-US" sz="2325" i="1" dirty="0">
                <a:solidFill>
                  <a:srgbClr val="000000"/>
                </a:solidFill>
                <a:ea typeface="Times New Roman" panose="02020603050405020304" pitchFamily="18" charset="0"/>
                <a:cs typeface="Arial" panose="020B0604020202020204" pitchFamily="34" charset="0"/>
              </a:rPr>
            </a:br>
            <a:br>
              <a:rPr lang="en-US" altLang="en-US" sz="2325" i="1" dirty="0">
                <a:solidFill>
                  <a:srgbClr val="000000"/>
                </a:solidFill>
                <a:ea typeface="Times New Roman" panose="02020603050405020304" pitchFamily="18" charset="0"/>
                <a:cs typeface="Arial" panose="020B0604020202020204" pitchFamily="34" charset="0"/>
              </a:rPr>
            </a:br>
            <a:br>
              <a:rPr lang="en-US" dirty="0"/>
            </a:br>
            <a:endParaRPr lang="en-US" dirty="0"/>
          </a:p>
        </p:txBody>
      </p:sp>
    </p:spTree>
    <p:extLst>
      <p:ext uri="{BB962C8B-B14F-4D97-AF65-F5344CB8AC3E}">
        <p14:creationId xmlns:p14="http://schemas.microsoft.com/office/powerpoint/2010/main" val="1692716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738" y="259829"/>
            <a:ext cx="7886700" cy="5873552"/>
          </a:xfrm>
        </p:spPr>
        <p:txBody>
          <a:bodyPr>
            <a:normAutofit fontScale="90000"/>
          </a:bodyPr>
          <a:lstStyle/>
          <a:p>
            <a:r>
              <a:rPr lang="en-US" altLang="en-US" b="1" dirty="0">
                <a:solidFill>
                  <a:srgbClr val="000000"/>
                </a:solidFill>
                <a:ea typeface="Times New Roman" panose="02020603050405020304" pitchFamily="18" charset="0"/>
                <a:cs typeface="Arial" panose="020B0604020202020204" pitchFamily="34" charset="0"/>
              </a:rPr>
              <a:t>The complete range of Downstream Polishing Technologies</a:t>
            </a:r>
            <a:r>
              <a:rPr lang="en-US" altLang="en-US" b="1" i="1" dirty="0">
                <a:solidFill>
                  <a:srgbClr val="000000"/>
                </a:solidFill>
                <a:ea typeface="Times New Roman" panose="02020603050405020304" pitchFamily="18" charset="0"/>
                <a:cs typeface="Arial" panose="020B0604020202020204" pitchFamily="34" charset="0"/>
              </a:rPr>
              <a:t>: </a:t>
            </a:r>
            <a:br>
              <a:rPr lang="en-US" altLang="en-US" sz="2325" i="1" dirty="0">
                <a:solidFill>
                  <a:srgbClr val="000000"/>
                </a:solidFill>
                <a:ea typeface="Times New Roman" panose="02020603050405020304" pitchFamily="18" charset="0"/>
                <a:cs typeface="Arial" panose="020B0604020202020204" pitchFamily="34" charset="0"/>
              </a:rPr>
            </a:br>
            <a:br>
              <a:rPr lang="en-US" altLang="en-US" sz="2325" i="1" dirty="0">
                <a:solidFill>
                  <a:srgbClr val="000000"/>
                </a:solidFill>
                <a:ea typeface="Times New Roman" panose="02020603050405020304" pitchFamily="18" charset="0"/>
                <a:cs typeface="Arial" panose="020B0604020202020204" pitchFamily="34" charset="0"/>
              </a:rPr>
            </a:br>
            <a:br>
              <a:rPr lang="en-US" altLang="en-US" sz="2325" i="1" dirty="0">
                <a:solidFill>
                  <a:srgbClr val="000000"/>
                </a:solidFill>
                <a:ea typeface="Times New Roman" panose="02020603050405020304" pitchFamily="18" charset="0"/>
                <a:cs typeface="Arial" panose="020B0604020202020204" pitchFamily="34" charset="0"/>
              </a:rPr>
            </a:br>
            <a:r>
              <a:rPr lang="en-US" altLang="en-US" sz="2325" i="1" dirty="0">
                <a:solidFill>
                  <a:srgbClr val="000000"/>
                </a:solidFill>
                <a:ea typeface="Times New Roman" panose="02020603050405020304" pitchFamily="18" charset="0"/>
                <a:cs typeface="Arial" panose="020B0604020202020204" pitchFamily="34" charset="0"/>
              </a:rPr>
              <a:t>- </a:t>
            </a:r>
            <a:r>
              <a:rPr lang="en-US" altLang="en-US" sz="2325" b="1" i="1" dirty="0">
                <a:solidFill>
                  <a:srgbClr val="000000"/>
                </a:solidFill>
                <a:ea typeface="Times New Roman" panose="02020603050405020304" pitchFamily="18" charset="0"/>
                <a:cs typeface="Arial" panose="020B0604020202020204" pitchFamily="34" charset="0"/>
              </a:rPr>
              <a:t>Solvent and Clay technologies for smaller sized plants</a:t>
            </a:r>
            <a:r>
              <a:rPr lang="en-US" altLang="en-US" sz="2325" i="1" dirty="0">
                <a:solidFill>
                  <a:srgbClr val="000000"/>
                </a:solidFill>
                <a:ea typeface="Times New Roman" panose="02020603050405020304" pitchFamily="18" charset="0"/>
                <a:cs typeface="Arial" panose="020B0604020202020204" pitchFamily="34" charset="0"/>
              </a:rPr>
              <a:t> which do not need high pressure hydrogen based technologies to polish the recovered distillates. These technologies operate at low temperatures and pressures, and do not deal with explosive gases.</a:t>
            </a:r>
            <a:br>
              <a:rPr lang="en-US" altLang="en-US" sz="2325" i="1" dirty="0">
                <a:solidFill>
                  <a:srgbClr val="000000"/>
                </a:solidFill>
                <a:ea typeface="Times New Roman" panose="02020603050405020304" pitchFamily="18" charset="0"/>
                <a:cs typeface="Arial" panose="020B0604020202020204" pitchFamily="34" charset="0"/>
              </a:rPr>
            </a:br>
            <a:br>
              <a:rPr lang="en-US" altLang="en-US" sz="2325" i="1" dirty="0">
                <a:solidFill>
                  <a:srgbClr val="000000"/>
                </a:solidFill>
                <a:ea typeface="Times New Roman" panose="02020603050405020304" pitchFamily="18" charset="0"/>
                <a:cs typeface="Arial" panose="020B0604020202020204" pitchFamily="34" charset="0"/>
              </a:rPr>
            </a:br>
            <a:br>
              <a:rPr lang="en-US" altLang="en-US" sz="2325" i="1" dirty="0">
                <a:solidFill>
                  <a:srgbClr val="000000"/>
                </a:solidFill>
                <a:ea typeface="Times New Roman" panose="02020603050405020304" pitchFamily="18" charset="0"/>
                <a:cs typeface="Arial" panose="020B0604020202020204" pitchFamily="34" charset="0"/>
              </a:rPr>
            </a:br>
            <a:r>
              <a:rPr lang="en-US" altLang="en-US" sz="2325" i="1" dirty="0">
                <a:solidFill>
                  <a:srgbClr val="000000"/>
                </a:solidFill>
                <a:ea typeface="Times New Roman" panose="02020603050405020304" pitchFamily="18" charset="0"/>
                <a:cs typeface="Arial" panose="020B0604020202020204" pitchFamily="34" charset="0"/>
              </a:rPr>
              <a:t>- </a:t>
            </a:r>
            <a:r>
              <a:rPr lang="en-US" altLang="en-US" sz="2325" b="1" i="1" dirty="0">
                <a:solidFill>
                  <a:srgbClr val="000000"/>
                </a:solidFill>
                <a:ea typeface="Times New Roman" panose="02020603050405020304" pitchFamily="18" charset="0"/>
                <a:cs typeface="Arial" panose="020B0604020202020204" pitchFamily="34" charset="0"/>
              </a:rPr>
              <a:t>Clay based Lube Polishing System (LPS): </a:t>
            </a:r>
            <a:r>
              <a:rPr lang="en-US" altLang="en-US" sz="2325" i="1" dirty="0">
                <a:solidFill>
                  <a:srgbClr val="000000"/>
                </a:solidFill>
                <a:ea typeface="Times New Roman" panose="02020603050405020304" pitchFamily="18" charset="0"/>
                <a:cs typeface="Arial" panose="020B0604020202020204" pitchFamily="34" charset="0"/>
              </a:rPr>
              <a:t>PB was the</a:t>
            </a:r>
            <a:r>
              <a:rPr lang="en-US" altLang="en-US" sz="2325" b="1" dirty="0">
                <a:solidFill>
                  <a:srgbClr val="000000"/>
                </a:solidFill>
                <a:ea typeface="Times New Roman" panose="02020603050405020304" pitchFamily="18" charset="0"/>
                <a:cs typeface="Arial" panose="020B0604020202020204" pitchFamily="34" charset="0"/>
              </a:rPr>
              <a:t> </a:t>
            </a:r>
            <a:r>
              <a:rPr lang="en-US" altLang="en-US" sz="2325" i="1" dirty="0">
                <a:solidFill>
                  <a:srgbClr val="000000"/>
                </a:solidFill>
                <a:ea typeface="Times New Roman" panose="02020603050405020304" pitchFamily="18" charset="0"/>
                <a:cs typeface="Arial" panose="020B0604020202020204" pitchFamily="34" charset="0"/>
              </a:rPr>
              <a:t>first to apply bauxite adsorption technology, to distilled lubricating oils. After huge amount of R &amp; D effort,  we have now perfected this technology and it is still the best solution for smaller plants of less than 15,000 tons per year. Additionally we now recommend it as a further step after our Solvent Extraction technology to obtain a good Group 2 Base Lube.</a:t>
            </a:r>
            <a:br>
              <a:rPr lang="en-US" altLang="en-US" i="1" dirty="0">
                <a:solidFill>
                  <a:srgbClr val="000000"/>
                </a:solidFill>
                <a:latin typeface="Arial" panose="020B0604020202020204" pitchFamily="34" charset="0"/>
                <a:ea typeface="Times New Roman" panose="02020603050405020304" pitchFamily="18" charset="0"/>
                <a:cs typeface="Arial" panose="020B0604020202020204" pitchFamily="34" charset="0"/>
              </a:rPr>
            </a:br>
            <a:endParaRPr lang="en-US" sz="2325" i="1" dirty="0"/>
          </a:p>
        </p:txBody>
      </p:sp>
    </p:spTree>
    <p:extLst>
      <p:ext uri="{BB962C8B-B14F-4D97-AF65-F5344CB8AC3E}">
        <p14:creationId xmlns:p14="http://schemas.microsoft.com/office/powerpoint/2010/main" val="3189617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387" y="397851"/>
            <a:ext cx="7886700" cy="5735530"/>
          </a:xfrm>
        </p:spPr>
        <p:txBody>
          <a:bodyPr>
            <a:normAutofit/>
          </a:bodyPr>
          <a:lstStyle/>
          <a:p>
            <a:r>
              <a:rPr lang="en-US" altLang="en-US" sz="4000" b="1" dirty="0">
                <a:solidFill>
                  <a:srgbClr val="000000"/>
                </a:solidFill>
                <a:ea typeface="Times New Roman" panose="02020603050405020304" pitchFamily="18" charset="0"/>
                <a:cs typeface="Arial" panose="020B0604020202020204" pitchFamily="34" charset="0"/>
              </a:rPr>
              <a:t>Solvent Extraction Systems (SES)</a:t>
            </a:r>
            <a:br>
              <a:rPr lang="en-US" altLang="en-US" sz="4000" b="1" dirty="0">
                <a:solidFill>
                  <a:srgbClr val="000000"/>
                </a:solidFill>
                <a:ea typeface="Times New Roman" panose="02020603050405020304" pitchFamily="18" charset="0"/>
                <a:cs typeface="Arial" panose="020B0604020202020204" pitchFamily="34" charset="0"/>
              </a:rPr>
            </a:br>
            <a:br>
              <a:rPr lang="en-US" altLang="en-US" sz="4000" b="1" dirty="0">
                <a:solidFill>
                  <a:srgbClr val="000000"/>
                </a:solidFill>
                <a:ea typeface="Times New Roman" panose="02020603050405020304" pitchFamily="18" charset="0"/>
                <a:cs typeface="Arial" panose="020B0604020202020204" pitchFamily="34" charset="0"/>
              </a:rPr>
            </a:br>
            <a:r>
              <a:rPr lang="en-US" altLang="en-US" sz="2700" dirty="0">
                <a:solidFill>
                  <a:srgbClr val="000000"/>
                </a:solidFill>
                <a:ea typeface="Times New Roman" panose="02020603050405020304" pitchFamily="18" charset="0"/>
                <a:cs typeface="Arial" panose="020B0604020202020204" pitchFamily="34" charset="0"/>
              </a:rPr>
              <a:t>For plants larger than 15,000 TPA , SES is an excellent approach to polish distilled lube oil.  </a:t>
            </a:r>
            <a:br>
              <a:rPr lang="en-US" altLang="en-US" sz="2700" dirty="0">
                <a:solidFill>
                  <a:srgbClr val="000000"/>
                </a:solidFill>
                <a:ea typeface="Times New Roman" panose="02020603050405020304" pitchFamily="18" charset="0"/>
                <a:cs typeface="Arial" panose="020B0604020202020204" pitchFamily="34" charset="0"/>
              </a:rPr>
            </a:br>
            <a:br>
              <a:rPr lang="en-US" altLang="en-US" sz="2700" dirty="0">
                <a:solidFill>
                  <a:srgbClr val="000000"/>
                </a:solidFill>
                <a:ea typeface="Times New Roman" panose="02020603050405020304" pitchFamily="18" charset="0"/>
                <a:cs typeface="Arial" panose="020B0604020202020204" pitchFamily="34" charset="0"/>
              </a:rPr>
            </a:br>
            <a:r>
              <a:rPr lang="en-US" altLang="en-US" sz="2700" dirty="0">
                <a:solidFill>
                  <a:srgbClr val="000000"/>
                </a:solidFill>
                <a:ea typeface="Times New Roman" panose="02020603050405020304" pitchFamily="18" charset="0"/>
                <a:cs typeface="Arial" panose="020B0604020202020204" pitchFamily="34" charset="0"/>
              </a:rPr>
              <a:t>This technology has been re-engineered to produce a light in color, fine product and our first SES is operating and producing Group 1 Base Oil.</a:t>
            </a:r>
            <a:br>
              <a:rPr lang="en-US" altLang="en-US" sz="2700" dirty="0">
                <a:solidFill>
                  <a:srgbClr val="000000"/>
                </a:solidFill>
                <a:ea typeface="Times New Roman" panose="02020603050405020304" pitchFamily="18" charset="0"/>
                <a:cs typeface="Arial" panose="020B0604020202020204" pitchFamily="34" charset="0"/>
              </a:rPr>
            </a:br>
            <a:br>
              <a:rPr lang="en-US" altLang="en-US" sz="2700" dirty="0">
                <a:solidFill>
                  <a:srgbClr val="000000"/>
                </a:solidFill>
                <a:ea typeface="Times New Roman" panose="02020603050405020304" pitchFamily="18" charset="0"/>
                <a:cs typeface="Arial" panose="020B0604020202020204" pitchFamily="34" charset="0"/>
              </a:rPr>
            </a:br>
            <a:r>
              <a:rPr lang="en-US" altLang="en-US" sz="2700" dirty="0">
                <a:solidFill>
                  <a:srgbClr val="000000"/>
                </a:solidFill>
                <a:ea typeface="Times New Roman" panose="02020603050405020304" pitchFamily="18" charset="0"/>
                <a:cs typeface="Arial" panose="020B0604020202020204" pitchFamily="34" charset="0"/>
              </a:rPr>
              <a:t>When distillate from our short path distillation process is solvent extracted and further polished in our LPS,  a very high grade Group 2 Base Lube will result. </a:t>
            </a:r>
            <a:br>
              <a:rPr lang="en-US" altLang="en-US" sz="2700" dirty="0">
                <a:solidFill>
                  <a:srgbClr val="000000"/>
                </a:solidFill>
                <a:ea typeface="Times New Roman" panose="02020603050405020304" pitchFamily="18" charset="0"/>
                <a:cs typeface="Arial" panose="020B0604020202020204" pitchFamily="34" charset="0"/>
              </a:rPr>
            </a:br>
            <a:endParaRPr lang="en-US" sz="2700" dirty="0"/>
          </a:p>
        </p:txBody>
      </p:sp>
    </p:spTree>
    <p:extLst>
      <p:ext uri="{BB962C8B-B14F-4D97-AF65-F5344CB8AC3E}">
        <p14:creationId xmlns:p14="http://schemas.microsoft.com/office/powerpoint/2010/main" val="2373164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6650"/>
            <a:ext cx="7886700" cy="5883214"/>
          </a:xfrm>
        </p:spPr>
        <p:txBody>
          <a:bodyPr>
            <a:noAutofit/>
          </a:bodyPr>
          <a:lstStyle/>
          <a:p>
            <a:r>
              <a:rPr lang="en-US" altLang="en-US" sz="4000" b="1" dirty="0">
                <a:solidFill>
                  <a:srgbClr val="000000"/>
                </a:solidFill>
                <a:ea typeface="Times New Roman" panose="02020603050405020304" pitchFamily="18" charset="0"/>
                <a:cs typeface="Arial" panose="020B0604020202020204" pitchFamily="34" charset="0"/>
              </a:rPr>
              <a:t>Hydrotreatment</a:t>
            </a:r>
            <a:br>
              <a:rPr lang="en-US" altLang="en-US" sz="2100" b="1" i="1" dirty="0">
                <a:solidFill>
                  <a:srgbClr val="000000"/>
                </a:solidFill>
                <a:ea typeface="Times New Roman" panose="02020603050405020304" pitchFamily="18" charset="0"/>
                <a:cs typeface="Arial" panose="020B0604020202020204" pitchFamily="34" charset="0"/>
              </a:rPr>
            </a:br>
            <a:br>
              <a:rPr lang="en-US" altLang="en-US" sz="2100" b="1" i="1" dirty="0">
                <a:solidFill>
                  <a:srgbClr val="000000"/>
                </a:solidFill>
                <a:ea typeface="Times New Roman" panose="02020603050405020304" pitchFamily="18" charset="0"/>
                <a:cs typeface="Arial" panose="020B0604020202020204" pitchFamily="34" charset="0"/>
              </a:rPr>
            </a:br>
            <a:r>
              <a:rPr lang="en-US" altLang="en-US" sz="2100" dirty="0">
                <a:solidFill>
                  <a:srgbClr val="000000"/>
                </a:solidFill>
                <a:ea typeface="Times New Roman" panose="02020603050405020304" pitchFamily="18" charset="0"/>
                <a:cs typeface="Arial" panose="020B0604020202020204" pitchFamily="34" charset="0"/>
              </a:rPr>
              <a:t>PESCO BEAM also recognized the need to supply hydrotreaters to those larger plants where the client wanted the highest quality results from a long established and proven technology – Hydrofinishing. </a:t>
            </a:r>
            <a:br>
              <a:rPr lang="en-US" altLang="en-US" sz="2100" dirty="0">
                <a:solidFill>
                  <a:srgbClr val="000000"/>
                </a:solidFill>
                <a:ea typeface="Times New Roman" panose="02020603050405020304" pitchFamily="18" charset="0"/>
                <a:cs typeface="Arial" panose="020B0604020202020204" pitchFamily="34" charset="0"/>
              </a:rPr>
            </a:br>
            <a:br>
              <a:rPr lang="en-US" altLang="en-US" sz="2100" dirty="0">
                <a:solidFill>
                  <a:srgbClr val="000000"/>
                </a:solidFill>
                <a:ea typeface="Times New Roman" panose="02020603050405020304" pitchFamily="18" charset="0"/>
                <a:cs typeface="Arial" panose="020B0604020202020204" pitchFamily="34" charset="0"/>
              </a:rPr>
            </a:br>
            <a:r>
              <a:rPr lang="en-US" altLang="en-US" sz="2100" dirty="0">
                <a:solidFill>
                  <a:srgbClr val="000000"/>
                </a:solidFill>
                <a:ea typeface="Times New Roman" panose="02020603050405020304" pitchFamily="18" charset="0"/>
                <a:cs typeface="Arial" panose="020B0604020202020204" pitchFamily="34" charset="0"/>
              </a:rPr>
              <a:t>We engage Green Industrial Technologies Ltd. (GIT) of Greece to supply these plants under our banner. GIT have extensive experience in this field, having worked in the hydrotreating sections of major refineries.</a:t>
            </a:r>
            <a:br>
              <a:rPr lang="en-US" altLang="en-US" sz="2100" dirty="0">
                <a:solidFill>
                  <a:srgbClr val="000000"/>
                </a:solidFill>
                <a:ea typeface="Times New Roman" panose="02020603050405020304" pitchFamily="18" charset="0"/>
                <a:cs typeface="Arial" panose="020B0604020202020204" pitchFamily="34" charset="0"/>
              </a:rPr>
            </a:br>
            <a:br>
              <a:rPr lang="en-US" altLang="en-US" sz="2100" dirty="0">
                <a:solidFill>
                  <a:srgbClr val="000000"/>
                </a:solidFill>
                <a:ea typeface="Times New Roman" panose="02020603050405020304" pitchFamily="18" charset="0"/>
                <a:cs typeface="Arial" panose="020B0604020202020204" pitchFamily="34" charset="0"/>
              </a:rPr>
            </a:br>
            <a:r>
              <a:rPr lang="en-US" altLang="en-US" sz="2100" dirty="0">
                <a:solidFill>
                  <a:srgbClr val="000000"/>
                </a:solidFill>
                <a:ea typeface="Times New Roman" panose="02020603050405020304" pitchFamily="18" charset="0"/>
                <a:cs typeface="Arial" panose="020B0604020202020204" pitchFamily="34" charset="0"/>
              </a:rPr>
              <a:t>They have also designed, constructed and commissioned a  Hydrotreater which has been operating for several years with an excellent record of consistent operation and high quality product. </a:t>
            </a:r>
            <a:br>
              <a:rPr lang="en-US" altLang="en-US" sz="2100" dirty="0">
                <a:solidFill>
                  <a:srgbClr val="000000"/>
                </a:solidFill>
                <a:ea typeface="Times New Roman" panose="02020603050405020304" pitchFamily="18" charset="0"/>
                <a:cs typeface="Arial" panose="020B0604020202020204" pitchFamily="34" charset="0"/>
              </a:rPr>
            </a:br>
            <a:br>
              <a:rPr lang="en-US" altLang="en-US" sz="2100" dirty="0">
                <a:solidFill>
                  <a:srgbClr val="000000"/>
                </a:solidFill>
                <a:ea typeface="Times New Roman" panose="02020603050405020304" pitchFamily="18" charset="0"/>
                <a:cs typeface="Arial" panose="020B0604020202020204" pitchFamily="34" charset="0"/>
              </a:rPr>
            </a:br>
            <a:r>
              <a:rPr lang="en-US" altLang="en-US" sz="2100" dirty="0">
                <a:solidFill>
                  <a:srgbClr val="000000"/>
                </a:solidFill>
                <a:ea typeface="Times New Roman" panose="02020603050405020304" pitchFamily="18" charset="0"/>
                <a:cs typeface="Arial" panose="020B0604020202020204" pitchFamily="34" charset="0"/>
              </a:rPr>
              <a:t>Their technology is the most advanced and efficient that we have come across, with many innovations which reduce operating costs, reduced hydrogen consumption, and have a high degree of energy efficiency</a:t>
            </a:r>
            <a:r>
              <a:rPr lang="en-US" altLang="en-US" sz="2100" i="1" dirty="0">
                <a:solidFill>
                  <a:srgbClr val="000000"/>
                </a:solidFill>
                <a:ea typeface="Times New Roman" panose="02020603050405020304" pitchFamily="18" charset="0"/>
                <a:cs typeface="Arial" panose="020B0604020202020204" pitchFamily="34" charset="0"/>
              </a:rPr>
              <a:t>.</a:t>
            </a:r>
            <a:endParaRPr lang="en-US" sz="2100" i="1" dirty="0"/>
          </a:p>
        </p:txBody>
      </p:sp>
    </p:spTree>
    <p:extLst>
      <p:ext uri="{BB962C8B-B14F-4D97-AF65-F5344CB8AC3E}">
        <p14:creationId xmlns:p14="http://schemas.microsoft.com/office/powerpoint/2010/main" val="17038192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10552"/>
            <a:ext cx="7886700" cy="5607170"/>
          </a:xfrm>
        </p:spPr>
        <p:txBody>
          <a:bodyPr>
            <a:noAutofit/>
          </a:bodyPr>
          <a:lstStyle/>
          <a:p>
            <a:r>
              <a:rPr lang="en-US" sz="4000" b="1" dirty="0"/>
              <a:t>Not just a Supplier but an Owner &amp; Operator of re-refineries</a:t>
            </a:r>
            <a:br>
              <a:rPr lang="en-US" sz="4000" dirty="0"/>
            </a:br>
            <a:br>
              <a:rPr lang="en-US" sz="2100" dirty="0"/>
            </a:br>
            <a:r>
              <a:rPr lang="en-IN" sz="2400" dirty="0"/>
              <a:t>America</a:t>
            </a:r>
            <a:br>
              <a:rPr lang="en-IN" sz="2400" dirty="0"/>
            </a:br>
            <a:r>
              <a:rPr lang="en-IN" sz="2400" dirty="0"/>
              <a:t>Owns 1 used oil re-refinery</a:t>
            </a:r>
            <a:br>
              <a:rPr lang="en-IN" sz="2400" dirty="0"/>
            </a:br>
            <a:r>
              <a:rPr lang="en-IN" sz="2400" dirty="0"/>
              <a:t>In final stages of acquisition of another</a:t>
            </a:r>
            <a:br>
              <a:rPr lang="en-IN" sz="2400" dirty="0"/>
            </a:br>
            <a:br>
              <a:rPr lang="en-IN" sz="2400" dirty="0"/>
            </a:br>
            <a:r>
              <a:rPr lang="en-IN" sz="2400" dirty="0"/>
              <a:t>Asia &amp; MENA </a:t>
            </a:r>
            <a:br>
              <a:rPr lang="en-IN" sz="2400" dirty="0"/>
            </a:br>
            <a:r>
              <a:rPr lang="en-IN" sz="2400" dirty="0"/>
              <a:t>2 more re-refineries to be set up </a:t>
            </a:r>
            <a:r>
              <a:rPr lang="en-IN" sz="2400"/>
              <a:t>by mid-2017 </a:t>
            </a:r>
            <a:endParaRPr lang="en-IN" sz="2400" dirty="0"/>
          </a:p>
        </p:txBody>
      </p:sp>
    </p:spTree>
    <p:extLst>
      <p:ext uri="{BB962C8B-B14F-4D97-AF65-F5344CB8AC3E}">
        <p14:creationId xmlns:p14="http://schemas.microsoft.com/office/powerpoint/2010/main" val="3526400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2308"/>
            <a:ext cx="7886700" cy="5322498"/>
          </a:xfrm>
        </p:spPr>
        <p:txBody>
          <a:bodyPr>
            <a:normAutofit/>
          </a:bodyPr>
          <a:lstStyle/>
          <a:p>
            <a:r>
              <a:rPr lang="en-US" sz="4000" b="1" dirty="0"/>
              <a:t>Client Support – Before, During and After a contract</a:t>
            </a:r>
            <a:br>
              <a:rPr lang="en-US" sz="2100" b="1" dirty="0"/>
            </a:br>
            <a:br>
              <a:rPr lang="en-US" sz="2700" dirty="0"/>
            </a:br>
            <a:br>
              <a:rPr lang="en-US" sz="2700" dirty="0"/>
            </a:br>
            <a:r>
              <a:rPr lang="en-US" sz="2100" b="1" dirty="0"/>
              <a:t>Before</a:t>
            </a:r>
            <a:r>
              <a:rPr lang="en-US" sz="2100" dirty="0"/>
              <a:t>: </a:t>
            </a:r>
            <a:r>
              <a:rPr lang="en-US" sz="2100" i="1" dirty="0"/>
              <a:t>Project engineering to include site layout, tank farm engineering, environmental impact assessment and abatement.</a:t>
            </a:r>
            <a:br>
              <a:rPr lang="en-US" sz="2100" i="1" dirty="0"/>
            </a:br>
            <a:br>
              <a:rPr lang="en-US" sz="2100" dirty="0"/>
            </a:br>
            <a:r>
              <a:rPr lang="en-US" sz="2100" b="1" dirty="0"/>
              <a:t>During</a:t>
            </a:r>
            <a:r>
              <a:rPr lang="en-US" sz="2100" dirty="0"/>
              <a:t>: </a:t>
            </a:r>
            <a:r>
              <a:rPr lang="en-US" sz="2100" i="1" dirty="0"/>
              <a:t>Tank farm design, Load data for civil construction, Field piping data, complete plant design and drawings, final documentation, supply of critical spares, erection verification, start-up, operator training, Hazop study support data.</a:t>
            </a:r>
            <a:br>
              <a:rPr lang="en-US" sz="2100" i="1" dirty="0"/>
            </a:br>
            <a:br>
              <a:rPr lang="en-US" sz="2100" i="1" dirty="0"/>
            </a:br>
            <a:r>
              <a:rPr lang="en-US" sz="2100" b="1" dirty="0"/>
              <a:t>After</a:t>
            </a:r>
            <a:r>
              <a:rPr lang="en-US" sz="2100" dirty="0"/>
              <a:t>: </a:t>
            </a:r>
            <a:r>
              <a:rPr lang="en-US" sz="2100" i="1" dirty="0"/>
              <a:t>Ongoing operator support, spare parts procurement, ongoing improvements in technology.</a:t>
            </a:r>
            <a:br>
              <a:rPr lang="en-US" sz="2100" i="1" dirty="0"/>
            </a:br>
            <a:endParaRPr lang="en-US" sz="2100" i="1" dirty="0"/>
          </a:p>
        </p:txBody>
      </p:sp>
    </p:spTree>
    <p:extLst>
      <p:ext uri="{BB962C8B-B14F-4D97-AF65-F5344CB8AC3E}">
        <p14:creationId xmlns:p14="http://schemas.microsoft.com/office/powerpoint/2010/main" val="3240055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4696" y="1929416"/>
            <a:ext cx="2980654" cy="3854003"/>
          </a:xfrm>
        </p:spPr>
        <p:txBody>
          <a:bodyPr>
            <a:normAutofit fontScale="90000"/>
          </a:bodyPr>
          <a:lstStyle/>
          <a:p>
            <a:r>
              <a:rPr lang="en-US" b="1" dirty="0"/>
              <a:t>On going operator support</a:t>
            </a:r>
            <a:r>
              <a:rPr lang="en-US" dirty="0"/>
              <a:t>: </a:t>
            </a:r>
            <a:r>
              <a:rPr lang="en-US" sz="2400" dirty="0">
                <a:solidFill>
                  <a:srgbClr val="000000"/>
                </a:solidFill>
                <a:cs typeface="Arial" panose="020B0604020202020204" pitchFamily="34" charset="0"/>
              </a:rPr>
              <a:t>A</a:t>
            </a:r>
            <a:r>
              <a:rPr lang="en-US" altLang="en-US" sz="2400" dirty="0">
                <a:solidFill>
                  <a:srgbClr val="000000"/>
                </a:solidFill>
                <a:ea typeface="Times New Roman" panose="02020603050405020304" pitchFamily="18" charset="0"/>
                <a:cs typeface="Arial" panose="020B0604020202020204" pitchFamily="34" charset="0"/>
              </a:rPr>
              <a:t>bility to monitor the computer controls from anywhere in the world, any time of day. </a:t>
            </a:r>
            <a:br>
              <a:rPr lang="en-US" alt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br>
            <a:br>
              <a:rPr lang="en-US" alt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b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232" y="1929417"/>
            <a:ext cx="4142036" cy="3081271"/>
          </a:xfrm>
          <a:prstGeom prst="rect">
            <a:avLst/>
          </a:prstGeom>
        </p:spPr>
      </p:pic>
    </p:spTree>
    <p:extLst>
      <p:ext uri="{BB962C8B-B14F-4D97-AF65-F5344CB8AC3E}">
        <p14:creationId xmlns:p14="http://schemas.microsoft.com/office/powerpoint/2010/main" val="24704488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074" y="1131094"/>
            <a:ext cx="7752277" cy="4555734"/>
          </a:xfrm>
        </p:spPr>
        <p:txBody>
          <a:bodyPr>
            <a:normAutofit/>
          </a:bodyPr>
          <a:lstStyle/>
          <a:p>
            <a:r>
              <a:rPr lang="en-US" sz="2800" b="1" dirty="0"/>
              <a:t>Proven, robust, easy to maintain components only used:</a:t>
            </a:r>
            <a:r>
              <a:rPr lang="en-US" sz="2100" dirty="0"/>
              <a:t> Selection is based on easy availability of spares, ability to withstand the harsh conditions of operation, approvals, internationality of supplier (major component vendors on Slide 67)</a:t>
            </a:r>
            <a:br>
              <a:rPr lang="en-US" sz="2100" dirty="0"/>
            </a:br>
            <a:br>
              <a:rPr lang="en-US" sz="2100" dirty="0"/>
            </a:br>
            <a:br>
              <a:rPr lang="en-US" sz="2100" dirty="0"/>
            </a:br>
            <a:br>
              <a:rPr lang="en-US" sz="2100" dirty="0"/>
            </a:br>
            <a:r>
              <a:rPr lang="en-US" sz="2800" b="1" dirty="0"/>
              <a:t>Engineering support: </a:t>
            </a:r>
            <a:r>
              <a:rPr lang="en-US" sz="2100" dirty="0"/>
              <a:t>The technical support available includes a complete organization headed by the Chief Engineer located in the US. Org chart follows this slide. A multi-disciplined team of seven engineers support the chief engineer during start-up, off and on site. We have the strength to start-up two plants and two locations simultaneously. </a:t>
            </a:r>
          </a:p>
        </p:txBody>
      </p:sp>
    </p:spTree>
    <p:extLst>
      <p:ext uri="{BB962C8B-B14F-4D97-AF65-F5344CB8AC3E}">
        <p14:creationId xmlns:p14="http://schemas.microsoft.com/office/powerpoint/2010/main" val="1303612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0712"/>
            <a:ext cx="7886700" cy="4748917"/>
          </a:xfrm>
        </p:spPr>
        <p:txBody>
          <a:bodyPr>
            <a:normAutofit fontScale="90000"/>
          </a:bodyPr>
          <a:lstStyle/>
          <a:p>
            <a:br>
              <a:rPr lang="en-US" dirty="0"/>
            </a:br>
            <a:r>
              <a:rPr lang="en-US" b="1" dirty="0"/>
              <a:t>Cutting Edge Design</a:t>
            </a:r>
            <a:br>
              <a:rPr lang="en-US" dirty="0"/>
            </a:br>
            <a:br>
              <a:rPr lang="en-US" dirty="0"/>
            </a:br>
            <a:r>
              <a:rPr lang="en-US" sz="2700" dirty="0"/>
              <a:t>First to develop the blue print for skid mounted, customized, highly efficient, small and medium sized used oil re-refineries;</a:t>
            </a:r>
            <a:br>
              <a:rPr lang="en-US" sz="2700" dirty="0"/>
            </a:br>
            <a:r>
              <a:rPr lang="en-US" sz="2700" dirty="0"/>
              <a:t>operating commercially and handling 200 to 7500 lit / hr used oil feed on continuous basis</a:t>
            </a:r>
            <a:br>
              <a:rPr lang="en-US" sz="2700" dirty="0"/>
            </a:br>
            <a:br>
              <a:rPr lang="en-US" sz="2700" dirty="0"/>
            </a:br>
            <a:r>
              <a:rPr lang="en-US" sz="2700" dirty="0"/>
              <a:t>Built, owned &amp; operated solvent recovery systems for multiple solvents</a:t>
            </a:r>
            <a:br>
              <a:rPr lang="en-US" sz="2700" dirty="0"/>
            </a:br>
            <a:br>
              <a:rPr lang="en-US" sz="2700" dirty="0"/>
            </a:br>
            <a:r>
              <a:rPr lang="en-US" sz="2700" dirty="0"/>
              <a:t>Designed and built plants using various types of evaporators and distillation columns and know exactly how to combine these components for any given application and/or result</a:t>
            </a:r>
            <a:br>
              <a:rPr lang="en-US" sz="2700" dirty="0"/>
            </a:br>
            <a:br>
              <a:rPr lang="en-US" sz="2700" dirty="0"/>
            </a:br>
            <a:r>
              <a:rPr lang="en-US" sz="2700" dirty="0"/>
              <a:t>Huge back-up of design data to link vacuum/temp  in commercial conditions</a:t>
            </a:r>
            <a:br>
              <a:rPr lang="en-US" sz="2700" dirty="0"/>
            </a:br>
            <a:br>
              <a:rPr lang="en-US" sz="2700" dirty="0"/>
            </a:br>
            <a:endParaRPr lang="en-US" sz="2700" dirty="0"/>
          </a:p>
        </p:txBody>
      </p:sp>
    </p:spTree>
    <p:extLst>
      <p:ext uri="{BB962C8B-B14F-4D97-AF65-F5344CB8AC3E}">
        <p14:creationId xmlns:p14="http://schemas.microsoft.com/office/powerpoint/2010/main" val="4203240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455" y="857250"/>
            <a:ext cx="8137090" cy="5143500"/>
          </a:xfrm>
          <a:prstGeom prst="rect">
            <a:avLst/>
          </a:prstGeom>
        </p:spPr>
      </p:pic>
    </p:spTree>
    <p:extLst>
      <p:ext uri="{BB962C8B-B14F-4D97-AF65-F5344CB8AC3E}">
        <p14:creationId xmlns:p14="http://schemas.microsoft.com/office/powerpoint/2010/main" val="2650656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807982"/>
          </a:xfrm>
        </p:spPr>
        <p:txBody>
          <a:bodyPr>
            <a:normAutofit/>
          </a:bodyPr>
          <a:lstStyle/>
          <a:p>
            <a:r>
              <a:rPr lang="en-US" sz="2400" b="1" dirty="0"/>
              <a:t>The plant is manufactured in a ASME U Stamp authorized shop . The location is also certified by  ISO 9001-2008 &amp; NB approved.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2211946"/>
            <a:ext cx="2436404" cy="335172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3505" y="2211946"/>
            <a:ext cx="2464489" cy="33903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6445" y="2211946"/>
            <a:ext cx="2421110" cy="3329737"/>
          </a:xfrm>
          <a:prstGeom prst="rect">
            <a:avLst/>
          </a:prstGeom>
        </p:spPr>
      </p:pic>
    </p:spTree>
    <p:extLst>
      <p:ext uri="{BB962C8B-B14F-4D97-AF65-F5344CB8AC3E}">
        <p14:creationId xmlns:p14="http://schemas.microsoft.com/office/powerpoint/2010/main" val="25497384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336" y="1131094"/>
            <a:ext cx="2658015" cy="4507438"/>
          </a:xfrm>
        </p:spPr>
        <p:txBody>
          <a:bodyPr>
            <a:normAutofit/>
          </a:bodyPr>
          <a:lstStyle/>
          <a:p>
            <a:r>
              <a:rPr lang="en-US" sz="2800" dirty="0"/>
              <a:t>Equipment are built to approved third party inspection, if needed. Lloyds inspection certificate is displayed alongside.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988" y="277078"/>
            <a:ext cx="4327968" cy="6120235"/>
          </a:xfrm>
          <a:prstGeom prst="rect">
            <a:avLst/>
          </a:prstGeom>
        </p:spPr>
      </p:pic>
    </p:spTree>
    <p:extLst>
      <p:ext uri="{BB962C8B-B14F-4D97-AF65-F5344CB8AC3E}">
        <p14:creationId xmlns:p14="http://schemas.microsoft.com/office/powerpoint/2010/main" val="5167754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955" y="362303"/>
            <a:ext cx="8713757" cy="5874589"/>
          </a:xfrm>
        </p:spPr>
        <p:txBody>
          <a:bodyPr>
            <a:normAutofit fontScale="90000"/>
          </a:bodyPr>
          <a:lstStyle/>
          <a:p>
            <a:r>
              <a:rPr lang="en-US" b="1" dirty="0"/>
              <a:t>Research &amp; Development</a:t>
            </a:r>
            <a:br>
              <a:rPr lang="en-US" b="1" dirty="0"/>
            </a:br>
            <a:br>
              <a:rPr lang="en-US" b="1" dirty="0"/>
            </a:br>
            <a:r>
              <a:rPr lang="en-US" sz="2200" dirty="0"/>
              <a:t>Lab &amp; Pilot Distillation studies under high vacuum for a data base, unparalleled</a:t>
            </a:r>
            <a:br>
              <a:rPr lang="en-US" sz="2200" dirty="0"/>
            </a:br>
            <a:br>
              <a:rPr lang="en-US" sz="2200" dirty="0"/>
            </a:br>
            <a:r>
              <a:rPr lang="en-US" sz="2200" dirty="0"/>
              <a:t>Continuous Oil / Water gravity separation during process;</a:t>
            </a:r>
            <a:br>
              <a:rPr lang="en-US" sz="2200" dirty="0"/>
            </a:br>
            <a:br>
              <a:rPr lang="en-US" sz="2200" dirty="0"/>
            </a:br>
            <a:r>
              <a:rPr lang="en-US" sz="2200" dirty="0"/>
              <a:t>Establishing the superiority of the SPDU Vs Vertical evaporation to produce lighter coloured and heavier viscosity lube distillates;</a:t>
            </a:r>
            <a:br>
              <a:rPr lang="en-US" sz="2200" dirty="0"/>
            </a:br>
            <a:br>
              <a:rPr lang="en-US" sz="2200" dirty="0"/>
            </a:br>
            <a:r>
              <a:rPr lang="en-US" sz="2200" dirty="0"/>
              <a:t>Study of flow dynamics of oil in media columns;</a:t>
            </a:r>
            <a:br>
              <a:rPr lang="en-US" sz="2200" dirty="0"/>
            </a:br>
            <a:br>
              <a:rPr lang="en-US" sz="2200" dirty="0"/>
            </a:br>
            <a:r>
              <a:rPr lang="en-US" sz="2200" dirty="0"/>
              <a:t>Optimization studies for continuous production from media based polishing systems;</a:t>
            </a:r>
            <a:br>
              <a:rPr lang="en-US" sz="2200" dirty="0"/>
            </a:br>
            <a:br>
              <a:rPr lang="en-US" sz="2200" dirty="0"/>
            </a:br>
            <a:r>
              <a:rPr lang="en-US" sz="2200" dirty="0"/>
              <a:t>Pilot studies to recover high vis fractions from SPDUs</a:t>
            </a:r>
            <a:br>
              <a:rPr lang="en-US" sz="2200" dirty="0"/>
            </a:br>
            <a:br>
              <a:rPr lang="en-US" sz="2200" dirty="0"/>
            </a:br>
            <a:r>
              <a:rPr lang="en-US" sz="2200" dirty="0"/>
              <a:t>Pilot studies on solvent extraction of base lube distillates</a:t>
            </a:r>
            <a:br>
              <a:rPr lang="en-US" sz="2200" dirty="0"/>
            </a:br>
            <a:br>
              <a:rPr lang="en-US" sz="2200" dirty="0"/>
            </a:br>
            <a:r>
              <a:rPr lang="en-US" sz="2200" dirty="0"/>
              <a:t>Pilot studies on drying of various materials in conduction dryer</a:t>
            </a:r>
            <a:br>
              <a:rPr lang="en-US" sz="2200" dirty="0"/>
            </a:br>
            <a:endParaRPr lang="en-US" sz="2200" dirty="0"/>
          </a:p>
        </p:txBody>
      </p:sp>
    </p:spTree>
    <p:extLst>
      <p:ext uri="{BB962C8B-B14F-4D97-AF65-F5344CB8AC3E}">
        <p14:creationId xmlns:p14="http://schemas.microsoft.com/office/powerpoint/2010/main" val="18703721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3582742" cy="4526756"/>
          </a:xfrm>
        </p:spPr>
        <p:txBody>
          <a:bodyPr/>
          <a:lstStyle/>
          <a:p>
            <a:r>
              <a:rPr lang="en-US" dirty="0"/>
              <a:t>Pilot plant: High vacuum paddle dryer with solvent recovery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333903" y="1484785"/>
            <a:ext cx="5765088" cy="3249927"/>
          </a:xfrm>
          <a:prstGeom prst="rect">
            <a:avLst/>
          </a:prstGeom>
        </p:spPr>
      </p:pic>
    </p:spTree>
    <p:extLst>
      <p:ext uri="{BB962C8B-B14F-4D97-AF65-F5344CB8AC3E}">
        <p14:creationId xmlns:p14="http://schemas.microsoft.com/office/powerpoint/2010/main" val="21700417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4323914"/>
          </a:xfrm>
        </p:spPr>
        <p:txBody>
          <a:bodyPr/>
          <a:lstStyle/>
          <a:p>
            <a:r>
              <a:rPr lang="en-US" dirty="0">
                <a:solidFill>
                  <a:schemeClr val="bg1">
                    <a:lumMod val="50000"/>
                  </a:schemeClr>
                </a:solidFill>
              </a:rPr>
              <a:t>Who we are</a:t>
            </a:r>
            <a:br>
              <a:rPr lang="en-US" dirty="0">
                <a:solidFill>
                  <a:schemeClr val="bg1">
                    <a:lumMod val="50000"/>
                  </a:schemeClr>
                </a:solidFill>
              </a:rPr>
            </a:br>
            <a:r>
              <a:rPr lang="en-US" dirty="0">
                <a:solidFill>
                  <a:schemeClr val="bg2">
                    <a:lumMod val="50000"/>
                  </a:schemeClr>
                </a:solidFill>
              </a:rPr>
              <a:t>What we do</a:t>
            </a:r>
            <a:br>
              <a:rPr lang="en-US" dirty="0">
                <a:solidFill>
                  <a:schemeClr val="bg2">
                    <a:lumMod val="50000"/>
                  </a:schemeClr>
                </a:solidFill>
              </a:rPr>
            </a:br>
            <a:r>
              <a:rPr lang="en-US" dirty="0">
                <a:solidFill>
                  <a:schemeClr val="bg2">
                    <a:lumMod val="50000"/>
                  </a:schemeClr>
                </a:solidFill>
              </a:rPr>
              <a:t>The PB advantage</a:t>
            </a:r>
            <a:br>
              <a:rPr lang="en-US" dirty="0">
                <a:solidFill>
                  <a:schemeClr val="bg1">
                    <a:lumMod val="50000"/>
                  </a:schemeClr>
                </a:solidFill>
              </a:rPr>
            </a:br>
            <a:r>
              <a:rPr lang="en-US" b="1" u="sng" dirty="0"/>
              <a:t>Clients</a:t>
            </a:r>
            <a:br>
              <a:rPr lang="en-US" dirty="0">
                <a:solidFill>
                  <a:schemeClr val="bg1">
                    <a:lumMod val="50000"/>
                  </a:schemeClr>
                </a:solidFill>
              </a:rPr>
            </a:br>
            <a:r>
              <a:rPr lang="en-US" dirty="0">
                <a:solidFill>
                  <a:schemeClr val="bg1">
                    <a:lumMod val="50000"/>
                  </a:schemeClr>
                </a:solidFill>
              </a:rPr>
              <a:t>Vendors</a:t>
            </a:r>
            <a:endParaRPr lang="en-US" dirty="0"/>
          </a:p>
        </p:txBody>
      </p:sp>
      <p:graphicFrame>
        <p:nvGraphicFramePr>
          <p:cNvPr id="3" name="Object 12"/>
          <p:cNvGraphicFramePr>
            <a:graphicFrameLocks noChangeAspect="1"/>
          </p:cNvGraphicFramePr>
          <p:nvPr>
            <p:extLst>
              <p:ext uri="{D42A27DB-BD31-4B8C-83A1-F6EECF244321}">
                <p14:modId xmlns:p14="http://schemas.microsoft.com/office/powerpoint/2010/main" val="1501023242"/>
              </p:ext>
            </p:extLst>
          </p:nvPr>
        </p:nvGraphicFramePr>
        <p:xfrm>
          <a:off x="5704268" y="1981061"/>
          <a:ext cx="1623811" cy="2750315"/>
        </p:xfrm>
        <a:graphic>
          <a:graphicData uri="http://schemas.openxmlformats.org/presentationml/2006/ole">
            <mc:AlternateContent xmlns:mc="http://schemas.openxmlformats.org/markup-compatibility/2006">
              <mc:Choice xmlns:v="urn:schemas-microsoft-com:vml" Requires="v">
                <p:oleObj spid="_x0000_s7175" name="Picture (32-bit)" r:id="rId3" imgW="2678785" imgH="4532056" progId="">
                  <p:embed/>
                </p:oleObj>
              </mc:Choice>
              <mc:Fallback>
                <p:oleObj name="Picture (32-bit)" r:id="rId3" imgW="2678785" imgH="4532056" progId="">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4268" y="1981061"/>
                        <a:ext cx="1623811" cy="27503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705267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784" y="1509140"/>
            <a:ext cx="8549797" cy="3050068"/>
          </a:xfrm>
          <a:prstGeom prst="rect">
            <a:avLst/>
          </a:prstGeom>
        </p:spPr>
      </p:pic>
    </p:spTree>
    <p:extLst>
      <p:ext uri="{BB962C8B-B14F-4D97-AF65-F5344CB8AC3E}">
        <p14:creationId xmlns:p14="http://schemas.microsoft.com/office/powerpoint/2010/main" val="18726356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25" y="1558344"/>
            <a:ext cx="8092611" cy="3155324"/>
          </a:xfrm>
          <a:prstGeom prst="rect">
            <a:avLst/>
          </a:prstGeom>
        </p:spPr>
      </p:pic>
    </p:spTree>
    <p:extLst>
      <p:ext uri="{BB962C8B-B14F-4D97-AF65-F5344CB8AC3E}">
        <p14:creationId xmlns:p14="http://schemas.microsoft.com/office/powerpoint/2010/main" val="8416940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367" y="1661375"/>
            <a:ext cx="8118917" cy="2972002"/>
          </a:xfrm>
          <a:prstGeom prst="rect">
            <a:avLst/>
          </a:prstGeom>
        </p:spPr>
      </p:pic>
    </p:spTree>
    <p:extLst>
      <p:ext uri="{BB962C8B-B14F-4D97-AF65-F5344CB8AC3E}">
        <p14:creationId xmlns:p14="http://schemas.microsoft.com/office/powerpoint/2010/main" val="923057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4936"/>
            <a:ext cx="7886700" cy="4285277"/>
          </a:xfrm>
        </p:spPr>
        <p:txBody>
          <a:bodyPr>
            <a:normAutofit/>
          </a:bodyPr>
          <a:lstStyle/>
          <a:p>
            <a:r>
              <a:rPr lang="en-US" sz="4000" b="1" dirty="0"/>
              <a:t>Attached to this presentation are:</a:t>
            </a:r>
            <a:br>
              <a:rPr lang="en-US" sz="4000" b="1" dirty="0"/>
            </a:br>
            <a:br>
              <a:rPr lang="en-US" sz="4000" b="1" dirty="0"/>
            </a:br>
            <a:r>
              <a:rPr lang="en-US" sz="3100" dirty="0"/>
              <a:t>A letter from Wren Oil</a:t>
            </a:r>
            <a:br>
              <a:rPr lang="en-US" sz="3100" dirty="0"/>
            </a:br>
            <a:br>
              <a:rPr lang="en-US" sz="3100" dirty="0"/>
            </a:br>
            <a:r>
              <a:rPr lang="en-US" sz="3100" dirty="0"/>
              <a:t>Analysis of product from Lubrizol (base oil from a plant supplied by PB)</a:t>
            </a:r>
            <a:br>
              <a:rPr lang="en-US" sz="4000" dirty="0"/>
            </a:br>
            <a:endParaRPr lang="en-US" sz="4000" dirty="0"/>
          </a:p>
        </p:txBody>
      </p:sp>
      <p:graphicFrame>
        <p:nvGraphicFramePr>
          <p:cNvPr id="3" name="Object 2"/>
          <p:cNvGraphicFramePr>
            <a:graphicFrameLocks noChangeAspect="1"/>
          </p:cNvGraphicFramePr>
          <p:nvPr>
            <p:extLst>
              <p:ext uri="{D42A27DB-BD31-4B8C-83A1-F6EECF244321}">
                <p14:modId xmlns:p14="http://schemas.microsoft.com/office/powerpoint/2010/main" val="2749310011"/>
              </p:ext>
            </p:extLst>
          </p:nvPr>
        </p:nvGraphicFramePr>
        <p:xfrm>
          <a:off x="1514754" y="3922074"/>
          <a:ext cx="2150509" cy="1814492"/>
        </p:xfrm>
        <a:graphic>
          <a:graphicData uri="http://schemas.openxmlformats.org/presentationml/2006/ole">
            <mc:AlternateContent xmlns:mc="http://schemas.openxmlformats.org/markup-compatibility/2006">
              <mc:Choice xmlns:v="urn:schemas-microsoft-com:vml" Requires="v">
                <p:oleObj spid="_x0000_s1203" name="Document" showAsIcon="1" r:id="rId3" imgW="914400" imgH="771480" progId="Word.Document.12">
                  <p:embed/>
                </p:oleObj>
              </mc:Choice>
              <mc:Fallback>
                <p:oleObj name="Document" showAsIcon="1" r:id="rId3" imgW="914400" imgH="771480" progId="Word.Document.12">
                  <p:embed/>
                  <p:pic>
                    <p:nvPicPr>
                      <p:cNvPr id="0" name="Picture 1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754" y="3922074"/>
                        <a:ext cx="2150509" cy="18144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24423111"/>
              </p:ext>
            </p:extLst>
          </p:nvPr>
        </p:nvGraphicFramePr>
        <p:xfrm>
          <a:off x="5468203" y="3922074"/>
          <a:ext cx="1993646" cy="1682140"/>
        </p:xfrm>
        <a:graphic>
          <a:graphicData uri="http://schemas.openxmlformats.org/presentationml/2006/ole">
            <mc:AlternateContent xmlns:mc="http://schemas.openxmlformats.org/markup-compatibility/2006">
              <mc:Choice xmlns:v="urn:schemas-microsoft-com:vml" Requires="v">
                <p:oleObj spid="_x0000_s1204" name="Acrobat Document" showAsIcon="1" r:id="rId5" imgW="914400" imgH="771480" progId="AcroExch.Document.7">
                  <p:embed/>
                </p:oleObj>
              </mc:Choice>
              <mc:Fallback>
                <p:oleObj name="Acrobat Document" showAsIcon="1" r:id="rId5" imgW="914400" imgH="771480" progId="AcroExch.Document.7">
                  <p:embed/>
                  <p:pic>
                    <p:nvPicPr>
                      <p:cNvPr id="0" name="Picture 1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8203" y="3922074"/>
                        <a:ext cx="1993646" cy="16821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30615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4610"/>
            <a:ext cx="7886700" cy="4671644"/>
          </a:xfrm>
        </p:spPr>
        <p:txBody>
          <a:bodyPr>
            <a:normAutofit fontScale="90000"/>
          </a:bodyPr>
          <a:lstStyle/>
          <a:p>
            <a:r>
              <a:rPr lang="en-US" b="1" dirty="0"/>
              <a:t>Cutting Edge Design (contd.)</a:t>
            </a:r>
            <a:br>
              <a:rPr lang="en-US" dirty="0"/>
            </a:br>
            <a:br>
              <a:rPr lang="en-US" dirty="0"/>
            </a:br>
            <a:r>
              <a:rPr lang="en-US" sz="2700" dirty="0"/>
              <a:t>Unique designs to produce high quality base lube distillates using short path distillation</a:t>
            </a:r>
            <a:br>
              <a:rPr lang="en-US" sz="2700" dirty="0"/>
            </a:br>
            <a:br>
              <a:rPr lang="en-US" sz="2700" dirty="0"/>
            </a:br>
            <a:r>
              <a:rPr lang="en-US" sz="2700" dirty="0"/>
              <a:t>First to develop a </a:t>
            </a:r>
            <a:r>
              <a:rPr lang="en-US" sz="2700" u="sng" dirty="0"/>
              <a:t>continuous</a:t>
            </a:r>
            <a:r>
              <a:rPr lang="en-US" sz="2700" dirty="0"/>
              <a:t> regenerative adsorption based media polishing system to produce a Group 2 base oil</a:t>
            </a:r>
            <a:br>
              <a:rPr lang="en-US" sz="2700" dirty="0"/>
            </a:br>
            <a:br>
              <a:rPr lang="en-US" sz="2700" dirty="0"/>
            </a:br>
            <a:r>
              <a:rPr lang="en-US" sz="2700" dirty="0"/>
              <a:t>Has successfully applied Solvent Extraction to polish base lube distillates</a:t>
            </a:r>
            <a:br>
              <a:rPr lang="en-US" sz="2700" dirty="0"/>
            </a:br>
            <a:br>
              <a:rPr lang="en-US" sz="2700" dirty="0"/>
            </a:br>
            <a:r>
              <a:rPr lang="en-US" sz="2700" dirty="0"/>
              <a:t>In combination with GIT, offers Hydrofinishing technology and plant</a:t>
            </a:r>
            <a:br>
              <a:rPr lang="en-US" sz="2700" dirty="0"/>
            </a:br>
            <a:br>
              <a:rPr lang="en-US" sz="2700" dirty="0"/>
            </a:br>
            <a:r>
              <a:rPr lang="en-US" sz="2700" dirty="0"/>
              <a:t>Continuous Sludge drying systems with vacuum and condensate recovery</a:t>
            </a:r>
            <a:br>
              <a:rPr lang="en-US" sz="2700" dirty="0"/>
            </a:br>
            <a:endParaRPr lang="en-US" sz="2700" dirty="0"/>
          </a:p>
        </p:txBody>
      </p:sp>
    </p:spTree>
    <p:extLst>
      <p:ext uri="{BB962C8B-B14F-4D97-AF65-F5344CB8AC3E}">
        <p14:creationId xmlns:p14="http://schemas.microsoft.com/office/powerpoint/2010/main" val="9227205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3840956"/>
          </a:xfrm>
        </p:spPr>
        <p:txBody>
          <a:bodyPr>
            <a:normAutofit/>
          </a:bodyPr>
          <a:lstStyle/>
          <a:p>
            <a:r>
              <a:rPr lang="en-US" dirty="0">
                <a:solidFill>
                  <a:schemeClr val="bg1">
                    <a:lumMod val="50000"/>
                  </a:schemeClr>
                </a:solidFill>
              </a:rPr>
              <a:t>Who we are</a:t>
            </a:r>
            <a:br>
              <a:rPr lang="en-US" dirty="0">
                <a:solidFill>
                  <a:schemeClr val="bg1">
                    <a:lumMod val="50000"/>
                  </a:schemeClr>
                </a:solidFill>
              </a:rPr>
            </a:br>
            <a:r>
              <a:rPr lang="en-US" dirty="0">
                <a:solidFill>
                  <a:schemeClr val="bg2">
                    <a:lumMod val="50000"/>
                  </a:schemeClr>
                </a:solidFill>
              </a:rPr>
              <a:t>What we do</a:t>
            </a:r>
            <a:br>
              <a:rPr lang="en-US" dirty="0">
                <a:solidFill>
                  <a:schemeClr val="bg2">
                    <a:lumMod val="50000"/>
                  </a:schemeClr>
                </a:solidFill>
              </a:rPr>
            </a:br>
            <a:r>
              <a:rPr lang="en-US" dirty="0">
                <a:solidFill>
                  <a:schemeClr val="bg2">
                    <a:lumMod val="50000"/>
                  </a:schemeClr>
                </a:solidFill>
              </a:rPr>
              <a:t>The PB advantage</a:t>
            </a:r>
            <a:br>
              <a:rPr lang="en-US" dirty="0">
                <a:solidFill>
                  <a:schemeClr val="bg1">
                    <a:lumMod val="50000"/>
                  </a:schemeClr>
                </a:solidFill>
              </a:rPr>
            </a:br>
            <a:r>
              <a:rPr lang="en-US" dirty="0">
                <a:solidFill>
                  <a:schemeClr val="bg2">
                    <a:lumMod val="50000"/>
                  </a:schemeClr>
                </a:solidFill>
              </a:rPr>
              <a:t>Clients</a:t>
            </a:r>
            <a:br>
              <a:rPr lang="en-US" dirty="0">
                <a:solidFill>
                  <a:schemeClr val="bg1">
                    <a:lumMod val="50000"/>
                  </a:schemeClr>
                </a:solidFill>
              </a:rPr>
            </a:br>
            <a:r>
              <a:rPr lang="en-US" b="1" u="sng" dirty="0"/>
              <a:t>Vendors</a:t>
            </a:r>
          </a:p>
        </p:txBody>
      </p:sp>
      <p:graphicFrame>
        <p:nvGraphicFramePr>
          <p:cNvPr id="3" name="Object 12"/>
          <p:cNvGraphicFramePr>
            <a:graphicFrameLocks noChangeAspect="1"/>
          </p:cNvGraphicFramePr>
          <p:nvPr>
            <p:extLst>
              <p:ext uri="{D42A27DB-BD31-4B8C-83A1-F6EECF244321}">
                <p14:modId xmlns:p14="http://schemas.microsoft.com/office/powerpoint/2010/main" val="3215135628"/>
              </p:ext>
            </p:extLst>
          </p:nvPr>
        </p:nvGraphicFramePr>
        <p:xfrm>
          <a:off x="5768662" y="1736362"/>
          <a:ext cx="1623811" cy="2750315"/>
        </p:xfrm>
        <a:graphic>
          <a:graphicData uri="http://schemas.openxmlformats.org/presentationml/2006/ole">
            <mc:AlternateContent xmlns:mc="http://schemas.openxmlformats.org/markup-compatibility/2006">
              <mc:Choice xmlns:v="urn:schemas-microsoft-com:vml" Requires="v">
                <p:oleObj spid="_x0000_s8199" name="Picture (32-bit)" r:id="rId3" imgW="2678785" imgH="4532056" progId="">
                  <p:embed/>
                </p:oleObj>
              </mc:Choice>
              <mc:Fallback>
                <p:oleObj name="Picture (32-bit)" r:id="rId3" imgW="2678785" imgH="4532056" progId="">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8662" y="1736362"/>
                        <a:ext cx="1623811" cy="27503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993814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686" y="391730"/>
            <a:ext cx="7291928" cy="5611367"/>
          </a:xfrm>
          <a:prstGeom prst="rect">
            <a:avLst/>
          </a:prstGeom>
        </p:spPr>
      </p:pic>
    </p:spTree>
    <p:extLst>
      <p:ext uri="{BB962C8B-B14F-4D97-AF65-F5344CB8AC3E}">
        <p14:creationId xmlns:p14="http://schemas.microsoft.com/office/powerpoint/2010/main" val="24635239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5887" y="1121434"/>
            <a:ext cx="5572664" cy="3908762"/>
          </a:xfrm>
          <a:prstGeom prst="rect">
            <a:avLst/>
          </a:prstGeom>
          <a:noFill/>
        </p:spPr>
        <p:txBody>
          <a:bodyPr wrap="square" rtlCol="0">
            <a:spAutoFit/>
          </a:bodyPr>
          <a:lstStyle/>
          <a:p>
            <a:r>
              <a:rPr lang="en-IN" sz="4000" b="1" dirty="0">
                <a:latin typeface="+mj-lt"/>
              </a:rPr>
              <a:t>Thank you for your time!</a:t>
            </a:r>
          </a:p>
          <a:p>
            <a:endParaRPr lang="en-IN" sz="4000" b="1" dirty="0">
              <a:latin typeface="+mj-lt"/>
            </a:endParaRPr>
          </a:p>
          <a:p>
            <a:r>
              <a:rPr lang="en-IN" sz="2400" b="1" dirty="0">
                <a:latin typeface="+mj-lt"/>
                <a:hlinkClick r:id="rId2"/>
              </a:rPr>
              <a:t>www.pescobeam.com</a:t>
            </a:r>
            <a:endParaRPr lang="en-IN" sz="2400" b="1" dirty="0">
              <a:latin typeface="+mj-lt"/>
            </a:endParaRPr>
          </a:p>
          <a:p>
            <a:endParaRPr lang="en-IN" sz="2400" b="1" dirty="0">
              <a:latin typeface="+mj-lt"/>
            </a:endParaRPr>
          </a:p>
          <a:p>
            <a:r>
              <a:rPr lang="en-IN" sz="2400" b="1" dirty="0">
                <a:latin typeface="+mj-lt"/>
                <a:hlinkClick r:id="rId3"/>
              </a:rPr>
              <a:t>luke@pescobeam.com</a:t>
            </a:r>
            <a:endParaRPr lang="en-IN" sz="2400" b="1" dirty="0">
              <a:latin typeface="+mj-lt"/>
            </a:endParaRPr>
          </a:p>
          <a:p>
            <a:endParaRPr lang="en-IN" sz="2400" b="1" dirty="0">
              <a:latin typeface="+mj-lt"/>
            </a:endParaRPr>
          </a:p>
          <a:p>
            <a:r>
              <a:rPr lang="en-IN" sz="2400" b="1" dirty="0">
                <a:hlinkClick r:id="rId4"/>
              </a:rPr>
              <a:t>subu@pescobeam.com</a:t>
            </a:r>
            <a:endParaRPr lang="en-IN" sz="2400" b="1" dirty="0"/>
          </a:p>
          <a:p>
            <a:endParaRPr lang="en-IN" sz="2400" b="1" dirty="0">
              <a:latin typeface="+mj-lt"/>
            </a:endParaRPr>
          </a:p>
          <a:p>
            <a:endParaRPr lang="en-IN" sz="2400" b="1" dirty="0">
              <a:latin typeface="+mj-lt"/>
            </a:endParaRPr>
          </a:p>
        </p:txBody>
      </p:sp>
    </p:spTree>
    <p:extLst>
      <p:ext uri="{BB962C8B-B14F-4D97-AF65-F5344CB8AC3E}">
        <p14:creationId xmlns:p14="http://schemas.microsoft.com/office/powerpoint/2010/main" val="854128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4652325"/>
          </a:xfrm>
        </p:spPr>
        <p:txBody>
          <a:bodyPr>
            <a:normAutofit fontScale="90000"/>
          </a:bodyPr>
          <a:lstStyle/>
          <a:p>
            <a:r>
              <a:rPr lang="en-US" b="1" dirty="0"/>
              <a:t>Experience, Ability &amp; Manufacturing Standards</a:t>
            </a:r>
            <a:br>
              <a:rPr lang="en-US" b="1" dirty="0"/>
            </a:br>
            <a:r>
              <a:rPr lang="en-US" sz="2200" dirty="0"/>
              <a:t>A combined senior technical management experience of over 125 years in this field</a:t>
            </a:r>
            <a:br>
              <a:rPr lang="en-US" sz="2200" dirty="0"/>
            </a:br>
            <a:br>
              <a:rPr lang="en-US" sz="2200" dirty="0"/>
            </a:br>
            <a:r>
              <a:rPr lang="en-US" sz="2200" dirty="0"/>
              <a:t>Multi-disciplined design and engineering department</a:t>
            </a:r>
            <a:br>
              <a:rPr lang="en-US" sz="2200" dirty="0"/>
            </a:br>
            <a:br>
              <a:rPr lang="en-US" sz="2200" dirty="0"/>
            </a:br>
            <a:r>
              <a:rPr lang="en-US" sz="2200" dirty="0"/>
              <a:t>Organization has 45 people in management and supervisory positions</a:t>
            </a:r>
            <a:br>
              <a:rPr lang="en-US" sz="2200" dirty="0"/>
            </a:br>
            <a:br>
              <a:rPr lang="en-US" sz="2200" dirty="0"/>
            </a:br>
            <a:r>
              <a:rPr lang="en-US" sz="2200" dirty="0"/>
              <a:t>Global standard manufacturing</a:t>
            </a:r>
            <a:br>
              <a:rPr lang="en-US" sz="2200" dirty="0"/>
            </a:br>
            <a:br>
              <a:rPr lang="en-US" sz="2200" dirty="0"/>
            </a:br>
            <a:r>
              <a:rPr lang="en-US" sz="2200" dirty="0"/>
              <a:t>Designs to international codes - ASME, AS, Others as applicable</a:t>
            </a:r>
            <a:br>
              <a:rPr lang="en-US" sz="2200" dirty="0"/>
            </a:br>
            <a:br>
              <a:rPr lang="en-US" sz="2200" dirty="0"/>
            </a:br>
            <a:r>
              <a:rPr lang="en-US" sz="2200" dirty="0"/>
              <a:t>Over a hundred SOP’s for design and manufacture</a:t>
            </a:r>
            <a:br>
              <a:rPr lang="en-US" sz="2200" dirty="0"/>
            </a:br>
            <a:br>
              <a:rPr lang="en-US" sz="2200" dirty="0"/>
            </a:br>
            <a:r>
              <a:rPr lang="en-US" sz="2200" dirty="0"/>
              <a:t>Compliance with engineering standards and safety requirements for most countries</a:t>
            </a:r>
            <a:br>
              <a:rPr lang="en-US" sz="2700" dirty="0"/>
            </a:br>
            <a:endParaRPr lang="en-US" sz="2700" dirty="0"/>
          </a:p>
        </p:txBody>
      </p:sp>
    </p:spTree>
    <p:extLst>
      <p:ext uri="{BB962C8B-B14F-4D97-AF65-F5344CB8AC3E}">
        <p14:creationId xmlns:p14="http://schemas.microsoft.com/office/powerpoint/2010/main" val="2170964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4381869"/>
          </a:xfrm>
        </p:spPr>
        <p:txBody>
          <a:bodyPr>
            <a:normAutofit/>
          </a:bodyPr>
          <a:lstStyle/>
          <a:p>
            <a:r>
              <a:rPr lang="en-US" dirty="0">
                <a:solidFill>
                  <a:schemeClr val="bg1">
                    <a:lumMod val="50000"/>
                  </a:schemeClr>
                </a:solidFill>
              </a:rPr>
              <a:t>Who we are</a:t>
            </a:r>
            <a:br>
              <a:rPr lang="en-US" dirty="0">
                <a:solidFill>
                  <a:schemeClr val="bg1">
                    <a:lumMod val="50000"/>
                  </a:schemeClr>
                </a:solidFill>
              </a:rPr>
            </a:br>
            <a:r>
              <a:rPr lang="en-US" b="1" u="sng" dirty="0"/>
              <a:t>What we do</a:t>
            </a:r>
            <a:br>
              <a:rPr lang="en-US" b="1" u="sng" dirty="0"/>
            </a:br>
            <a:r>
              <a:rPr lang="en-US" dirty="0">
                <a:solidFill>
                  <a:schemeClr val="bg2">
                    <a:lumMod val="50000"/>
                  </a:schemeClr>
                </a:solidFill>
              </a:rPr>
              <a:t>The</a:t>
            </a:r>
            <a:r>
              <a:rPr lang="en-US" dirty="0">
                <a:solidFill>
                  <a:schemeClr val="bg1">
                    <a:lumMod val="50000"/>
                  </a:schemeClr>
                </a:solidFill>
              </a:rPr>
              <a:t> PB advantage</a:t>
            </a:r>
            <a:br>
              <a:rPr lang="en-US" dirty="0">
                <a:solidFill>
                  <a:schemeClr val="bg1">
                    <a:lumMod val="50000"/>
                  </a:schemeClr>
                </a:solidFill>
              </a:rPr>
            </a:br>
            <a:r>
              <a:rPr lang="en-US" dirty="0">
                <a:solidFill>
                  <a:schemeClr val="bg1">
                    <a:lumMod val="50000"/>
                  </a:schemeClr>
                </a:solidFill>
              </a:rPr>
              <a:t>Clients</a:t>
            </a:r>
            <a:br>
              <a:rPr lang="en-US" dirty="0">
                <a:solidFill>
                  <a:schemeClr val="bg1">
                    <a:lumMod val="50000"/>
                  </a:schemeClr>
                </a:solidFill>
              </a:rPr>
            </a:br>
            <a:r>
              <a:rPr lang="en-US" dirty="0">
                <a:solidFill>
                  <a:schemeClr val="bg1">
                    <a:lumMod val="50000"/>
                  </a:schemeClr>
                </a:solidFill>
              </a:rPr>
              <a:t>Vendors</a:t>
            </a:r>
            <a:br>
              <a:rPr lang="en-US" dirty="0">
                <a:solidFill>
                  <a:schemeClr val="bg1">
                    <a:lumMod val="50000"/>
                  </a:schemeClr>
                </a:solidFill>
              </a:rPr>
            </a:br>
            <a:endParaRPr lang="en-US" dirty="0"/>
          </a:p>
        </p:txBody>
      </p:sp>
      <p:graphicFrame>
        <p:nvGraphicFramePr>
          <p:cNvPr id="3" name="Object 12"/>
          <p:cNvGraphicFramePr>
            <a:graphicFrameLocks noChangeAspect="1"/>
          </p:cNvGraphicFramePr>
          <p:nvPr>
            <p:extLst>
              <p:ext uri="{D42A27DB-BD31-4B8C-83A1-F6EECF244321}">
                <p14:modId xmlns:p14="http://schemas.microsoft.com/office/powerpoint/2010/main" val="3217859768"/>
              </p:ext>
            </p:extLst>
          </p:nvPr>
        </p:nvGraphicFramePr>
        <p:xfrm>
          <a:off x="5781541" y="1693541"/>
          <a:ext cx="1778358" cy="3012078"/>
        </p:xfrm>
        <a:graphic>
          <a:graphicData uri="http://schemas.openxmlformats.org/presentationml/2006/ole">
            <mc:AlternateContent xmlns:mc="http://schemas.openxmlformats.org/markup-compatibility/2006">
              <mc:Choice xmlns:v="urn:schemas-microsoft-com:vml" Requires="v">
                <p:oleObj spid="_x0000_s5127" name="Picture (32-bit)" r:id="rId3" imgW="2678785" imgH="4532056" progId="">
                  <p:embed/>
                </p:oleObj>
              </mc:Choice>
              <mc:Fallback>
                <p:oleObj name="Picture (32-bit)" r:id="rId3" imgW="2678785" imgH="4532056" progId="">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1541" y="1693541"/>
                        <a:ext cx="1778358" cy="30120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576810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5275</TotalTime>
  <Words>426</Words>
  <Application>Microsoft Office PowerPoint</Application>
  <PresentationFormat>On-screen Show (4:3)</PresentationFormat>
  <Paragraphs>68</Paragraphs>
  <Slides>72</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3</vt:i4>
      </vt:variant>
      <vt:variant>
        <vt:lpstr>Slide Titles</vt:lpstr>
      </vt:variant>
      <vt:variant>
        <vt:i4>72</vt:i4>
      </vt:variant>
    </vt:vector>
  </HeadingPairs>
  <TitlesOfParts>
    <vt:vector size="80" baseType="lpstr">
      <vt:lpstr>Arial</vt:lpstr>
      <vt:lpstr>Calibri</vt:lpstr>
      <vt:lpstr>Calibri Light</vt:lpstr>
      <vt:lpstr>Times New Roman</vt:lpstr>
      <vt:lpstr>Office Theme</vt:lpstr>
      <vt:lpstr>Picture (32-bit)</vt:lpstr>
      <vt:lpstr>Document</vt:lpstr>
      <vt:lpstr>Acrobat Document</vt:lpstr>
      <vt:lpstr>PowerPoint Presentation</vt:lpstr>
      <vt:lpstr>Contents  Who we are What we do The PESCO BEAM Advantage Clients Vendors    </vt:lpstr>
      <vt:lpstr>  Who we are What we do The PB advantage Clients Vendors   </vt:lpstr>
      <vt:lpstr> PESCO BEAM: A Summary  PB is a synergy of cutting edge design, in-the-trenches experience, top engineering ability and global standard manufacturing.  Over 25 years of environmental engineering experience in building affordable, turn-key, reliable, skid mounted, state-of-the-art plants.  Roanoke, VA, USA: Design &amp; Knowledge Hub Chennai, India: Engineering &amp; Manufacturing Hub </vt:lpstr>
      <vt:lpstr> We offer turn-key plants &amp; systems for:  Used Oil Re-Refining – over 14 plants commissioned globally  Solvent Recovery – a list of who’s who as clients Petroleum Waste Treatment – semi solid &amp; solid wastes  Drying – for sludge, solids using a high efficiency dryer  Ethanol from sugar wastes – pioneering effort in the US Bio-Diesel from waste streams   </vt:lpstr>
      <vt:lpstr> Cutting Edge Design  First to develop the blue print for skid mounted, customized, highly efficient, small and medium sized used oil re-refineries; operating commercially and handling 200 to 7500 lit / hr used oil feed on continuous basis  Built, owned &amp; operated solvent recovery systems for multiple solvents  Designed and built plants using various types of evaporators and distillation columns and know exactly how to combine these components for any given application and/or result  Huge back-up of design data to link vacuum/temp  in commercial conditions  </vt:lpstr>
      <vt:lpstr>Cutting Edge Design (contd.)  Unique designs to produce high quality base lube distillates using short path distillation  First to develop a continuous regenerative adsorption based media polishing system to produce a Group 2 base oil  Has successfully applied Solvent Extraction to polish base lube distillates  In combination with GIT, offers Hydrofinishing technology and plant  Continuous Sludge drying systems with vacuum and condensate recovery </vt:lpstr>
      <vt:lpstr>Experience, Ability &amp; Manufacturing Standards A combined senior technical management experience of over 125 years in this field  Multi-disciplined design and engineering department  Organization has 45 people in management and supervisory positions  Global standard manufacturing  Designs to international codes - ASME, AS, Others as applicable  Over a hundred SOP’s for design and manufacture  Compliance with engineering standards and safety requirements for most countries </vt:lpstr>
      <vt:lpstr>Who we are What we do The PB advantage Clients Vendors </vt:lpstr>
      <vt:lpstr> TURNKEY SYSTEMS FOR:   Used motor oil  and liquid hydrocarbon re-refining Solvent recycling Semi-solid and Solid Petroleum waste treatment Biodiesel from waste materials High efficiency drying of solids and sludge Custom built process equipment </vt:lpstr>
      <vt:lpstr>A 2000 US GPH USED OIL RE-REFINERY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major steps involved (common to all of our product range)</vt:lpstr>
      <vt:lpstr>Equipment Data Sheet</vt:lpstr>
      <vt:lpstr>Every single pipe line drawn and then built</vt:lpstr>
      <vt:lpstr>Down to the last detail –  everything on the drawing board</vt:lpstr>
      <vt:lpstr>Built as skid mounted systems that can be containerized</vt:lpstr>
      <vt:lpstr>Assembled, checked, loop tested before shipping</vt:lpstr>
      <vt:lpstr>Pre-wired, pre-piped, complete with electricals, instrumentation &amp; controls</vt:lpstr>
      <vt:lpstr>Pre-wired electrical and PLC panels</vt:lpstr>
      <vt:lpstr>PLC  Controls</vt:lpstr>
      <vt:lpstr>Stuffing &amp; Site Erection - Easy &amp; Quick</vt:lpstr>
      <vt:lpstr>PowerPoint Presentation</vt:lpstr>
      <vt:lpstr>Commissioning &amp; Operator Training</vt:lpstr>
      <vt:lpstr>Final Documentation  Consists of TWO hard copies and ONE soft copy of all as-built drawings, manuals, inspection certificates, specification for spares.    Operating &amp; Maintenance manuals are handed over after commissioning and operator training.</vt:lpstr>
      <vt:lpstr>TURNKEY SYSTEMS FOR  Used motor oil  and liquid hydrocarbon re-refining Solvent recycling Semi-solid and Solid Petroleum waste treatment Biodiesel from waste materials  High efficiency drying of solids and sludge Custom built process equipment</vt:lpstr>
      <vt:lpstr>PowerPoint Presentation</vt:lpstr>
      <vt:lpstr> Typical solvents recovered in PB supplied operating plants are:  Mineral spirits, Ethylene Glycol, Propylene Glycol N Methyl Pyrrollidone (NMP), Dimethyl Sulfoxide, Acetone, Ethyl Alcohol, Iso Propanol, Methyl Alcohol, Acetates, Limonene and many others.   Mixtures of solvents are handled.  99.98% purity </vt:lpstr>
      <vt:lpstr>Clients include DuPont, Vivendi, Fina Total, Solvay, Solutia, PPG and many others </vt:lpstr>
      <vt:lpstr>Multi-Solvent Recycling System – ECP in North Carolina </vt:lpstr>
      <vt:lpstr>TURNKEY SYSTEMS FOR  Used motor oil  and liquid hydrocarbon re-refining Solvent recycling Semi-solid and Solid Petroleum waste treatment Biodiesel from waste materials High efficiency drying of solids and sludge Custom built process equipment</vt:lpstr>
      <vt:lpstr>Reactor to handle solid and semi solid petroleum wastes and generate fuel  Batch operated systems complete with recovery unit, PLC controlled  Modular </vt:lpstr>
      <vt:lpstr>PowerPoint Presentation</vt:lpstr>
      <vt:lpstr>TURNKEY SYSTEMS FOR  Used motor oil  and liquid hydrocarbon re-refining Solvent recycling Semi-solid and Solid Petroleum waste treatment Biodiesel from waste materials High efficiency drying of solids and sludge Custom built process equipment</vt:lpstr>
      <vt:lpstr>PowerPoint Presentation</vt:lpstr>
      <vt:lpstr>Bio-diesel systems to deal with a wide variety of feedstock, including:  Yellow Grease  Canola Oil  Soy Oil  Palm Oil, and  Animal Fats.</vt:lpstr>
      <vt:lpstr>Better than 98% conversion  Systems recover valuable byproducts like methanol and glycerin  Guaranteed to produce products to meet ASTM, EU, and Turkish Standards</vt:lpstr>
      <vt:lpstr>TURNKEY SYSTEMS FOR  Used motor oil  and liquid hydrocarbon re-refining Solvent recycling Semi-solid and Solid Petroleum waste treatment Biodiesel from waste materials High efficiency drying of solids and sludge Custom built process equipment</vt:lpstr>
      <vt:lpstr>PowerPoint Presentation</vt:lpstr>
      <vt:lpstr>For Drying, Heating, Cooling solids that are difficult to handle, with or without Solvent Recovery  Typical Applications:  Oily Sludge, Modified Starch, Saw Dust, Filter Cakes, Paint Sludge, Cooling of Nutrients, Sterilization of powders for IP grade requirements </vt:lpstr>
      <vt:lpstr>Paddle Dryer for ATBS cake drying with solvent recovery</vt:lpstr>
      <vt:lpstr>Drying oily sludge in pilot plant</vt:lpstr>
      <vt:lpstr>TURNKEY SYSTEMS FOR  Used motor oil  and liquid hydrocarbon re-refining Solvent recycling Semi-solid and Solid Petroleum waste treatment Biodiesel from waste materials High efficiency drying of solids and sludge Custom built process equipment</vt:lpstr>
      <vt:lpstr>A Limpet Coiled Reactor in Stainless Steel construction for Asia’s largest paint manufacturer</vt:lpstr>
      <vt:lpstr>Who we are What we do The PB advantage Clients Vendors</vt:lpstr>
      <vt:lpstr>    Over 25 years experience, more than 35 plants commissioned, 16 of them for UMO re-refining   - First UMO plant commissioned in 1996 with the client continues to work with us till today with most recent expansion to double his re-refining capacity now under execution by PB.  Pioneers in the development of new approaches to re-refining UMO  - First to develop the designs to distil even very high viscosity lubricants without cracking them, by using short path evaporators, deep vacuum and relatively low temperatures. Our plants recover oils with viscosities up to N-600+. No other re-refinery does this even now.     </vt:lpstr>
      <vt:lpstr>The complete range of Downstream Polishing Technologies:    - Solvent and Clay technologies for smaller sized plants which do not need high pressure hydrogen based technologies to polish the recovered distillates. These technologies operate at low temperatures and pressures, and do not deal with explosive gases.   - Clay based Lube Polishing System (LPS): PB was the first to apply bauxite adsorption technology, to distilled lubricating oils. After huge amount of R &amp; D effort,  we have now perfected this technology and it is still the best solution for smaller plants of less than 15,000 tons per year. Additionally we now recommend it as a further step after our Solvent Extraction technology to obtain a good Group 2 Base Lube. </vt:lpstr>
      <vt:lpstr>Solvent Extraction Systems (SES)  For plants larger than 15,000 TPA , SES is an excellent approach to polish distilled lube oil.    This technology has been re-engineered to produce a light in color, fine product and our first SES is operating and producing Group 1 Base Oil.  When distillate from our short path distillation process is solvent extracted and further polished in our LPS,  a very high grade Group 2 Base Lube will result.  </vt:lpstr>
      <vt:lpstr>Hydrotreatment  PESCO BEAM also recognized the need to supply hydrotreaters to those larger plants where the client wanted the highest quality results from a long established and proven technology – Hydrofinishing.   We engage Green Industrial Technologies Ltd. (GIT) of Greece to supply these plants under our banner. GIT have extensive experience in this field, having worked in the hydrotreating sections of major refineries.  They have also designed, constructed and commissioned a  Hydrotreater which has been operating for several years with an excellent record of consistent operation and high quality product.   Their technology is the most advanced and efficient that we have come across, with many innovations which reduce operating costs, reduced hydrogen consumption, and have a high degree of energy efficiency.</vt:lpstr>
      <vt:lpstr>Not just a Supplier but an Owner &amp; Operator of re-refineries  America Owns 1 used oil re-refinery In final stages of acquisition of another  Asia &amp; MENA  2 more re-refineries to be set up by mid-2017 </vt:lpstr>
      <vt:lpstr>Client Support – Before, During and After a contract   Before: Project engineering to include site layout, tank farm engineering, environmental impact assessment and abatement.  During: Tank farm design, Load data for civil construction, Field piping data, complete plant design and drawings, final documentation, supply of critical spares, erection verification, start-up, operator training, Hazop study support data.  After: Ongoing operator support, spare parts procurement, ongoing improvements in technology. </vt:lpstr>
      <vt:lpstr>On going operator support: Ability to monitor the computer controls from anywhere in the world, any time of day.   </vt:lpstr>
      <vt:lpstr>Proven, robust, easy to maintain components only used: Selection is based on easy availability of spares, ability to withstand the harsh conditions of operation, approvals, internationality of supplier (major component vendors on Slide 67)    Engineering support: The technical support available includes a complete organization headed by the Chief Engineer located in the US. Org chart follows this slide. A multi-disciplined team of seven engineers support the chief engineer during start-up, off and on site. We have the strength to start-up two plants and two locations simultaneously. </vt:lpstr>
      <vt:lpstr>PowerPoint Presentation</vt:lpstr>
      <vt:lpstr>The plant is manufactured in a ASME U Stamp authorized shop . The location is also certified by  ISO 9001-2008 &amp; NB approved.</vt:lpstr>
      <vt:lpstr>Equipment are built to approved third party inspection, if needed. Lloyds inspection certificate is displayed alongside.</vt:lpstr>
      <vt:lpstr>Research &amp; Development  Lab &amp; Pilot Distillation studies under high vacuum for a data base, unparalleled  Continuous Oil / Water gravity separation during process;  Establishing the superiority of the SPDU Vs Vertical evaporation to produce lighter coloured and heavier viscosity lube distillates;  Study of flow dynamics of oil in media columns;  Optimization studies for continuous production from media based polishing systems;  Pilot studies to recover high vis fractions from SPDUs  Pilot studies on solvent extraction of base lube distillates  Pilot studies on drying of various materials in conduction dryer </vt:lpstr>
      <vt:lpstr>Pilot plant: High vacuum paddle dryer with solvent recovery</vt:lpstr>
      <vt:lpstr>Who we are What we do The PB advantage Clients Vendors</vt:lpstr>
      <vt:lpstr>PowerPoint Presentation</vt:lpstr>
      <vt:lpstr>PowerPoint Presentation</vt:lpstr>
      <vt:lpstr>PowerPoint Presentation</vt:lpstr>
      <vt:lpstr>Attached to this presentation are:  A letter from Wren Oil  Analysis of product from Lubrizol (base oil from a plant supplied by PB) </vt:lpstr>
      <vt:lpstr>Who we are What we do The PB advantage Clients Vendors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a presentation</dc:title>
  <dc:creator>Subu</dc:creator>
  <cp:lastModifiedBy>Luke</cp:lastModifiedBy>
  <cp:revision>160</cp:revision>
  <dcterms:created xsi:type="dcterms:W3CDTF">2015-03-31T12:18:12Z</dcterms:created>
  <dcterms:modified xsi:type="dcterms:W3CDTF">2017-03-30T14:09:36Z</dcterms:modified>
</cp:coreProperties>
</file>