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Ubuntu Light"/>
      <p:regular r:id="rId39"/>
      <p:bold r:id="rId40"/>
      <p:italic r:id="rId41"/>
      <p:boldItalic r:id="rId42"/>
    </p:embeddedFont>
    <p:embeddedFont>
      <p:font typeface="Ubuntu"/>
      <p:regular r:id="rId43"/>
      <p:bold r:id="rId44"/>
      <p:italic r:id="rId45"/>
      <p:boldItalic r:id="rId46"/>
    </p:embeddedFont>
    <p:embeddedFont>
      <p:font typeface="IBM Plex Sans"/>
      <p:regular r:id="rId47"/>
      <p:bold r:id="rId48"/>
      <p:italic r:id="rId49"/>
      <p:boldItalic r:id="rId50"/>
    </p:embeddedFont>
    <p:embeddedFont>
      <p:font typeface="IBM Plex Sans SemiBold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Light-bold.fntdata"/><Relationship Id="rId42" Type="http://schemas.openxmlformats.org/officeDocument/2006/relationships/font" Target="fonts/UbuntuLight-boldItalic.fntdata"/><Relationship Id="rId41" Type="http://schemas.openxmlformats.org/officeDocument/2006/relationships/font" Target="fonts/UbuntuLight-italic.fntdata"/><Relationship Id="rId44" Type="http://schemas.openxmlformats.org/officeDocument/2006/relationships/font" Target="fonts/Ubuntu-bold.fntdata"/><Relationship Id="rId43" Type="http://schemas.openxmlformats.org/officeDocument/2006/relationships/font" Target="fonts/Ubuntu-regular.fntdata"/><Relationship Id="rId46" Type="http://schemas.openxmlformats.org/officeDocument/2006/relationships/font" Target="fonts/Ubuntu-boldItalic.fntdata"/><Relationship Id="rId45" Type="http://schemas.openxmlformats.org/officeDocument/2006/relationships/font" Target="fonts/Ubuntu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IBMPlexSans-bold.fntdata"/><Relationship Id="rId47" Type="http://schemas.openxmlformats.org/officeDocument/2006/relationships/font" Target="fonts/IBMPlexSans-regular.fntdata"/><Relationship Id="rId49" Type="http://schemas.openxmlformats.org/officeDocument/2006/relationships/font" Target="fonts/IBMPlex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UbuntuLight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IBMPlexSansSemiBold-regular.fntdata"/><Relationship Id="rId50" Type="http://schemas.openxmlformats.org/officeDocument/2006/relationships/font" Target="fonts/IBMPlexSans-boldItalic.fntdata"/><Relationship Id="rId53" Type="http://schemas.openxmlformats.org/officeDocument/2006/relationships/font" Target="fonts/IBMPlexSansSemiBold-italic.fntdata"/><Relationship Id="rId52" Type="http://schemas.openxmlformats.org/officeDocument/2006/relationships/font" Target="fonts/IBMPlexSans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IBMPlexSansSemiBol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d7c25673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d7c25673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d7c256731_0_2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d7c256731_0_2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d7c256731_0_2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d7c256731_0_2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d7c256731_0_2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d7c256731_0_2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ad7c256731_0_2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ad7c256731_0_2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abea7da7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abea7da7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abea7da75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abea7da75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abea7da75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abea7da75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abea7da75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abea7da75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d7c256731_0_2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d7c256731_0_2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d7c256731_0_2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d7c256731_0_2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abea7da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abea7da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7c256731_0_2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7c256731_0_2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d7c256731_0_2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d7c256731_0_2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d7c256731_0_2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d7c256731_0_2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d7c256731_0_2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d7c256731_0_2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d7c256731_0_2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d7c256731_0_2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ad7c256731_0_2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ad7c256731_0_2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ad7c256731_0_2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ad7c256731_0_2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d7c256731_0_2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d7c256731_0_2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babea7da75_0_193:notes"/>
          <p:cNvSpPr/>
          <p:nvPr>
            <p:ph idx="2" type="sldImg"/>
          </p:nvPr>
        </p:nvSpPr>
        <p:spPr>
          <a:xfrm>
            <a:off x="381402" y="685800"/>
            <a:ext cx="6095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babea7da7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babea7da75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babea7da75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abea7da7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abea7da7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babea7da75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babea7da75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babea7da75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babea7da75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abea7da75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babea7da75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abea7da75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babea7da75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abea7da7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abea7da7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d7c256731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d7c25673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d7c256731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d7c256731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d7c256731_0_2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d7c256731_0_2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The reality is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 lot of data doesn't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 exist, like the data of minorities.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When it does exist, it may be physical, like legal documents,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or subjective like health records.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And when data is available and in the right format, it cannot be used because of licensing issues.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d7c256731_0_2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d7c256731_0_2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d7c256731_0_2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d7c256731_0_2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4">
  <p:cSld name="CUSTOM_3">
    <p:bg>
      <p:bgPr>
        <a:solidFill>
          <a:srgbClr val="FBFDFE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165050" y="1443125"/>
            <a:ext cx="681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E0329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E032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79900" y="282950"/>
            <a:ext cx="5754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 Light"/>
              <a:buChar char="●"/>
              <a:defRPr sz="1600">
                <a:solidFill>
                  <a:srgbClr val="A6CEDE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30200" lvl="1" marL="9144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○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30200" lvl="2" marL="13716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■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30200" lvl="3" marL="18288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●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30200" lvl="4" marL="22860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○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30200" lvl="5" marL="27432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■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30200" lvl="6" marL="32004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●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30200" lvl="7" marL="3657600" rtl="0" algn="ctr">
              <a:spcBef>
                <a:spcPts val="1600"/>
              </a:spcBef>
              <a:spcAft>
                <a:spcPts val="0"/>
              </a:spcAft>
              <a:buClr>
                <a:srgbClr val="A6CEDE"/>
              </a:buClr>
              <a:buSzPts val="1600"/>
              <a:buFont typeface="Ubuntu"/>
              <a:buChar char="○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30200" lvl="8" marL="4114800" rtl="0" algn="ctr">
              <a:spcBef>
                <a:spcPts val="1600"/>
              </a:spcBef>
              <a:spcAft>
                <a:spcPts val="1600"/>
              </a:spcAft>
              <a:buClr>
                <a:srgbClr val="A6CEDE"/>
              </a:buClr>
              <a:buSzPts val="1600"/>
              <a:buFont typeface="Ubuntu"/>
              <a:buChar char="■"/>
              <a:defRPr sz="16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53" name="Google Shape;53;p13"/>
          <p:cNvSpPr/>
          <p:nvPr/>
        </p:nvSpPr>
        <p:spPr>
          <a:xfrm>
            <a:off x="348300" y="282950"/>
            <a:ext cx="438600" cy="438600"/>
          </a:xfrm>
          <a:prstGeom prst="ellipse">
            <a:avLst/>
          </a:prstGeom>
          <a:solidFill>
            <a:srgbClr val="2E0F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0F35"/>
              </a:solidFill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8225" y="4693300"/>
            <a:ext cx="1128275" cy="2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2">
    <p:bg>
      <p:bgPr>
        <a:solidFill>
          <a:srgbClr val="2E0F35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hasCustomPrompt="1" type="title"/>
          </p:nvPr>
        </p:nvSpPr>
        <p:spPr>
          <a:xfrm>
            <a:off x="311700" y="34789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CEDE"/>
              </a:buClr>
              <a:buSzPts val="40000"/>
              <a:buFont typeface="Ubuntu"/>
              <a:buNone/>
              <a:defRPr sz="40000">
                <a:solidFill>
                  <a:srgbClr val="A6CEDE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8" name="Google Shape;58;p14"/>
          <p:cNvSpPr txBox="1"/>
          <p:nvPr>
            <p:ph hasCustomPrompt="1" idx="2" type="title"/>
          </p:nvPr>
        </p:nvSpPr>
        <p:spPr>
          <a:xfrm>
            <a:off x="2388450" y="4191875"/>
            <a:ext cx="4367100" cy="7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Ubuntu"/>
              <a:buNone/>
              <a:defRPr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3" Type="http://schemas.openxmlformats.org/officeDocument/2006/relationships/image" Target="../media/image37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5" Type="http://schemas.openxmlformats.org/officeDocument/2006/relationships/image" Target="../media/image45.png"/><Relationship Id="rId1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Relationship Id="rId8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51.png"/><Relationship Id="rId6" Type="http://schemas.openxmlformats.org/officeDocument/2006/relationships/image" Target="../media/image46.png"/><Relationship Id="rId7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hyperlink" Target="http://especiales.datasketch.co/sobrevivientes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5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58.gif"/><Relationship Id="rId7" Type="http://schemas.openxmlformats.org/officeDocument/2006/relationships/hyperlink" Target="http://especiales.datasketch.co/contratos-colombia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025" y="3205150"/>
            <a:ext cx="2066925" cy="1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2993315"/>
            <a:ext cx="2938200" cy="159773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1342375" y="992200"/>
            <a:ext cx="6459000" cy="11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Contar historias con datos</a:t>
            </a:r>
            <a:endParaRPr sz="35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2692000" y="2218050"/>
            <a:ext cx="3760200" cy="353700"/>
          </a:xfrm>
          <a:prstGeom prst="rect">
            <a:avLst/>
          </a:prstGeom>
          <a:solidFill>
            <a:srgbClr val="DA1C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La experiencia desde </a:t>
            </a:r>
            <a:r>
              <a:rPr b="1" i="1" lang="es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Datasketch</a:t>
            </a:r>
            <a:endParaRPr b="1" i="1" sz="18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3102950" y="3392138"/>
            <a:ext cx="2938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Juliana Galvis Nieto</a:t>
            </a:r>
            <a:endParaRPr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4490875" y="2990075"/>
            <a:ext cx="162000" cy="162000"/>
          </a:xfrm>
          <a:prstGeom prst="star4">
            <a:avLst>
              <a:gd fmla="val 21501" name="adj"/>
            </a:avLst>
          </a:prstGeom>
          <a:solidFill>
            <a:srgbClr val="FDD6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/>
        </p:nvSpPr>
        <p:spPr>
          <a:xfrm>
            <a:off x="466725" y="1476450"/>
            <a:ext cx="39957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no existen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existen parcialmente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Malos datos en buen formato</a:t>
            </a:r>
            <a:endParaRPr sz="2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Buenos datos en mal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usables por temas legales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39" name="Google Shape;2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5175" y="1476450"/>
            <a:ext cx="3745650" cy="25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466725" y="1476450"/>
            <a:ext cx="39957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no existen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existen parcialmente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Malos datos en buen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Buenos datos en mal formato</a:t>
            </a:r>
            <a:endParaRPr sz="2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usables por temas legales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47" name="Google Shape;2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043675" y="1476450"/>
            <a:ext cx="3729600" cy="23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466725" y="1476450"/>
            <a:ext cx="39957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no existen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existen parcialmente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Malos datos en buen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Buenos datos en mal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usables por temas legales</a:t>
            </a:r>
            <a:endParaRPr sz="2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600" y="1476450"/>
            <a:ext cx="3724813" cy="27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7"/>
          <p:cNvSpPr txBox="1"/>
          <p:nvPr/>
        </p:nvSpPr>
        <p:spPr>
          <a:xfrm>
            <a:off x="1644450" y="1247850"/>
            <a:ext cx="58551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Muchos contenidos de datos, pero no muchos… datos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1720650" y="2968550"/>
            <a:ext cx="58551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Simon Rogers, MotherJones 2014</a:t>
            </a:r>
            <a:endParaRPr sz="18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/>
        </p:nvSpPr>
        <p:spPr>
          <a:xfrm>
            <a:off x="1887300" y="1828800"/>
            <a:ext cx="5369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necesitamos grandes volúmenes de datos </a:t>
            </a:r>
            <a:endParaRPr sz="3000">
              <a:solidFill>
                <a:srgbClr val="CE0978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/>
          <p:nvPr/>
        </p:nvSpPr>
        <p:spPr>
          <a:xfrm>
            <a:off x="2656950" y="2813575"/>
            <a:ext cx="3830100" cy="457200"/>
          </a:xfrm>
          <a:prstGeom prst="rect">
            <a:avLst/>
          </a:prstGeom>
          <a:solidFill>
            <a:srgbClr val="DA1C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para contar historias</a:t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/>
          <p:nvPr/>
        </p:nvSpPr>
        <p:spPr>
          <a:xfrm>
            <a:off x="466725" y="1247850"/>
            <a:ext cx="26385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Big Data es para las máquinas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77" name="Google Shape;2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0063" y="1189225"/>
            <a:ext cx="2063400" cy="16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588" y="1451175"/>
            <a:ext cx="2063400" cy="163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6587" y="3351400"/>
            <a:ext cx="2063400" cy="16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0063" y="3088225"/>
            <a:ext cx="2063400" cy="16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466725" y="1247850"/>
            <a:ext cx="26385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Muchas fuentes de datos pequeños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4">
            <a:alphaModFix/>
          </a:blip>
          <a:srcRect b="6367" l="0" r="11111" t="0"/>
          <a:stretch/>
        </p:blipFill>
        <p:spPr>
          <a:xfrm>
            <a:off x="6184450" y="1458750"/>
            <a:ext cx="1094700" cy="9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4">
            <a:alphaModFix/>
          </a:blip>
          <a:srcRect b="19633" l="0" r="13164" t="0"/>
          <a:stretch/>
        </p:blipFill>
        <p:spPr>
          <a:xfrm>
            <a:off x="5037500" y="1730550"/>
            <a:ext cx="881100" cy="6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 rotWithShape="1">
          <a:blip r:embed="rId4">
            <a:alphaModFix/>
          </a:blip>
          <a:srcRect b="40408" l="0" r="0" t="0"/>
          <a:stretch/>
        </p:blipFill>
        <p:spPr>
          <a:xfrm>
            <a:off x="5390875" y="3669001"/>
            <a:ext cx="1231500" cy="5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 rotWithShape="1">
          <a:blip r:embed="rId4">
            <a:alphaModFix/>
          </a:blip>
          <a:srcRect b="11103" l="0" r="34071" t="0"/>
          <a:stretch/>
        </p:blipFill>
        <p:spPr>
          <a:xfrm>
            <a:off x="4899488" y="2736138"/>
            <a:ext cx="669000" cy="7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4">
            <a:alphaModFix/>
          </a:blip>
          <a:srcRect b="54677" l="38806" r="10279" t="0"/>
          <a:stretch/>
        </p:blipFill>
        <p:spPr>
          <a:xfrm>
            <a:off x="7362750" y="2647675"/>
            <a:ext cx="627000" cy="4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 rotWithShape="1">
          <a:blip r:embed="rId4">
            <a:alphaModFix/>
          </a:blip>
          <a:srcRect b="0" l="0" r="76283" t="0"/>
          <a:stretch/>
        </p:blipFill>
        <p:spPr>
          <a:xfrm>
            <a:off x="6905400" y="2464225"/>
            <a:ext cx="240600" cy="8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 rotWithShape="1">
          <a:blip r:embed="rId4">
            <a:alphaModFix/>
          </a:blip>
          <a:srcRect b="49515" l="0" r="20754" t="0"/>
          <a:stretch/>
        </p:blipFill>
        <p:spPr>
          <a:xfrm>
            <a:off x="7013850" y="3566075"/>
            <a:ext cx="975900" cy="5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 rotWithShape="1">
          <a:blip r:embed="rId4">
            <a:alphaModFix/>
          </a:blip>
          <a:srcRect b="0" l="0" r="44102" t="0"/>
          <a:stretch/>
        </p:blipFill>
        <p:spPr>
          <a:xfrm>
            <a:off x="5918600" y="2571750"/>
            <a:ext cx="567000" cy="8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9549" y="176130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75" y="1530178"/>
            <a:ext cx="1014600" cy="8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799" y="251685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775" y="2281853"/>
            <a:ext cx="1014600" cy="81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31"/>
          <p:cNvCxnSpPr/>
          <p:nvPr/>
        </p:nvCxnSpPr>
        <p:spPr>
          <a:xfrm>
            <a:off x="23359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06" name="Google Shape;306;p31"/>
          <p:cNvCxnSpPr/>
          <p:nvPr/>
        </p:nvCxnSpPr>
        <p:spPr>
          <a:xfrm>
            <a:off x="4291200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07" name="Google Shape;307;p31"/>
          <p:cNvCxnSpPr/>
          <p:nvPr/>
        </p:nvCxnSpPr>
        <p:spPr>
          <a:xfrm>
            <a:off x="64025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08" name="Google Shape;308;p31"/>
          <p:cNvSpPr txBox="1"/>
          <p:nvPr/>
        </p:nvSpPr>
        <p:spPr>
          <a:xfrm>
            <a:off x="3537550" y="1471175"/>
            <a:ext cx="6468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BFDF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3537550" y="1796575"/>
            <a:ext cx="831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(1-2)+3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3152900" y="198492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3366200" y="2062975"/>
            <a:ext cx="3567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()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3558550" y="2129050"/>
            <a:ext cx="789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Infinito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4155250" y="195685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+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4396700" y="2115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/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4183400" y="2334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4278050" y="222597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endParaRPr sz="8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3212300" y="2293775"/>
            <a:ext cx="510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2-3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3052275" y="25482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101=5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3617950" y="272492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3102800" y="28705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3617950" y="245147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3,14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3509200" y="3097550"/>
            <a:ext cx="9471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0,99…=1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5303525" y="20916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5008725" y="2207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5243525" y="2334000"/>
            <a:ext cx="282900" cy="28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5587350" y="2263050"/>
            <a:ext cx="617400" cy="6174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5017875" y="2479975"/>
            <a:ext cx="225900" cy="225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5188575" y="265927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5944875" y="2849700"/>
            <a:ext cx="324600" cy="3246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5537775" y="2880450"/>
            <a:ext cx="407100" cy="4071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1"/>
          <p:cNvSpPr/>
          <p:nvPr/>
        </p:nvSpPr>
        <p:spPr>
          <a:xfrm>
            <a:off x="5188575" y="2945850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/>
          <p:nvPr/>
        </p:nvSpPr>
        <p:spPr>
          <a:xfrm>
            <a:off x="5389575" y="31420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6150425" y="2705875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5120925" y="28311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5379513" y="2659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5466423" y="2115000"/>
            <a:ext cx="213300" cy="213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"/>
          <p:cNvSpPr/>
          <p:nvPr/>
        </p:nvSpPr>
        <p:spPr>
          <a:xfrm>
            <a:off x="5745625" y="203622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5944875" y="21290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6095825" y="22135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1"/>
          <p:cNvSpPr/>
          <p:nvPr/>
        </p:nvSpPr>
        <p:spPr>
          <a:xfrm>
            <a:off x="5617775" y="2020150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1"/>
          <p:cNvSpPr/>
          <p:nvPr/>
        </p:nvSpPr>
        <p:spPr>
          <a:xfrm>
            <a:off x="5466425" y="19849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5526425" y="2349475"/>
            <a:ext cx="76200" cy="76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425" y="1338988"/>
            <a:ext cx="1895355" cy="2272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1"/>
          <p:cNvSpPr txBox="1"/>
          <p:nvPr/>
        </p:nvSpPr>
        <p:spPr>
          <a:xfrm>
            <a:off x="1182000" y="4299725"/>
            <a:ext cx="6780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Recopilar datos, analizarlos, </a:t>
            </a:r>
            <a:r>
              <a:rPr b="1" lang="es" sz="2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tomar buenas decisiones</a:t>
            </a:r>
            <a:endParaRPr b="1"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345" name="Google Shape;345;p31"/>
          <p:cNvGrpSpPr/>
          <p:nvPr/>
        </p:nvGrpSpPr>
        <p:grpSpPr>
          <a:xfrm>
            <a:off x="1870883" y="1721978"/>
            <a:ext cx="620607" cy="432085"/>
            <a:chOff x="1007099" y="1020622"/>
            <a:chExt cx="2592345" cy="1878632"/>
          </a:xfrm>
        </p:grpSpPr>
        <p:sp>
          <p:nvSpPr>
            <p:cNvPr id="346" name="Google Shape;346;p31"/>
            <p:cNvSpPr/>
            <p:nvPr/>
          </p:nvSpPr>
          <p:spPr>
            <a:xfrm rot="-2500456">
              <a:off x="1331664" y="1760499"/>
              <a:ext cx="430097" cy="1140010"/>
            </a:xfrm>
            <a:prstGeom prst="flowChartProcess">
              <a:avLst/>
            </a:prstGeom>
            <a:solidFill>
              <a:srgbClr val="CE09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 rot="2985421">
              <a:off x="2329510" y="759993"/>
              <a:ext cx="430095" cy="2399887"/>
            </a:xfrm>
            <a:prstGeom prst="flowChartProcess">
              <a:avLst/>
            </a:prstGeom>
            <a:solidFill>
              <a:srgbClr val="CE09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/>
          <p:nvPr/>
        </p:nvSpPr>
        <p:spPr>
          <a:xfrm>
            <a:off x="1887300" y="1828800"/>
            <a:ext cx="5369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balances a tener en cuenta al contar</a:t>
            </a:r>
            <a:endParaRPr sz="3000">
              <a:solidFill>
                <a:srgbClr val="CE0978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353" name="Google Shape;3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2"/>
          <p:cNvSpPr txBox="1"/>
          <p:nvPr/>
        </p:nvSpPr>
        <p:spPr>
          <a:xfrm>
            <a:off x="2656950" y="2813575"/>
            <a:ext cx="3830100" cy="457200"/>
          </a:xfrm>
          <a:prstGeom prst="rect">
            <a:avLst/>
          </a:prstGeom>
          <a:solidFill>
            <a:srgbClr val="DA1C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historias con datos</a:t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3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61" name="Google Shape;361;p33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5799200" y="2361475"/>
            <a:ext cx="1629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Cualitativo</a:t>
            </a:r>
            <a:endParaRPr sz="22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1523950" y="2396763"/>
            <a:ext cx="186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Cuantitativo</a:t>
            </a:r>
            <a:endParaRPr sz="22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2" type="title"/>
          </p:nvPr>
        </p:nvSpPr>
        <p:spPr>
          <a:xfrm>
            <a:off x="2559275" y="977075"/>
            <a:ext cx="4025400" cy="480300"/>
          </a:xfrm>
          <a:prstGeom prst="rect">
            <a:avLst/>
          </a:prstGeom>
          <a:solidFill>
            <a:srgbClr val="DA1C9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Equipo Datasketch </a:t>
            </a:r>
            <a:endParaRPr sz="3200">
              <a:solidFill>
                <a:schemeClr val="lt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b="17600" l="0" r="0" t="0"/>
          <a:stretch/>
        </p:blipFill>
        <p:spPr>
          <a:xfrm>
            <a:off x="1161638" y="1716050"/>
            <a:ext cx="6820726" cy="26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4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70" name="Google Shape;370;p34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71" name="Google Shape;371;p34"/>
          <p:cNvSpPr txBox="1"/>
          <p:nvPr/>
        </p:nvSpPr>
        <p:spPr>
          <a:xfrm>
            <a:off x="1582950" y="2091963"/>
            <a:ext cx="186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Cosas que son solo números</a:t>
            </a:r>
            <a:endParaRPr sz="24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72" name="Google Shape;372;p34"/>
          <p:cNvSpPr txBox="1"/>
          <p:nvPr/>
        </p:nvSpPr>
        <p:spPr>
          <a:xfrm>
            <a:off x="5241625" y="2091975"/>
            <a:ext cx="2703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Cosas que ni siquiera son números</a:t>
            </a:r>
            <a:endParaRPr b="1" sz="24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79" name="Google Shape;379;p35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80" name="Google Shape;380;p35"/>
          <p:cNvSpPr txBox="1"/>
          <p:nvPr/>
        </p:nvSpPr>
        <p:spPr>
          <a:xfrm>
            <a:off x="1489350" y="2091975"/>
            <a:ext cx="2055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Personas que son solo números</a:t>
            </a:r>
            <a:endParaRPr sz="24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81" name="Google Shape;381;p35"/>
          <p:cNvSpPr txBox="1"/>
          <p:nvPr/>
        </p:nvSpPr>
        <p:spPr>
          <a:xfrm>
            <a:off x="5241625" y="2091975"/>
            <a:ext cx="2703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Personas que ni siquiera son números</a:t>
            </a:r>
            <a:endParaRPr b="1" sz="24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6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88" name="Google Shape;388;p36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89" name="Google Shape;389;p36"/>
          <p:cNvSpPr txBox="1"/>
          <p:nvPr/>
        </p:nvSpPr>
        <p:spPr>
          <a:xfrm>
            <a:off x="1523950" y="2091963"/>
            <a:ext cx="186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14</a:t>
            </a:r>
            <a:endParaRPr sz="72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90" name="Google Shape;390;p36"/>
          <p:cNvSpPr txBox="1"/>
          <p:nvPr/>
        </p:nvSpPr>
        <p:spPr>
          <a:xfrm>
            <a:off x="5257750" y="2091975"/>
            <a:ext cx="25977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>
                <a:solidFill>
                  <a:srgbClr val="CE0978"/>
                </a:solidFill>
                <a:latin typeface="IBM Plex Sans"/>
                <a:ea typeface="IBM Plex Sans"/>
                <a:cs typeface="IBM Plex Sans"/>
                <a:sym typeface="IBM Plex Sans"/>
              </a:rPr>
              <a:t>1400</a:t>
            </a:r>
            <a:endParaRPr sz="7200">
              <a:solidFill>
                <a:srgbClr val="CE0978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7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97" name="Google Shape;397;p37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5714950" y="2472963"/>
            <a:ext cx="186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Complejo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1600150" y="2472963"/>
            <a:ext cx="186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Simple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06" name="Google Shape;406;p38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07" name="Google Shape;407;p38"/>
          <p:cNvSpPr txBox="1"/>
          <p:nvPr/>
        </p:nvSpPr>
        <p:spPr>
          <a:xfrm>
            <a:off x="5599975" y="2227500"/>
            <a:ext cx="19872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Poca Audiencia</a:t>
            </a:r>
            <a:b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1474650" y="2227500"/>
            <a:ext cx="20844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Gran Audiencia </a:t>
            </a:r>
            <a:b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9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15" name="Google Shape;415;p39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5478325" y="2227500"/>
            <a:ext cx="22305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Explica más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Menos general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17" name="Google Shape;417;p39"/>
          <p:cNvSpPr txBox="1"/>
          <p:nvPr/>
        </p:nvSpPr>
        <p:spPr>
          <a:xfrm>
            <a:off x="1401600" y="2227500"/>
            <a:ext cx="22305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Explica menos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Más general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522" y="1183350"/>
            <a:ext cx="725100" cy="72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4" name="Google Shape;42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200" y="1832923"/>
            <a:ext cx="1263900" cy="119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5" name="Google Shape;42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1700" y="1556499"/>
            <a:ext cx="1011900" cy="969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6" name="Google Shape;42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2375" y="1550370"/>
            <a:ext cx="1124700" cy="110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7" name="Google Shape;42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3300" y="3102900"/>
            <a:ext cx="876000" cy="8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8" name="Google Shape;428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8200" y="1204200"/>
            <a:ext cx="1124700" cy="106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9" name="Google Shape;429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81198" y="2131961"/>
            <a:ext cx="876000" cy="87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0" name="Google Shape;430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2701" y="2595159"/>
            <a:ext cx="1011900" cy="95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1" name="Google Shape;431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71800" y="2290351"/>
            <a:ext cx="12639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2" name="Google Shape;432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81203" y="3102905"/>
            <a:ext cx="725100" cy="74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3" name="Google Shape;433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71796" y="3505796"/>
            <a:ext cx="876000" cy="81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4" name="Google Shape;434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48432" y="2726975"/>
            <a:ext cx="1418400" cy="136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5" name="Google Shape;435;p40"/>
          <p:cNvSpPr/>
          <p:nvPr/>
        </p:nvSpPr>
        <p:spPr>
          <a:xfrm>
            <a:off x="4891400" y="1021975"/>
            <a:ext cx="3533100" cy="33996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0"/>
          <p:cNvSpPr/>
          <p:nvPr/>
        </p:nvSpPr>
        <p:spPr>
          <a:xfrm>
            <a:off x="700400" y="1021975"/>
            <a:ext cx="3533100" cy="33996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1"/>
          <p:cNvSpPr/>
          <p:nvPr/>
        </p:nvSpPr>
        <p:spPr>
          <a:xfrm>
            <a:off x="1104900" y="1337575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43" name="Google Shape;443;p41"/>
          <p:cNvSpPr/>
          <p:nvPr/>
        </p:nvSpPr>
        <p:spPr>
          <a:xfrm>
            <a:off x="5181625" y="1330850"/>
            <a:ext cx="2823900" cy="2779200"/>
          </a:xfrm>
          <a:prstGeom prst="ellipse">
            <a:avLst/>
          </a:prstGeom>
          <a:noFill/>
          <a:ln cap="flat" cmpd="sng" w="114300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5478325" y="2382925"/>
            <a:ext cx="22305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Muchos datos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1401600" y="2376200"/>
            <a:ext cx="22305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Pocos datos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FB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/>
          <p:nvPr/>
        </p:nvSpPr>
        <p:spPr>
          <a:xfrm>
            <a:off x="731700" y="3807625"/>
            <a:ext cx="33705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050" lIns="113050" spcFirstLastPara="1" rIns="113050" wrap="square" tIns="1130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b="1" lang="es" sz="2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Tener en cuenta</a:t>
            </a:r>
            <a:endParaRPr b="1" sz="2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51" name="Google Shape;451;p42"/>
          <p:cNvSpPr/>
          <p:nvPr/>
        </p:nvSpPr>
        <p:spPr>
          <a:xfrm>
            <a:off x="4276725" y="0"/>
            <a:ext cx="4867500" cy="5143500"/>
          </a:xfrm>
          <a:prstGeom prst="rect">
            <a:avLst/>
          </a:prstGeom>
          <a:solidFill>
            <a:srgbClr val="F1F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25" y="541951"/>
            <a:ext cx="1909448" cy="15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126" y="179525"/>
            <a:ext cx="1261375" cy="20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2"/>
          <p:cNvSpPr txBox="1"/>
          <p:nvPr/>
        </p:nvSpPr>
        <p:spPr>
          <a:xfrm>
            <a:off x="731700" y="2588550"/>
            <a:ext cx="31356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050" lIns="113050" spcFirstLastPara="1" rIns="113050" wrap="square" tIns="11305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500">
                <a:solidFill>
                  <a:srgbClr val="D91C94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Contar Historias con datos</a:t>
            </a:r>
            <a:endParaRPr b="1" sz="4500">
              <a:solidFill>
                <a:srgbClr val="D91C94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55" name="Google Shape;455;p42"/>
          <p:cNvPicPr preferRelativeResize="0"/>
          <p:nvPr/>
        </p:nvPicPr>
        <p:blipFill rotWithShape="1">
          <a:blip r:embed="rId5">
            <a:alphaModFix/>
          </a:blip>
          <a:srcRect b="0" l="-280" r="279" t="0"/>
          <a:stretch/>
        </p:blipFill>
        <p:spPr>
          <a:xfrm>
            <a:off x="7604754" y="-1"/>
            <a:ext cx="1539246" cy="15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2"/>
          <p:cNvSpPr txBox="1"/>
          <p:nvPr/>
        </p:nvSpPr>
        <p:spPr>
          <a:xfrm>
            <a:off x="5258225" y="1747425"/>
            <a:ext cx="3422700" cy="27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050" lIns="113050" spcFirstLastPara="1" rIns="113050" wrap="square" tIns="113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Humanizar los datos 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Datos pequeños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La ausencia de datos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Visualización</a:t>
            </a:r>
            <a:endParaRPr sz="2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3"/>
          <p:cNvSpPr txBox="1"/>
          <p:nvPr/>
        </p:nvSpPr>
        <p:spPr>
          <a:xfrm>
            <a:off x="1790550" y="566500"/>
            <a:ext cx="5562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Feminicidios en Colombia</a:t>
            </a:r>
            <a:endParaRPr sz="3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463" name="Google Shape;463;p43"/>
          <p:cNvPicPr preferRelativeResize="0"/>
          <p:nvPr/>
        </p:nvPicPr>
        <p:blipFill rotWithShape="1">
          <a:blip r:embed="rId4">
            <a:alphaModFix/>
          </a:blip>
          <a:srcRect b="4470" l="0" r="0" t="0"/>
          <a:stretch/>
        </p:blipFill>
        <p:spPr>
          <a:xfrm>
            <a:off x="225125" y="1277300"/>
            <a:ext cx="2548850" cy="20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0806" y="2633913"/>
            <a:ext cx="2403590" cy="238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375" y="1326325"/>
            <a:ext cx="2271850" cy="21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3"/>
          <p:cNvPicPr preferRelativeResize="0"/>
          <p:nvPr/>
        </p:nvPicPr>
        <p:blipFill rotWithShape="1">
          <a:blip r:embed="rId7">
            <a:alphaModFix/>
          </a:blip>
          <a:srcRect b="11232" l="0" r="0" t="24726"/>
          <a:stretch/>
        </p:blipFill>
        <p:spPr>
          <a:xfrm>
            <a:off x="2470100" y="3435775"/>
            <a:ext cx="2492725" cy="15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2" type="title"/>
          </p:nvPr>
        </p:nvSpPr>
        <p:spPr>
          <a:xfrm>
            <a:off x="2352850" y="1082650"/>
            <a:ext cx="4259100" cy="480300"/>
          </a:xfrm>
          <a:prstGeom prst="rect">
            <a:avLst/>
          </a:prstGeom>
          <a:solidFill>
            <a:srgbClr val="DA1C9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¿Qué es Datasketch?</a:t>
            </a:r>
            <a:endParaRPr sz="3200">
              <a:solidFill>
                <a:schemeClr val="lt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939481" y="2011050"/>
            <a:ext cx="21585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Cursos</a:t>
            </a:r>
            <a:r>
              <a:rPr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y talleres de Ciencia de Datos</a:t>
            </a:r>
            <a:endParaRPr b="1" sz="16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5947600" y="2010975"/>
            <a:ext cx="22716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Estrategia de datos</a:t>
            </a:r>
            <a:r>
              <a:rPr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para tu organización</a:t>
            </a:r>
            <a:endParaRPr sz="16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1939475" y="3219375"/>
            <a:ext cx="21585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Reportes y tableros </a:t>
            </a:r>
            <a:r>
              <a:rPr b="1"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interactivos</a:t>
            </a:r>
            <a:endParaRPr sz="16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947600" y="3219375"/>
            <a:ext cx="22311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Apps de visualización </a:t>
            </a:r>
            <a:r>
              <a:rPr lang="es"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de Datasketch</a:t>
            </a:r>
            <a:endParaRPr sz="16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b="0" l="0" r="0" t="-633"/>
          <a:stretch/>
        </p:blipFill>
        <p:spPr>
          <a:xfrm>
            <a:off x="924800" y="1957342"/>
            <a:ext cx="793000" cy="6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390" y="2010987"/>
            <a:ext cx="793019" cy="6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6">
            <a:alphaModFix/>
          </a:blip>
          <a:srcRect b="8020" l="0" r="0" t="0"/>
          <a:stretch/>
        </p:blipFill>
        <p:spPr>
          <a:xfrm>
            <a:off x="4832400" y="3323676"/>
            <a:ext cx="7930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4800" y="3238240"/>
            <a:ext cx="793000" cy="58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 txBox="1"/>
          <p:nvPr/>
        </p:nvSpPr>
        <p:spPr>
          <a:xfrm>
            <a:off x="3864825" y="4241600"/>
            <a:ext cx="36108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http://especiales.datasketch.co/sobrevivientes</a:t>
            </a:r>
            <a:endParaRPr sz="1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473" name="Google Shape;47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4825" y="1269499"/>
            <a:ext cx="5069650" cy="28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00" y="1269501"/>
            <a:ext cx="3177750" cy="20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3300" y="3104575"/>
            <a:ext cx="1296000" cy="12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4"/>
          <p:cNvSpPr txBox="1"/>
          <p:nvPr/>
        </p:nvSpPr>
        <p:spPr>
          <a:xfrm>
            <a:off x="552450" y="3649725"/>
            <a:ext cx="30018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Estrategia de comunicación</a:t>
            </a:r>
            <a:r>
              <a:rPr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 para concientizar sobre la problemática de violencia contra la mujer. Incorporación de metodologías de investigación con </a:t>
            </a:r>
            <a:r>
              <a:rPr b="1"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datos públicos e incidencia ciudadana</a:t>
            </a:r>
            <a:r>
              <a:rPr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 utilizando datos.</a:t>
            </a:r>
            <a:endParaRPr b="1" sz="12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477" name="Google Shape;477;p44"/>
          <p:cNvCxnSpPr/>
          <p:nvPr/>
        </p:nvCxnSpPr>
        <p:spPr>
          <a:xfrm>
            <a:off x="417775" y="3591325"/>
            <a:ext cx="0" cy="1176900"/>
          </a:xfrm>
          <a:prstGeom prst="straightConnector1">
            <a:avLst/>
          </a:prstGeom>
          <a:noFill/>
          <a:ln cap="flat" cmpd="sng" w="38100">
            <a:solidFill>
              <a:srgbClr val="DA1C9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44"/>
          <p:cNvSpPr txBox="1"/>
          <p:nvPr/>
        </p:nvSpPr>
        <p:spPr>
          <a:xfrm>
            <a:off x="1790550" y="566500"/>
            <a:ext cx="5562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Feminicidios en Colombia</a:t>
            </a:r>
            <a:endParaRPr sz="3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 txBox="1"/>
          <p:nvPr/>
        </p:nvSpPr>
        <p:spPr>
          <a:xfrm>
            <a:off x="476250" y="2125725"/>
            <a:ext cx="27051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Sitio web interactivo para comunicar sobre banderas rojas en la contratación pública en Colombia de manera </a:t>
            </a:r>
            <a:r>
              <a:rPr b="1"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intuitiva y amigable a los usuarios </a:t>
            </a:r>
            <a:r>
              <a:rPr lang="es" sz="12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no expertos.</a:t>
            </a:r>
            <a:endParaRPr sz="12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84" name="Google Shape;4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00" y="242850"/>
            <a:ext cx="1360800" cy="2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5"/>
          <p:cNvSpPr txBox="1"/>
          <p:nvPr/>
        </p:nvSpPr>
        <p:spPr>
          <a:xfrm>
            <a:off x="1190475" y="566500"/>
            <a:ext cx="67629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La letra menuda</a:t>
            </a:r>
            <a:b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</a:br>
            <a: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6 millones de contratos analizados</a:t>
            </a:r>
            <a:endParaRPr sz="3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cxnSp>
        <p:nvCxnSpPr>
          <p:cNvPr id="486" name="Google Shape;486;p45"/>
          <p:cNvCxnSpPr/>
          <p:nvPr/>
        </p:nvCxnSpPr>
        <p:spPr>
          <a:xfrm>
            <a:off x="339025" y="2128200"/>
            <a:ext cx="0" cy="963900"/>
          </a:xfrm>
          <a:prstGeom prst="straightConnector1">
            <a:avLst/>
          </a:prstGeom>
          <a:noFill/>
          <a:ln cap="flat" cmpd="sng" w="38100">
            <a:solidFill>
              <a:srgbClr val="DA1C9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7" name="Google Shape;48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3600" y="-1"/>
            <a:ext cx="630400" cy="62443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5"/>
          <p:cNvSpPr txBox="1"/>
          <p:nvPr/>
        </p:nvSpPr>
        <p:spPr>
          <a:xfrm>
            <a:off x="7991100" y="652300"/>
            <a:ext cx="1137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050" lIns="113050" spcFirstLastPara="1" rIns="113050" wrap="square" tIns="11305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D91C94"/>
                </a:solidFill>
                <a:latin typeface="IBM Plex Sans"/>
                <a:ea typeface="IBM Plex Sans"/>
                <a:cs typeface="IBM Plex Sans"/>
                <a:sym typeface="IBM Plex Sans"/>
              </a:rPr>
              <a:t>Dashboards</a:t>
            </a:r>
            <a:endParaRPr b="1" sz="1100">
              <a:solidFill>
                <a:srgbClr val="D91C94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89" name="Google Shape;48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9978" y="185300"/>
            <a:ext cx="55983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3375" y="1524083"/>
            <a:ext cx="5235975" cy="2940868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5"/>
          <p:cNvSpPr txBox="1"/>
          <p:nvPr/>
        </p:nvSpPr>
        <p:spPr>
          <a:xfrm>
            <a:off x="430250" y="4705350"/>
            <a:ext cx="39051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http://especiales.datasketch.co/contratos-colombia</a:t>
            </a:r>
            <a:r>
              <a:rPr lang="es" sz="1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endParaRPr sz="1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00" y="242850"/>
            <a:ext cx="1360800" cy="2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6"/>
          <p:cNvSpPr txBox="1"/>
          <p:nvPr/>
        </p:nvSpPr>
        <p:spPr>
          <a:xfrm>
            <a:off x="1190475" y="566500"/>
            <a:ext cx="67629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Iterar rápidamente </a:t>
            </a:r>
            <a:endParaRPr sz="32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descr="21.7.png" id="498" name="Google Shape;498;p46"/>
          <p:cNvPicPr preferRelativeResize="0"/>
          <p:nvPr/>
        </p:nvPicPr>
        <p:blipFill rotWithShape="1">
          <a:blip r:embed="rId4">
            <a:alphaModFix/>
          </a:blip>
          <a:srcRect b="28184" l="35975" r="34477" t="21450"/>
          <a:stretch/>
        </p:blipFill>
        <p:spPr>
          <a:xfrm>
            <a:off x="3436475" y="2028625"/>
            <a:ext cx="2392074" cy="24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6"/>
          <p:cNvSpPr txBox="1"/>
          <p:nvPr/>
        </p:nvSpPr>
        <p:spPr>
          <a:xfrm>
            <a:off x="2981600" y="3004600"/>
            <a:ext cx="12381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CE0978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+</a:t>
            </a:r>
            <a:r>
              <a:rPr lang="es" sz="2200">
                <a:solidFill>
                  <a:srgbClr val="333333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Datos</a:t>
            </a:r>
            <a:endParaRPr sz="2200">
              <a:solidFill>
                <a:srgbClr val="33333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4651725" y="3004600"/>
            <a:ext cx="2392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CE0978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+</a:t>
            </a:r>
            <a:r>
              <a:rPr lang="es" sz="2200">
                <a:solidFill>
                  <a:srgbClr val="333333"/>
                </a:solidFill>
                <a:latin typeface="IBM Plex Sans"/>
                <a:ea typeface="IBM Plex Sans"/>
                <a:cs typeface="IBM Plex Sans"/>
                <a:sym typeface="IBM Plex Sans"/>
              </a:rPr>
              <a:t>Visualizaciones</a:t>
            </a:r>
            <a:endParaRPr sz="2200">
              <a:solidFill>
                <a:srgbClr val="33333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3757500" y="1562725"/>
            <a:ext cx="16896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Respuestas</a:t>
            </a:r>
            <a:endParaRPr sz="2200">
              <a:solidFill>
                <a:srgbClr val="DA1C9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2" name="Google Shape;502;p46"/>
          <p:cNvSpPr txBox="1"/>
          <p:nvPr/>
        </p:nvSpPr>
        <p:spPr>
          <a:xfrm>
            <a:off x="3818000" y="4342675"/>
            <a:ext cx="1629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Preguntas</a:t>
            </a:r>
            <a:endParaRPr sz="2200">
              <a:solidFill>
                <a:srgbClr val="DA1C9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/>
          <p:nvPr/>
        </p:nvSpPr>
        <p:spPr>
          <a:xfrm>
            <a:off x="876300" y="2619375"/>
            <a:ext cx="73914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olvides probar nuestras herramientas de visualización en línea</a:t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.</a:t>
            </a:r>
            <a:r>
              <a:rPr lang="es" sz="3000">
                <a:solidFill>
                  <a:srgbClr val="FFFFFF"/>
                </a:solidFill>
                <a:highlight>
                  <a:srgbClr val="DA1C95"/>
                </a:highlight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http://datasketch.co </a:t>
            </a: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.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508" name="Google Shape;5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209550"/>
            <a:ext cx="1185259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29">
            <a:off x="4097160" y="1211371"/>
            <a:ext cx="949677" cy="113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506025" y="2422850"/>
            <a:ext cx="1911600" cy="495300"/>
          </a:xfrm>
          <a:prstGeom prst="rect">
            <a:avLst/>
          </a:prstGeom>
          <a:solidFill>
            <a:srgbClr val="DA1C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Objetivos</a:t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410900" y="1132100"/>
            <a:ext cx="4207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1 |</a:t>
            </a: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Conocer </a:t>
            </a: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metodología de mapeos de historias y datos</a:t>
            </a:r>
            <a:endParaRPr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410900" y="1987025"/>
            <a:ext cx="4207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2 |</a:t>
            </a: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Priorizar </a:t>
            </a: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fuentes de información e hipótesis para comunicar</a:t>
            </a:r>
            <a:endParaRPr b="1"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4410900" y="2918150"/>
            <a:ext cx="4207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3 |</a:t>
            </a: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r>
              <a:rPr b="1"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Implementar</a:t>
            </a: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 conceptos de visualización de datos</a:t>
            </a:r>
            <a:endParaRPr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4410900" y="3756350"/>
            <a:ext cx="4207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4 |</a:t>
            </a: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r>
              <a:rPr b="1"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Aplicar</a:t>
            </a: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 estrategias de promoción de contenidos de datos</a:t>
            </a:r>
            <a:endParaRPr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9549" y="176130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75" y="1530178"/>
            <a:ext cx="1014600" cy="8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799" y="251685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775" y="2281853"/>
            <a:ext cx="1014600" cy="81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/>
          <p:nvPr/>
        </p:nvCxnSpPr>
        <p:spPr>
          <a:xfrm>
            <a:off x="23359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1" name="Google Shape;111;p19"/>
          <p:cNvCxnSpPr/>
          <p:nvPr/>
        </p:nvCxnSpPr>
        <p:spPr>
          <a:xfrm>
            <a:off x="4291200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2" name="Google Shape;112;p19"/>
          <p:cNvCxnSpPr/>
          <p:nvPr/>
        </p:nvCxnSpPr>
        <p:spPr>
          <a:xfrm>
            <a:off x="64025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13" name="Google Shape;113;p19"/>
          <p:cNvSpPr txBox="1"/>
          <p:nvPr/>
        </p:nvSpPr>
        <p:spPr>
          <a:xfrm>
            <a:off x="3537550" y="1471175"/>
            <a:ext cx="6468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BFDF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3537550" y="1796575"/>
            <a:ext cx="831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(1-2)+3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3152900" y="198492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3366200" y="2062975"/>
            <a:ext cx="3567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()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558550" y="2129050"/>
            <a:ext cx="789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Infinito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155250" y="195685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+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4396700" y="2115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/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4183400" y="2334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4278050" y="222597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endParaRPr sz="8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3212300" y="2293775"/>
            <a:ext cx="510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2-3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3052275" y="25482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101=5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3617950" y="272492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102800" y="28705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617950" y="245147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3,14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3509200" y="3097550"/>
            <a:ext cx="9471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0,99…=1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5303525" y="20916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5008725" y="2207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5243525" y="2334000"/>
            <a:ext cx="282900" cy="28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5587350" y="2263050"/>
            <a:ext cx="617400" cy="6174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5017875" y="2479975"/>
            <a:ext cx="225900" cy="225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5188575" y="265927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5944875" y="2849700"/>
            <a:ext cx="324600" cy="3246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5537775" y="2880450"/>
            <a:ext cx="407100" cy="4071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5188575" y="2945850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389575" y="31420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6150425" y="2705875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5120925" y="28311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5379513" y="2659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5466423" y="2115000"/>
            <a:ext cx="213300" cy="213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5745625" y="203622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5944875" y="21290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6095825" y="22135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5617775" y="2020150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5466425" y="19849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5526425" y="2349475"/>
            <a:ext cx="76200" cy="76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425" y="1338988"/>
            <a:ext cx="1895355" cy="227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1182000" y="4299725"/>
            <a:ext cx="6780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Recopilar datos, analizarlos, </a:t>
            </a:r>
            <a:r>
              <a:rPr b="1" lang="es" sz="2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tomar buenas decisiones</a:t>
            </a:r>
            <a:endParaRPr b="1"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9549" y="176130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75" y="1530178"/>
            <a:ext cx="1014600" cy="8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799" y="2516852"/>
            <a:ext cx="1231500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775" y="2281853"/>
            <a:ext cx="1014600" cy="81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0"/>
          <p:cNvCxnSpPr/>
          <p:nvPr/>
        </p:nvCxnSpPr>
        <p:spPr>
          <a:xfrm>
            <a:off x="23359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0" name="Google Shape;160;p20"/>
          <p:cNvCxnSpPr/>
          <p:nvPr/>
        </p:nvCxnSpPr>
        <p:spPr>
          <a:xfrm>
            <a:off x="4291200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1" name="Google Shape;161;p20"/>
          <p:cNvCxnSpPr/>
          <p:nvPr/>
        </p:nvCxnSpPr>
        <p:spPr>
          <a:xfrm>
            <a:off x="6402525" y="2773900"/>
            <a:ext cx="561600" cy="11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2" name="Google Shape;162;p20"/>
          <p:cNvSpPr txBox="1"/>
          <p:nvPr/>
        </p:nvSpPr>
        <p:spPr>
          <a:xfrm>
            <a:off x="3537550" y="1471175"/>
            <a:ext cx="6468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BFDF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3537550" y="1796575"/>
            <a:ext cx="831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(1-2)+3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3152900" y="198492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366200" y="2062975"/>
            <a:ext cx="3567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()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3558550" y="2129050"/>
            <a:ext cx="789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Infinito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4155250" y="195685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+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4396700" y="2115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/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4183400" y="2334000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</a:t>
            </a:r>
            <a:endParaRPr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4278050" y="2225975"/>
            <a:ext cx="213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endParaRPr sz="8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212300" y="2293775"/>
            <a:ext cx="510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2-3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3052275" y="25482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101=5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3617950" y="272492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3102800" y="2870550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5(2+2)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3617950" y="2451475"/>
            <a:ext cx="729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3,14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3509200" y="3097550"/>
            <a:ext cx="9471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BFDFE"/>
                </a:solidFill>
                <a:latin typeface="Ubuntu Light"/>
                <a:ea typeface="Ubuntu Light"/>
                <a:cs typeface="Ubuntu Light"/>
                <a:sym typeface="Ubuntu Light"/>
              </a:rPr>
              <a:t>0,99…=1</a:t>
            </a:r>
            <a:endParaRPr sz="1200">
              <a:solidFill>
                <a:srgbClr val="FBFDFE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0"/>
          <p:cNvSpPr/>
          <p:nvPr/>
        </p:nvSpPr>
        <p:spPr>
          <a:xfrm>
            <a:off x="5303525" y="20916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5008725" y="2207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5243525" y="2334000"/>
            <a:ext cx="282900" cy="28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5587350" y="2263050"/>
            <a:ext cx="617400" cy="6174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5017875" y="2479975"/>
            <a:ext cx="225900" cy="225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5188575" y="265927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5944875" y="2849700"/>
            <a:ext cx="324600" cy="3246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5537775" y="2880450"/>
            <a:ext cx="407100" cy="4071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5188575" y="2945850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5389575" y="3142050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6150425" y="2705875"/>
            <a:ext cx="162900" cy="162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5120925" y="28311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5379513" y="2659275"/>
            <a:ext cx="244200" cy="244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5466423" y="2115000"/>
            <a:ext cx="213300" cy="213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5745625" y="2036225"/>
            <a:ext cx="180300" cy="1803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5944875" y="2129050"/>
            <a:ext cx="132000" cy="1320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6095825" y="22135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5617775" y="2020150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/>
          <p:nvPr/>
        </p:nvSpPr>
        <p:spPr>
          <a:xfrm>
            <a:off x="5466425" y="1984925"/>
            <a:ext cx="108900" cy="1089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5526425" y="2349475"/>
            <a:ext cx="76200" cy="76200"/>
          </a:xfrm>
          <a:prstGeom prst="ellipse">
            <a:avLst/>
          </a:prstGeom>
          <a:solidFill>
            <a:srgbClr val="A6CE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425" y="1338988"/>
            <a:ext cx="1895355" cy="22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6956" y="2391275"/>
            <a:ext cx="939425" cy="7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5368" y="2391275"/>
            <a:ext cx="939425" cy="7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1828" y="2194550"/>
            <a:ext cx="1298775" cy="9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2630400" y="4299725"/>
            <a:ext cx="3883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No tan rápido</a:t>
            </a:r>
            <a:endParaRPr sz="20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/>
          <p:nvPr>
            <p:ph idx="1" type="body"/>
          </p:nvPr>
        </p:nvSpPr>
        <p:spPr>
          <a:xfrm>
            <a:off x="279900" y="282950"/>
            <a:ext cx="5754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R</a:t>
            </a:r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482150" y="1905250"/>
            <a:ext cx="4661850" cy="3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88431" y="0"/>
            <a:ext cx="2987244" cy="1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478" y="0"/>
            <a:ext cx="4256400" cy="2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1862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6225" y="2793494"/>
            <a:ext cx="3102201" cy="2350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1"/>
          <p:cNvCxnSpPr/>
          <p:nvPr/>
        </p:nvCxnSpPr>
        <p:spPr>
          <a:xfrm>
            <a:off x="3186225" y="-1675"/>
            <a:ext cx="0" cy="51603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1"/>
          <p:cNvCxnSpPr/>
          <p:nvPr/>
        </p:nvCxnSpPr>
        <p:spPr>
          <a:xfrm>
            <a:off x="6303875" y="-1675"/>
            <a:ext cx="0" cy="51603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1"/>
          <p:cNvCxnSpPr/>
          <p:nvPr/>
        </p:nvCxnSpPr>
        <p:spPr>
          <a:xfrm>
            <a:off x="3186225" y="2787725"/>
            <a:ext cx="31242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21"/>
          <p:cNvCxnSpPr/>
          <p:nvPr/>
        </p:nvCxnSpPr>
        <p:spPr>
          <a:xfrm>
            <a:off x="6310425" y="1893417"/>
            <a:ext cx="31242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466725" y="1476450"/>
            <a:ext cx="39957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no existen</a:t>
            </a:r>
            <a:endParaRPr sz="2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existen parcialmente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Malos datos en buen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Buenos datos en mal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usables por temas legales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868922" y="1309325"/>
            <a:ext cx="4104826" cy="28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466725" y="1476450"/>
            <a:ext cx="39957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no existen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Los datos existen parcialmente</a:t>
            </a:r>
            <a:endParaRPr sz="2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Malos datos en buen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Buenos datos en mal formato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usables por temas legales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31" name="Google Shape;2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863" y="1407588"/>
            <a:ext cx="2086284" cy="332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