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IBM Plex Sans"/>
      <p:regular r:id="rId30"/>
      <p:bold r:id="rId31"/>
      <p:italic r:id="rId32"/>
      <p:boldItalic r:id="rId33"/>
    </p:embeddedFont>
    <p:embeddedFont>
      <p:font typeface="Raleway"/>
      <p:regular r:id="rId34"/>
      <p:bold r:id="rId35"/>
      <p:italic r:id="rId36"/>
      <p:boldItalic r:id="rId37"/>
    </p:embeddedFont>
    <p:embeddedFont>
      <p:font typeface="IBM Plex Sans SemiBold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6BA0FA-A4AB-4990-B4B7-0EFDBF5B317E}">
  <a:tblStyle styleId="{D26BA0FA-A4AB-4990-B4B7-0EFDBF5B31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BMPlexSansSemiBold-italic.fntdata"/><Relationship Id="rId20" Type="http://schemas.openxmlformats.org/officeDocument/2006/relationships/slide" Target="slides/slide14.xml"/><Relationship Id="rId41" Type="http://schemas.openxmlformats.org/officeDocument/2006/relationships/font" Target="fonts/IBMPlexSansSemiBold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BMPlexSans-bold.fntdata"/><Relationship Id="rId30" Type="http://schemas.openxmlformats.org/officeDocument/2006/relationships/font" Target="fonts/IBMPlexSans-regular.fntdata"/><Relationship Id="rId11" Type="http://schemas.openxmlformats.org/officeDocument/2006/relationships/slide" Target="slides/slide5.xml"/><Relationship Id="rId33" Type="http://schemas.openxmlformats.org/officeDocument/2006/relationships/font" Target="fonts/IBMPlexSans-boldItalic.fntdata"/><Relationship Id="rId10" Type="http://schemas.openxmlformats.org/officeDocument/2006/relationships/slide" Target="slides/slide4.xml"/><Relationship Id="rId32" Type="http://schemas.openxmlformats.org/officeDocument/2006/relationships/font" Target="fonts/IBMPlexSans-italic.fntdata"/><Relationship Id="rId13" Type="http://schemas.openxmlformats.org/officeDocument/2006/relationships/slide" Target="slides/slide7.xml"/><Relationship Id="rId35" Type="http://schemas.openxmlformats.org/officeDocument/2006/relationships/font" Target="fonts/Raleway-bold.fntdata"/><Relationship Id="rId12" Type="http://schemas.openxmlformats.org/officeDocument/2006/relationships/slide" Target="slides/slide6.xml"/><Relationship Id="rId34" Type="http://schemas.openxmlformats.org/officeDocument/2006/relationships/font" Target="fonts/Raleway-regular.fntdata"/><Relationship Id="rId15" Type="http://schemas.openxmlformats.org/officeDocument/2006/relationships/slide" Target="slides/slide9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8.xml"/><Relationship Id="rId36" Type="http://schemas.openxmlformats.org/officeDocument/2006/relationships/font" Target="fonts/Raleway-italic.fntdata"/><Relationship Id="rId17" Type="http://schemas.openxmlformats.org/officeDocument/2006/relationships/slide" Target="slides/slide11.xml"/><Relationship Id="rId39" Type="http://schemas.openxmlformats.org/officeDocument/2006/relationships/font" Target="fonts/IBMPlexSansSemiBold-bold.fntdata"/><Relationship Id="rId16" Type="http://schemas.openxmlformats.org/officeDocument/2006/relationships/slide" Target="slides/slide10.xml"/><Relationship Id="rId38" Type="http://schemas.openxmlformats.org/officeDocument/2006/relationships/font" Target="fonts/IBMPlexSansSemiBold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c0340a7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c0340a7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c0340a76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c0340a76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c0340a76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c0340a76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c0340a768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c0340a768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c0340a768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c0340a768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c0340a76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c0340a76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c0340a768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c0340a76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c0340a768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bc0340a768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c0340a76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c0340a76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c0340a76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c0340a76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c0340a768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bc0340a76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c0340a76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c0340a76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0340a768_0_142:notes"/>
          <p:cNvSpPr/>
          <p:nvPr>
            <p:ph idx="2" type="sldImg"/>
          </p:nvPr>
        </p:nvSpPr>
        <p:spPr>
          <a:xfrm>
            <a:off x="381402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0340a76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c0340a768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c0340a76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c0340a768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bc0340a76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c0340a768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c0340a768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c0340a76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c0340a76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c0340a76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c0340a76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c0340a7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c0340a7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c0340a76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c0340a76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c0340a76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c0340a76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c0340a76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c0340a76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c0340a76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c0340a76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9.gif"/><Relationship Id="rId5" Type="http://schemas.openxmlformats.org/officeDocument/2006/relationships/image" Target="../media/image8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384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025" y="3205150"/>
            <a:ext cx="2066925" cy="14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2993315"/>
            <a:ext cx="2938200" cy="159773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571325" y="992200"/>
            <a:ext cx="6001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Estructurar información</a:t>
            </a:r>
            <a:endParaRPr sz="35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874500" y="2218050"/>
            <a:ext cx="3395100" cy="353700"/>
          </a:xfrm>
          <a:prstGeom prst="rect">
            <a:avLst/>
          </a:prstGeom>
          <a:solidFill>
            <a:srgbClr val="DA1C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20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Creación de bases de datos</a:t>
            </a:r>
            <a:endParaRPr b="1" i="1" sz="20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102950" y="3392138"/>
            <a:ext cx="2938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Datos limpios y ordenados</a:t>
            </a:r>
            <a:endParaRPr sz="2000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125" y="179525"/>
            <a:ext cx="1261374" cy="20273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4490875" y="2990075"/>
            <a:ext cx="162000" cy="162000"/>
          </a:xfrm>
          <a:prstGeom prst="star4">
            <a:avLst>
              <a:gd fmla="val 21501" name="adj"/>
            </a:avLst>
          </a:prstGeom>
          <a:solidFill>
            <a:srgbClr val="FDD6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¿Cuántas variables hay aquí?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graphicFrame>
        <p:nvGraphicFramePr>
          <p:cNvPr id="133" name="Google Shape;133;p22"/>
          <p:cNvGraphicFramePr/>
          <p:nvPr/>
        </p:nvGraphicFramePr>
        <p:xfrm>
          <a:off x="1366488" y="239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{D26BA0FA-A4AB-4990-B4B7-0EFDBF5B317E}</a:tableStyleId>
              </a:tblPr>
              <a:tblGrid>
                <a:gridCol w="1602750"/>
                <a:gridCol w="1602750"/>
                <a:gridCol w="1602750"/>
                <a:gridCol w="1602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Religion</a:t>
                      </a:r>
                      <a:endParaRPr b="1"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&lt;$10k </a:t>
                      </a:r>
                      <a:endParaRPr b="1"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$10-20k</a:t>
                      </a:r>
                      <a:endParaRPr b="1"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$20-30k</a:t>
                      </a:r>
                      <a:endParaRPr b="1"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Christian</a:t>
                      </a:r>
                      <a:endParaRPr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32</a:t>
                      </a:r>
                      <a:endParaRPr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543</a:t>
                      </a:r>
                      <a:endParaRPr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43</a:t>
                      </a:r>
                      <a:endParaRPr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Buddist</a:t>
                      </a:r>
                      <a:endParaRPr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43</a:t>
                      </a:r>
                      <a:endParaRPr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432</a:t>
                      </a:r>
                      <a:endParaRPr sz="2000"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>
                          <a:solidFill>
                            <a:srgbClr val="000000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96</a:t>
                      </a:r>
                      <a:endParaRPr sz="2000">
                        <a:solidFill>
                          <a:srgbClr val="000000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ctrTitle"/>
          </p:nvPr>
        </p:nvSpPr>
        <p:spPr>
          <a:xfrm>
            <a:off x="1621650" y="2061575"/>
            <a:ext cx="6063000" cy="22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variable que se quiera medir debe estar en una sola columna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columna debe tener un mismo tipo de dato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observación o registro de esa variable debe estar en filas diferentes</a:t>
            </a: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Datos Ordenados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ctrTitle"/>
          </p:nvPr>
        </p:nvSpPr>
        <p:spPr>
          <a:xfrm>
            <a:off x="1621650" y="2061575"/>
            <a:ext cx="6063000" cy="22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Los encabezados deben tener una sola fila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No debería haber variables ocultas en las celdas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observación nueva debería crecer la tabla en número de filas y no de columnas</a:t>
            </a: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Datos Ordenados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ctrTitle"/>
          </p:nvPr>
        </p:nvSpPr>
        <p:spPr>
          <a:xfrm>
            <a:off x="1621650" y="2061575"/>
            <a:ext cx="6215700" cy="22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tabla debería tratar de un tipo de cosa/entidad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700"/>
              <a:buFont typeface="IBM Plex Sans"/>
              <a:buChar char="➔"/>
            </a:pP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Si se tienen múltiples tablas de un mismo tema deberían tener una columna en común para poder ser unificadas</a:t>
            </a: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Datos Ordenados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290725" y="3821750"/>
            <a:ext cx="64386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columna debe tener el mismo formato de datos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Las categorías deberían ser consistentes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1645950" y="342425"/>
            <a:ext cx="58521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Limpieza y formatos de datos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113" y="1410675"/>
            <a:ext cx="8736175" cy="17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1954500" y="342425"/>
            <a:ext cx="5235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Datos largos y anchos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0300" y="1272275"/>
            <a:ext cx="6663400" cy="363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>
            <p:ph type="ctrTitle"/>
          </p:nvPr>
        </p:nvSpPr>
        <p:spPr>
          <a:xfrm>
            <a:off x="250050" y="2747375"/>
            <a:ext cx="4984800" cy="22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Rangos de edad y sexo en el encabezado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Se transforman en una columna nueva de demografía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Los casos se repiten hacia abajo en la tabla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ctrTitle"/>
          </p:nvPr>
        </p:nvSpPr>
        <p:spPr>
          <a:xfrm>
            <a:off x="250050" y="3356975"/>
            <a:ext cx="4984800" cy="158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nuevo significado no debería agregarse como nueva columna, si no como una nueva fila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/>
        </p:nvSpPr>
        <p:spPr>
          <a:xfrm>
            <a:off x="1954500" y="342425"/>
            <a:ext cx="5235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Datos largos y anchos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300" y="1223600"/>
            <a:ext cx="5288225" cy="2098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7225" y="1626950"/>
            <a:ext cx="2657075" cy="3058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28"/>
          <p:cNvCxnSpPr/>
          <p:nvPr/>
        </p:nvCxnSpPr>
        <p:spPr>
          <a:xfrm flipH="1">
            <a:off x="7108250" y="1223150"/>
            <a:ext cx="12000" cy="783900"/>
          </a:xfrm>
          <a:prstGeom prst="straightConnector1">
            <a:avLst/>
          </a:prstGeom>
          <a:noFill/>
          <a:ln cap="flat" cmpd="sng" w="38100">
            <a:solidFill>
              <a:srgbClr val="DA1C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28"/>
          <p:cNvCxnSpPr/>
          <p:nvPr/>
        </p:nvCxnSpPr>
        <p:spPr>
          <a:xfrm rot="10800000">
            <a:off x="6120465" y="1234915"/>
            <a:ext cx="1010700" cy="0"/>
          </a:xfrm>
          <a:prstGeom prst="straightConnector1">
            <a:avLst/>
          </a:prstGeom>
          <a:noFill/>
          <a:ln cap="flat" cmpd="sng" w="38100">
            <a:solidFill>
              <a:srgbClr val="DA1C9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type="ctrTitle"/>
          </p:nvPr>
        </p:nvSpPr>
        <p:spPr>
          <a:xfrm>
            <a:off x="290725" y="2248600"/>
            <a:ext cx="3389100" cy="18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ct val="1000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Cada columna debe tener un mismo tipo de datos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ct val="1000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En la segunda columna si todos los elementos de las celdas con son grupos de edad, no deberíamos tener totales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ct val="1000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Los años podrían ponerse como una nueva columna de años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 txBox="1"/>
          <p:nvPr/>
        </p:nvSpPr>
        <p:spPr>
          <a:xfrm>
            <a:off x="1954500" y="342425"/>
            <a:ext cx="5235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Tipo de datos mezclados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1450" y="1540126"/>
            <a:ext cx="4744825" cy="32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/>
          <p:nvPr/>
        </p:nvSpPr>
        <p:spPr>
          <a:xfrm>
            <a:off x="5990010" y="1540126"/>
            <a:ext cx="2584800" cy="364500"/>
          </a:xfrm>
          <a:prstGeom prst="rect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5097146" y="1864132"/>
            <a:ext cx="441300" cy="2583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ctrTitle"/>
          </p:nvPr>
        </p:nvSpPr>
        <p:spPr>
          <a:xfrm>
            <a:off x="290725" y="2248600"/>
            <a:ext cx="3714300" cy="18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¿Cuántas veces aparece Carter Page en la historia?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¿Cuántos embajadores rusos están involucrados en la historia?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¿Cuál era el vínculo de Trump con los oficiales rusos en 2016?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 txBox="1"/>
          <p:nvPr/>
        </p:nvSpPr>
        <p:spPr>
          <a:xfrm>
            <a:off x="1954500" y="342425"/>
            <a:ext cx="5235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Estructurar datos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164" y="1118225"/>
            <a:ext cx="3511161" cy="46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ctrTitle"/>
          </p:nvPr>
        </p:nvSpPr>
        <p:spPr>
          <a:xfrm>
            <a:off x="290725" y="2248600"/>
            <a:ext cx="3714300" cy="18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¿Cuántas veces aparece Carter Page en la historia?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¿Cuántos embajadores rusos están involucrados en la historia?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¿Cuál era el vínculo de Trump con los oficiales rusos en 2016?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 txBox="1"/>
          <p:nvPr/>
        </p:nvSpPr>
        <p:spPr>
          <a:xfrm>
            <a:off x="1954500" y="342425"/>
            <a:ext cx="5235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Estructurar datos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6450" y="1776275"/>
            <a:ext cx="3188625" cy="18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8596" y="3799500"/>
            <a:ext cx="3654075" cy="85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31"/>
          <p:cNvCxnSpPr/>
          <p:nvPr/>
        </p:nvCxnSpPr>
        <p:spPr>
          <a:xfrm flipH="1" rot="10800000">
            <a:off x="4307850" y="1952025"/>
            <a:ext cx="1143900" cy="550500"/>
          </a:xfrm>
          <a:prstGeom prst="straightConnector1">
            <a:avLst/>
          </a:prstGeom>
          <a:noFill/>
          <a:ln cap="flat" cmpd="sng" w="19050">
            <a:solidFill>
              <a:srgbClr val="DA1C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31"/>
          <p:cNvCxnSpPr/>
          <p:nvPr/>
        </p:nvCxnSpPr>
        <p:spPr>
          <a:xfrm>
            <a:off x="4003050" y="2778750"/>
            <a:ext cx="1286400" cy="990000"/>
          </a:xfrm>
          <a:prstGeom prst="straightConnector1">
            <a:avLst/>
          </a:prstGeom>
          <a:noFill/>
          <a:ln cap="flat" cmpd="sng" w="19050">
            <a:solidFill>
              <a:srgbClr val="DA1C9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331625" y="1247850"/>
            <a:ext cx="6627600" cy="26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Poder interrogar los datos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BFB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/>
          <p:nvPr/>
        </p:nvSpPr>
        <p:spPr>
          <a:xfrm>
            <a:off x="731700" y="3807625"/>
            <a:ext cx="33705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050" lIns="113050" spcFirstLastPara="1" rIns="113050" wrap="square" tIns="1130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b="1" lang="es" sz="28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Tener en cuenta</a:t>
            </a:r>
            <a:endParaRPr b="1" sz="28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4276725" y="0"/>
            <a:ext cx="4867500" cy="5143500"/>
          </a:xfrm>
          <a:prstGeom prst="rect">
            <a:avLst/>
          </a:prstGeom>
          <a:solidFill>
            <a:srgbClr val="F1F5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25" y="541951"/>
            <a:ext cx="1909448" cy="152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126" y="179525"/>
            <a:ext cx="1261375" cy="2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>
            <a:off x="731700" y="2588550"/>
            <a:ext cx="31356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050" lIns="113050" spcFirstLastPara="1" rIns="113050" wrap="square" tIns="11305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500">
                <a:solidFill>
                  <a:srgbClr val="D91C94"/>
                </a:solidFill>
                <a:latin typeface="IBM Plex Sans"/>
                <a:ea typeface="IBM Plex Sans"/>
                <a:cs typeface="IBM Plex Sans"/>
                <a:sym typeface="IBM Plex Sans"/>
              </a:rPr>
              <a:t>Interrogar los datos</a:t>
            </a:r>
            <a:endParaRPr b="1" sz="4500">
              <a:solidFill>
                <a:srgbClr val="D91C94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20" name="Google Shape;220;p32"/>
          <p:cNvPicPr preferRelativeResize="0"/>
          <p:nvPr/>
        </p:nvPicPr>
        <p:blipFill rotWithShape="1">
          <a:blip r:embed="rId5">
            <a:alphaModFix/>
          </a:blip>
          <a:srcRect b="0" l="-280" r="279" t="0"/>
          <a:stretch/>
        </p:blipFill>
        <p:spPr>
          <a:xfrm>
            <a:off x="7604754" y="-1"/>
            <a:ext cx="1539246" cy="152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 txBox="1"/>
          <p:nvPr/>
        </p:nvSpPr>
        <p:spPr>
          <a:xfrm>
            <a:off x="5258225" y="1747425"/>
            <a:ext cx="3422700" cy="27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050" lIns="113050" spcFirstLastPara="1" rIns="113050" wrap="square" tIns="113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Listar preguntas</a:t>
            </a:r>
            <a:endParaRPr sz="2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Agregaciones como totales, conteos, etc.</a:t>
            </a:r>
            <a:endParaRPr sz="2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Tablas pivote o tablas dinámicas</a:t>
            </a:r>
            <a:endParaRPr sz="2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/>
          <p:nvPr/>
        </p:nvSpPr>
        <p:spPr>
          <a:xfrm>
            <a:off x="3486025" y="0"/>
            <a:ext cx="5658000" cy="5143500"/>
          </a:xfrm>
          <a:prstGeom prst="rect">
            <a:avLst/>
          </a:prstGeom>
          <a:solidFill>
            <a:srgbClr val="E2EC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 rotWithShape="1">
          <a:blip r:embed="rId4">
            <a:alphaModFix/>
          </a:blip>
          <a:srcRect b="60055" l="0" r="22756" t="0"/>
          <a:stretch/>
        </p:blipFill>
        <p:spPr>
          <a:xfrm>
            <a:off x="4213225" y="1148000"/>
            <a:ext cx="4599851" cy="12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 txBox="1"/>
          <p:nvPr/>
        </p:nvSpPr>
        <p:spPr>
          <a:xfrm>
            <a:off x="466725" y="1247850"/>
            <a:ext cx="2638500" cy="26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Estructurar la investigación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230" name="Google Shape;230;p33"/>
          <p:cNvPicPr preferRelativeResize="0"/>
          <p:nvPr/>
        </p:nvPicPr>
        <p:blipFill rotWithShape="1">
          <a:blip r:embed="rId4">
            <a:alphaModFix/>
          </a:blip>
          <a:srcRect b="0" l="0" r="22756" t="49847"/>
          <a:stretch/>
        </p:blipFill>
        <p:spPr>
          <a:xfrm>
            <a:off x="4213225" y="2907200"/>
            <a:ext cx="4599851" cy="159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/>
          <p:nvPr/>
        </p:nvSpPr>
        <p:spPr>
          <a:xfrm>
            <a:off x="3486025" y="0"/>
            <a:ext cx="5658000" cy="5143500"/>
          </a:xfrm>
          <a:prstGeom prst="rect">
            <a:avLst/>
          </a:prstGeom>
          <a:solidFill>
            <a:srgbClr val="E2EC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 txBox="1"/>
          <p:nvPr/>
        </p:nvSpPr>
        <p:spPr>
          <a:xfrm>
            <a:off x="466725" y="943050"/>
            <a:ext cx="2867400" cy="12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Hipótesis</a:t>
            </a:r>
            <a:endParaRPr sz="2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38" name="Google Shape;238;p34"/>
          <p:cNvPicPr preferRelativeResize="0"/>
          <p:nvPr/>
        </p:nvPicPr>
        <p:blipFill rotWithShape="1">
          <a:blip r:embed="rId4">
            <a:alphaModFix/>
          </a:blip>
          <a:srcRect b="60055" l="0" r="22756" t="0"/>
          <a:stretch/>
        </p:blipFill>
        <p:spPr>
          <a:xfrm>
            <a:off x="4213225" y="1148000"/>
            <a:ext cx="4599851" cy="12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4"/>
          <p:cNvPicPr preferRelativeResize="0"/>
          <p:nvPr/>
        </p:nvPicPr>
        <p:blipFill rotWithShape="1">
          <a:blip r:embed="rId4">
            <a:alphaModFix/>
          </a:blip>
          <a:srcRect b="0" l="0" r="22756" t="49847"/>
          <a:stretch/>
        </p:blipFill>
        <p:spPr>
          <a:xfrm>
            <a:off x="4213225" y="2907200"/>
            <a:ext cx="4599851" cy="159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>
            <p:ph type="ctrTitle"/>
          </p:nvPr>
        </p:nvSpPr>
        <p:spPr>
          <a:xfrm>
            <a:off x="225125" y="1995175"/>
            <a:ext cx="3108900" cy="22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Listado extensivo de preguntas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Listado extensivo fuentes de datos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Priorizar preguntas y datos disponibles</a:t>
            </a:r>
            <a:endParaRPr sz="1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A1C95"/>
              </a:buClr>
              <a:buSzPts val="1400"/>
              <a:buFont typeface="IBM Plex Sans"/>
              <a:buChar char="➔"/>
            </a:pPr>
            <a:r>
              <a:rPr lang="es" sz="1400">
                <a:solidFill>
                  <a:srgbClr val="DA1C95"/>
                </a:solidFill>
                <a:latin typeface="IBM Plex Sans"/>
                <a:ea typeface="IBM Plex Sans"/>
                <a:cs typeface="IBM Plex Sans"/>
                <a:sym typeface="IBM Plex Sans"/>
              </a:rPr>
              <a:t>Seleccionar pregunta principal</a:t>
            </a:r>
            <a:endParaRPr sz="1400">
              <a:solidFill>
                <a:srgbClr val="DA1C9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93845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/>
        </p:nvSpPr>
        <p:spPr>
          <a:xfrm>
            <a:off x="876300" y="2619375"/>
            <a:ext cx="7391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FF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No olvides probar nuestras herramientas de visualización en línea</a:t>
            </a:r>
            <a:endParaRPr sz="30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.</a:t>
            </a:r>
            <a:r>
              <a:rPr lang="es" sz="3000">
                <a:solidFill>
                  <a:srgbClr val="FFFFFF"/>
                </a:solidFill>
                <a:highlight>
                  <a:srgbClr val="DA1C95"/>
                </a:highlight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 http://datasketch.co </a:t>
            </a:r>
            <a:r>
              <a:rPr lang="es" sz="30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.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246" name="Google Shape;24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50" y="209550"/>
            <a:ext cx="1185259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29">
            <a:off x="4097160" y="1211371"/>
            <a:ext cx="949677" cy="1130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331625" y="1247850"/>
            <a:ext cx="6627600" cy="26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Poder interrogar los datos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720650" y="2968550"/>
            <a:ext cx="58551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Los datos deben estar </a:t>
            </a:r>
            <a:r>
              <a:rPr lang="es" sz="18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limpios y ordenados</a:t>
            </a:r>
            <a:endParaRPr sz="1800">
              <a:solidFill>
                <a:srgbClr val="DA1C9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449900" y="1825975"/>
            <a:ext cx="2811300" cy="17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400">
                <a:solidFill>
                  <a:srgbClr val="DA1C95"/>
                </a:solidFill>
                <a:latin typeface="IBM Plex Sans"/>
                <a:ea typeface="IBM Plex Sans"/>
                <a:cs typeface="IBM Plex Sans"/>
                <a:sym typeface="IBM Plex Sans"/>
              </a:rPr>
              <a:t>Los humanos</a:t>
            </a:r>
            <a:endParaRPr b="1" sz="3400">
              <a:solidFill>
                <a:srgbClr val="DA1C9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0" y="1825975"/>
            <a:ext cx="3888600" cy="17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3400">
                <a:solidFill>
                  <a:srgbClr val="DA1C95"/>
                </a:solidFill>
                <a:latin typeface="IBM Plex Sans"/>
                <a:ea typeface="IBM Plex Sans"/>
                <a:cs typeface="IBM Plex Sans"/>
                <a:sym typeface="IBM Plex Sans"/>
              </a:rPr>
              <a:t>Los computadores</a:t>
            </a:r>
            <a:endParaRPr b="1" sz="3400">
              <a:solidFill>
                <a:srgbClr val="DA1C9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940800" y="2302525"/>
            <a:ext cx="12624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4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VS</a:t>
            </a:r>
            <a:endParaRPr b="1" sz="34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1331625" y="562050"/>
            <a:ext cx="6627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29384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Lo que entienden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4541863" y="1810200"/>
            <a:ext cx="2700600" cy="3067200"/>
          </a:xfrm>
          <a:prstGeom prst="rect">
            <a:avLst/>
          </a:prstGeom>
          <a:solidFill>
            <a:srgbClr val="4C16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266138" y="1810200"/>
            <a:ext cx="2415000" cy="3067200"/>
          </a:xfrm>
          <a:prstGeom prst="rect">
            <a:avLst/>
          </a:prstGeom>
          <a:solidFill>
            <a:srgbClr val="4C16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342338" y="2203725"/>
            <a:ext cx="1048500" cy="2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Excel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CSV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JSON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541863" y="2218050"/>
            <a:ext cx="1240500" cy="2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PDF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PNG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JPG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Otros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b="7561" l="0" r="0" t="0"/>
          <a:stretch/>
        </p:blipFill>
        <p:spPr>
          <a:xfrm>
            <a:off x="1486500" y="1810200"/>
            <a:ext cx="2923750" cy="30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2237" y="1783404"/>
            <a:ext cx="3095625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Formatos de datos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42338" y="2203725"/>
            <a:ext cx="1048500" cy="2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Excel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CSV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JSON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541863" y="2218050"/>
            <a:ext cx="1240500" cy="22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PDF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PNG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JPG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Otros</a:t>
            </a:r>
            <a:endParaRPr sz="1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Formatos de datos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37400" y="1784425"/>
            <a:ext cx="4134600" cy="24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Porcentajes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Moneda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Coordenadas (Latitud, longitud, polígonos, etc)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Categorías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Factores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Fechas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Números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BM Plex Sans"/>
              <a:buChar char="●"/>
            </a:pPr>
            <a:r>
              <a:rPr lang="es" sz="1600">
                <a:solidFill>
                  <a:srgbClr val="0E0329"/>
                </a:solidFill>
                <a:latin typeface="IBM Plex Sans"/>
                <a:ea typeface="IBM Plex Sans"/>
                <a:cs typeface="IBM Plex Sans"/>
                <a:sym typeface="IBM Plex Sans"/>
              </a:rPr>
              <a:t>Uid</a:t>
            </a:r>
            <a:endParaRPr sz="1600">
              <a:solidFill>
                <a:srgbClr val="0E0329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4">
            <a:alphaModFix/>
          </a:blip>
          <a:srcRect b="0" l="1390" r="0" t="2276"/>
          <a:stretch/>
        </p:blipFill>
        <p:spPr>
          <a:xfrm>
            <a:off x="4828375" y="1351950"/>
            <a:ext cx="3766000" cy="37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La importancia de los datos tabulares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9080" y="1895900"/>
            <a:ext cx="5205995" cy="184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2125" y="2817718"/>
            <a:ext cx="3416034" cy="2069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Datos Limpios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19" name="Google Shape;119;p20"/>
          <p:cNvSpPr txBox="1"/>
          <p:nvPr>
            <p:ph type="ctrTitle"/>
          </p:nvPr>
        </p:nvSpPr>
        <p:spPr>
          <a:xfrm>
            <a:off x="1621650" y="2061575"/>
            <a:ext cx="7114500" cy="22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ct val="100000"/>
              <a:buFont typeface="IBM Plex Sans"/>
              <a:buChar char="➔"/>
            </a:pPr>
            <a:r>
              <a:rPr b="1"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Múltiples codificaciones para las mismas categorías 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male-female, hombre-mujer, M-F,M_-F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ct val="100000"/>
              <a:buFont typeface="IBM Plex Sans"/>
              <a:buChar char="➔"/>
            </a:pPr>
            <a:r>
              <a:rPr b="1"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Múltiples formatos de datos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12/12/12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845"/>
              </a:buClr>
              <a:buSzPct val="100000"/>
              <a:buFont typeface="IBM Plex Sans"/>
              <a:buChar char="➔"/>
            </a:pPr>
            <a:r>
              <a:rPr b="1"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Valores numéricos para poder operar</a:t>
            </a:r>
            <a:b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s" sz="1700">
                <a:solidFill>
                  <a:srgbClr val="293845"/>
                </a:solidFill>
                <a:latin typeface="IBM Plex Sans"/>
                <a:ea typeface="IBM Plex Sans"/>
                <a:cs typeface="IBM Plex Sans"/>
                <a:sym typeface="IBM Plex Sans"/>
              </a:rPr>
              <a:t>$100.000</a:t>
            </a:r>
            <a:endParaRPr sz="1700">
              <a:solidFill>
                <a:srgbClr val="293845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DFE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25" y="179525"/>
            <a:ext cx="1261376" cy="20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2625900" y="493925"/>
            <a:ext cx="38922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DA1C95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¿Cuántas variables hay aquí?</a:t>
            </a:r>
            <a:endParaRPr sz="3000">
              <a:solidFill>
                <a:srgbClr val="293845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graphicFrame>
        <p:nvGraphicFramePr>
          <p:cNvPr id="126" name="Google Shape;126;p21"/>
          <p:cNvGraphicFramePr/>
          <p:nvPr/>
        </p:nvGraphicFramePr>
        <p:xfrm>
          <a:off x="2785763" y="222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{D26BA0FA-A4AB-4990-B4B7-0EFDBF5B317E}</a:tableStyleId>
              </a:tblPr>
              <a:tblGrid>
                <a:gridCol w="1786225"/>
                <a:gridCol w="1786225"/>
              </a:tblGrid>
              <a:tr h="699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400">
                          <a:solidFill>
                            <a:srgbClr val="333333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Hombre</a:t>
                      </a:r>
                      <a:endParaRPr b="1" sz="2400">
                        <a:solidFill>
                          <a:srgbClr val="333333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2400">
                          <a:solidFill>
                            <a:srgbClr val="333333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Mujer</a:t>
                      </a:r>
                      <a:endParaRPr b="1" sz="2400">
                        <a:solidFill>
                          <a:srgbClr val="333333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57150" marB="57150" marR="123825" marL="123825"/>
                </a:tc>
              </a:tr>
              <a:tr h="6994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>
                          <a:solidFill>
                            <a:srgbClr val="333333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</a:t>
                      </a:r>
                      <a:endParaRPr sz="2400">
                        <a:solidFill>
                          <a:srgbClr val="333333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>
                          <a:solidFill>
                            <a:srgbClr val="333333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</a:t>
                      </a:r>
                      <a:endParaRPr sz="2400">
                        <a:solidFill>
                          <a:srgbClr val="333333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57150" marB="57150" marR="123825" marL="123825"/>
                </a:tc>
              </a:tr>
              <a:tr h="6994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>
                          <a:solidFill>
                            <a:srgbClr val="333333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</a:t>
                      </a:r>
                      <a:endParaRPr sz="2400">
                        <a:solidFill>
                          <a:srgbClr val="333333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57150" marB="57150" marR="123825" marL="123825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400">
                          <a:solidFill>
                            <a:srgbClr val="333333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</a:t>
                      </a:r>
                      <a:endParaRPr sz="2400">
                        <a:solidFill>
                          <a:srgbClr val="333333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57150" marB="57150" marR="123825" marL="1238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