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7.xml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68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73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69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70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72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71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66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69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6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71.xml"/>
  <Override ContentType="application/vnd.openxmlformats-officedocument.presentationml.slide+xml" PartName="/ppt/slides/slide41.xml"/>
  <Override ContentType="application/vnd.openxmlformats-officedocument.presentationml.slide+xml" PartName="/ppt/slides/slide67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6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7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7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65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72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64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63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61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0" r:id="rId49"/>
    <p:sldId id="301" r:id="rId50"/>
    <p:sldId id="302" r:id="rId51"/>
    <p:sldId id="303" r:id="rId52"/>
    <p:sldId id="304" r:id="rId53"/>
    <p:sldId id="305" r:id="rId54"/>
    <p:sldId id="306" r:id="rId55"/>
    <p:sldId id="307" r:id="rId56"/>
    <p:sldId id="308" r:id="rId57"/>
    <p:sldId id="309" r:id="rId58"/>
    <p:sldId id="310" r:id="rId59"/>
    <p:sldId id="311" r:id="rId60"/>
    <p:sldId id="312" r:id="rId61"/>
    <p:sldId id="313" r:id="rId62"/>
    <p:sldId id="314" r:id="rId63"/>
    <p:sldId id="315" r:id="rId64"/>
    <p:sldId id="316" r:id="rId65"/>
    <p:sldId id="317" r:id="rId66"/>
    <p:sldId id="318" r:id="rId67"/>
    <p:sldId id="319" r:id="rId68"/>
    <p:sldId id="320" r:id="rId69"/>
    <p:sldId id="321" r:id="rId70"/>
    <p:sldId id="322" r:id="rId71"/>
    <p:sldId id="323" r:id="rId72"/>
    <p:sldId id="324" r:id="rId73"/>
    <p:sldId id="325" r:id="rId74"/>
    <p:sldId id="326" r:id="rId75"/>
    <p:sldId id="327" r:id="rId76"/>
    <p:sldId id="328" r:id="rId77"/>
  </p:sldIdLst>
  <p:sldSz cy="6858000" cx="12192000"/>
  <p:notesSz cx="6858000" cy="9144000"/>
  <p:embeddedFontLst>
    <p:embeddedFont>
      <p:font typeface="Montserrat"/>
      <p:regular r:id="rId78"/>
      <p:bold r:id="rId79"/>
      <p:italic r:id="rId80"/>
      <p:boldItalic r:id="rId8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r:id="rId82" roundtripDataSignature="AMtx7mgL4mZ7UgdSpXv9OyT3PGJFEakuE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6.xml"/><Relationship Id="rId42" Type="http://schemas.openxmlformats.org/officeDocument/2006/relationships/slide" Target="slides/slide38.xml"/><Relationship Id="rId41" Type="http://schemas.openxmlformats.org/officeDocument/2006/relationships/slide" Target="slides/slide37.xml"/><Relationship Id="rId44" Type="http://schemas.openxmlformats.org/officeDocument/2006/relationships/slide" Target="slides/slide40.xml"/><Relationship Id="rId43" Type="http://schemas.openxmlformats.org/officeDocument/2006/relationships/slide" Target="slides/slide39.xml"/><Relationship Id="rId46" Type="http://schemas.openxmlformats.org/officeDocument/2006/relationships/slide" Target="slides/slide42.xml"/><Relationship Id="rId45" Type="http://schemas.openxmlformats.org/officeDocument/2006/relationships/slide" Target="slides/slide41.xml"/><Relationship Id="rId80" Type="http://schemas.openxmlformats.org/officeDocument/2006/relationships/font" Target="fonts/Montserrat-italic.fntdata"/><Relationship Id="rId82" Type="http://customschemas.google.com/relationships/presentationmetadata" Target="metadata"/><Relationship Id="rId81" Type="http://schemas.openxmlformats.org/officeDocument/2006/relationships/font" Target="fonts/Montserrat-boldItalic.fntdata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48" Type="http://schemas.openxmlformats.org/officeDocument/2006/relationships/slide" Target="slides/slide44.xml"/><Relationship Id="rId47" Type="http://schemas.openxmlformats.org/officeDocument/2006/relationships/slide" Target="slides/slide43.xml"/><Relationship Id="rId49" Type="http://schemas.openxmlformats.org/officeDocument/2006/relationships/slide" Target="slides/slide45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73" Type="http://schemas.openxmlformats.org/officeDocument/2006/relationships/slide" Target="slides/slide69.xml"/><Relationship Id="rId72" Type="http://schemas.openxmlformats.org/officeDocument/2006/relationships/slide" Target="slides/slide68.xml"/><Relationship Id="rId31" Type="http://schemas.openxmlformats.org/officeDocument/2006/relationships/slide" Target="slides/slide27.xml"/><Relationship Id="rId75" Type="http://schemas.openxmlformats.org/officeDocument/2006/relationships/slide" Target="slides/slide71.xml"/><Relationship Id="rId30" Type="http://schemas.openxmlformats.org/officeDocument/2006/relationships/slide" Target="slides/slide26.xml"/><Relationship Id="rId74" Type="http://schemas.openxmlformats.org/officeDocument/2006/relationships/slide" Target="slides/slide70.xml"/><Relationship Id="rId33" Type="http://schemas.openxmlformats.org/officeDocument/2006/relationships/slide" Target="slides/slide29.xml"/><Relationship Id="rId77" Type="http://schemas.openxmlformats.org/officeDocument/2006/relationships/slide" Target="slides/slide73.xml"/><Relationship Id="rId32" Type="http://schemas.openxmlformats.org/officeDocument/2006/relationships/slide" Target="slides/slide28.xml"/><Relationship Id="rId76" Type="http://schemas.openxmlformats.org/officeDocument/2006/relationships/slide" Target="slides/slide72.xml"/><Relationship Id="rId35" Type="http://schemas.openxmlformats.org/officeDocument/2006/relationships/slide" Target="slides/slide31.xml"/><Relationship Id="rId79" Type="http://schemas.openxmlformats.org/officeDocument/2006/relationships/font" Target="fonts/Montserrat-bold.fntdata"/><Relationship Id="rId34" Type="http://schemas.openxmlformats.org/officeDocument/2006/relationships/slide" Target="slides/slide30.xml"/><Relationship Id="rId78" Type="http://schemas.openxmlformats.org/officeDocument/2006/relationships/font" Target="fonts/Montserrat-regular.fntdata"/><Relationship Id="rId71" Type="http://schemas.openxmlformats.org/officeDocument/2006/relationships/slide" Target="slides/slide67.xml"/><Relationship Id="rId70" Type="http://schemas.openxmlformats.org/officeDocument/2006/relationships/slide" Target="slides/slide66.xml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9" Type="http://schemas.openxmlformats.org/officeDocument/2006/relationships/slide" Target="slides/slide35.xml"/><Relationship Id="rId38" Type="http://schemas.openxmlformats.org/officeDocument/2006/relationships/slide" Target="slides/slide34.xml"/><Relationship Id="rId62" Type="http://schemas.openxmlformats.org/officeDocument/2006/relationships/slide" Target="slides/slide58.xml"/><Relationship Id="rId61" Type="http://schemas.openxmlformats.org/officeDocument/2006/relationships/slide" Target="slides/slide57.xml"/><Relationship Id="rId20" Type="http://schemas.openxmlformats.org/officeDocument/2006/relationships/slide" Target="slides/slide16.xml"/><Relationship Id="rId64" Type="http://schemas.openxmlformats.org/officeDocument/2006/relationships/slide" Target="slides/slide60.xml"/><Relationship Id="rId63" Type="http://schemas.openxmlformats.org/officeDocument/2006/relationships/slide" Target="slides/slide59.xml"/><Relationship Id="rId22" Type="http://schemas.openxmlformats.org/officeDocument/2006/relationships/slide" Target="slides/slide18.xml"/><Relationship Id="rId66" Type="http://schemas.openxmlformats.org/officeDocument/2006/relationships/slide" Target="slides/slide62.xml"/><Relationship Id="rId21" Type="http://schemas.openxmlformats.org/officeDocument/2006/relationships/slide" Target="slides/slide17.xml"/><Relationship Id="rId65" Type="http://schemas.openxmlformats.org/officeDocument/2006/relationships/slide" Target="slides/slide61.xml"/><Relationship Id="rId24" Type="http://schemas.openxmlformats.org/officeDocument/2006/relationships/slide" Target="slides/slide20.xml"/><Relationship Id="rId68" Type="http://schemas.openxmlformats.org/officeDocument/2006/relationships/slide" Target="slides/slide64.xml"/><Relationship Id="rId23" Type="http://schemas.openxmlformats.org/officeDocument/2006/relationships/slide" Target="slides/slide19.xml"/><Relationship Id="rId67" Type="http://schemas.openxmlformats.org/officeDocument/2006/relationships/slide" Target="slides/slide63.xml"/><Relationship Id="rId60" Type="http://schemas.openxmlformats.org/officeDocument/2006/relationships/slide" Target="slides/slide56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69" Type="http://schemas.openxmlformats.org/officeDocument/2006/relationships/slide" Target="slides/slide65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9" Type="http://schemas.openxmlformats.org/officeDocument/2006/relationships/slide" Target="slides/slide25.xml"/><Relationship Id="rId51" Type="http://schemas.openxmlformats.org/officeDocument/2006/relationships/slide" Target="slides/slide47.xml"/><Relationship Id="rId50" Type="http://schemas.openxmlformats.org/officeDocument/2006/relationships/slide" Target="slides/slide46.xml"/><Relationship Id="rId53" Type="http://schemas.openxmlformats.org/officeDocument/2006/relationships/slide" Target="slides/slide49.xml"/><Relationship Id="rId52" Type="http://schemas.openxmlformats.org/officeDocument/2006/relationships/slide" Target="slides/slide48.xml"/><Relationship Id="rId11" Type="http://schemas.openxmlformats.org/officeDocument/2006/relationships/slide" Target="slides/slide7.xml"/><Relationship Id="rId55" Type="http://schemas.openxmlformats.org/officeDocument/2006/relationships/slide" Target="slides/slide51.xml"/><Relationship Id="rId10" Type="http://schemas.openxmlformats.org/officeDocument/2006/relationships/slide" Target="slides/slide6.xml"/><Relationship Id="rId54" Type="http://schemas.openxmlformats.org/officeDocument/2006/relationships/slide" Target="slides/slide50.xml"/><Relationship Id="rId13" Type="http://schemas.openxmlformats.org/officeDocument/2006/relationships/slide" Target="slides/slide9.xml"/><Relationship Id="rId57" Type="http://schemas.openxmlformats.org/officeDocument/2006/relationships/slide" Target="slides/slide53.xml"/><Relationship Id="rId12" Type="http://schemas.openxmlformats.org/officeDocument/2006/relationships/slide" Target="slides/slide8.xml"/><Relationship Id="rId56" Type="http://schemas.openxmlformats.org/officeDocument/2006/relationships/slide" Target="slides/slide52.xml"/><Relationship Id="rId15" Type="http://schemas.openxmlformats.org/officeDocument/2006/relationships/slide" Target="slides/slide11.xml"/><Relationship Id="rId59" Type="http://schemas.openxmlformats.org/officeDocument/2006/relationships/slide" Target="slides/slide55.xml"/><Relationship Id="rId14" Type="http://schemas.openxmlformats.org/officeDocument/2006/relationships/slide" Target="slides/slide10.xml"/><Relationship Id="rId58" Type="http://schemas.openxmlformats.org/officeDocument/2006/relationships/slide" Target="slides/slide5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" name="Google Shape;66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" name="Google Shape;111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" name="Google Shape;116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" name="Google Shape;121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6" name="Google Shape;126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" name="Google Shape;131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6" name="Google Shape;136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" name="Google Shape;141;p1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6" name="Google Shape;146;p1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1" name="Google Shape;151;p1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6" name="Google Shape;156;p1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" name="Google Shape;71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1" name="Google Shape;161;p2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6" name="Google Shape;166;p2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1" name="Google Shape;171;p2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6" name="Google Shape;176;p2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1" name="Google Shape;181;p2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6" name="Google Shape;186;p2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1" name="Google Shape;191;p2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6" name="Google Shape;196;p2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1" name="Google Shape;201;p2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6" name="Google Shape;206;p2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" name="Google Shape;76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1" name="Google Shape;211;p3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6" name="Google Shape;216;p3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2" name="Google Shape;222;p3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7" name="Google Shape;227;p3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2" name="Google Shape;232;p3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8" name="Google Shape;238;p3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3" name="Google Shape;243;p3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8" name="Google Shape;248;p3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3" name="Google Shape;253;p3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8" name="Google Shape;258;p3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" name="Google Shape;81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3" name="Google Shape;263;p4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8" name="Google Shape;268;p4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3" name="Google Shape;273;p4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8" name="Google Shape;278;p4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0" name="Google Shape;290;p4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5" name="Google Shape;295;p4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0" name="Google Shape;300;p4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5" name="Google Shape;305;p4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0" name="Google Shape;310;p4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5" name="Google Shape;315;p4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" name="Google Shape;86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0" name="Google Shape;320;p5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5" name="Google Shape;325;p5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0" name="Google Shape;330;p5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5" name="Google Shape;335;p5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0" name="Google Shape;340;p5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5" name="Google Shape;345;p5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0" name="Google Shape;350;p5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5" name="Google Shape;355;p5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0" name="Google Shape;360;p5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5" name="Google Shape;365;p5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" name="Google Shape;91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2" name="Google Shape;372;p6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7" name="Google Shape;377;p6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2" name="Google Shape;382;p6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7" name="Google Shape;387;p6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2" name="Google Shape;392;p6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7" name="Google Shape;397;p6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2" name="Google Shape;402;p6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7" name="Google Shape;407;p6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2" name="Google Shape;412;p6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9" name="Google Shape;419;p6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" name="Google Shape;96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2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4" name="Google Shape;424;p7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7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9" name="Google Shape;429;p7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4" name="Google Shape;434;p7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7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9" name="Google Shape;439;p7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" name="Google Shape;101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" name="Google Shape;106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3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7.png"/><Relationship Id="rId3" Type="http://schemas.openxmlformats.org/officeDocument/2006/relationships/image" Target="../media/image18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2.png"/><Relationship Id="rId3" Type="http://schemas.openxmlformats.org/officeDocument/2006/relationships/image" Target="../media/image18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8.png"/><Relationship Id="rId3" Type="http://schemas.openxmlformats.org/officeDocument/2006/relationships/image" Target="../media/image3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2.png"/><Relationship Id="rId3" Type="http://schemas.openxmlformats.org/officeDocument/2006/relationships/image" Target="../media/image1.png"/><Relationship Id="rId4" Type="http://schemas.openxmlformats.org/officeDocument/2006/relationships/image" Target="../media/image20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4.png"/><Relationship Id="rId3" Type="http://schemas.openxmlformats.org/officeDocument/2006/relationships/image" Target="../media/image20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8.png"/><Relationship Id="rId3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cabezado de sección" type="secHead">
  <p:cSld name="SECTION_HEADER">
    <p:spTree>
      <p:nvGrpSpPr>
        <p:cNvPr id="6" name="Shape 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7;p7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133840" y="-95693"/>
            <a:ext cx="12446980" cy="7049386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8;p75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Montserrat"/>
              <a:buNone/>
              <a:defRPr b="1" i="0" sz="6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9" name="Google Shape;9;p75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7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" name="Google Shape;11;p7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7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y objetos" type="obj">
  <p:cSld name="OBJECT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oogle Shape;14;p7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flipH="1">
            <a:off x="-106325" y="-243995"/>
            <a:ext cx="12970689" cy="7345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5;p7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4519" y="165219"/>
            <a:ext cx="10000839" cy="2062717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76"/>
          <p:cNvSpPr txBox="1"/>
          <p:nvPr>
            <p:ph type="title"/>
          </p:nvPr>
        </p:nvSpPr>
        <p:spPr>
          <a:xfrm>
            <a:off x="838200" y="505135"/>
            <a:ext cx="7920338" cy="13255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b="1" i="0" sz="42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7" name="Google Shape;17;p76"/>
          <p:cNvSpPr txBox="1"/>
          <p:nvPr>
            <p:ph idx="1" type="body"/>
          </p:nvPr>
        </p:nvSpPr>
        <p:spPr>
          <a:xfrm>
            <a:off x="838200" y="2427842"/>
            <a:ext cx="10515600" cy="37491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8" name="Google Shape;18;p7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9" name="Google Shape;19;p7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20" name="Google Shape;20;p7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758538" y="-149782"/>
            <a:ext cx="3258943" cy="2627940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7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os objetos" type="twoObj">
  <p:cSld name="TWO_OBJECTS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oogle Shape;23;p7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205563" y="-96754"/>
            <a:ext cx="12450726" cy="70515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7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05563" y="-96755"/>
            <a:ext cx="12450726" cy="2106308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Google Shape;25;p77"/>
          <p:cNvSpPr txBox="1"/>
          <p:nvPr>
            <p:ph type="title"/>
          </p:nvPr>
        </p:nvSpPr>
        <p:spPr>
          <a:xfrm>
            <a:off x="838200" y="29361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  <a:defRPr b="1" i="0" sz="4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26" name="Google Shape;26;p77"/>
          <p:cNvSpPr txBox="1"/>
          <p:nvPr>
            <p:ph idx="1" type="body"/>
          </p:nvPr>
        </p:nvSpPr>
        <p:spPr>
          <a:xfrm>
            <a:off x="838200" y="2009553"/>
            <a:ext cx="5181600" cy="41674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7" name="Google Shape;27;p77"/>
          <p:cNvSpPr txBox="1"/>
          <p:nvPr>
            <p:ph idx="2" type="body"/>
          </p:nvPr>
        </p:nvSpPr>
        <p:spPr>
          <a:xfrm>
            <a:off x="6172200" y="2009553"/>
            <a:ext cx="5181600" cy="41674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8" name="Google Shape;28;p7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9" name="Google Shape;29;p7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0" name="Google Shape;30;p7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apositiva de título" type="title">
  <p:cSld name="TITLE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Google Shape;32;p7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109893" y="-85726"/>
            <a:ext cx="12411783" cy="7029452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Google Shape;33;p78"/>
          <p:cNvSpPr txBox="1"/>
          <p:nvPr>
            <p:ph type="ctrTitle"/>
          </p:nvPr>
        </p:nvSpPr>
        <p:spPr>
          <a:xfrm>
            <a:off x="1523999" y="4169229"/>
            <a:ext cx="9144000" cy="184500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Montserrat"/>
              <a:buNone/>
              <a:defRPr b="1" i="0" sz="48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34" name="Google Shape;34;p78"/>
          <p:cNvSpPr txBox="1"/>
          <p:nvPr>
            <p:ph idx="1" type="subTitle"/>
          </p:nvPr>
        </p:nvSpPr>
        <p:spPr>
          <a:xfrm>
            <a:off x="1523999" y="6050915"/>
            <a:ext cx="9144000" cy="58807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35" name="Google Shape;35;p7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10439" y="-85726"/>
            <a:ext cx="5371121" cy="43311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ación" type="twoTxTwoObj">
  <p:cSld name="TWO_OBJECTS_WITH_TEX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oogle Shape;37;p7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174425" y="-122275"/>
            <a:ext cx="12540849" cy="7102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38;p7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704408" y="531628"/>
            <a:ext cx="13600812" cy="234979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39;p7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770861" y="-224220"/>
            <a:ext cx="13733721" cy="2206020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Google Shape;40;p79"/>
          <p:cNvSpPr txBox="1"/>
          <p:nvPr>
            <p:ph type="title"/>
          </p:nvPr>
        </p:nvSpPr>
        <p:spPr>
          <a:xfrm>
            <a:off x="838200" y="272829"/>
            <a:ext cx="10515600" cy="12512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6116E"/>
              </a:buClr>
              <a:buSzPts val="4000"/>
              <a:buFont typeface="Montserrat"/>
              <a:buNone/>
              <a:defRPr b="1" i="0" sz="4000" u="none" cap="none" strike="noStrike">
                <a:solidFill>
                  <a:srgbClr val="36116E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41" name="Google Shape;41;p79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b="1" i="0" sz="2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2" name="Google Shape;42;p79"/>
          <p:cNvSpPr txBox="1"/>
          <p:nvPr>
            <p:ph idx="2" type="body"/>
          </p:nvPr>
        </p:nvSpPr>
        <p:spPr>
          <a:xfrm>
            <a:off x="839788" y="2775097"/>
            <a:ext cx="5157787" cy="34145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3" name="Google Shape;43;p79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b="1" i="0" sz="2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4" name="Google Shape;44;p79"/>
          <p:cNvSpPr txBox="1"/>
          <p:nvPr>
            <p:ph idx="4" type="body"/>
          </p:nvPr>
        </p:nvSpPr>
        <p:spPr>
          <a:xfrm>
            <a:off x="6172200" y="2775097"/>
            <a:ext cx="5183188" cy="34145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5" name="Google Shape;45;p7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6" name="Google Shape;46;p7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7" name="Google Shape;47;p7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olo el título" type="titleOnly">
  <p:cSld name="TITLE_ONLY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8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127490" y="-95693"/>
            <a:ext cx="12446980" cy="7049386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50;p8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865974" y="-270790"/>
            <a:ext cx="13923945" cy="2726911"/>
          </a:xfrm>
          <a:prstGeom prst="rect">
            <a:avLst/>
          </a:prstGeom>
          <a:noFill/>
          <a:ln>
            <a:noFill/>
          </a:ln>
        </p:spPr>
      </p:pic>
      <p:sp>
        <p:nvSpPr>
          <p:cNvPr id="51" name="Google Shape;51;p80"/>
          <p:cNvSpPr txBox="1"/>
          <p:nvPr>
            <p:ph type="title"/>
          </p:nvPr>
        </p:nvSpPr>
        <p:spPr>
          <a:xfrm>
            <a:off x="838200" y="435934"/>
            <a:ext cx="10515600" cy="13184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6116E"/>
              </a:buClr>
              <a:buSzPts val="4000"/>
              <a:buFont typeface="Montserrat"/>
              <a:buNone/>
              <a:defRPr b="1" i="0" sz="4000" u="none" cap="none" strike="noStrike">
                <a:solidFill>
                  <a:srgbClr val="36116E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52" name="Google Shape;52;p8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3" name="Google Shape;53;p8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4" name="Google Shape;54;p8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n con título" type="picTx">
  <p:cSld name="PICTURE_WITH_CAPTION_TEXT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Google Shape;56;p8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85269" y="-71781"/>
            <a:ext cx="12362538" cy="7001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8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07650" y="-413414"/>
            <a:ext cx="8123275" cy="7145079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81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Montserrat"/>
              <a:buNone/>
              <a:defRPr b="1" i="0" sz="32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59" name="Google Shape;59;p81"/>
          <p:cNvSpPr/>
          <p:nvPr>
            <p:ph idx="2" type="pic"/>
          </p:nvPr>
        </p:nvSpPr>
        <p:spPr>
          <a:xfrm>
            <a:off x="5334700" y="600739"/>
            <a:ext cx="5869173" cy="5116772"/>
          </a:xfrm>
          <a:prstGeom prst="rect">
            <a:avLst/>
          </a:prstGeom>
          <a:noFill/>
          <a:ln>
            <a:noFill/>
          </a:ln>
        </p:spPr>
      </p:sp>
      <p:sp>
        <p:nvSpPr>
          <p:cNvPr id="60" name="Google Shape;60;p81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1" name="Google Shape;61;p8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2" name="Google Shape;62;p8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3" name="Google Shape;63;p8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6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5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8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1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0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14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12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17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13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19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1.xml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2.xml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16.png"/><Relationship Id="rId4" Type="http://schemas.openxmlformats.org/officeDocument/2006/relationships/image" Target="../media/image39.png"/><Relationship Id="rId5" Type="http://schemas.openxmlformats.org/officeDocument/2006/relationships/image" Target="../media/image33.png"/><Relationship Id="rId6" Type="http://schemas.openxmlformats.org/officeDocument/2006/relationships/image" Target="../media/image29.png"/><Relationship Id="rId7" Type="http://schemas.openxmlformats.org/officeDocument/2006/relationships/image" Target="../media/image40.png"/><Relationship Id="rId8" Type="http://schemas.openxmlformats.org/officeDocument/2006/relationships/image" Target="../media/image34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4.xml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5.xml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22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21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25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2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0.xml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1.xml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23.pn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26.pn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27.pn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28.pn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6.xml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7.xml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8.xml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9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.png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0.xml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30.png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32.png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31.png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35.png"/></Relationships>
</file>

<file path=ppt/slides/_rels/slide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36.png"/></Relationships>
</file>

<file path=ppt/slides/_rels/slide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6.xml"/></Relationships>
</file>

<file path=ppt/slides/_rels/slide6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7.xml"/></Relationships>
</file>

<file path=ppt/slides/_rels/slide6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8.xml"/></Relationships>
</file>

<file path=ppt/slides/_rels/slide6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9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.png"/></Relationships>
</file>

<file path=ppt/slides/_rels/slide7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0.xml"/></Relationships>
</file>

<file path=ppt/slides/_rels/slide7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1.xml"/></Relationships>
</file>

<file path=ppt/slides/_rels/slide7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2.xml"/></Relationships>
</file>

<file path=ppt/slides/_rels/slide7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3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"/>
          <p:cNvSpPr txBox="1"/>
          <p:nvPr/>
        </p:nvSpPr>
        <p:spPr>
          <a:xfrm>
            <a:off x="838200" y="1554440"/>
            <a:ext cx="10515600" cy="37491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Arial"/>
              <a:buNone/>
            </a:pPr>
            <a:r>
              <a:rPr b="1" i="0" lang="es-ES" sz="60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La estrategia de email marketing que generó más de $14.2mm USD en ventas en los últimos 12 meses</a:t>
            </a:r>
            <a:endParaRPr b="1" i="0" sz="3200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0"/>
          <p:cNvSpPr txBox="1"/>
          <p:nvPr/>
        </p:nvSpPr>
        <p:spPr>
          <a:xfrm>
            <a:off x="838200" y="1554440"/>
            <a:ext cx="10515600" cy="37491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t/>
            </a:r>
            <a:endParaRPr b="1" i="0" sz="3200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t/>
            </a:r>
            <a:endParaRPr b="1" i="0" sz="3200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</a:pPr>
            <a:r>
              <a:rPr b="1" i="0" lang="es-ES" sz="48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Ahora, antes de continuar, quiero que sepas quién soy</a:t>
            </a:r>
            <a:endParaRPr b="1" i="0" sz="48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t/>
            </a:r>
            <a:endParaRPr b="1" i="0" sz="3200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Google Shape;118;p11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04531" y="0"/>
            <a:ext cx="13030418" cy="7279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2"/>
          <p:cNvSpPr txBox="1"/>
          <p:nvPr/>
        </p:nvSpPr>
        <p:spPr>
          <a:xfrm>
            <a:off x="838200" y="1554440"/>
            <a:ext cx="10515600" cy="37491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t/>
            </a:r>
            <a:endParaRPr b="1" i="0" sz="3200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t/>
            </a:r>
            <a:endParaRPr b="1" i="0" sz="3200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</a:pPr>
            <a:r>
              <a:rPr b="1" i="0" lang="es-ES" sz="48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UNA ESTRATEGIA DE 4 SIMPLES PASOS “CADO”</a:t>
            </a:r>
            <a:endParaRPr b="1" i="0" sz="48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t/>
            </a:r>
            <a:endParaRPr b="1" i="0" sz="3200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3"/>
          <p:cNvSpPr txBox="1"/>
          <p:nvPr/>
        </p:nvSpPr>
        <p:spPr>
          <a:xfrm>
            <a:off x="838200" y="1554440"/>
            <a:ext cx="10515600" cy="37491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t/>
            </a:r>
            <a:endParaRPr b="1" i="0" sz="3200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</a:pPr>
            <a:r>
              <a:rPr b="1" i="0" lang="es-ES" sz="48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CAPTURE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</a:pPr>
            <a:r>
              <a:rPr b="1" i="0" lang="es-ES" sz="48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AUTOMATE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</a:pPr>
            <a:r>
              <a:rPr b="1" i="0" lang="es-ES" sz="48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DEPLOY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</a:pPr>
            <a:r>
              <a:rPr b="1" i="0" lang="es-ES" sz="48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OPTIMIZE</a:t>
            </a:r>
            <a:endParaRPr b="1" i="0" sz="48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t/>
            </a:r>
            <a:endParaRPr b="1" i="0" sz="3200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4"/>
          <p:cNvSpPr txBox="1"/>
          <p:nvPr/>
        </p:nvSpPr>
        <p:spPr>
          <a:xfrm>
            <a:off x="838200" y="1554440"/>
            <a:ext cx="10515600" cy="37491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t/>
            </a:r>
            <a:endParaRPr b="1" i="0" sz="3200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9600"/>
              <a:buFont typeface="Arial"/>
              <a:buNone/>
            </a:pPr>
            <a:r>
              <a:rPr b="1" i="0" lang="es-ES" sz="96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CAPTURA DE CONTACTOS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t/>
            </a:r>
            <a:endParaRPr b="1" i="0" sz="3200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5"/>
          <p:cNvSpPr txBox="1"/>
          <p:nvPr/>
        </p:nvSpPr>
        <p:spPr>
          <a:xfrm>
            <a:off x="838200" y="1554440"/>
            <a:ext cx="10515600" cy="37491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t/>
            </a:r>
            <a:endParaRPr b="1" i="0" sz="3200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</a:pPr>
            <a:r>
              <a:rPr b="1" i="0" lang="es-ES" sz="4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Es un formulario que aparece a tus visitantes cuando aterrizan en tu pagina web ofreciendo un incentivo, a cambio de su nombre y un correo electrónico.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t/>
            </a:r>
            <a:endParaRPr b="1" i="0" sz="3200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Google Shape;143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42043" y="-97656"/>
            <a:ext cx="12610238" cy="70932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Google Shape;148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68676" y="-150921"/>
            <a:ext cx="12641802" cy="71110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Google Shape;153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77555" y="-195309"/>
            <a:ext cx="12752279" cy="71731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77555" y="-115410"/>
            <a:ext cx="12570781" cy="70710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"/>
          <p:cNvSpPr txBox="1"/>
          <p:nvPr/>
        </p:nvSpPr>
        <p:spPr>
          <a:xfrm>
            <a:off x="838200" y="1554440"/>
            <a:ext cx="10515600" cy="37491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t/>
            </a:r>
            <a:endParaRPr b="1" i="0" sz="3200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t/>
            </a:r>
            <a:endParaRPr b="1" i="0" sz="3200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</a:pPr>
            <a:r>
              <a:rPr b="1" i="0" lang="es-ES" sz="36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Mi objetivo en este entrenamiento es darte un plan para que hagas más ventas en tu negocio sin pagar un solo peso en ads, a través de una estrategia poco usada…</a:t>
            </a:r>
            <a:endParaRPr b="0" i="0" sz="36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0"/>
          <p:cNvSpPr txBox="1"/>
          <p:nvPr/>
        </p:nvSpPr>
        <p:spPr>
          <a:xfrm>
            <a:off x="838200" y="1859671"/>
            <a:ext cx="10515600" cy="37491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rPr b="1" i="0" lang="es-ES" sz="32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- Cuantos más suscriptores haya en nuestra lista, más oportunidades de conversión…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t/>
            </a:r>
            <a:endParaRPr b="1" i="0" sz="32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rPr b="1" i="0" lang="es-ES" sz="32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- Cuantas más personas introduzcamos en el flujo de bienvenida, mayor numero de ventas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1"/>
          <p:cNvSpPr txBox="1"/>
          <p:nvPr/>
        </p:nvSpPr>
        <p:spPr>
          <a:xfrm>
            <a:off x="838200" y="1859671"/>
            <a:ext cx="10515600" cy="37491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Arial"/>
              <a:buNone/>
            </a:pPr>
            <a:r>
              <a:rPr b="1" i="0" lang="es-ES" sz="5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META: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Arial"/>
              <a:buNone/>
            </a:pPr>
            <a:r>
              <a:rPr b="1" i="0" lang="es-ES" sz="5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Una tasa de inscripción entre el 8% y 12%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2"/>
          <p:cNvSpPr txBox="1"/>
          <p:nvPr/>
        </p:nvSpPr>
        <p:spPr>
          <a:xfrm>
            <a:off x="838200" y="1554440"/>
            <a:ext cx="10515600" cy="37491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b="1" i="0" lang="es-ES" sz="28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Esta oferta podría ser: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t/>
            </a:r>
            <a:endParaRPr b="1" i="0" sz="28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b="1" i="0" lang="es-ES" sz="28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%OFF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b="1" i="0" lang="es-ES" sz="28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$ OFF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b="1" i="0" lang="es-ES" sz="28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Envío gratuito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b="1" i="0" lang="es-ES" sz="28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Producto gratuito 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b="1" i="0" lang="es-ES" sz="28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Oportunidad de ganar X gratis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b="1" i="0" lang="es-ES" sz="28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Desbloquea X en tus dos primeros pedidos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3"/>
          <p:cNvSpPr txBox="1"/>
          <p:nvPr/>
        </p:nvSpPr>
        <p:spPr>
          <a:xfrm>
            <a:off x="838200" y="1554440"/>
            <a:ext cx="10515600" cy="37491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</a:pPr>
            <a:r>
              <a:t/>
            </a:r>
            <a:endParaRPr b="1" i="0" sz="48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</a:pPr>
            <a:r>
              <a:rPr b="1" i="0" lang="es-ES" sz="48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Una vez hecho esto, pasamos al segundo paso de esta estrategia</a:t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24"/>
          <p:cNvSpPr txBox="1"/>
          <p:nvPr/>
        </p:nvSpPr>
        <p:spPr>
          <a:xfrm>
            <a:off x="838200" y="1554440"/>
            <a:ext cx="10515600" cy="37491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</a:pPr>
            <a:r>
              <a:t/>
            </a:r>
            <a:endParaRPr b="1" i="0" sz="48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</a:pPr>
            <a:r>
              <a:t/>
            </a:r>
            <a:endParaRPr b="1" i="0" sz="48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</a:pPr>
            <a:r>
              <a:rPr b="1" i="0" lang="es-ES" sz="48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AUTOMATIZACIONES</a:t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25"/>
          <p:cNvSpPr txBox="1"/>
          <p:nvPr/>
        </p:nvSpPr>
        <p:spPr>
          <a:xfrm>
            <a:off x="838200" y="1554440"/>
            <a:ext cx="10515600" cy="37491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</a:pPr>
            <a:r>
              <a:t/>
            </a:r>
            <a:endParaRPr b="1" i="0" sz="48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</a:pPr>
            <a:r>
              <a:rPr b="1" i="0" lang="es-ES" sz="48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Se trata de una serie de correos que se activan en función de un comportamiento X</a:t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26"/>
          <p:cNvSpPr txBox="1"/>
          <p:nvPr/>
        </p:nvSpPr>
        <p:spPr>
          <a:xfrm>
            <a:off x="838200" y="1554440"/>
            <a:ext cx="10515600" cy="37491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</a:pPr>
            <a:r>
              <a:t/>
            </a:r>
            <a:endParaRPr b="1" i="0" sz="48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</a:pPr>
            <a:r>
              <a:t/>
            </a:r>
            <a:endParaRPr b="1" i="0" sz="48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</a:pPr>
            <a:r>
              <a:rPr b="1" i="0" lang="es-ES" sz="48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CUSTUMER LIFE JOURNEY</a:t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27"/>
          <p:cNvSpPr txBox="1"/>
          <p:nvPr/>
        </p:nvSpPr>
        <p:spPr>
          <a:xfrm>
            <a:off x="838200" y="1767504"/>
            <a:ext cx="10515600" cy="37491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</a:pPr>
            <a:r>
              <a:t/>
            </a:r>
            <a:endParaRPr b="1" i="0" sz="48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</a:pPr>
            <a:r>
              <a:rPr b="1" i="0" lang="es-ES" sz="48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Es el camino que sigue todo cliente para realizar una compra. </a:t>
            </a: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28"/>
          <p:cNvSpPr txBox="1"/>
          <p:nvPr/>
        </p:nvSpPr>
        <p:spPr>
          <a:xfrm>
            <a:off x="838200" y="1767504"/>
            <a:ext cx="10515600" cy="37491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</a:pPr>
            <a:r>
              <a:rPr b="1" i="0" lang="es-ES" sz="48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Conocimiento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</a:pPr>
            <a:r>
              <a:rPr b="1" i="0" lang="es-ES" sz="48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Consideración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</a:pPr>
            <a:r>
              <a:rPr b="1" i="0" lang="es-ES" sz="48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Compra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</a:pPr>
            <a:r>
              <a:rPr b="1" i="0" lang="es-ES" sz="48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Retención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</a:pPr>
            <a:r>
              <a:rPr b="1" i="0" lang="es-ES" sz="48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Lealtad</a:t>
            </a: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29"/>
          <p:cNvSpPr txBox="1"/>
          <p:nvPr/>
        </p:nvSpPr>
        <p:spPr>
          <a:xfrm>
            <a:off x="838200" y="1767504"/>
            <a:ext cx="10515600" cy="37491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</a:pPr>
            <a:r>
              <a:rPr b="1" i="0" lang="es-ES" sz="48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Conocimiento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r>
              <a:t/>
            </a:r>
            <a:endParaRPr b="1" i="0" sz="11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b="1" i="0" lang="es-ES" sz="2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La primera etapa del CUSUTMER JOURNEY es la fase de conocimiento. 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t/>
            </a:r>
            <a:endParaRPr b="1" i="0" sz="24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b="1" i="0" lang="es-ES" sz="2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Es el momento en el que un consumidor conoce por primera vez la oferta de tu empresa y quiere saber más, por lo que suele considerarse la fase más importante de este ciclo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3"/>
          <p:cNvSpPr txBox="1"/>
          <p:nvPr/>
        </p:nvSpPr>
        <p:spPr>
          <a:xfrm>
            <a:off x="838200" y="1554440"/>
            <a:ext cx="10515600" cy="37491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t/>
            </a:r>
            <a:endParaRPr b="1" i="0" sz="3200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t/>
            </a:r>
            <a:endParaRPr b="1" i="0" sz="3200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b="1" i="0" lang="es-ES" sz="4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Adquirir nuevos clientes a través de anuncios es cada vez mas costoso…</a:t>
            </a:r>
            <a:endParaRPr b="0" i="0" sz="44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30"/>
          <p:cNvSpPr txBox="1"/>
          <p:nvPr/>
        </p:nvSpPr>
        <p:spPr>
          <a:xfrm>
            <a:off x="838200" y="1767504"/>
            <a:ext cx="10515600" cy="37491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b="1" i="0" lang="es-ES" sz="2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En esta etapa, automatizamos el flujo de bienvenida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t/>
            </a:r>
            <a:endParaRPr b="1" i="0" sz="24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b="1" i="0" lang="es-ES" sz="2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Este flujo se activa una vez que un visitante se suscribe a nuestra lista a través del pop-up del paso 1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t/>
            </a:r>
            <a:endParaRPr b="1" i="0" sz="24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b="1" i="0" lang="es-ES" sz="2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Este flujo presenta tu marca al cliente potencial y aprovecha ese primer interés para que compre.</a:t>
            </a:r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31"/>
          <p:cNvSpPr txBox="1"/>
          <p:nvPr/>
        </p:nvSpPr>
        <p:spPr>
          <a:xfrm>
            <a:off x="838200" y="1767504"/>
            <a:ext cx="10515600" cy="37491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t/>
            </a:r>
            <a:endParaRPr b="1" i="0" sz="24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19" name="Google Shape;219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77553" y="-106532"/>
            <a:ext cx="12624046" cy="71010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32"/>
          <p:cNvSpPr txBox="1"/>
          <p:nvPr/>
        </p:nvSpPr>
        <p:spPr>
          <a:xfrm>
            <a:off x="838200" y="1767504"/>
            <a:ext cx="10515600" cy="37491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</a:pPr>
            <a:r>
              <a:t/>
            </a:r>
            <a:endParaRPr b="1" i="0" sz="8000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8000"/>
              <a:buFont typeface="Arial"/>
              <a:buNone/>
            </a:pPr>
            <a:r>
              <a:rPr b="1" i="0" lang="es-ES" sz="80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CONSIDERACION</a:t>
            </a:r>
            <a:endParaRPr b="1" i="0" sz="24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33"/>
          <p:cNvSpPr txBox="1"/>
          <p:nvPr/>
        </p:nvSpPr>
        <p:spPr>
          <a:xfrm>
            <a:off x="838200" y="1767504"/>
            <a:ext cx="10515600" cy="37491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t/>
            </a:r>
            <a:endParaRPr b="1" i="0" sz="3200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None/>
            </a:pPr>
            <a:r>
              <a:rPr b="1" i="0" lang="es-ES" sz="32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Esta es la fase en la que tus clientes potenciales han realizado una investigación inicial y conocen algunas de las opciones que pueden elegir. 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t/>
            </a:r>
            <a:endParaRPr b="1" i="0" sz="3200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None/>
            </a:pPr>
            <a:r>
              <a:rPr b="1" i="0" lang="es-ES" sz="32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Sin embargo, algo los previene de comprar…</a:t>
            </a:r>
            <a:endParaRPr b="1" i="0" sz="3200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34"/>
          <p:cNvSpPr txBox="1"/>
          <p:nvPr>
            <p:ph idx="1" type="body"/>
          </p:nvPr>
        </p:nvSpPr>
        <p:spPr>
          <a:xfrm>
            <a:off x="838200" y="553282"/>
            <a:ext cx="8092736" cy="37491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</a:pPr>
            <a:r>
              <a:rPr b="1" lang="es-ES" sz="3200"/>
              <a:t>En esta etapa, automatizamos los siguientes flujos:</a:t>
            </a:r>
            <a:endParaRPr/>
          </a:p>
        </p:txBody>
      </p:sp>
      <p:sp>
        <p:nvSpPr>
          <p:cNvPr id="235" name="Google Shape;235;p34"/>
          <p:cNvSpPr txBox="1"/>
          <p:nvPr/>
        </p:nvSpPr>
        <p:spPr>
          <a:xfrm>
            <a:off x="1299839" y="1865158"/>
            <a:ext cx="10515600" cy="37491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t/>
            </a:r>
            <a:endParaRPr b="1" i="0" sz="3200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t/>
            </a:r>
            <a:endParaRPr b="1" i="0" sz="3200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None/>
            </a:pPr>
            <a:r>
              <a:rPr b="1" i="0" lang="es-ES" sz="32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Flujo de sitio abandonado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None/>
            </a:pPr>
            <a:r>
              <a:rPr b="1" i="0" lang="es-ES" sz="32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       Flujo de carrito abandonado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None/>
            </a:pPr>
            <a:r>
              <a:rPr b="1" i="0" lang="es-ES" sz="32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            Flujo de pagina de producto abandonada</a:t>
            </a:r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Google Shape;240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42043" y="-168676"/>
            <a:ext cx="13032420" cy="72957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" name="Google Shape;245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57453" y="-106533"/>
            <a:ext cx="13146843" cy="7395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37"/>
          <p:cNvSpPr txBox="1"/>
          <p:nvPr/>
        </p:nvSpPr>
        <p:spPr>
          <a:xfrm>
            <a:off x="838200" y="1359131"/>
            <a:ext cx="10515600" cy="37491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</a:pPr>
            <a:r>
              <a:t/>
            </a:r>
            <a:endParaRPr b="1" i="0" sz="8000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8000"/>
              <a:buFont typeface="Arial"/>
              <a:buNone/>
            </a:pPr>
            <a:r>
              <a:rPr b="1" i="0" lang="es-ES" sz="80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CARRITO ABANDONADO</a:t>
            </a:r>
            <a:endParaRPr b="1" i="0" sz="24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5" name="Google Shape;255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77554" y="-133166"/>
            <a:ext cx="12615169" cy="70960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Google Shape;260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77553" y="-142043"/>
            <a:ext cx="12632924" cy="71060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4"/>
          <p:cNvSpPr txBox="1"/>
          <p:nvPr/>
        </p:nvSpPr>
        <p:spPr>
          <a:xfrm>
            <a:off x="838200" y="1554440"/>
            <a:ext cx="10515600" cy="37491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t/>
            </a:r>
            <a:endParaRPr b="1" i="0" sz="3200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t/>
            </a:r>
            <a:endParaRPr b="1" i="0" sz="3200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t/>
            </a:r>
            <a:endParaRPr b="1" i="0" sz="3200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None/>
            </a:pPr>
            <a:r>
              <a:rPr b="1" i="0" lang="es-ES" sz="48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Lo escuchaste bien, IRRELEVANTE!</a:t>
            </a:r>
            <a:endParaRPr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40"/>
          <p:cNvSpPr txBox="1"/>
          <p:nvPr/>
        </p:nvSpPr>
        <p:spPr>
          <a:xfrm>
            <a:off x="838200" y="1359131"/>
            <a:ext cx="10515600" cy="37491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</a:pPr>
            <a:r>
              <a:t/>
            </a:r>
            <a:endParaRPr b="1" i="0" sz="8000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8000"/>
              <a:buFont typeface="Arial"/>
              <a:buNone/>
            </a:pPr>
            <a:r>
              <a:rPr b="1" i="0" lang="es-ES" sz="80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ACCIÓN</a:t>
            </a:r>
            <a:endParaRPr b="1" i="0" sz="8000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41"/>
          <p:cNvSpPr txBox="1"/>
          <p:nvPr/>
        </p:nvSpPr>
        <p:spPr>
          <a:xfrm>
            <a:off x="838200" y="1554440"/>
            <a:ext cx="10515600" cy="37491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Arial"/>
              <a:buNone/>
            </a:pPr>
            <a:r>
              <a:rPr b="1" i="0" lang="es-ES" sz="30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La etapa en la que un prospecto se convierte en cliente. 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rial"/>
              <a:buNone/>
            </a:pPr>
            <a:r>
              <a:t/>
            </a:r>
            <a:endParaRPr b="1" i="0" sz="3000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Arial"/>
              <a:buNone/>
            </a:pPr>
            <a:r>
              <a:rPr b="1" i="0" lang="es-ES" sz="30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Ya ha evaluado la oferta de la marca y ha decidido comprar!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rial"/>
              <a:buNone/>
            </a:pPr>
            <a:r>
              <a:t/>
            </a:r>
            <a:endParaRPr b="1" i="0" sz="3000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Arial"/>
              <a:buNone/>
            </a:pPr>
            <a:r>
              <a:rPr b="1" i="0" lang="es-ES" sz="30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Sin embargo, una vez que nuestro duro trabajo en las etapas anteriores se traduce en una venta, no es momento de descansar...</a:t>
            </a:r>
            <a:endParaRPr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42"/>
          <p:cNvSpPr txBox="1"/>
          <p:nvPr/>
        </p:nvSpPr>
        <p:spPr>
          <a:xfrm>
            <a:off x="838200" y="1359131"/>
            <a:ext cx="10515600" cy="37491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</a:pPr>
            <a:r>
              <a:t/>
            </a:r>
            <a:endParaRPr b="1" i="0" sz="8000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6600"/>
              <a:buFont typeface="Arial"/>
              <a:buNone/>
            </a:pPr>
            <a:r>
              <a:rPr b="1" i="0" lang="es-ES" sz="66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FLUJO POST-COMPRA</a:t>
            </a:r>
            <a:endParaRPr b="1" i="0" sz="6600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43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Montserrat"/>
              <a:buNone/>
            </a:pPr>
            <a:r>
              <a:t/>
            </a:r>
            <a:endParaRPr/>
          </a:p>
        </p:txBody>
      </p:sp>
      <p:sp>
        <p:nvSpPr>
          <p:cNvPr id="281" name="Google Shape;281;p43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t/>
            </a:r>
            <a:endParaRPr/>
          </a:p>
        </p:txBody>
      </p:sp>
      <p:pic>
        <p:nvPicPr>
          <p:cNvPr id="282" name="Google Shape;282;p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30819" y="-204187"/>
            <a:ext cx="12736498" cy="7164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78536" y="-135746"/>
            <a:ext cx="1245023" cy="70966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4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791404" y="-170628"/>
            <a:ext cx="1523144" cy="71663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p4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549994" y="-206301"/>
            <a:ext cx="1300626" cy="7164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4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0120054" y="-206302"/>
            <a:ext cx="1617411" cy="71408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43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7885990" y="-170628"/>
            <a:ext cx="1241917" cy="71286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44"/>
          <p:cNvSpPr txBox="1"/>
          <p:nvPr/>
        </p:nvSpPr>
        <p:spPr>
          <a:xfrm>
            <a:off x="838200" y="1359131"/>
            <a:ext cx="10515600" cy="37491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</a:pPr>
            <a:r>
              <a:t/>
            </a:r>
            <a:endParaRPr b="1" i="0" sz="8000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6600"/>
              <a:buFont typeface="Arial"/>
              <a:buNone/>
            </a:pPr>
            <a:r>
              <a:rPr b="1" i="0" lang="es-ES" sz="66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RETENCION</a:t>
            </a:r>
            <a:endParaRPr b="1" i="0" sz="6600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45"/>
          <p:cNvSpPr txBox="1"/>
          <p:nvPr/>
        </p:nvSpPr>
        <p:spPr>
          <a:xfrm>
            <a:off x="838200" y="2158121"/>
            <a:ext cx="10515600" cy="37491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Arial"/>
              <a:buNone/>
            </a:pPr>
            <a:r>
              <a:rPr b="1" i="0" lang="es-ES" sz="44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La fase de retención consiste en profundizar la relación con el cliente después de su primera compra, para así, fidelizar al cliente aumentando CLTV</a:t>
            </a:r>
            <a:endParaRPr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" name="Google Shape;302;p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86432" y="-124287"/>
            <a:ext cx="12594453" cy="70843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" name="Google Shape;307;p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50921" y="-124287"/>
            <a:ext cx="12610236" cy="70932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" name="Google Shape;312;p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33165" y="-124288"/>
            <a:ext cx="12657584" cy="71198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" name="Google Shape;317;p4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50922" y="-88777"/>
            <a:ext cx="12526393" cy="70460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5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15411" y="-259333"/>
            <a:ext cx="13005788" cy="73157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50"/>
          <p:cNvSpPr txBox="1"/>
          <p:nvPr/>
        </p:nvSpPr>
        <p:spPr>
          <a:xfrm>
            <a:off x="838200" y="2158121"/>
            <a:ext cx="10515600" cy="37491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</a:pPr>
            <a:r>
              <a:rPr b="1" i="0" lang="es-ES" sz="28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Otros flujos que se pueden crear para esta etapa: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t/>
            </a:r>
            <a:endParaRPr b="1" i="0" sz="2800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4572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Char char="-"/>
            </a:pPr>
            <a:r>
              <a:rPr b="1" i="0" lang="es-ES" sz="28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Low in stock</a:t>
            </a:r>
            <a:endParaRPr/>
          </a:p>
          <a:p>
            <a:pPr indent="-4572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Char char="-"/>
            </a:pPr>
            <a:r>
              <a:rPr b="1" i="0" lang="es-ES" sz="28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Pre-VIP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</a:pPr>
            <a:r>
              <a:rPr b="1" i="0" lang="es-ES" sz="28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- Flujo de reenganche</a:t>
            </a:r>
            <a:endParaRPr/>
          </a:p>
          <a:p>
            <a:pPr indent="-4572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Char char="-"/>
            </a:pPr>
            <a:r>
              <a:rPr b="1" i="0" lang="es-ES" sz="28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Recompensa por clic</a:t>
            </a:r>
            <a:endParaRPr/>
          </a:p>
          <a:p>
            <a:pPr indent="-4572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Char char="-"/>
            </a:pPr>
            <a:r>
              <a:rPr b="1" i="0" lang="es-ES" sz="28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Recompensa por apertura</a:t>
            </a:r>
            <a:endParaRPr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51"/>
          <p:cNvSpPr txBox="1"/>
          <p:nvPr/>
        </p:nvSpPr>
        <p:spPr>
          <a:xfrm>
            <a:off x="838200" y="2158121"/>
            <a:ext cx="10515600" cy="37491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Arial"/>
              <a:buNone/>
            </a:pPr>
            <a:r>
              <a:t/>
            </a:r>
            <a:endParaRPr b="1" i="0" sz="5400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5400"/>
              <a:buFont typeface="Arial"/>
              <a:buNone/>
            </a:pPr>
            <a:r>
              <a:rPr b="1" i="0" lang="es-ES" sz="54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LEALTAD</a:t>
            </a:r>
            <a:endParaRPr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2" name="Google Shape;332;p5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33166" y="-115410"/>
            <a:ext cx="12570781" cy="70710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" name="Google Shape;337;p5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50921" y="-204188"/>
            <a:ext cx="12704933" cy="7146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2" name="Google Shape;342;p5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50920" y="-115410"/>
            <a:ext cx="12588536" cy="70810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7" name="Google Shape;347;p5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50920" y="-88777"/>
            <a:ext cx="12517514" cy="70411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56"/>
          <p:cNvSpPr txBox="1"/>
          <p:nvPr/>
        </p:nvSpPr>
        <p:spPr>
          <a:xfrm>
            <a:off x="838200" y="2158121"/>
            <a:ext cx="10515600" cy="37491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t/>
            </a:r>
            <a:endParaRPr b="1" i="0" sz="2800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None/>
            </a:pPr>
            <a:r>
              <a:rPr b="1" i="0" lang="es-ES" sz="32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Una vez que los flujos se han creado, pasamos al tercer paso de nuestra estrategia</a:t>
            </a:r>
            <a:endParaRPr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57"/>
          <p:cNvSpPr txBox="1"/>
          <p:nvPr/>
        </p:nvSpPr>
        <p:spPr>
          <a:xfrm>
            <a:off x="838200" y="2158121"/>
            <a:ext cx="10515600" cy="37491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"/>
              <a:buNone/>
            </a:pPr>
            <a:r>
              <a:t/>
            </a:r>
            <a:endParaRPr b="1" i="0" sz="6000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Arial"/>
              <a:buNone/>
            </a:pPr>
            <a:r>
              <a:rPr b="1" i="0" lang="es-ES" sz="60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CAMPAÑAS</a:t>
            </a:r>
            <a:endParaRPr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58"/>
          <p:cNvSpPr txBox="1"/>
          <p:nvPr/>
        </p:nvSpPr>
        <p:spPr>
          <a:xfrm>
            <a:off x="838200" y="2158121"/>
            <a:ext cx="10515600" cy="37491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"/>
              <a:buNone/>
            </a:pPr>
            <a:r>
              <a:t/>
            </a:r>
            <a:endParaRPr b="1" i="0" sz="6000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None/>
            </a:pPr>
            <a:r>
              <a:rPr b="1" i="0" lang="es-ES" sz="48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SEGMENTACION + CONTENIDO PERSONALIZADO = $$$</a:t>
            </a:r>
            <a:endParaRPr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59"/>
          <p:cNvSpPr txBox="1"/>
          <p:nvPr>
            <p:ph type="title"/>
          </p:nvPr>
        </p:nvSpPr>
        <p:spPr>
          <a:xfrm>
            <a:off x="838200" y="29361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</a:pPr>
            <a:r>
              <a:rPr b="1" lang="es-ES" sz="4400"/>
              <a:t>EJEMPLO:</a:t>
            </a:r>
            <a:br>
              <a:rPr b="1" lang="es-ES" sz="4400"/>
            </a:br>
            <a:endParaRPr/>
          </a:p>
        </p:txBody>
      </p:sp>
      <p:sp>
        <p:nvSpPr>
          <p:cNvPr id="368" name="Google Shape;368;p59"/>
          <p:cNvSpPr txBox="1"/>
          <p:nvPr>
            <p:ph idx="1" type="body"/>
          </p:nvPr>
        </p:nvSpPr>
        <p:spPr>
          <a:xfrm>
            <a:off x="838200" y="2009553"/>
            <a:ext cx="5181600" cy="41674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</a:pPr>
            <a:r>
              <a:rPr b="1" i="0" lang="es-ES" sz="2800" u="none" strike="noStrike">
                <a:solidFill>
                  <a:srgbClr val="FFFFFF"/>
                </a:solidFill>
              </a:rPr>
              <a:t>SEGMENTO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r>
              <a:t/>
            </a:r>
            <a:endParaRPr b="1" i="0" sz="2800" u="none" strike="noStrike"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</a:pPr>
            <a:r>
              <a:rPr i="0" lang="es-ES" sz="2400" u="none" strike="noStrike">
                <a:solidFill>
                  <a:srgbClr val="FFFFFF"/>
                </a:solidFill>
              </a:rPr>
              <a:t>Clientes que han realizado 3 compras en los últimos 3 meses </a:t>
            </a:r>
            <a:endParaRPr/>
          </a:p>
        </p:txBody>
      </p:sp>
      <p:sp>
        <p:nvSpPr>
          <p:cNvPr id="369" name="Google Shape;369;p59"/>
          <p:cNvSpPr txBox="1"/>
          <p:nvPr>
            <p:ph idx="2" type="body"/>
          </p:nvPr>
        </p:nvSpPr>
        <p:spPr>
          <a:xfrm>
            <a:off x="6172200" y="2009553"/>
            <a:ext cx="5181600" cy="41674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</a:pPr>
            <a:r>
              <a:rPr b="1" i="0" lang="es-ES" sz="2800" u="none" strike="noStrike">
                <a:solidFill>
                  <a:srgbClr val="FFFFFF"/>
                </a:solidFill>
              </a:rPr>
              <a:t>CONTENIDO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r>
              <a:t/>
            </a:r>
            <a:endParaRPr b="1"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</a:pPr>
            <a:r>
              <a:rPr lang="es-ES" sz="2400">
                <a:solidFill>
                  <a:srgbClr val="FFFFFF"/>
                </a:solidFill>
              </a:rPr>
              <a:t>Ofertas exclusivas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</a:pPr>
            <a:r>
              <a:rPr lang="es-ES" sz="2400">
                <a:solidFill>
                  <a:srgbClr val="FFFFFF"/>
                </a:solidFill>
              </a:rPr>
              <a:t>Acceso especial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</a:pPr>
            <a:r>
              <a:rPr lang="es-ES" sz="2400">
                <a:solidFill>
                  <a:srgbClr val="FFFFFF"/>
                </a:solidFill>
              </a:rPr>
              <a:t>Ventajas sobre otros subscriptores</a:t>
            </a:r>
            <a:endParaRPr sz="24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oogle Shape;93;p6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34756" y="-106532"/>
            <a:ext cx="13042888" cy="7336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60"/>
          <p:cNvSpPr txBox="1"/>
          <p:nvPr/>
        </p:nvSpPr>
        <p:spPr>
          <a:xfrm>
            <a:off x="838200" y="2158121"/>
            <a:ext cx="10515600" cy="37491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None/>
            </a:pPr>
            <a:r>
              <a:rPr b="1" i="0" lang="es-ES" sz="32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La combinación de estos 2 pilares: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t/>
            </a:r>
            <a:endParaRPr b="1" i="0" sz="3200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None/>
            </a:pPr>
            <a:r>
              <a:rPr b="1" i="0" lang="es-ES" sz="32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segmentación + contenido adaptado a las necesidades de la audiencia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t/>
            </a:r>
            <a:endParaRPr b="1" i="0" sz="3200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None/>
            </a:pPr>
            <a:r>
              <a:rPr b="1" i="0" lang="es-ES" sz="32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Es lo que me ha permitido conseguir campañas de 5-6 cifras para mis clientes de forma regular</a:t>
            </a:r>
            <a:endParaRPr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9" name="Google Shape;379;p6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68676" y="-133165"/>
            <a:ext cx="12626020" cy="71021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4" name="Google Shape;384;p6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50920" y="-124288"/>
            <a:ext cx="12578672" cy="70755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" name="Google Shape;389;p6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42042" y="-106532"/>
            <a:ext cx="12561902" cy="70660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4" name="Google Shape;394;p6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04187" y="-150921"/>
            <a:ext cx="12641801" cy="71110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" name="Google Shape;399;p6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04187" y="-115410"/>
            <a:ext cx="12597413" cy="70860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66"/>
          <p:cNvSpPr txBox="1"/>
          <p:nvPr/>
        </p:nvSpPr>
        <p:spPr>
          <a:xfrm>
            <a:off x="838200" y="2158121"/>
            <a:ext cx="10515600" cy="37491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t/>
            </a:r>
            <a:endParaRPr b="1" i="0" sz="4400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Arial"/>
              <a:buNone/>
            </a:pPr>
            <a:r>
              <a:rPr b="1" i="0" lang="es-ES" sz="44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Ahora, pasemos al último paso de esta estrategia</a:t>
            </a:r>
            <a:endParaRPr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67"/>
          <p:cNvSpPr txBox="1"/>
          <p:nvPr/>
        </p:nvSpPr>
        <p:spPr>
          <a:xfrm>
            <a:off x="838200" y="2158121"/>
            <a:ext cx="10515600" cy="37491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t/>
            </a:r>
            <a:endParaRPr b="1" i="0" sz="4400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6600"/>
              <a:buFont typeface="Arial"/>
              <a:buNone/>
            </a:pPr>
            <a:r>
              <a:rPr b="1" i="0" lang="es-ES" sz="66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OPTIMIZACIÓN</a:t>
            </a:r>
            <a:endParaRPr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68"/>
          <p:cNvSpPr txBox="1"/>
          <p:nvPr>
            <p:ph type="title"/>
          </p:nvPr>
        </p:nvSpPr>
        <p:spPr>
          <a:xfrm>
            <a:off x="838200" y="29361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</a:pPr>
            <a:r>
              <a:rPr b="1" lang="es-ES" sz="4400"/>
              <a:t>DATA BENCHMARKS:</a:t>
            </a:r>
            <a:br>
              <a:rPr b="1" lang="es-ES" sz="4400"/>
            </a:br>
            <a:endParaRPr/>
          </a:p>
        </p:txBody>
      </p:sp>
      <p:sp>
        <p:nvSpPr>
          <p:cNvPr id="415" name="Google Shape;415;p68"/>
          <p:cNvSpPr txBox="1"/>
          <p:nvPr>
            <p:ph idx="1" type="body"/>
          </p:nvPr>
        </p:nvSpPr>
        <p:spPr>
          <a:xfrm>
            <a:off x="838200" y="2009553"/>
            <a:ext cx="5181600" cy="41674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</a:pPr>
            <a:r>
              <a:rPr b="1" i="0" lang="es-ES" sz="2800" u="none" strike="noStrike">
                <a:solidFill>
                  <a:srgbClr val="FFFFFF"/>
                </a:solidFill>
              </a:rPr>
              <a:t>FLUJOS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r>
              <a:t/>
            </a:r>
            <a:endParaRPr b="1" i="0" sz="2800" u="none" strike="noStrike">
              <a:solidFill>
                <a:srgbClr val="FFFFFF"/>
              </a:solidFill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</a:pPr>
            <a:r>
              <a:rPr i="0" lang="es-ES" u="none" strike="noStrike">
                <a:latin typeface="Montserrat"/>
                <a:ea typeface="Montserrat"/>
                <a:cs typeface="Montserrat"/>
                <a:sym typeface="Montserrat"/>
              </a:rPr>
              <a:t>Open rates: 40% - 50%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</a:pPr>
            <a:r>
              <a:rPr i="0" lang="es-ES" u="none" strike="noStrike">
                <a:latin typeface="Montserrat"/>
                <a:ea typeface="Montserrat"/>
                <a:cs typeface="Montserrat"/>
                <a:sym typeface="Montserrat"/>
              </a:rPr>
              <a:t>Click rate: 5% - 7%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</a:pPr>
            <a:r>
              <a:rPr i="0" lang="es-ES" u="none" strike="noStrike">
                <a:latin typeface="Montserrat"/>
                <a:ea typeface="Montserrat"/>
                <a:cs typeface="Montserrat"/>
                <a:sym typeface="Montserrat"/>
              </a:rPr>
              <a:t>Conversion rate: above 1%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</a:pPr>
            <a:r>
              <a:rPr i="0" lang="es-ES" u="none" strike="noStrike">
                <a:latin typeface="Montserrat"/>
                <a:ea typeface="Montserrat"/>
                <a:cs typeface="Montserrat"/>
                <a:sym typeface="Montserrat"/>
              </a:rPr>
              <a:t>Revenue per recipient: more than 1-2$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r>
              <a:t/>
            </a:r>
            <a:endParaRPr b="1" i="0" sz="2800" u="none" strike="noStrike">
              <a:solidFill>
                <a:srgbClr val="FFFFFF"/>
              </a:solidFill>
            </a:endParaRPr>
          </a:p>
        </p:txBody>
      </p:sp>
      <p:sp>
        <p:nvSpPr>
          <p:cNvPr id="416" name="Google Shape;416;p68"/>
          <p:cNvSpPr txBox="1"/>
          <p:nvPr>
            <p:ph idx="2" type="body"/>
          </p:nvPr>
        </p:nvSpPr>
        <p:spPr>
          <a:xfrm>
            <a:off x="6172200" y="2009553"/>
            <a:ext cx="5181600" cy="41674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</a:pPr>
            <a:r>
              <a:rPr b="1" i="0" lang="es-ES" sz="2800" u="none" strike="noStrike">
                <a:solidFill>
                  <a:srgbClr val="FFFFFF"/>
                </a:solidFill>
              </a:rPr>
              <a:t>CAMPAÑAS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r>
              <a:t/>
            </a:r>
            <a:endParaRPr b="1" i="0" sz="2800" u="none" strike="noStrike">
              <a:solidFill>
                <a:srgbClr val="FFFFFF"/>
              </a:solidFill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</a:pPr>
            <a:r>
              <a:rPr b="0" i="0" lang="es-ES" u="none" strike="noStrike">
                <a:latin typeface="Montserrat"/>
                <a:ea typeface="Montserrat"/>
                <a:cs typeface="Montserrat"/>
                <a:sym typeface="Montserrat"/>
              </a:rPr>
              <a:t>Open rates: 15% - 25%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</a:pPr>
            <a:r>
              <a:rPr b="0" i="0" lang="es-ES" u="none" strike="noStrike">
                <a:latin typeface="Montserrat"/>
                <a:ea typeface="Montserrat"/>
                <a:cs typeface="Montserrat"/>
                <a:sym typeface="Montserrat"/>
              </a:rPr>
              <a:t>Click rate: 1% - 2%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</a:pPr>
            <a:r>
              <a:rPr b="0" i="0" lang="es-ES" u="none" strike="noStrike">
                <a:latin typeface="Montserrat"/>
                <a:ea typeface="Montserrat"/>
                <a:cs typeface="Montserrat"/>
                <a:sym typeface="Montserrat"/>
              </a:rPr>
              <a:t>Conversion rate: .10%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</a:pPr>
            <a:r>
              <a:rPr b="0" i="0" lang="es-ES" u="none" strike="noStrike">
                <a:latin typeface="Montserrat"/>
                <a:ea typeface="Montserrat"/>
                <a:cs typeface="Montserrat"/>
                <a:sym typeface="Montserrat"/>
              </a:rPr>
              <a:t>Revenue per recipient: $.05 - $3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r>
              <a:t/>
            </a:r>
            <a:endParaRPr b="1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69"/>
          <p:cNvSpPr txBox="1"/>
          <p:nvPr/>
        </p:nvSpPr>
        <p:spPr>
          <a:xfrm>
            <a:off x="838200" y="2158121"/>
            <a:ext cx="10515600" cy="37491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Arial"/>
              <a:buNone/>
            </a:pPr>
            <a:r>
              <a:rPr b="1" i="0" lang="es-ES" sz="40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RECUERDA: 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</a:pPr>
            <a:r>
              <a:t/>
            </a:r>
            <a:endParaRPr b="1" i="0" sz="4000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Arial"/>
              <a:buNone/>
            </a:pPr>
            <a:r>
              <a:rPr b="1" i="0" lang="es-ES" sz="40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Siempre debes optimizar, lo que es bueno siempre puede ser mejor!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Arial"/>
              <a:buNone/>
            </a:pPr>
            <a:r>
              <a:t/>
            </a:r>
            <a:endParaRPr b="1" i="0" sz="6600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Google Shape;98;p7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13410" y="-156114"/>
            <a:ext cx="13030419" cy="73296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70"/>
          <p:cNvSpPr txBox="1"/>
          <p:nvPr/>
        </p:nvSpPr>
        <p:spPr>
          <a:xfrm>
            <a:off x="838200" y="2158121"/>
            <a:ext cx="10515600" cy="37491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None/>
            </a:pPr>
            <a:r>
              <a:rPr b="1" i="0" lang="es-ES" sz="48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RESUMEN: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1" i="0" sz="1800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</a:pPr>
            <a:r>
              <a:rPr b="1" i="0" lang="es-ES" sz="28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-Capturar clientes potenciales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</a:pPr>
            <a:r>
              <a:rPr b="1" i="0" lang="es-ES" sz="28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-Crear flujos de correo electrónico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</a:pPr>
            <a:r>
              <a:rPr b="1" i="0" lang="es-ES" sz="28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-Enviar campañas alta conversión a su lista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</a:pPr>
            <a:r>
              <a:rPr b="1" i="0" lang="es-ES" sz="28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-Optimizar constantemente</a:t>
            </a:r>
            <a:endParaRPr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0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71"/>
          <p:cNvSpPr txBox="1"/>
          <p:nvPr/>
        </p:nvSpPr>
        <p:spPr>
          <a:xfrm>
            <a:off x="838200" y="2158121"/>
            <a:ext cx="10515600" cy="37491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1" i="0" sz="1800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</a:pPr>
            <a:r>
              <a:rPr b="1" i="0" lang="es-ES" sz="28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Créeme, el 30% - 40%+ de tus ventas se van a atribuir a esta estrategia, lo que significa que serás más rentable y esta rentabilidad te ayudará en última instancia, a hacer crecer tu marca y convertirte en un líder de la industria.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1" i="0" sz="1800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5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72"/>
          <p:cNvSpPr txBox="1"/>
          <p:nvPr/>
        </p:nvSpPr>
        <p:spPr>
          <a:xfrm>
            <a:off x="838200" y="2158121"/>
            <a:ext cx="10515600" cy="37491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1" i="0" sz="1800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1500"/>
              <a:buFont typeface="Arial"/>
              <a:buNone/>
            </a:pPr>
            <a:r>
              <a:rPr b="1" i="0" lang="es-ES" sz="115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Q/A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1" i="0" sz="1800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0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73"/>
          <p:cNvSpPr txBox="1"/>
          <p:nvPr/>
        </p:nvSpPr>
        <p:spPr>
          <a:xfrm>
            <a:off x="838200" y="2158121"/>
            <a:ext cx="10515600" cy="37491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400"/>
              <a:buFont typeface="Arial"/>
              <a:buNone/>
            </a:pPr>
            <a:r>
              <a:rPr b="1" i="0" lang="es-ES" sz="54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IG: SANTIGOVC50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5400"/>
              <a:buFont typeface="Arial"/>
              <a:buNone/>
            </a:pPr>
            <a:r>
              <a:rPr b="1" i="0" lang="es-ES" sz="54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TWITTER: SANTIAGOCRUZ02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8"/>
          <p:cNvSpPr txBox="1"/>
          <p:nvPr/>
        </p:nvSpPr>
        <p:spPr>
          <a:xfrm>
            <a:off x="838200" y="1554440"/>
            <a:ext cx="10515600" cy="37491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t/>
            </a:r>
            <a:endParaRPr b="1" i="0" sz="3200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t/>
            </a:r>
            <a:endParaRPr b="1" i="0" sz="3200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rPr b="1" i="0" lang="es-ES" sz="32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Si en este momento salgo a la calle y un desconocido me pide $15 dólares para ganar $100 dólares, haría ese trato infinitas veces</a:t>
            </a:r>
            <a:endParaRPr b="1" i="0" sz="32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t/>
            </a:r>
            <a:endParaRPr b="1" i="0" sz="3200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9"/>
          <p:cNvSpPr txBox="1"/>
          <p:nvPr/>
        </p:nvSpPr>
        <p:spPr>
          <a:xfrm>
            <a:off x="838200" y="1554440"/>
            <a:ext cx="10515600" cy="37491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t/>
            </a:r>
            <a:endParaRPr b="1" i="0" sz="3200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t/>
            </a:r>
            <a:endParaRPr b="1" i="0" sz="3200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rPr b="1" i="0" lang="es-ES" sz="32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Aprenderás cómo incorporar la estrategia CADO en tu negocio para conseguir más ingresos, más rentabilidad, aprovechando a tus clientes nuevos y actuales utilizando estrategias de retención.</a:t>
            </a:r>
            <a:endParaRPr b="1" i="0" sz="32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t/>
            </a:r>
            <a:endParaRPr b="1" i="0" sz="3200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2022-09-05T14:30:24Z</dcterms:created>
  <dc:creator>Microsoft Office User</dc:creator>
</cp:coreProperties>
</file>