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6"/>
  </p:notesMasterIdLst>
  <p:sldIdLst>
    <p:sldId id="273" r:id="rId3"/>
    <p:sldId id="274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2" y="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1DD07-C3CF-495C-B572-2DEB06D341E9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751A18-8100-47D8-8908-7C744A3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94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A616E6-3282-49AF-B187-AFD5859112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9561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31837" y="2967335"/>
            <a:ext cx="10808071" cy="923330"/>
          </a:xfrm>
          <a:noFill/>
        </p:spPr>
        <p:txBody>
          <a:bodyPr wrap="square" lIns="0" rIns="0">
            <a:spAutoFit/>
          </a:bodyPr>
          <a:lstStyle>
            <a:lvl1pPr>
              <a:defRPr b="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60434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slides (text without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Placeholder 11"/>
          <p:cNvSpPr>
            <a:spLocks noGrp="1"/>
          </p:cNvSpPr>
          <p:nvPr>
            <p:ph type="title"/>
          </p:nvPr>
        </p:nvSpPr>
        <p:spPr>
          <a:xfrm>
            <a:off x="698460" y="565265"/>
            <a:ext cx="10801350" cy="923330"/>
          </a:xfrm>
          <a:prstGeom prst="rect">
            <a:avLst/>
          </a:prstGeom>
          <a:noFill/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719138" y="1910481"/>
            <a:ext cx="10807700" cy="480131"/>
          </a:xfrm>
          <a:prstGeom prst="rect">
            <a:avLst/>
          </a:prstGeom>
          <a:noFill/>
        </p:spPr>
        <p:txBody>
          <a:bodyPr lIns="0" rIns="0">
            <a:sp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/>
              <a:t>Click to enter text</a:t>
            </a:r>
          </a:p>
        </p:txBody>
      </p:sp>
    </p:spTree>
    <p:extLst>
      <p:ext uri="{BB962C8B-B14F-4D97-AF65-F5344CB8AC3E}">
        <p14:creationId xmlns:p14="http://schemas.microsoft.com/office/powerpoint/2010/main" val="229133231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5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33109" y="6316676"/>
            <a:ext cx="406800" cy="547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6" y="6330486"/>
            <a:ext cx="667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731838" y="2967335"/>
            <a:ext cx="10801350" cy="923330"/>
          </a:xfrm>
          <a:prstGeom prst="rect">
            <a:avLst/>
          </a:prstGeom>
          <a:noFill/>
        </p:spPr>
        <p:txBody>
          <a:bodyPr vert="horz" wrap="square" lIns="0" tIns="45720" rIns="0" bIns="45720" rtlCol="0" anchor="t" anchorCtr="0">
            <a:sp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53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265">
          <p15:clr>
            <a:srgbClr val="F26B43"/>
          </p15:clr>
        </p15:guide>
        <p15:guide id="2" pos="461">
          <p15:clr>
            <a:srgbClr val="F26B43"/>
          </p15:clr>
        </p15:guide>
        <p15:guide id="3" orient="horz" pos="3974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346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133109" y="6316676"/>
            <a:ext cx="406800" cy="5472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b" anchorCtr="0"/>
          <a:lstStyle>
            <a:lvl1pPr algn="ctr">
              <a:defRPr sz="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6" y="6330486"/>
            <a:ext cx="6678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983E3D-8CF5-443A-A947-F913EE1717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731838" y="565265"/>
            <a:ext cx="10801350" cy="92333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vert="horz" lIns="0" tIns="45720" rIns="0" bIns="45720" rtlCol="0" anchor="t" anchorCtr="0">
            <a:spAutoFit/>
          </a:bodyPr>
          <a:lstStyle/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7382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799">
          <p15:clr>
            <a:srgbClr val="F26B43"/>
          </p15:clr>
        </p15:guide>
        <p15:guide id="2" pos="7265">
          <p15:clr>
            <a:srgbClr val="F26B43"/>
          </p15:clr>
        </p15:guide>
        <p15:guide id="3" pos="461">
          <p15:clr>
            <a:srgbClr val="F26B43"/>
          </p15:clr>
        </p15:guide>
        <p15:guide id="4" orient="horz" pos="3974">
          <p15:clr>
            <a:srgbClr val="F26B43"/>
          </p15:clr>
        </p15:guide>
        <p15:guide id="5" orient="horz" pos="2160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изменения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52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859393-DB95-4076-A0FF-C3841A1F28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DF9120-9CC8-4F7C-A154-EF5247B86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460" y="565265"/>
            <a:ext cx="10801350" cy="923330"/>
          </a:xfrm>
        </p:spPr>
        <p:txBody>
          <a:bodyPr/>
          <a:lstStyle/>
          <a:p>
            <a:r>
              <a:rPr lang="ru-RU" dirty="0" smtClean="0"/>
              <a:t>Основные изменения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52DE9-59A8-4A94-8814-671585B0FF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2201" y="1936607"/>
            <a:ext cx="10807700" cy="4355038"/>
          </a:xfrm>
        </p:spPr>
        <p:txBody>
          <a:bodyPr/>
          <a:lstStyle/>
          <a:p>
            <a:r>
              <a:rPr lang="ru-RU" dirty="0" smtClean="0"/>
              <a:t>Из предисловия ГОСТ ISO/IEC 17025-2019: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–"/>
            </a:pPr>
            <a:r>
              <a:rPr lang="ru-RU" dirty="0" smtClean="0"/>
              <a:t>Риск-ориентированный подход, применяемый в этой версии, позволил немного сократить предписывающие требования и заменить их требованиями, основанными на производственной функциональности;</a:t>
            </a:r>
          </a:p>
          <a:p>
            <a:pPr marL="457200" indent="-457200">
              <a:buFont typeface="Arial" panose="020B0604020202020204" pitchFamily="34" charset="0"/>
              <a:buChar char="–"/>
            </a:pPr>
            <a:r>
              <a:rPr lang="ru-RU" dirty="0" smtClean="0"/>
              <a:t>в отношении требований к процессам, процедурам, документированной информации и организационных обязанностей существует большая гибкость, чем в предыдущей версии; 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–"/>
            </a:pPr>
            <a:r>
              <a:rPr lang="ru-RU" dirty="0" smtClean="0"/>
              <a:t>Добавлено определение «лаборатория»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59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8859393-DB95-4076-A0FF-C3841A1F28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6DF9120-9CC8-4F7C-A154-EF5247B86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460" y="565265"/>
            <a:ext cx="10801350" cy="923330"/>
          </a:xfrm>
        </p:spPr>
        <p:txBody>
          <a:bodyPr/>
          <a:lstStyle/>
          <a:p>
            <a:r>
              <a:rPr lang="ru-RU" dirty="0" smtClean="0"/>
              <a:t>Основные изменения</a:t>
            </a:r>
            <a:r>
              <a:rPr lang="en-US" dirty="0" smtClean="0"/>
              <a:t>(2</a:t>
            </a:r>
            <a:r>
              <a:rPr lang="en-US" dirty="0"/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152DE9-59A8-4A94-8814-671585B0FF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138" y="1427155"/>
            <a:ext cx="10807700" cy="5361468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7675" algn="l"/>
              </a:tabLst>
              <a:defRPr/>
            </a:pPr>
            <a:r>
              <a:rPr lang="ru-RU" sz="2400" dirty="0" smtClean="0"/>
              <a:t>Область применения стандарта: лабораторная деятельность</a:t>
            </a:r>
          </a:p>
          <a:p>
            <a:pPr marL="900113" indent="-360363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900113" algn="l"/>
              </a:tabLst>
              <a:defRPr/>
            </a:pPr>
            <a:r>
              <a:rPr lang="ru-RU" sz="2400" dirty="0" smtClean="0"/>
              <a:t>Испытания, калибровка, отбор проб, связанных с последующим испытанием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7675" algn="l"/>
              </a:tabLst>
              <a:defRPr/>
            </a:pPr>
            <a:r>
              <a:rPr lang="ru-RU" sz="2400" dirty="0" smtClean="0"/>
              <a:t>Определен круг работ для лаборатории</a:t>
            </a:r>
          </a:p>
          <a:p>
            <a:pPr marL="900113" indent="-360363">
              <a:spcBef>
                <a:spcPts val="600"/>
              </a:spcBef>
              <a:buFont typeface="Wingdings" panose="05000000000000000000" pitchFamily="2" charset="2"/>
              <a:buChar char="Ø"/>
              <a:tabLst>
                <a:tab pos="447675" algn="l"/>
              </a:tabLst>
              <a:defRPr/>
            </a:pPr>
            <a:r>
              <a:rPr lang="ru-RU" sz="2400" dirty="0" smtClean="0"/>
              <a:t>Исключается внешняя лабораторная деятельность на постоянной основе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7675" algn="l"/>
              </a:tabLst>
              <a:defRPr/>
            </a:pPr>
            <a:r>
              <a:rPr lang="ru-RU" sz="2400" dirty="0" smtClean="0"/>
              <a:t>Акцент на «Беспристрастность» против «Независимости»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7675" algn="l"/>
              </a:tabLst>
              <a:defRPr/>
            </a:pPr>
            <a:r>
              <a:rPr lang="ru-RU" sz="2400" dirty="0" smtClean="0"/>
              <a:t>Ориентация на процесс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7675" algn="l"/>
              </a:tabLst>
              <a:defRPr/>
            </a:pPr>
            <a:r>
              <a:rPr lang="ru-RU" sz="2400" dirty="0" smtClean="0"/>
              <a:t>Информационные технологии: риски, целостность данных, конфиденциальность, </a:t>
            </a:r>
            <a:r>
              <a:rPr lang="ru-RU" sz="2400" dirty="0" err="1" smtClean="0"/>
              <a:t>валидация</a:t>
            </a:r>
            <a:r>
              <a:rPr lang="ru-RU" sz="2400" dirty="0" smtClean="0"/>
              <a:t> программного обеспечения, рассмотрение электронных документов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7675" algn="l"/>
              </a:tabLst>
              <a:defRPr/>
            </a:pPr>
            <a:r>
              <a:rPr lang="ru-RU" sz="2400" dirty="0" smtClean="0"/>
              <a:t>Метрологическая </a:t>
            </a:r>
            <a:r>
              <a:rPr lang="ru-RU" sz="2400" dirty="0" err="1" smtClean="0"/>
              <a:t>прослеживаемость</a:t>
            </a:r>
            <a:endParaRPr lang="ru-RU" sz="2400" dirty="0" smtClean="0"/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47675" algn="l"/>
              </a:tabLst>
              <a:defRPr/>
            </a:pPr>
            <a:r>
              <a:rPr lang="ru-RU" sz="2400" dirty="0" smtClean="0"/>
              <a:t>Правила принятия решений для заявлений о соответствии (пройдено / не пройдено)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7652392"/>
      </p:ext>
    </p:extLst>
  </p:cSld>
  <p:clrMapOvr>
    <a:masterClrMapping/>
  </p:clrMapOvr>
</p:sld>
</file>

<file path=ppt/theme/theme1.xml><?xml version="1.0" encoding="utf-8"?>
<a:theme xmlns:a="http://schemas.openxmlformats.org/drawingml/2006/main" name="Section title slide Re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with example slides - (v0.5).potx" id="{1173D4EE-0449-4FCE-B9FE-76D0BF187109}" vid="{676202F0-BEB4-484E-8206-0F0A7B25D344}"/>
    </a:ext>
  </a:extLst>
</a:theme>
</file>

<file path=ppt/theme/theme2.xml><?xml version="1.0" encoding="utf-8"?>
<a:theme xmlns:a="http://schemas.openxmlformats.org/drawingml/2006/main" name="Inside slides (text without background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with example slides - (v0.5).potx" id="{1173D4EE-0449-4FCE-B9FE-76D0BF187109}" vid="{4A26EDBA-BCB3-4ECF-923D-1EE1582A38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139</Words>
  <Application>Microsoft Office PowerPoint</Application>
  <PresentationFormat>Широкоэкранный</PresentationFormat>
  <Paragraphs>17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Section title slide Red</vt:lpstr>
      <vt:lpstr>Inside slides (text without background)</vt:lpstr>
      <vt:lpstr>Основные изменения</vt:lpstr>
      <vt:lpstr>Основные изменения</vt:lpstr>
      <vt:lpstr>Основные изменения(2)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process</dc:title>
  <dc:creator>Brahim Houla</dc:creator>
  <cp:lastModifiedBy>Юрий</cp:lastModifiedBy>
  <cp:revision>8</cp:revision>
  <dcterms:created xsi:type="dcterms:W3CDTF">2019-01-15T16:41:00Z</dcterms:created>
  <dcterms:modified xsi:type="dcterms:W3CDTF">2019-08-13T09:41:54Z</dcterms:modified>
</cp:coreProperties>
</file>