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Yanone Kaffeesatz Bold" charset="1" panose="00000800000000000000"/>
      <p:regular r:id="rId12"/>
    </p:embeddedFont>
    <p:embeddedFont>
      <p:font typeface="Open Sans" charset="1" panose="020B0606030504020204"/>
      <p:regular r:id="rId13"/>
    </p:embeddedFont>
    <p:embeddedFont>
      <p:font typeface="White Star" charset="1" panose="02000500000000000000"/>
      <p:regular r:id="rId14"/>
    </p:embeddedFont>
    <p:embeddedFont>
      <p:font typeface="Open Sans Bold" charset="1" panose="020B08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680379"/>
            <a:ext cx="22623554" cy="10656724"/>
            <a:chOff x="0" y="0"/>
            <a:chExt cx="30164739" cy="14208965"/>
          </a:xfrm>
        </p:grpSpPr>
        <p:grpSp>
          <p:nvGrpSpPr>
            <p:cNvPr name="Group 3" id="3"/>
            <p:cNvGrpSpPr/>
            <p:nvPr/>
          </p:nvGrpSpPr>
          <p:grpSpPr>
            <a:xfrm rot="0">
              <a:off x="19182810" y="5486400"/>
              <a:ext cx="10981929" cy="8722565"/>
              <a:chOff x="0" y="0"/>
              <a:chExt cx="2794358" cy="2219462"/>
            </a:xfrm>
          </p:grpSpPr>
          <p:sp>
            <p:nvSpPr>
              <p:cNvPr name="Freeform 4" id="4"/>
              <p:cNvSpPr/>
              <p:nvPr/>
            </p:nvSpPr>
            <p:spPr>
              <a:xfrm flipH="false" flipV="false" rot="0">
                <a:off x="0" y="0"/>
                <a:ext cx="2794358" cy="2219462"/>
              </a:xfrm>
              <a:custGeom>
                <a:avLst/>
                <a:gdLst/>
                <a:ahLst/>
                <a:cxnLst/>
                <a:rect r="r" b="b" t="t" l="l"/>
                <a:pathLst>
                  <a:path h="2219462" w="2794358">
                    <a:moveTo>
                      <a:pt x="0" y="0"/>
                    </a:moveTo>
                    <a:lnTo>
                      <a:pt x="2794358" y="0"/>
                    </a:lnTo>
                    <a:lnTo>
                      <a:pt x="2794358" y="2219462"/>
                    </a:lnTo>
                    <a:lnTo>
                      <a:pt x="0" y="2219462"/>
                    </a:lnTo>
                    <a:close/>
                  </a:path>
                </a:pathLst>
              </a:custGeom>
              <a:solidFill>
                <a:srgbClr val="F9806C"/>
              </a:solidFill>
            </p:spPr>
          </p:sp>
          <p:sp>
            <p:nvSpPr>
              <p:cNvPr name="TextBox 5" id="5"/>
              <p:cNvSpPr txBox="true"/>
              <p:nvPr/>
            </p:nvSpPr>
            <p:spPr>
              <a:xfrm>
                <a:off x="0" y="-38100"/>
                <a:ext cx="2794358" cy="2257562"/>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945348" y="0"/>
              <a:ext cx="16438652" cy="10972800"/>
            </a:xfrm>
            <a:custGeom>
              <a:avLst/>
              <a:gdLst/>
              <a:ahLst/>
              <a:cxnLst/>
              <a:rect r="r" b="b" t="t" l="l"/>
              <a:pathLst>
                <a:path h="10972800" w="16438652">
                  <a:moveTo>
                    <a:pt x="0" y="0"/>
                  </a:moveTo>
                  <a:lnTo>
                    <a:pt x="16438652" y="0"/>
                  </a:lnTo>
                  <a:lnTo>
                    <a:pt x="16438652" y="10972800"/>
                  </a:lnTo>
                  <a:lnTo>
                    <a:pt x="0" y="10972800"/>
                  </a:lnTo>
                  <a:lnTo>
                    <a:pt x="0" y="0"/>
                  </a:lnTo>
                  <a:close/>
                </a:path>
              </a:pathLst>
            </a:custGeom>
            <a:blipFill>
              <a:blip r:embed="rId2"/>
              <a:stretch>
                <a:fillRect l="0" t="0" r="0" b="0"/>
              </a:stretch>
            </a:blipFill>
          </p:spPr>
        </p:sp>
        <p:grpSp>
          <p:nvGrpSpPr>
            <p:cNvPr name="Group 7" id="7"/>
            <p:cNvGrpSpPr/>
            <p:nvPr/>
          </p:nvGrpSpPr>
          <p:grpSpPr>
            <a:xfrm rot="0">
              <a:off x="0" y="1589545"/>
              <a:ext cx="10981929" cy="8722565"/>
              <a:chOff x="0" y="0"/>
              <a:chExt cx="2794358" cy="2219462"/>
            </a:xfrm>
          </p:grpSpPr>
          <p:sp>
            <p:nvSpPr>
              <p:cNvPr name="Freeform 8" id="8"/>
              <p:cNvSpPr/>
              <p:nvPr/>
            </p:nvSpPr>
            <p:spPr>
              <a:xfrm flipH="false" flipV="false" rot="0">
                <a:off x="0" y="0"/>
                <a:ext cx="2794358" cy="2219462"/>
              </a:xfrm>
              <a:custGeom>
                <a:avLst/>
                <a:gdLst/>
                <a:ahLst/>
                <a:cxnLst/>
                <a:rect r="r" b="b" t="t" l="l"/>
                <a:pathLst>
                  <a:path h="2219462" w="2794358">
                    <a:moveTo>
                      <a:pt x="0" y="0"/>
                    </a:moveTo>
                    <a:lnTo>
                      <a:pt x="2794358" y="0"/>
                    </a:lnTo>
                    <a:lnTo>
                      <a:pt x="2794358" y="2219462"/>
                    </a:lnTo>
                    <a:lnTo>
                      <a:pt x="0" y="2219462"/>
                    </a:lnTo>
                    <a:close/>
                  </a:path>
                </a:pathLst>
              </a:custGeom>
              <a:solidFill>
                <a:srgbClr val="F9806C"/>
              </a:solidFill>
            </p:spPr>
          </p:sp>
          <p:sp>
            <p:nvSpPr>
              <p:cNvPr name="TextBox 9" id="9"/>
              <p:cNvSpPr txBox="true"/>
              <p:nvPr/>
            </p:nvSpPr>
            <p:spPr>
              <a:xfrm>
                <a:off x="0" y="-38100"/>
                <a:ext cx="2794358" cy="2257562"/>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468698" y="1877278"/>
              <a:ext cx="10044533" cy="1916319"/>
            </a:xfrm>
            <a:prstGeom prst="rect">
              <a:avLst/>
            </a:prstGeom>
          </p:spPr>
          <p:txBody>
            <a:bodyPr anchor="t" rtlCol="false" tIns="0" lIns="0" bIns="0" rIns="0">
              <a:spAutoFit/>
            </a:bodyPr>
            <a:lstStyle/>
            <a:p>
              <a:pPr algn="l">
                <a:lnSpc>
                  <a:spcPts val="11757"/>
                </a:lnSpc>
                <a:spcBef>
                  <a:spcPct val="0"/>
                </a:spcBef>
              </a:pPr>
              <a:r>
                <a:rPr lang="en-US" b="true" sz="8398">
                  <a:solidFill>
                    <a:srgbClr val="FFFFFF"/>
                  </a:solidFill>
                  <a:latin typeface="Yanone Kaffeesatz Bold"/>
                  <a:ea typeface="Yanone Kaffeesatz Bold"/>
                  <a:cs typeface="Yanone Kaffeesatz Bold"/>
                  <a:sym typeface="Yanone Kaffeesatz Bold"/>
                </a:rPr>
                <a:t>PRESTA ATENCIÓN</a:t>
              </a:r>
            </a:p>
          </p:txBody>
        </p:sp>
        <p:sp>
          <p:nvSpPr>
            <p:cNvPr name="TextBox 11" id="11"/>
            <p:cNvSpPr txBox="true"/>
            <p:nvPr/>
          </p:nvSpPr>
          <p:spPr>
            <a:xfrm rot="0">
              <a:off x="432644" y="5018979"/>
              <a:ext cx="9784097" cy="4828704"/>
            </a:xfrm>
            <a:prstGeom prst="rect">
              <a:avLst/>
            </a:prstGeom>
          </p:spPr>
          <p:txBody>
            <a:bodyPr anchor="t" rtlCol="false" tIns="0" lIns="0" bIns="0" rIns="0">
              <a:spAutoFit/>
            </a:bodyPr>
            <a:lstStyle/>
            <a:p>
              <a:pPr algn="l">
                <a:lnSpc>
                  <a:spcPts val="3184"/>
                </a:lnSpc>
                <a:spcBef>
                  <a:spcPct val="0"/>
                </a:spcBef>
              </a:pPr>
              <a:r>
                <a:rPr lang="en-US" b="true" sz="2274">
                  <a:solidFill>
                    <a:srgbClr val="060606"/>
                  </a:solidFill>
                  <a:latin typeface="Yanone Kaffeesatz Bold"/>
                  <a:ea typeface="Yanone Kaffeesatz Bold"/>
                  <a:cs typeface="Yanone Kaffeesatz Bold"/>
                  <a:sym typeface="Yanone Kaffeesatz Bold"/>
                </a:rPr>
                <a:t>Aproximadamente el 93 % de tu trabajo depende de tu capacidad para hacer esto. ¿No sería más eficiente compartir ideas en una clase de 400 personas que en una reunión de equipo? Mantener un grupo de trabajo también es trabajo importante. No rompas la cadena invisible con actitudes poco profesionales si puedes evitarlo...</a:t>
              </a:r>
            </a:p>
            <a:p>
              <a:pPr algn="l">
                <a:lnSpc>
                  <a:spcPts val="3184"/>
                </a:lnSpc>
                <a:spcBef>
                  <a:spcPct val="0"/>
                </a:spcBef>
              </a:pPr>
            </a:p>
            <a:p>
              <a:pPr algn="l">
                <a:lnSpc>
                  <a:spcPts val="3184"/>
                </a:lnSpc>
                <a:spcBef>
                  <a:spcPct val="0"/>
                </a:spcBef>
              </a:pPr>
              <a:r>
                <a:rPr lang="en-US" b="true" sz="2274">
                  <a:solidFill>
                    <a:srgbClr val="060606"/>
                  </a:solidFill>
                  <a:latin typeface="Yanone Kaffeesatz Bold"/>
                  <a:ea typeface="Yanone Kaffeesatz Bold"/>
                  <a:cs typeface="Yanone Kaffeesatz Bold"/>
                  <a:sym typeface="Yanone Kaffeesatz Bold"/>
                </a:rPr>
                <a:t>Prestar atención tiene recompensa. Te permite diferenciar entre un jefe que solo da órdenes y un verdadero miembro del equipo. También te ayuda a entender lo que se espera de ti. Aprendes comunicación, responsabilidad y colaboración cuando realmente escuchas. Ignorar esto daña al equipo y te hace parecer poco profesional.</a:t>
              </a:r>
            </a:p>
          </p:txBody>
        </p:sp>
        <p:sp>
          <p:nvSpPr>
            <p:cNvPr name="TextBox 12" id="12"/>
            <p:cNvSpPr txBox="true"/>
            <p:nvPr/>
          </p:nvSpPr>
          <p:spPr>
            <a:xfrm rot="0">
              <a:off x="432644" y="3456494"/>
              <a:ext cx="3397554" cy="940973"/>
            </a:xfrm>
            <a:prstGeom prst="rect">
              <a:avLst/>
            </a:prstGeom>
          </p:spPr>
          <p:txBody>
            <a:bodyPr anchor="t" rtlCol="false" tIns="0" lIns="0" bIns="0" rIns="0">
              <a:spAutoFit/>
            </a:bodyPr>
            <a:lstStyle/>
            <a:p>
              <a:pPr algn="l">
                <a:lnSpc>
                  <a:spcPts val="5781"/>
                </a:lnSpc>
                <a:spcBef>
                  <a:spcPct val="0"/>
                </a:spcBef>
              </a:pPr>
              <a:r>
                <a:rPr lang="en-US" b="true" sz="4129">
                  <a:solidFill>
                    <a:srgbClr val="060606"/>
                  </a:solidFill>
                  <a:latin typeface="Yanone Kaffeesatz Bold"/>
                  <a:ea typeface="Yanone Kaffeesatz Bold"/>
                  <a:cs typeface="Yanone Kaffeesatz Bold"/>
                  <a:sym typeface="Yanone Kaffeesatz Bold"/>
                </a:rPr>
                <a:t> en las reuniones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0446"/>
        </a:solidFill>
      </p:bgPr>
    </p:bg>
    <p:spTree>
      <p:nvGrpSpPr>
        <p:cNvPr id="1" name=""/>
        <p:cNvGrpSpPr/>
        <p:nvPr/>
      </p:nvGrpSpPr>
      <p:grpSpPr>
        <a:xfrm>
          <a:off x="0" y="0"/>
          <a:ext cx="0" cy="0"/>
          <a:chOff x="0" y="0"/>
          <a:chExt cx="0" cy="0"/>
        </a:xfrm>
      </p:grpSpPr>
      <p:grpSp>
        <p:nvGrpSpPr>
          <p:cNvPr name="Group 2" id="2"/>
          <p:cNvGrpSpPr/>
          <p:nvPr/>
        </p:nvGrpSpPr>
        <p:grpSpPr>
          <a:xfrm rot="-3259523">
            <a:off x="978922" y="4241034"/>
            <a:ext cx="5422539" cy="8224964"/>
            <a:chOff x="0" y="0"/>
            <a:chExt cx="1839691" cy="2790462"/>
          </a:xfrm>
        </p:grpSpPr>
        <p:sp>
          <p:nvSpPr>
            <p:cNvPr name="Freeform 3" id="3"/>
            <p:cNvSpPr/>
            <p:nvPr/>
          </p:nvSpPr>
          <p:spPr>
            <a:xfrm flipH="false" flipV="false" rot="0">
              <a:off x="0" y="0"/>
              <a:ext cx="1839691" cy="2790462"/>
            </a:xfrm>
            <a:custGeom>
              <a:avLst/>
              <a:gdLst/>
              <a:ahLst/>
              <a:cxnLst/>
              <a:rect r="r" b="b" t="t" l="l"/>
              <a:pathLst>
                <a:path h="2790462" w="1839691">
                  <a:moveTo>
                    <a:pt x="0" y="0"/>
                  </a:moveTo>
                  <a:lnTo>
                    <a:pt x="1839691" y="0"/>
                  </a:lnTo>
                  <a:lnTo>
                    <a:pt x="1839691" y="2790462"/>
                  </a:lnTo>
                  <a:lnTo>
                    <a:pt x="0" y="2790462"/>
                  </a:lnTo>
                  <a:close/>
                </a:path>
              </a:pathLst>
            </a:custGeom>
            <a:solidFill>
              <a:srgbClr val="FFFFFF"/>
            </a:solidFill>
          </p:spPr>
        </p:sp>
        <p:sp>
          <p:nvSpPr>
            <p:cNvPr name="TextBox 4" id="4"/>
            <p:cNvSpPr txBox="true"/>
            <p:nvPr/>
          </p:nvSpPr>
          <p:spPr>
            <a:xfrm>
              <a:off x="0" y="-38100"/>
              <a:ext cx="1839691" cy="2828562"/>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2877878" y="737287"/>
            <a:ext cx="14066919" cy="8812427"/>
          </a:xfrm>
          <a:custGeom>
            <a:avLst/>
            <a:gdLst/>
            <a:ahLst/>
            <a:cxnLst/>
            <a:rect r="r" b="b" t="t" l="l"/>
            <a:pathLst>
              <a:path h="8812427" w="14066919">
                <a:moveTo>
                  <a:pt x="0" y="0"/>
                </a:moveTo>
                <a:lnTo>
                  <a:pt x="14066919" y="0"/>
                </a:lnTo>
                <a:lnTo>
                  <a:pt x="14066919" y="8812426"/>
                </a:lnTo>
                <a:lnTo>
                  <a:pt x="0" y="8812426"/>
                </a:lnTo>
                <a:lnTo>
                  <a:pt x="0" y="0"/>
                </a:lnTo>
                <a:close/>
              </a:path>
            </a:pathLst>
          </a:custGeom>
          <a:blipFill>
            <a:blip r:embed="rId2"/>
            <a:stretch>
              <a:fillRect l="0" t="-6350" r="0" b="0"/>
            </a:stretch>
          </a:blipFill>
        </p:spPr>
      </p:sp>
      <p:grpSp>
        <p:nvGrpSpPr>
          <p:cNvPr name="Group 6" id="6"/>
          <p:cNvGrpSpPr/>
          <p:nvPr/>
        </p:nvGrpSpPr>
        <p:grpSpPr>
          <a:xfrm rot="0">
            <a:off x="8612095" y="2929386"/>
            <a:ext cx="8236447" cy="5424129"/>
            <a:chOff x="0" y="0"/>
            <a:chExt cx="2794358" cy="1840230"/>
          </a:xfrm>
        </p:grpSpPr>
        <p:sp>
          <p:nvSpPr>
            <p:cNvPr name="Freeform 7" id="7"/>
            <p:cNvSpPr/>
            <p:nvPr/>
          </p:nvSpPr>
          <p:spPr>
            <a:xfrm flipH="false" flipV="false" rot="0">
              <a:off x="0" y="0"/>
              <a:ext cx="2794358" cy="1840231"/>
            </a:xfrm>
            <a:custGeom>
              <a:avLst/>
              <a:gdLst/>
              <a:ahLst/>
              <a:cxnLst/>
              <a:rect r="r" b="b" t="t" l="l"/>
              <a:pathLst>
                <a:path h="1840231" w="2794358">
                  <a:moveTo>
                    <a:pt x="0" y="0"/>
                  </a:moveTo>
                  <a:lnTo>
                    <a:pt x="2794358" y="0"/>
                  </a:lnTo>
                  <a:lnTo>
                    <a:pt x="2794358" y="1840231"/>
                  </a:lnTo>
                  <a:lnTo>
                    <a:pt x="0" y="1840231"/>
                  </a:lnTo>
                  <a:close/>
                </a:path>
              </a:pathLst>
            </a:custGeom>
            <a:solidFill>
              <a:srgbClr val="FFFFFF"/>
            </a:solidFill>
          </p:spPr>
        </p:sp>
        <p:sp>
          <p:nvSpPr>
            <p:cNvPr name="TextBox 8" id="8"/>
            <p:cNvSpPr txBox="true"/>
            <p:nvPr/>
          </p:nvSpPr>
          <p:spPr>
            <a:xfrm>
              <a:off x="0" y="-38100"/>
              <a:ext cx="2794358" cy="187833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9144000" y="3436972"/>
            <a:ext cx="3940973" cy="672291"/>
          </a:xfrm>
          <a:prstGeom prst="rect">
            <a:avLst/>
          </a:prstGeom>
        </p:spPr>
        <p:txBody>
          <a:bodyPr anchor="t" rtlCol="false" tIns="0" lIns="0" bIns="0" rIns="0">
            <a:spAutoFit/>
          </a:bodyPr>
          <a:lstStyle/>
          <a:p>
            <a:pPr algn="ctr">
              <a:lnSpc>
                <a:spcPts val="5561"/>
              </a:lnSpc>
              <a:spcBef>
                <a:spcPct val="0"/>
              </a:spcBef>
            </a:pPr>
            <a:r>
              <a:rPr lang="en-US" sz="3972">
                <a:solidFill>
                  <a:srgbClr val="004AAD"/>
                </a:solidFill>
                <a:latin typeface="Open Sans"/>
                <a:ea typeface="Open Sans"/>
                <a:cs typeface="Open Sans"/>
                <a:sym typeface="Open Sans"/>
              </a:rPr>
              <a:t>EL MUNDO REAL</a:t>
            </a:r>
          </a:p>
        </p:txBody>
      </p:sp>
      <p:sp>
        <p:nvSpPr>
          <p:cNvPr name="TextBox 10" id="10"/>
          <p:cNvSpPr txBox="true"/>
          <p:nvPr/>
        </p:nvSpPr>
        <p:spPr>
          <a:xfrm rot="0">
            <a:off x="9083427" y="4439974"/>
            <a:ext cx="7124459" cy="1517249"/>
          </a:xfrm>
          <a:prstGeom prst="rect">
            <a:avLst/>
          </a:prstGeom>
        </p:spPr>
        <p:txBody>
          <a:bodyPr anchor="t" rtlCol="false" tIns="0" lIns="0" bIns="0" rIns="0">
            <a:spAutoFit/>
          </a:bodyPr>
          <a:lstStyle/>
          <a:p>
            <a:pPr algn="l">
              <a:lnSpc>
                <a:spcPts val="6147"/>
              </a:lnSpc>
              <a:spcBef>
                <a:spcPct val="0"/>
              </a:spcBef>
            </a:pPr>
            <a:r>
              <a:rPr lang="en-US" sz="4390">
                <a:solidFill>
                  <a:srgbClr val="000000"/>
                </a:solidFill>
                <a:latin typeface="White Star"/>
                <a:ea typeface="White Star"/>
                <a:cs typeface="White Star"/>
                <a:sym typeface="White Star"/>
              </a:rPr>
              <a:t>es más divertido de lo que los adultos gruñones te han hecho creer</a:t>
            </a:r>
          </a:p>
        </p:txBody>
      </p:sp>
      <p:sp>
        <p:nvSpPr>
          <p:cNvPr name="TextBox 11" id="11"/>
          <p:cNvSpPr txBox="true"/>
          <p:nvPr/>
        </p:nvSpPr>
        <p:spPr>
          <a:xfrm rot="0">
            <a:off x="9022853" y="6603229"/>
            <a:ext cx="7245606" cy="323215"/>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¿Es el mundo real solo algodón de azúcar y unicornios? NO</a:t>
            </a:r>
          </a:p>
        </p:txBody>
      </p:sp>
      <p:sp>
        <p:nvSpPr>
          <p:cNvPr name="TextBox 12" id="12"/>
          <p:cNvSpPr txBox="true"/>
          <p:nvPr/>
        </p:nvSpPr>
        <p:spPr>
          <a:xfrm rot="0">
            <a:off x="9022853" y="7039775"/>
            <a:ext cx="7012360" cy="780616"/>
          </a:xfrm>
          <a:prstGeom prst="rect">
            <a:avLst/>
          </a:prstGeom>
        </p:spPr>
        <p:txBody>
          <a:bodyPr anchor="t" rtlCol="false" tIns="0" lIns="0" bIns="0" rIns="0">
            <a:spAutoFit/>
          </a:bodyPr>
          <a:lstStyle/>
          <a:p>
            <a:pPr algn="l">
              <a:lnSpc>
                <a:spcPts val="3173"/>
              </a:lnSpc>
              <a:spcBef>
                <a:spcPct val="0"/>
              </a:spcBef>
            </a:pPr>
            <a:r>
              <a:rPr lang="en-US" b="true" sz="2267">
                <a:solidFill>
                  <a:srgbClr val="004AAD"/>
                </a:solidFill>
                <a:latin typeface="Open Sans Bold"/>
                <a:ea typeface="Open Sans Bold"/>
                <a:cs typeface="Open Sans Bold"/>
                <a:sym typeface="Open Sans Bold"/>
              </a:rPr>
              <a:t>¿PERO PUEDES ENCONTRAR UN TRABAJO QUE AMES? </a:t>
            </a:r>
            <a:r>
              <a:rPr lang="en-US" b="true" sz="2267">
                <a:solidFill>
                  <a:srgbClr val="FF0A0A"/>
                </a:solidFill>
                <a:latin typeface="Open Sans Bold"/>
                <a:ea typeface="Open Sans Bold"/>
                <a:cs typeface="Open Sans Bold"/>
                <a:sym typeface="Open Sans Bold"/>
              </a:rPr>
              <a:t>SÍ</a:t>
            </a:r>
          </a:p>
        </p:txBody>
      </p:sp>
      <p:grpSp>
        <p:nvGrpSpPr>
          <p:cNvPr name="Group 13" id="13"/>
          <p:cNvGrpSpPr/>
          <p:nvPr/>
        </p:nvGrpSpPr>
        <p:grpSpPr>
          <a:xfrm rot="0">
            <a:off x="9083427" y="6257421"/>
            <a:ext cx="2363943" cy="232478"/>
            <a:chOff x="0" y="0"/>
            <a:chExt cx="802009" cy="78872"/>
          </a:xfrm>
        </p:grpSpPr>
        <p:sp>
          <p:nvSpPr>
            <p:cNvPr name="Freeform 14" id="14"/>
            <p:cNvSpPr/>
            <p:nvPr/>
          </p:nvSpPr>
          <p:spPr>
            <a:xfrm flipH="false" flipV="false" rot="0">
              <a:off x="0" y="0"/>
              <a:ext cx="802009" cy="78872"/>
            </a:xfrm>
            <a:custGeom>
              <a:avLst/>
              <a:gdLst/>
              <a:ahLst/>
              <a:cxnLst/>
              <a:rect r="r" b="b" t="t" l="l"/>
              <a:pathLst>
                <a:path h="78872" w="802009">
                  <a:moveTo>
                    <a:pt x="0" y="0"/>
                  </a:moveTo>
                  <a:lnTo>
                    <a:pt x="802009" y="0"/>
                  </a:lnTo>
                  <a:lnTo>
                    <a:pt x="802009" y="78872"/>
                  </a:lnTo>
                  <a:lnTo>
                    <a:pt x="0" y="78872"/>
                  </a:lnTo>
                  <a:close/>
                </a:path>
              </a:pathLst>
            </a:custGeom>
            <a:solidFill>
              <a:srgbClr val="F9806C"/>
            </a:solidFill>
          </p:spPr>
        </p:sp>
        <p:sp>
          <p:nvSpPr>
            <p:cNvPr name="TextBox 15" id="15"/>
            <p:cNvSpPr txBox="true"/>
            <p:nvPr/>
          </p:nvSpPr>
          <p:spPr>
            <a:xfrm>
              <a:off x="0" y="-38100"/>
              <a:ext cx="802009" cy="116972"/>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3969982" y="4268178"/>
            <a:ext cx="21946412" cy="10648677"/>
            <a:chOff x="0" y="0"/>
            <a:chExt cx="7445703" cy="3612749"/>
          </a:xfrm>
        </p:grpSpPr>
        <p:sp>
          <p:nvSpPr>
            <p:cNvPr name="Freeform 3" id="3"/>
            <p:cNvSpPr/>
            <p:nvPr/>
          </p:nvSpPr>
          <p:spPr>
            <a:xfrm flipH="false" flipV="false" rot="0">
              <a:off x="0" y="0"/>
              <a:ext cx="7445703" cy="3612749"/>
            </a:xfrm>
            <a:custGeom>
              <a:avLst/>
              <a:gdLst/>
              <a:ahLst/>
              <a:cxnLst/>
              <a:rect r="r" b="b" t="t" l="l"/>
              <a:pathLst>
                <a:path h="3612749" w="7445703">
                  <a:moveTo>
                    <a:pt x="0" y="0"/>
                  </a:moveTo>
                  <a:lnTo>
                    <a:pt x="7445703" y="0"/>
                  </a:lnTo>
                  <a:lnTo>
                    <a:pt x="7445703" y="3612749"/>
                  </a:lnTo>
                  <a:lnTo>
                    <a:pt x="0" y="3612749"/>
                  </a:lnTo>
                  <a:close/>
                </a:path>
              </a:pathLst>
            </a:custGeom>
            <a:solidFill>
              <a:srgbClr val="F9806C"/>
            </a:solidFill>
          </p:spPr>
        </p:sp>
        <p:sp>
          <p:nvSpPr>
            <p:cNvPr name="TextBox 4" id="4"/>
            <p:cNvSpPr txBox="true"/>
            <p:nvPr/>
          </p:nvSpPr>
          <p:spPr>
            <a:xfrm>
              <a:off x="0" y="-38100"/>
              <a:ext cx="7445703" cy="365084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336936" y="1142869"/>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6" id="6"/>
          <p:cNvSpPr txBox="true"/>
          <p:nvPr/>
        </p:nvSpPr>
        <p:spPr>
          <a:xfrm rot="0">
            <a:off x="795549" y="5076825"/>
            <a:ext cx="4115276" cy="645353"/>
          </a:xfrm>
          <a:prstGeom prst="rect">
            <a:avLst/>
          </a:prstGeom>
        </p:spPr>
        <p:txBody>
          <a:bodyPr anchor="t" rtlCol="false" tIns="0" lIns="0" bIns="0" rIns="0">
            <a:spAutoFit/>
          </a:bodyPr>
          <a:lstStyle/>
          <a:p>
            <a:pPr algn="l">
              <a:lnSpc>
                <a:spcPts val="5379"/>
              </a:lnSpc>
              <a:spcBef>
                <a:spcPct val="0"/>
              </a:spcBef>
            </a:pPr>
            <a:r>
              <a:rPr lang="en-US" b="true" sz="3842">
                <a:solidFill>
                  <a:srgbClr val="000000"/>
                </a:solidFill>
                <a:latin typeface="Open Sans Bold"/>
                <a:ea typeface="Open Sans Bold"/>
                <a:cs typeface="Open Sans Bold"/>
                <a:sym typeface="Open Sans Bold"/>
              </a:rPr>
              <a:t>en un dinosaurio</a:t>
            </a:r>
          </a:p>
        </p:txBody>
      </p:sp>
      <p:sp>
        <p:nvSpPr>
          <p:cNvPr name="TextBox 7" id="7"/>
          <p:cNvSpPr txBox="true"/>
          <p:nvPr/>
        </p:nvSpPr>
        <p:spPr>
          <a:xfrm rot="0">
            <a:off x="795549" y="4718397"/>
            <a:ext cx="2696700" cy="397522"/>
          </a:xfrm>
          <a:prstGeom prst="rect">
            <a:avLst/>
          </a:prstGeom>
        </p:spPr>
        <p:txBody>
          <a:bodyPr anchor="t" rtlCol="false" tIns="0" lIns="0" bIns="0" rIns="0">
            <a:spAutoFit/>
          </a:bodyPr>
          <a:lstStyle/>
          <a:p>
            <a:pPr algn="ctr">
              <a:lnSpc>
                <a:spcPts val="3264"/>
              </a:lnSpc>
              <a:spcBef>
                <a:spcPct val="0"/>
              </a:spcBef>
            </a:pPr>
            <a:r>
              <a:rPr lang="en-US" sz="2331">
                <a:solidFill>
                  <a:srgbClr val="000000"/>
                </a:solidFill>
                <a:latin typeface="Open Sans"/>
                <a:ea typeface="Open Sans"/>
                <a:cs typeface="Open Sans"/>
                <a:sym typeface="Open Sans"/>
              </a:rPr>
              <a:t>NO TE CONVIERTAS</a:t>
            </a:r>
          </a:p>
        </p:txBody>
      </p:sp>
      <p:sp>
        <p:nvSpPr>
          <p:cNvPr name="TextBox 8" id="8"/>
          <p:cNvSpPr txBox="true"/>
          <p:nvPr/>
        </p:nvSpPr>
        <p:spPr>
          <a:xfrm rot="0">
            <a:off x="12927616" y="4727922"/>
            <a:ext cx="3145642" cy="656590"/>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No deberías poner una lápida sobre el aprendizaje.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17878" y="4523889"/>
            <a:ext cx="4622363" cy="612901"/>
          </a:xfrm>
          <a:prstGeom prst="rect">
            <a:avLst/>
          </a:prstGeom>
        </p:spPr>
        <p:txBody>
          <a:bodyPr anchor="t" rtlCol="false" tIns="0" lIns="0" bIns="0" rIns="0">
            <a:spAutoFit/>
          </a:bodyPr>
          <a:lstStyle/>
          <a:p>
            <a:pPr algn="ctr">
              <a:lnSpc>
                <a:spcPts val="5068"/>
              </a:lnSpc>
              <a:spcBef>
                <a:spcPct val="0"/>
              </a:spcBef>
            </a:pPr>
            <a:r>
              <a:rPr lang="en-US" b="true" sz="3620">
                <a:solidFill>
                  <a:srgbClr val="5E17EB"/>
                </a:solidFill>
                <a:latin typeface="Open Sans Bold"/>
                <a:ea typeface="Open Sans Bold"/>
                <a:cs typeface="Open Sans Bold"/>
                <a:sym typeface="Open Sans Bold"/>
              </a:rPr>
              <a:t>TU PRIMER TRABAJO</a:t>
            </a:r>
          </a:p>
        </p:txBody>
      </p:sp>
      <p:sp>
        <p:nvSpPr>
          <p:cNvPr name="TextBox 3" id="3"/>
          <p:cNvSpPr txBox="true"/>
          <p:nvPr/>
        </p:nvSpPr>
        <p:spPr>
          <a:xfrm rot="0">
            <a:off x="817878" y="5233803"/>
            <a:ext cx="4370463" cy="763270"/>
          </a:xfrm>
          <a:prstGeom prst="rect">
            <a:avLst/>
          </a:prstGeom>
        </p:spPr>
        <p:txBody>
          <a:bodyPr anchor="t" rtlCol="false" tIns="0" lIns="0" bIns="0" rIns="0">
            <a:spAutoFit/>
          </a:bodyPr>
          <a:lstStyle/>
          <a:p>
            <a:pPr algn="ctr">
              <a:lnSpc>
                <a:spcPts val="3079"/>
              </a:lnSpc>
              <a:spcBef>
                <a:spcPct val="0"/>
              </a:spcBef>
            </a:pPr>
            <a:r>
              <a:rPr lang="en-US" sz="2199">
                <a:solidFill>
                  <a:srgbClr val="5E17EB"/>
                </a:solidFill>
                <a:latin typeface="Open Sans"/>
                <a:ea typeface="Open Sans"/>
                <a:cs typeface="Open Sans"/>
                <a:sym typeface="Open Sans"/>
              </a:rPr>
              <a:t>puede que no tenga mucho que ver con tu carrera universitaria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204018" y="-4235395"/>
            <a:ext cx="21946412" cy="12846603"/>
            <a:chOff x="0" y="0"/>
            <a:chExt cx="7445703" cy="4358434"/>
          </a:xfrm>
        </p:grpSpPr>
        <p:sp>
          <p:nvSpPr>
            <p:cNvPr name="Freeform 3" id="3"/>
            <p:cNvSpPr/>
            <p:nvPr/>
          </p:nvSpPr>
          <p:spPr>
            <a:xfrm flipH="false" flipV="false" rot="0">
              <a:off x="0" y="0"/>
              <a:ext cx="7445703" cy="4358434"/>
            </a:xfrm>
            <a:custGeom>
              <a:avLst/>
              <a:gdLst/>
              <a:ahLst/>
              <a:cxnLst/>
              <a:rect r="r" b="b" t="t" l="l"/>
              <a:pathLst>
                <a:path h="4358434" w="7445703">
                  <a:moveTo>
                    <a:pt x="0" y="0"/>
                  </a:moveTo>
                  <a:lnTo>
                    <a:pt x="7445703" y="0"/>
                  </a:lnTo>
                  <a:lnTo>
                    <a:pt x="7445703" y="4358434"/>
                  </a:lnTo>
                  <a:lnTo>
                    <a:pt x="0" y="4358434"/>
                  </a:lnTo>
                  <a:close/>
                </a:path>
              </a:pathLst>
            </a:custGeom>
            <a:solidFill>
              <a:srgbClr val="FF914D"/>
            </a:solidFill>
          </p:spPr>
        </p:sp>
        <p:sp>
          <p:nvSpPr>
            <p:cNvPr name="TextBox 4" id="4"/>
            <p:cNvSpPr txBox="true"/>
            <p:nvPr/>
          </p:nvSpPr>
          <p:spPr>
            <a:xfrm>
              <a:off x="0" y="-38100"/>
              <a:ext cx="7445703" cy="4396534"/>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1656630"/>
            <a:ext cx="11730349" cy="7830008"/>
          </a:xfrm>
          <a:custGeom>
            <a:avLst/>
            <a:gdLst/>
            <a:ahLst/>
            <a:cxnLst/>
            <a:rect r="r" b="b" t="t" l="l"/>
            <a:pathLst>
              <a:path h="7830008" w="11730349">
                <a:moveTo>
                  <a:pt x="0" y="0"/>
                </a:moveTo>
                <a:lnTo>
                  <a:pt x="11730349" y="0"/>
                </a:lnTo>
                <a:lnTo>
                  <a:pt x="11730349" y="7830008"/>
                </a:lnTo>
                <a:lnTo>
                  <a:pt x="0" y="7830008"/>
                </a:lnTo>
                <a:lnTo>
                  <a:pt x="0" y="0"/>
                </a:lnTo>
                <a:close/>
              </a:path>
            </a:pathLst>
          </a:custGeom>
          <a:blipFill>
            <a:blip r:embed="rId2"/>
            <a:stretch>
              <a:fillRect l="0" t="0" r="0" b="0"/>
            </a:stretch>
          </a:blipFill>
        </p:spPr>
      </p:sp>
      <p:grpSp>
        <p:nvGrpSpPr>
          <p:cNvPr name="Group 6" id="6"/>
          <p:cNvGrpSpPr/>
          <p:nvPr/>
        </p:nvGrpSpPr>
        <p:grpSpPr>
          <a:xfrm rot="0">
            <a:off x="6709276" y="2661192"/>
            <a:ext cx="10786225" cy="4111184"/>
            <a:chOff x="0" y="0"/>
            <a:chExt cx="3659415" cy="1394791"/>
          </a:xfrm>
        </p:grpSpPr>
        <p:sp>
          <p:nvSpPr>
            <p:cNvPr name="Freeform 7" id="7"/>
            <p:cNvSpPr/>
            <p:nvPr/>
          </p:nvSpPr>
          <p:spPr>
            <a:xfrm flipH="false" flipV="false" rot="0">
              <a:off x="0" y="0"/>
              <a:ext cx="3659415" cy="1394791"/>
            </a:xfrm>
            <a:custGeom>
              <a:avLst/>
              <a:gdLst/>
              <a:ahLst/>
              <a:cxnLst/>
              <a:rect r="r" b="b" t="t" l="l"/>
              <a:pathLst>
                <a:path h="1394791" w="3659415">
                  <a:moveTo>
                    <a:pt x="0" y="0"/>
                  </a:moveTo>
                  <a:lnTo>
                    <a:pt x="3659415" y="0"/>
                  </a:lnTo>
                  <a:lnTo>
                    <a:pt x="3659415" y="1394791"/>
                  </a:lnTo>
                  <a:lnTo>
                    <a:pt x="0" y="1394791"/>
                  </a:lnTo>
                  <a:close/>
                </a:path>
              </a:pathLst>
            </a:custGeom>
            <a:solidFill>
              <a:srgbClr val="FFFFFF"/>
            </a:solidFill>
          </p:spPr>
        </p:sp>
        <p:sp>
          <p:nvSpPr>
            <p:cNvPr name="TextBox 8" id="8"/>
            <p:cNvSpPr txBox="true"/>
            <p:nvPr/>
          </p:nvSpPr>
          <p:spPr>
            <a:xfrm>
              <a:off x="0" y="-38100"/>
              <a:ext cx="3659415" cy="1432891"/>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7213808" y="3036995"/>
            <a:ext cx="6733219" cy="880112"/>
          </a:xfrm>
          <a:prstGeom prst="rect">
            <a:avLst/>
          </a:prstGeom>
        </p:spPr>
        <p:txBody>
          <a:bodyPr anchor="t" rtlCol="false" tIns="0" lIns="0" bIns="0" rIns="0">
            <a:spAutoFit/>
          </a:bodyPr>
          <a:lstStyle/>
          <a:p>
            <a:pPr algn="l">
              <a:lnSpc>
                <a:spcPts val="7139"/>
              </a:lnSpc>
              <a:spcBef>
                <a:spcPct val="0"/>
              </a:spcBef>
            </a:pPr>
            <a:r>
              <a:rPr lang="en-US" b="true" sz="5099">
                <a:solidFill>
                  <a:srgbClr val="FF914D"/>
                </a:solidFill>
                <a:latin typeface="Open Sans Bold"/>
                <a:ea typeface="Open Sans Bold"/>
                <a:cs typeface="Open Sans Bold"/>
                <a:sym typeface="Open Sans Bold"/>
              </a:rPr>
              <a:t>SER ADULTO</a:t>
            </a:r>
          </a:p>
        </p:txBody>
      </p:sp>
      <p:sp>
        <p:nvSpPr>
          <p:cNvPr name="TextBox 10" id="10"/>
          <p:cNvSpPr txBox="true"/>
          <p:nvPr/>
        </p:nvSpPr>
        <p:spPr>
          <a:xfrm rot="0">
            <a:off x="7213808" y="3879007"/>
            <a:ext cx="4920377" cy="32321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Open Sans"/>
                <a:ea typeface="Open Sans"/>
                <a:cs typeface="Open Sans"/>
                <a:sym typeface="Open Sans"/>
              </a:rPr>
              <a:t>viene con una cantidad obscena de papeleo</a:t>
            </a:r>
          </a:p>
        </p:txBody>
      </p:sp>
      <p:sp>
        <p:nvSpPr>
          <p:cNvPr name="TextBox 11" id="11"/>
          <p:cNvSpPr txBox="true"/>
          <p:nvPr/>
        </p:nvSpPr>
        <p:spPr>
          <a:xfrm rot="0">
            <a:off x="7006866" y="4665703"/>
            <a:ext cx="4533200" cy="1377007"/>
          </a:xfrm>
          <a:prstGeom prst="rect">
            <a:avLst/>
          </a:prstGeom>
        </p:spPr>
        <p:txBody>
          <a:bodyPr anchor="t" rtlCol="false" tIns="0" lIns="0" bIns="0" rIns="0">
            <a:spAutoFit/>
          </a:bodyPr>
          <a:lstStyle/>
          <a:p>
            <a:pPr algn="l" marL="427338" indent="-213669" lvl="1">
              <a:lnSpc>
                <a:spcPts val="2771"/>
              </a:lnSpc>
              <a:buFont typeface="Arial"/>
              <a:buChar char="•"/>
            </a:pPr>
            <a:r>
              <a:rPr lang="en-US" sz="1979">
                <a:solidFill>
                  <a:srgbClr val="000000"/>
                </a:solidFill>
                <a:latin typeface="Open Sans"/>
                <a:ea typeface="Open Sans"/>
                <a:cs typeface="Open Sans"/>
                <a:sym typeface="Open Sans"/>
              </a:rPr>
              <a:t>Impuestos</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Inscripción en el plan de pensiones</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Atención médica</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Contratos de alquiler</a:t>
            </a:r>
          </a:p>
        </p:txBody>
      </p:sp>
      <p:sp>
        <p:nvSpPr>
          <p:cNvPr name="TextBox 12" id="12"/>
          <p:cNvSpPr txBox="true"/>
          <p:nvPr/>
        </p:nvSpPr>
        <p:spPr>
          <a:xfrm rot="0">
            <a:off x="12112287" y="4665703"/>
            <a:ext cx="4838938" cy="1016508"/>
          </a:xfrm>
          <a:prstGeom prst="rect">
            <a:avLst/>
          </a:prstGeom>
        </p:spPr>
        <p:txBody>
          <a:bodyPr anchor="t" rtlCol="false" tIns="0" lIns="0" bIns="0" rIns="0">
            <a:spAutoFit/>
          </a:bodyPr>
          <a:lstStyle/>
          <a:p>
            <a:pPr algn="l" marL="427482" indent="-213741" lvl="1">
              <a:lnSpc>
                <a:spcPts val="2771"/>
              </a:lnSpc>
              <a:buFont typeface="Arial"/>
              <a:buChar char="•"/>
            </a:pPr>
            <a:r>
              <a:rPr lang="en-US" sz="1979">
                <a:solidFill>
                  <a:srgbClr val="000000"/>
                </a:solidFill>
                <a:latin typeface="Open Sans"/>
                <a:ea typeface="Open Sans"/>
                <a:cs typeface="Open Sans"/>
                <a:sym typeface="Open Sans"/>
              </a:rPr>
              <a:t>Declaraciones de ingresos personales</a:t>
            </a:r>
          </a:p>
          <a:p>
            <a:pPr algn="l" marL="427482" indent="-213741" lvl="1">
              <a:lnSpc>
                <a:spcPts val="2771"/>
              </a:lnSpc>
              <a:buFont typeface="Arial"/>
              <a:buChar char="•"/>
            </a:pPr>
            <a:r>
              <a:rPr lang="en-US" sz="1979">
                <a:solidFill>
                  <a:srgbClr val="000000"/>
                </a:solidFill>
                <a:latin typeface="Open Sans"/>
                <a:ea typeface="Open Sans"/>
                <a:cs typeface="Open Sans"/>
                <a:sym typeface="Open Sans"/>
              </a:rPr>
              <a:t>Currículums</a:t>
            </a:r>
          </a:p>
          <a:p>
            <a:pPr algn="l" marL="427482" indent="-213741" lvl="1">
              <a:lnSpc>
                <a:spcPts val="2771"/>
              </a:lnSpc>
              <a:buFont typeface="Arial"/>
              <a:buChar char="•"/>
            </a:pPr>
            <a:r>
              <a:rPr lang="en-US" sz="1979">
                <a:solidFill>
                  <a:srgbClr val="000000"/>
                </a:solidFill>
                <a:latin typeface="Open Sans"/>
                <a:ea typeface="Open Sans"/>
                <a:cs typeface="Open Sans"/>
                <a:sym typeface="Open Sans"/>
              </a:rPr>
              <a:t>Balance financiero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1988029"/>
            <a:ext cx="10455120" cy="6730484"/>
          </a:xfrm>
          <a:custGeom>
            <a:avLst/>
            <a:gdLst/>
            <a:ahLst/>
            <a:cxnLst/>
            <a:rect r="r" b="b" t="t" l="l"/>
            <a:pathLst>
              <a:path h="6730484" w="10455120">
                <a:moveTo>
                  <a:pt x="0" y="0"/>
                </a:moveTo>
                <a:lnTo>
                  <a:pt x="10455120" y="0"/>
                </a:lnTo>
                <a:lnTo>
                  <a:pt x="10455120" y="6730484"/>
                </a:lnTo>
                <a:lnTo>
                  <a:pt x="0" y="6730484"/>
                </a:lnTo>
                <a:lnTo>
                  <a:pt x="0" y="0"/>
                </a:lnTo>
                <a:close/>
              </a:path>
            </a:pathLst>
          </a:custGeom>
          <a:blipFill>
            <a:blip r:embed="rId2"/>
            <a:stretch>
              <a:fillRect l="0" t="0" r="0" b="0"/>
            </a:stretch>
          </a:blipFill>
        </p:spPr>
      </p:sp>
      <p:sp>
        <p:nvSpPr>
          <p:cNvPr name="TextBox 3" id="3"/>
          <p:cNvSpPr txBox="true"/>
          <p:nvPr/>
        </p:nvSpPr>
        <p:spPr>
          <a:xfrm rot="0">
            <a:off x="792845" y="3309753"/>
            <a:ext cx="6275070" cy="1649938"/>
          </a:xfrm>
          <a:prstGeom prst="rect">
            <a:avLst/>
          </a:prstGeom>
        </p:spPr>
        <p:txBody>
          <a:bodyPr anchor="t" rtlCol="false" tIns="0" lIns="0" bIns="0" rIns="0">
            <a:spAutoFit/>
          </a:bodyPr>
          <a:lstStyle/>
          <a:p>
            <a:pPr algn="ctr">
              <a:lnSpc>
                <a:spcPts val="13533"/>
              </a:lnSpc>
              <a:spcBef>
                <a:spcPct val="0"/>
              </a:spcBef>
            </a:pPr>
            <a:r>
              <a:rPr lang="en-US" sz="9666">
                <a:solidFill>
                  <a:srgbClr val="000000"/>
                </a:solidFill>
                <a:latin typeface="Open Sans"/>
                <a:ea typeface="Open Sans"/>
                <a:cs typeface="Open Sans"/>
                <a:sym typeface="Open Sans"/>
              </a:rPr>
              <a:t>LÁNZATE A</a:t>
            </a:r>
          </a:p>
        </p:txBody>
      </p:sp>
      <p:sp>
        <p:nvSpPr>
          <p:cNvPr name="TextBox 4" id="4"/>
          <p:cNvSpPr txBox="true"/>
          <p:nvPr/>
        </p:nvSpPr>
        <p:spPr>
          <a:xfrm rot="0">
            <a:off x="1093281" y="4907357"/>
            <a:ext cx="5057299" cy="355469"/>
          </a:xfrm>
          <a:prstGeom prst="rect">
            <a:avLst/>
          </a:prstGeom>
        </p:spPr>
        <p:txBody>
          <a:bodyPr anchor="t" rtlCol="false" tIns="0" lIns="0" bIns="0" rIns="0">
            <a:spAutoFit/>
          </a:bodyPr>
          <a:lstStyle/>
          <a:p>
            <a:pPr algn="ctr">
              <a:lnSpc>
                <a:spcPts val="2982"/>
              </a:lnSpc>
              <a:spcBef>
                <a:spcPct val="0"/>
              </a:spcBef>
            </a:pPr>
            <a:r>
              <a:rPr lang="en-US" sz="2130">
                <a:solidFill>
                  <a:srgbClr val="000000"/>
                </a:solidFill>
                <a:latin typeface="Open Sans"/>
                <a:ea typeface="Open Sans"/>
                <a:cs typeface="Open Sans"/>
                <a:sym typeface="Open Sans"/>
              </a:rPr>
              <a:t>el salvaje oeste de los trabajos paralelos</a:t>
            </a:r>
          </a:p>
        </p:txBody>
      </p:sp>
      <p:sp>
        <p:nvSpPr>
          <p:cNvPr name="TextBox 5" id="5"/>
          <p:cNvSpPr txBox="true"/>
          <p:nvPr/>
        </p:nvSpPr>
        <p:spPr>
          <a:xfrm rot="0">
            <a:off x="935652" y="6171748"/>
            <a:ext cx="5989457" cy="656590"/>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Tu capacidad para ganar dinero solo estará limitada por tu capacidad para moverte.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DAGml_Jeeno</dc:identifier>
  <dcterms:modified xsi:type="dcterms:W3CDTF">2011-08-01T06:04:30Z</dcterms:modified>
  <cp:revision>1</cp:revision>
  <dc:title>Ejercicio de diseño</dc:title>
</cp:coreProperties>
</file>