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EC95D-8D6D-F549-815A-1B0F2A11BB0F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6B484-CBF5-464F-ABA9-7EDAF315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9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Reinforce</a:t>
            </a:r>
            <a:r>
              <a:rPr lang="en-US" baseline="0" dirty="0" smtClean="0"/>
              <a:t> where nonmetals are on the Periodic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B484-CBF5-464F-ABA9-7EDAF315C6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will save time later if students</a:t>
            </a:r>
            <a:r>
              <a:rPr lang="en-US" baseline="0" dirty="0" smtClean="0"/>
              <a:t> memorize the prefixes.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B484-CBF5-464F-ABA9-7EDAF315C6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0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to have a prefix on the first element or not is the most common place where students struggle with covalent nomenclature.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B484-CBF5-464F-ABA9-7EDAF315C6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5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5F07BE3-026C-5D4F-92EF-12929BBB385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7EA0270-C32C-AB46-A3B5-30C7C98CE19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Covalent Nomenclature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to learn about sharing!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3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2940755"/>
          </a:xfrm>
        </p:spPr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The name covalent means having valence electrons in common, i.e. sharing electrons.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Covalent molecules only include nonmetals.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The nonmetals are held together by covalent bonds, which are made up of two valence electrons shared between the two atoms.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covalent bonding?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pic>
        <p:nvPicPr>
          <p:cNvPr id="4" name="Picture 3" descr="Image-Covalent-Bonding-Nonpola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222" y="3505200"/>
            <a:ext cx="32004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0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527755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Names use the following prefixes.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names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351459"/>
              </p:ext>
            </p:extLst>
          </p:nvPr>
        </p:nvGraphicFramePr>
        <p:xfrm>
          <a:off x="2259333" y="1256035"/>
          <a:ext cx="4065085" cy="184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8105"/>
                <a:gridCol w="804245"/>
                <a:gridCol w="773704"/>
                <a:gridCol w="773704"/>
                <a:gridCol w="86532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one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mono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six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hexa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two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seven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hepta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three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tri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eight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octa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four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tetra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nine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nona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five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penta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ten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deca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6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831251"/>
              </p:ext>
            </p:extLst>
          </p:nvPr>
        </p:nvGraphicFramePr>
        <p:xfrm>
          <a:off x="2259333" y="3437466"/>
          <a:ext cx="4065085" cy="14393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88667"/>
                <a:gridCol w="3276418"/>
              </a:tblGrid>
              <a:tr h="71966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</a:t>
                      </a:r>
                      <a:r>
                        <a:rPr lang="en-US" b="0" baseline="-25000" dirty="0" smtClean="0"/>
                        <a:t>2</a:t>
                      </a:r>
                      <a:r>
                        <a:rPr lang="en-US" b="0" dirty="0" smtClean="0"/>
                        <a:t>O</a:t>
                      </a:r>
                      <a:r>
                        <a:rPr lang="en-US" b="0" baseline="-25000" dirty="0" smtClean="0"/>
                        <a:t>5</a:t>
                      </a:r>
                      <a:endParaRPr lang="en-US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FF6600"/>
                          </a:solidFill>
                        </a:rPr>
                        <a:t>di</a:t>
                      </a:r>
                      <a:r>
                        <a:rPr lang="en-US" b="0" dirty="0" err="1" smtClean="0"/>
                        <a:t>nitrogen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>
                          <a:solidFill>
                            <a:srgbClr val="FF6600"/>
                          </a:solidFill>
                        </a:rPr>
                        <a:t>penta</a:t>
                      </a:r>
                      <a:r>
                        <a:rPr lang="en-US" b="0" dirty="0" err="1" smtClean="0"/>
                        <a:t>oxide</a:t>
                      </a:r>
                      <a:endParaRPr lang="en-US" b="0" dirty="0"/>
                    </a:p>
                  </a:txBody>
                  <a:tcPr anchor="ctr"/>
                </a:tc>
              </a:tr>
              <a:tr h="71966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</a:t>
                      </a:r>
                      <a:r>
                        <a:rPr lang="en-US" b="0" baseline="-25000" dirty="0" smtClean="0"/>
                        <a:t>3</a:t>
                      </a:r>
                      <a:r>
                        <a:rPr lang="en-US" b="0" dirty="0" smtClean="0"/>
                        <a:t>H</a:t>
                      </a:r>
                      <a:r>
                        <a:rPr lang="en-US" b="0" baseline="-25000" dirty="0" smtClean="0"/>
                        <a:t>8</a:t>
                      </a:r>
                      <a:endParaRPr lang="en-US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FF6600"/>
                          </a:solidFill>
                        </a:rPr>
                        <a:t>tri</a:t>
                      </a:r>
                      <a:r>
                        <a:rPr lang="en-US" b="0" dirty="0" err="1" smtClean="0"/>
                        <a:t>carbon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>
                          <a:solidFill>
                            <a:srgbClr val="FF6600"/>
                          </a:solidFill>
                        </a:rPr>
                        <a:t>octa</a:t>
                      </a:r>
                      <a:r>
                        <a:rPr lang="en-US" b="0" dirty="0" err="1" smtClean="0"/>
                        <a:t>hydride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670778" y="3465688"/>
            <a:ext cx="1625417" cy="64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57890" y="4194387"/>
            <a:ext cx="1738306" cy="64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81958" y="3465688"/>
            <a:ext cx="3205862" cy="64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1958" y="4194387"/>
            <a:ext cx="3205862" cy="64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187440" cy="301131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"/>
            </a:pPr>
            <a:r>
              <a:rPr lang="en-US" dirty="0" smtClean="0"/>
              <a:t>The names </a:t>
            </a:r>
            <a:r>
              <a:rPr lang="en-US" dirty="0"/>
              <a:t>use prefixes to differentiate between </a:t>
            </a:r>
            <a:r>
              <a:rPr lang="en-US" dirty="0" smtClean="0"/>
              <a:t>the possible combinations </a:t>
            </a:r>
            <a:r>
              <a:rPr lang="en-US" dirty="0"/>
              <a:t>of the same </a:t>
            </a:r>
            <a:r>
              <a:rPr lang="en-US" dirty="0" smtClean="0"/>
              <a:t>elements.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endParaRPr lang="en-US" dirty="0" smtClean="0"/>
          </a:p>
          <a:p>
            <a:pPr>
              <a:buFont typeface="Wingdings" charset="2"/>
              <a:buChar char=""/>
            </a:pPr>
            <a:endParaRPr lang="en-US" dirty="0"/>
          </a:p>
          <a:p>
            <a:pPr>
              <a:buFont typeface="Wingdings" charset="2"/>
              <a:buChar char=""/>
            </a:pP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When there is only one of the first element, then it will not have the prefix mono-. Otherwise, there will always be a prefix.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names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2597"/>
              </p:ext>
            </p:extLst>
          </p:nvPr>
        </p:nvGraphicFramePr>
        <p:xfrm>
          <a:off x="2568222" y="1404059"/>
          <a:ext cx="2568222" cy="1234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06778"/>
                <a:gridCol w="1961444"/>
              </a:tblGrid>
              <a:tr h="61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</a:t>
                      </a:r>
                      <a:endParaRPr lang="en-US" b="0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carbon </a:t>
                      </a:r>
                      <a:r>
                        <a:rPr lang="en-US" b="0" dirty="0" smtClean="0">
                          <a:solidFill>
                            <a:srgbClr val="FF6600"/>
                          </a:solidFill>
                        </a:rPr>
                        <a:t>mono</a:t>
                      </a:r>
                      <a:r>
                        <a:rPr lang="en-US" b="0" dirty="0" smtClean="0"/>
                        <a:t>xide</a:t>
                      </a:r>
                      <a:endParaRPr lang="en-US" b="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</a:t>
                      </a:r>
                      <a:r>
                        <a:rPr lang="en-US" b="0" baseline="-25000" dirty="0" smtClean="0"/>
                        <a:t>2</a:t>
                      </a:r>
                      <a:endParaRPr lang="en-US" b="0" baseline="-25000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carbon </a:t>
                      </a:r>
                      <a:r>
                        <a:rPr lang="en-US" b="0" dirty="0" smtClean="0">
                          <a:solidFill>
                            <a:srgbClr val="FF6600"/>
                          </a:solidFill>
                        </a:rPr>
                        <a:t>di</a:t>
                      </a:r>
                      <a:r>
                        <a:rPr lang="en-US" b="0" dirty="0" smtClean="0"/>
                        <a:t>oxide</a:t>
                      </a:r>
                      <a:endParaRPr lang="en-US" b="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04805"/>
              </p:ext>
            </p:extLst>
          </p:nvPr>
        </p:nvGraphicFramePr>
        <p:xfrm>
          <a:off x="2568222" y="3678347"/>
          <a:ext cx="3160889" cy="10913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19667"/>
                <a:gridCol w="2441222"/>
              </a:tblGrid>
              <a:tr h="54567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</a:t>
                      </a:r>
                      <a:r>
                        <a:rPr lang="en-US" b="0" baseline="-25000" dirty="0" smtClean="0"/>
                        <a:t>2</a:t>
                      </a:r>
                      <a:endParaRPr lang="en-US" b="0" baseline="-25000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carbon dioxide</a:t>
                      </a:r>
                      <a:endParaRPr lang="en-US" b="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56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5</a:t>
                      </a:r>
                      <a:endParaRPr lang="en-US" baseline="-25000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dinitrogen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pentaoxide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93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1727199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"/>
            </a:pPr>
            <a:r>
              <a:rPr lang="en-US" dirty="0" smtClean="0"/>
              <a:t>This is the simplest task in nomenclature. We just have to write what the prefixes tell us.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Remember if there is only one of the first element, then it will not have a prefix.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formulas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886956"/>
              </p:ext>
            </p:extLst>
          </p:nvPr>
        </p:nvGraphicFramePr>
        <p:xfrm>
          <a:off x="2469444" y="2483555"/>
          <a:ext cx="3344333" cy="21025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11778"/>
                <a:gridCol w="832555"/>
              </a:tblGrid>
              <a:tr h="70085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nitrogen </a:t>
                      </a:r>
                      <a:r>
                        <a:rPr lang="en-US" b="0" dirty="0" err="1" smtClean="0"/>
                        <a:t>trihydride</a:t>
                      </a:r>
                      <a:endParaRPr lang="en-US" b="0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NH</a:t>
                      </a:r>
                      <a:r>
                        <a:rPr lang="en-US" b="0" baseline="-25000" dirty="0" smtClean="0"/>
                        <a:t>3</a:t>
                      </a:r>
                      <a:endParaRPr lang="en-US" b="0" baseline="-2500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0085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disilicon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hexabromide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Br</a:t>
                      </a:r>
                      <a:r>
                        <a:rPr lang="en-US" baseline="-25000" dirty="0" smtClean="0"/>
                        <a:t>6</a:t>
                      </a:r>
                      <a:endParaRPr lang="en-US" baseline="-2500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008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xenon hexafluoride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XeF</a:t>
                      </a:r>
                      <a:r>
                        <a:rPr lang="en-US" baseline="-25000" dirty="0" smtClean="0"/>
                        <a:t>6</a:t>
                      </a:r>
                      <a:endParaRPr lang="en-US" baseline="-25000" dirty="0"/>
                    </a:p>
                  </a:txBody>
                  <a:tcPr anchor="ctr"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009445" y="2497666"/>
            <a:ext cx="776110" cy="6632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09445" y="3203222"/>
            <a:ext cx="776110" cy="6632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9445" y="3908777"/>
            <a:ext cx="776110" cy="6632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1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61</TotalTime>
  <Words>167</Words>
  <Application>Microsoft Macintosh PowerPoint</Application>
  <PresentationFormat>On-screen Show (4:3)</PresentationFormat>
  <Paragraphs>61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Elemental</vt:lpstr>
      <vt:lpstr>Covalent Nomenclature</vt:lpstr>
      <vt:lpstr>What is covalent bonding?</vt:lpstr>
      <vt:lpstr>Writing names</vt:lpstr>
      <vt:lpstr>Writing names</vt:lpstr>
      <vt:lpstr>Writing formulas</vt:lpstr>
    </vt:vector>
  </TitlesOfParts>
  <Company>Jackson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Eddie Wettach</dc:creator>
  <cp:lastModifiedBy>Jeff Anderton</cp:lastModifiedBy>
  <cp:revision>21</cp:revision>
  <dcterms:created xsi:type="dcterms:W3CDTF">2017-07-22T13:11:27Z</dcterms:created>
  <dcterms:modified xsi:type="dcterms:W3CDTF">2017-07-26T14:06:52Z</dcterms:modified>
</cp:coreProperties>
</file>