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3487" r:id="rId3"/>
    <p:sldId id="3440" r:id="rId4"/>
    <p:sldId id="3371" r:id="rId5"/>
    <p:sldId id="3441" r:id="rId6"/>
    <p:sldId id="3442" r:id="rId7"/>
    <p:sldId id="3443" r:id="rId8"/>
    <p:sldId id="3444" r:id="rId9"/>
    <p:sldId id="3445" r:id="rId10"/>
    <p:sldId id="3446" r:id="rId11"/>
    <p:sldId id="3447" r:id="rId12"/>
    <p:sldId id="3448" r:id="rId13"/>
    <p:sldId id="3449" r:id="rId14"/>
    <p:sldId id="3462" r:id="rId15"/>
    <p:sldId id="3482" r:id="rId16"/>
    <p:sldId id="3483" r:id="rId17"/>
    <p:sldId id="3450" r:id="rId18"/>
    <p:sldId id="3485" r:id="rId19"/>
    <p:sldId id="3484" r:id="rId20"/>
    <p:sldId id="3452" r:id="rId21"/>
    <p:sldId id="3455" r:id="rId22"/>
    <p:sldId id="3453" r:id="rId23"/>
    <p:sldId id="3458" r:id="rId24"/>
    <p:sldId id="3457" r:id="rId25"/>
    <p:sldId id="3459" r:id="rId26"/>
    <p:sldId id="3461" r:id="rId27"/>
    <p:sldId id="3463" r:id="rId28"/>
    <p:sldId id="3464" r:id="rId29"/>
    <p:sldId id="3460" r:id="rId30"/>
    <p:sldId id="3465" r:id="rId31"/>
    <p:sldId id="3486" r:id="rId32"/>
    <p:sldId id="3466" r:id="rId33"/>
    <p:sldId id="3467" r:id="rId34"/>
    <p:sldId id="3468" r:id="rId35"/>
    <p:sldId id="3469" r:id="rId36"/>
    <p:sldId id="3470" r:id="rId37"/>
    <p:sldId id="3471" r:id="rId38"/>
    <p:sldId id="3473" r:id="rId39"/>
    <p:sldId id="3475" r:id="rId40"/>
    <p:sldId id="3476" r:id="rId41"/>
    <p:sldId id="3478" r:id="rId42"/>
    <p:sldId id="3479" r:id="rId43"/>
    <p:sldId id="3480" r:id="rId44"/>
    <p:sldId id="3472" r:id="rId45"/>
    <p:sldId id="3488" r:id="rId46"/>
    <p:sldId id="3502" r:id="rId47"/>
    <p:sldId id="354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2402-F6A9-4814-B7AB-91C421CBA9D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9E29B-2D30-4001-9185-4A72B0AD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6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1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83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0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36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31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91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40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73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32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3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1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7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4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0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4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2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53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1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E13-37C0-932E-F4D9-668B5EAF1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61BA6-D3BC-2727-7B74-8F113B06D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71C0-29A9-A2D3-E932-33AD26B5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4F624-A201-01A3-D263-78548A19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855A4-4AF7-4426-421C-5B0F1DF0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6C03-D452-6AD3-CA8A-05E34549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7C8A8-5120-1F9A-D3D4-1B6CCF827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5DA51-5FBD-D322-A561-19D7EAAF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D43F-2F81-ACE0-7E5E-AB78822B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63D28-FD65-6FB6-A9F6-9B3E845E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33CC9-3857-3664-BCFD-43F3E2753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13AB8-0C03-CAA5-5C40-7D120006B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5D3DE-8028-886D-921C-DC07E118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093D2-0F95-62F6-C23E-CAECFA59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AF80-499F-7257-7ADC-66F34A3E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DE4E05A-4048-480D-95D5-F5048F893D4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3DCC254-F9F1-46D1-93D0-24749210B5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6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917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36636D-D922-432D-A958-524484B5923D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956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29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679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6988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87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342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1401-52C1-FC6C-5AC6-2CF2AD06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42662-9EB4-7528-9CA0-EBC91DDF0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D512F-E5EA-74F8-87B8-9CFE1327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79563-3945-464B-1E30-C8064F55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39E3-D485-1B0D-3462-44BCF52F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8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9611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1475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2050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935072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0568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305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4006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9401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36636D-D922-432D-A958-524484B5923D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4981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10109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05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3D9A-5668-3BAD-3B86-9762E134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49560-0D8E-9092-E716-4C9AC22F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7066-4966-0847-C278-E0D2AB46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94E8-3FE4-9A27-FC08-A255E0A6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B450F-58CA-CBAA-8A59-BBDEDE26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82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124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64AF-12E8-A346-B661-012571EA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758C4-9E57-6254-4812-469460F91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C4D0C-901F-E561-9688-23D9BC06A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1B291-B838-62B1-C03F-3ED5D863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162E7-A26B-2924-57B8-E477AEE3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9BE3C-5D12-3DE8-3D42-26B7C800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0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2ADC-8248-6D01-5AA4-8E795986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D0B59-8B2D-6EF0-D224-8E39CA281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13340-83A1-3FD0-4FA3-9C17EFCC0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6D722-B879-41AF-E673-A4A6ED693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2CF9D-6DD6-74C8-D796-32AAEEAFB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62B0D-34CA-A4F6-1249-B365366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881F6-9142-BDBA-D19C-A5D13139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ADE2F8-2FDC-3A6D-E7D7-DD44002C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4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D111-7110-DD7C-56D0-C39B1F5A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83E6B-5C60-0977-1A16-5219A187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6E8C6-8DBD-05E2-E652-43C0657B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45AC5-CB35-48BC-5F91-BC97D03C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513C-9388-A29E-F535-9F2CF7AC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4CF20-0EA8-E374-2027-F888E050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83927-87C6-AB4E-E034-B7AF4185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D60F-0EF3-CAA3-BFF5-61655BF1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54F9-FAFC-7BAE-3475-129D86AC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3F769-3D62-670E-31E7-1781A0E42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37FA9-636D-82EE-22AB-32B64C80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CE3F1-ED15-2EF9-DED9-6108516C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4F105-5F57-F17A-1591-A6AA7EA0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D905-795E-CA3F-EDAB-57EC9C43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5DE58-8EA3-36C0-76B9-3275FF19A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05BE4-8281-5A67-A323-4883A0F27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CAF70-C307-77F4-29BE-3A95A2BC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C7985-E42A-B86F-9B20-6527E3E3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28FD8-E482-15FA-8D52-6CAF2AD5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D030C6-6934-59E7-D3E6-DABA7896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C600E-EAA7-7BEF-8636-ACB0ECF95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1305B-85C2-D1DC-4ECD-7B35F4C1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B0AE-DD81-4B6C-A444-8683F61A752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CC54C-73F4-2306-D912-6ED357D41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CCFB-4DB2-3236-5371-010FE055A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E32B0-A5ED-4F31-A1ED-78541C2F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SIPCMContentMarking" descr="{&quot;HashCode&quot;:1031298493,&quot;Placement&quot;:&quot;Footer&quot;,&quot;Top&quot;:523.380066,&quot;Left&quot;:453.7993,&quot;SlideWidth&quot;:960,&quot;SlideHeight&quot;:540}">
            <a:extLst>
              <a:ext uri="{FF2B5EF4-FFF2-40B4-BE49-F238E27FC236}">
                <a16:creationId xmlns:a16="http://schemas.microsoft.com/office/drawing/2014/main" id="{3AE54243-0EE4-4D4A-9BBF-DD89C1E75F83}"/>
              </a:ext>
            </a:extLst>
          </p:cNvPr>
          <p:cNvSpPr txBox="1"/>
          <p:nvPr userDrawn="1"/>
        </p:nvSpPr>
        <p:spPr>
          <a:xfrm>
            <a:off x="5763251" y="6646927"/>
            <a:ext cx="665499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Non-Juniper</a:t>
            </a:r>
          </a:p>
        </p:txBody>
      </p:sp>
    </p:spTree>
    <p:extLst>
      <p:ext uri="{BB962C8B-B14F-4D97-AF65-F5344CB8AC3E}">
        <p14:creationId xmlns:p14="http://schemas.microsoft.com/office/powerpoint/2010/main" val="1680294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jmTQ8LEo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practical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6191315" y="95873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6709694" y="1114973"/>
            <a:ext cx="16303" cy="1713797"/>
          </a:xfrm>
          <a:prstGeom prst="straightConnector1">
            <a:avLst/>
          </a:prstGeom>
          <a:ln w="381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7134297" y="1206467"/>
            <a:ext cx="628286" cy="755128"/>
          </a:xfrm>
          <a:prstGeom prst="straightConnector1">
            <a:avLst/>
          </a:prstGeom>
          <a:ln w="381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7346971" y="201755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6252031" y="2884729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15665-562D-4DF5-A50E-4F47755A1AEB}"/>
              </a:ext>
            </a:extLst>
          </p:cNvPr>
          <p:cNvCxnSpPr>
            <a:cxnSpLocks/>
          </p:cNvCxnSpPr>
          <p:nvPr/>
        </p:nvCxnSpPr>
        <p:spPr>
          <a:xfrm flipH="1">
            <a:off x="6128459" y="3131769"/>
            <a:ext cx="276760" cy="565621"/>
          </a:xfrm>
          <a:prstGeom prst="straightConnector1">
            <a:avLst/>
          </a:prstGeom>
          <a:ln w="381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FCEE348F-F0B6-4BBB-96D4-71550F5D944C}"/>
              </a:ext>
            </a:extLst>
          </p:cNvPr>
          <p:cNvGraphicFramePr>
            <a:graphicFrameLocks noGrp="1"/>
          </p:cNvGraphicFramePr>
          <p:nvPr/>
        </p:nvGraphicFramePr>
        <p:xfrm>
          <a:off x="5443703" y="3759010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graphicFrame>
        <p:nvGraphicFramePr>
          <p:cNvPr id="62" name="Table 3">
            <a:extLst>
              <a:ext uri="{FF2B5EF4-FFF2-40B4-BE49-F238E27FC236}">
                <a16:creationId xmlns:a16="http://schemas.microsoft.com/office/drawing/2014/main" id="{7F2D7E80-7F5D-498A-BB3D-3A9F43F470E1}"/>
              </a:ext>
            </a:extLst>
          </p:cNvPr>
          <p:cNvGraphicFramePr>
            <a:graphicFrameLocks noGrp="1"/>
          </p:cNvGraphicFramePr>
          <p:nvPr/>
        </p:nvGraphicFramePr>
        <p:xfrm>
          <a:off x="4518301" y="490560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09D373AD-B00D-4964-A618-D8B156EB6CC3}"/>
              </a:ext>
            </a:extLst>
          </p:cNvPr>
          <p:cNvGraphicFramePr>
            <a:graphicFrameLocks noGrp="1"/>
          </p:cNvGraphicFramePr>
          <p:nvPr/>
        </p:nvGraphicFramePr>
        <p:xfrm>
          <a:off x="6657705" y="486580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8F8B7D-C036-40E1-8603-CC1B26A7E34E}"/>
              </a:ext>
            </a:extLst>
          </p:cNvPr>
          <p:cNvCxnSpPr>
            <a:cxnSpLocks/>
          </p:cNvCxnSpPr>
          <p:nvPr/>
        </p:nvCxnSpPr>
        <p:spPr>
          <a:xfrm flipH="1">
            <a:off x="5167067" y="4057372"/>
            <a:ext cx="446174" cy="806719"/>
          </a:xfrm>
          <a:prstGeom prst="straightConnector1">
            <a:avLst/>
          </a:prstGeom>
          <a:ln w="381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4B149CF-900E-45B4-8634-5DC6292221CC}"/>
              </a:ext>
            </a:extLst>
          </p:cNvPr>
          <p:cNvCxnSpPr>
            <a:cxnSpLocks/>
          </p:cNvCxnSpPr>
          <p:nvPr/>
        </p:nvCxnSpPr>
        <p:spPr>
          <a:xfrm>
            <a:off x="6336051" y="4037909"/>
            <a:ext cx="542430" cy="719039"/>
          </a:xfrm>
          <a:prstGeom prst="straightConnector1">
            <a:avLst/>
          </a:prstGeom>
          <a:ln w="381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EC176028-0378-471C-A853-F2147428D541}"/>
              </a:ext>
            </a:extLst>
          </p:cNvPr>
          <p:cNvGraphicFramePr>
            <a:graphicFrameLocks noGrp="1"/>
          </p:cNvGraphicFramePr>
          <p:nvPr/>
        </p:nvGraphicFramePr>
        <p:xfrm>
          <a:off x="7601291" y="3759010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AEB5C3-E609-4526-AE92-38D0457D8C10}"/>
              </a:ext>
            </a:extLst>
          </p:cNvPr>
          <p:cNvCxnSpPr>
            <a:cxnSpLocks/>
          </p:cNvCxnSpPr>
          <p:nvPr/>
        </p:nvCxnSpPr>
        <p:spPr>
          <a:xfrm>
            <a:off x="6831482" y="3129951"/>
            <a:ext cx="1074601" cy="550754"/>
          </a:xfrm>
          <a:prstGeom prst="straightConnector1">
            <a:avLst/>
          </a:prstGeom>
          <a:ln w="381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5C32145-8225-4307-94FF-1C68C915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654997"/>
            <a:ext cx="7315971" cy="51977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062C1D-9B56-4091-B634-150A416C95C3}"/>
              </a:ext>
            </a:extLst>
          </p:cNvPr>
          <p:cNvSpPr/>
          <p:nvPr/>
        </p:nvSpPr>
        <p:spPr>
          <a:xfrm>
            <a:off x="3904325" y="1284051"/>
            <a:ext cx="2347705" cy="1464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B6BD91-8EDF-4EE9-A0DE-5B560031DDBC}"/>
              </a:ext>
            </a:extLst>
          </p:cNvPr>
          <p:cNvSpPr/>
          <p:nvPr/>
        </p:nvSpPr>
        <p:spPr>
          <a:xfrm>
            <a:off x="4748724" y="2691319"/>
            <a:ext cx="329453" cy="695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48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8027A-C118-4F2C-BFDE-133929DADB7B}"/>
              </a:ext>
            </a:extLst>
          </p:cNvPr>
          <p:cNvSpPr txBox="1"/>
          <p:nvPr/>
        </p:nvSpPr>
        <p:spPr>
          <a:xfrm>
            <a:off x="25278" y="19050"/>
            <a:ext cx="2890572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IPv4 Routing Table Lookup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A7AFC-15DD-4D11-BCA1-668F18242A4A}"/>
              </a:ext>
            </a:extLst>
          </p:cNvPr>
          <p:cNvSpPr txBox="1"/>
          <p:nvPr/>
        </p:nvSpPr>
        <p:spPr>
          <a:xfrm>
            <a:off x="364481" y="543524"/>
            <a:ext cx="8852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L3 Routers need Routing Table to decide where to forward the Network Pkt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Routing Tables also Works on the principle of Best Match (also called longest prefix match)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A8E4FFC-7BDB-47EA-AF0D-2479C47C8921}"/>
              </a:ext>
            </a:extLst>
          </p:cNvPr>
          <p:cNvGraphicFramePr>
            <a:graphicFrameLocks noGrp="1"/>
          </p:cNvGraphicFramePr>
          <p:nvPr/>
        </p:nvGraphicFramePr>
        <p:xfrm>
          <a:off x="5313750" y="3354162"/>
          <a:ext cx="4225992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3166204397"/>
                    </a:ext>
                  </a:extLst>
                </a:gridCol>
                <a:gridCol w="1902927">
                  <a:extLst>
                    <a:ext uri="{9D8B030D-6E8A-4147-A177-3AD203B41FA5}">
                      <a16:colId xmlns:a16="http://schemas.microsoft.com/office/drawing/2014/main" val="3436405092"/>
                    </a:ext>
                  </a:extLst>
                </a:gridCol>
                <a:gridCol w="1408664">
                  <a:extLst>
                    <a:ext uri="{9D8B030D-6E8A-4147-A177-3AD203B41FA5}">
                      <a16:colId xmlns:a16="http://schemas.microsoft.com/office/drawing/2014/main" val="448302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sz="1800" kern="1200" dirty="0">
                        <a:solidFill>
                          <a:schemeClr val="tx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Destination/ Subnet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Next hop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99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1.0.0.0/8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Nh1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38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1.1.0.0/16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Nh2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82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3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1.1.1.1/32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Nh3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56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4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1.1.1.0/24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Nh4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95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5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1.1.2.0/24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Nh5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746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6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2.0.0.0/24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Nh6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9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7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0.0.0.0/0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Nh7</a:t>
                      </a:r>
                      <a:endParaRPr lang="en-IN" sz="1800" kern="120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813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71C337-FF5A-4F8E-BA2D-91773E64A4B2}"/>
              </a:ext>
            </a:extLst>
          </p:cNvPr>
          <p:cNvSpPr txBox="1"/>
          <p:nvPr/>
        </p:nvSpPr>
        <p:spPr>
          <a:xfrm>
            <a:off x="824878" y="3241964"/>
            <a:ext cx="22878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Address in IP Pkt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1.1.1.1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2.1.1.1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1.1.4.5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3.0.0.0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F0A4B-8D33-47C4-B5A7-8D0F54D470AB}"/>
              </a:ext>
            </a:extLst>
          </p:cNvPr>
          <p:cNvSpPr txBox="1"/>
          <p:nvPr/>
        </p:nvSpPr>
        <p:spPr>
          <a:xfrm>
            <a:off x="2401735" y="1877364"/>
            <a:ext cx="650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801A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Algorithm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:  Input IP Address &amp; Subnet == Destination , then Match 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7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8027A-C118-4F2C-BFDE-133929DADB7B}"/>
              </a:ext>
            </a:extLst>
          </p:cNvPr>
          <p:cNvSpPr txBox="1"/>
          <p:nvPr/>
        </p:nvSpPr>
        <p:spPr>
          <a:xfrm>
            <a:off x="25278" y="19050"/>
            <a:ext cx="1724581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To Put Together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A7AFC-15DD-4D11-BCA1-668F18242A4A}"/>
              </a:ext>
            </a:extLst>
          </p:cNvPr>
          <p:cNvSpPr txBox="1"/>
          <p:nvPr/>
        </p:nvSpPr>
        <p:spPr>
          <a:xfrm>
            <a:off x="371060" y="675093"/>
            <a:ext cx="85683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ACLs and Routing Tables works the same way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Both works on Best Match Principle, also called 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801A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Longest Prefix Match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Both needs to work with Wildcard bits – which is a method of representing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801A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don’t care bits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801A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Common Interview Questions for 4-5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yrs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experienced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What’s the DS to implement Routing Tables ?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Explain the Design for Implementing ACLs.</a:t>
            </a:r>
          </a:p>
        </p:txBody>
      </p:sp>
    </p:spTree>
    <p:extLst>
      <p:ext uri="{BB962C8B-B14F-4D97-AF65-F5344CB8AC3E}">
        <p14:creationId xmlns:p14="http://schemas.microsoft.com/office/powerpoint/2010/main" val="129224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8E94D1-6EE3-458F-BBC4-6104728A7DB5}"/>
              </a:ext>
            </a:extLst>
          </p:cNvPr>
          <p:cNvSpPr/>
          <p:nvPr/>
        </p:nvSpPr>
        <p:spPr>
          <a:xfrm>
            <a:off x="2770021" y="1954840"/>
            <a:ext cx="60618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IPV4 Routing Table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Algorithm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Design</a:t>
            </a:r>
            <a:endParaRPr kumimoji="0" lang="en-US" sz="48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32C7A9"/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8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E14BB4-1D66-4369-82E2-9A7DBA2B84CB}"/>
              </a:ext>
            </a:extLst>
          </p:cNvPr>
          <p:cNvSpPr txBox="1"/>
          <p:nvPr/>
        </p:nvSpPr>
        <p:spPr>
          <a:xfrm>
            <a:off x="25277" y="19050"/>
            <a:ext cx="6657911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Prefix,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Masks and Wild Card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4FE00-2C4B-4DF6-8655-CA104358E6A8}"/>
              </a:ext>
            </a:extLst>
          </p:cNvPr>
          <p:cNvSpPr txBox="1"/>
          <p:nvPr/>
        </p:nvSpPr>
        <p:spPr>
          <a:xfrm>
            <a:off x="290400" y="597972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Nice IP Calculator here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https://jodies.de/ipcalc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069FE14-7CAE-4E27-89A6-C1E9D054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977" y="2493434"/>
            <a:ext cx="1010244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Prefix: 	        	        1.2.3.4		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00000001.00000010.00000011.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Mask: 		24    255.255.255.0		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11111111.11111111.11111111.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Wildcard         	        0.0.0.255 		00000000.00000000.00000000.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11111111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Effective Prefix              			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00000001.00000010.00000011.XXXXXXXX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  <a:sym typeface="Wingdings" panose="05000000000000000000" pitchFamily="2" charset="2"/>
              </a:rPr>
              <a:t>	 Eff-Prefix is used to view Prefix and Wildcard together for easier human understanding purpose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  <a:sym typeface="Wingdings" panose="05000000000000000000" pitchFamily="2" charset="2"/>
              </a:rPr>
              <a:t>	 To store Effective Prefix in computer memory, you need to store prefix and wildcard together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5FD86-3EA5-4CBA-A898-F20C4995D9C1}"/>
              </a:ext>
            </a:extLst>
          </p:cNvPr>
          <p:cNvSpPr txBox="1"/>
          <p:nvPr/>
        </p:nvSpPr>
        <p:spPr>
          <a:xfrm>
            <a:off x="3621055" y="1515449"/>
            <a:ext cx="395332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 : Route :  1.2.3.4/24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5AFB1-B45A-4802-A740-9D65CFE016AE}"/>
              </a:ext>
            </a:extLst>
          </p:cNvPr>
          <p:cNvSpPr txBox="1"/>
          <p:nvPr/>
        </p:nvSpPr>
        <p:spPr>
          <a:xfrm>
            <a:off x="1037977" y="5713379"/>
            <a:ext cx="487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 bit in Masks = 1 bit in Wildcard = X (Don’t Care)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80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28BE71-A8CB-4D6C-A81E-13218F780FA4}"/>
              </a:ext>
            </a:extLst>
          </p:cNvPr>
          <p:cNvSpPr/>
          <p:nvPr/>
        </p:nvSpPr>
        <p:spPr>
          <a:xfrm>
            <a:off x="121024" y="549623"/>
            <a:ext cx="60618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 Manipulation</a:t>
            </a:r>
            <a:endParaRPr kumimoji="0" lang="en-US" sz="48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32C7A9"/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018D8-2737-4B2F-8BF9-A89BEFC46EC7}"/>
              </a:ext>
            </a:extLst>
          </p:cNvPr>
          <p:cNvSpPr txBox="1"/>
          <p:nvPr/>
        </p:nvSpPr>
        <p:spPr>
          <a:xfrm>
            <a:off x="25278" y="19050"/>
            <a:ext cx="538044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Pre-Requisites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74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7018D8-2737-4B2F-8BF9-A89BEFC46EC7}"/>
              </a:ext>
            </a:extLst>
          </p:cNvPr>
          <p:cNvSpPr txBox="1"/>
          <p:nvPr/>
        </p:nvSpPr>
        <p:spPr>
          <a:xfrm>
            <a:off x="25278" y="19050"/>
            <a:ext cx="549474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Introducing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Trie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A3DD3-A359-4B14-82CA-E500D09B32A6}"/>
              </a:ext>
            </a:extLst>
          </p:cNvPr>
          <p:cNvSpPr txBox="1"/>
          <p:nvPr/>
        </p:nvSpPr>
        <p:spPr>
          <a:xfrm>
            <a:off x="356348" y="638736"/>
            <a:ext cx="1038457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(Multibit-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),  or its variants, is a data structure which is used to implement ipv4 routing table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is a tree like structure and belong to tree family. “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trie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” word is derived from Information-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re</a:t>
            </a:r>
            <a:r>
              <a:rPr kumimoji="0" lang="en-I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tri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vel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In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trie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data structure, each node stores the data which is prefix of the data stored in its children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To understand basics of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trie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, pls watch you-tube video. This will give you basic understanding of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trie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		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  <a:hlinkClick r:id="rId3"/>
              </a:rPr>
              <a:t>https://www.youtube.com/watch?v=AXjmTQ8LEoI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We shall be going to discuss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trie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-variant which is optimized for routing table implementation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Don’t worry, if you are completely unaware of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trie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DS, we shall going to learn it from scratch in this course 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1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8027A-C118-4F2C-BFDE-133929DADB7B}"/>
              </a:ext>
            </a:extLst>
          </p:cNvPr>
          <p:cNvSpPr txBox="1"/>
          <p:nvPr/>
        </p:nvSpPr>
        <p:spPr>
          <a:xfrm>
            <a:off x="25277" y="19050"/>
            <a:ext cx="6383209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Mtrie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 Node Data Structure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3F2A71B-4080-4650-AF9C-CFCD468A4600}"/>
              </a:ext>
            </a:extLst>
          </p:cNvPr>
          <p:cNvGraphicFramePr>
            <a:graphicFrameLocks noGrp="1"/>
          </p:cNvGraphicFramePr>
          <p:nvPr/>
        </p:nvGraphicFramePr>
        <p:xfrm>
          <a:off x="6566477" y="3416578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F32FDD-8AEB-48BA-80C7-E8F6238F78E5}"/>
              </a:ext>
            </a:extLst>
          </p:cNvPr>
          <p:cNvSpPr txBox="1"/>
          <p:nvPr/>
        </p:nvSpPr>
        <p:spPr>
          <a:xfrm>
            <a:off x="5877268" y="344967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89246-22C3-475B-92F2-3B732F0CA2F1}"/>
              </a:ext>
            </a:extLst>
          </p:cNvPr>
          <p:cNvSpPr txBox="1"/>
          <p:nvPr/>
        </p:nvSpPr>
        <p:spPr>
          <a:xfrm>
            <a:off x="5805261" y="3164981"/>
            <a:ext cx="28889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00000001 00000010 00000011 XXXXXXXX,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32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28367-AF3E-407B-A79C-A736A63AFFB8}"/>
              </a:ext>
            </a:extLst>
          </p:cNvPr>
          <p:cNvSpPr txBox="1"/>
          <p:nvPr/>
        </p:nvSpPr>
        <p:spPr>
          <a:xfrm>
            <a:off x="319142" y="1513961"/>
            <a:ext cx="2154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 :  1.2.3.4/24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Prefix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Wildcard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Prefix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:         32   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F6B68C5-74CB-436A-86A8-7BF25A4A3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049" y="2112407"/>
            <a:ext cx="260199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00000001 00000010 00000011 00000100 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828D924-CEDB-4894-97BA-4D24EA656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810" y="2374017"/>
            <a:ext cx="25667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00000000 00000000 00000000 11111111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23A01-8801-47ED-A8F3-55E73D1F0B74}"/>
              </a:ext>
            </a:extLst>
          </p:cNvPr>
          <p:cNvSpPr txBox="1"/>
          <p:nvPr/>
        </p:nvSpPr>
        <p:spPr>
          <a:xfrm>
            <a:off x="309647" y="3412920"/>
            <a:ext cx="20970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Prefix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Wildcard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Prefix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:         16  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6336F9A8-09C1-4CE1-9BB4-F0B39C64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554" y="4011366"/>
            <a:ext cx="13580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00000001 00000000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E0129B8-5938-471A-B8A1-23A70604F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315" y="4272976"/>
            <a:ext cx="13227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00000000 00000011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9705638C-5C05-4586-AAFA-8CBB037D2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177" y="3211246"/>
            <a:ext cx="40575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XXXXXXXX  ( prefix |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WildCard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)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BBC44CD7-ADF4-49D0-9FFA-73D3B380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049" y="5091922"/>
            <a:ext cx="142539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000000XX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8022B8-D43D-4F9F-8FFE-1303F13F6C4C}"/>
              </a:ext>
            </a:extLst>
          </p:cNvPr>
          <p:cNvSpPr txBox="1"/>
          <p:nvPr/>
        </p:nvSpPr>
        <p:spPr>
          <a:xfrm>
            <a:off x="-5378" y="740667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Representations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047FC1-80B4-4213-82EE-DD98F4BAB141}"/>
              </a:ext>
            </a:extLst>
          </p:cNvPr>
          <p:cNvSpPr txBox="1"/>
          <p:nvPr/>
        </p:nvSpPr>
        <p:spPr>
          <a:xfrm>
            <a:off x="6487134" y="3765145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29FD82-D834-4791-BB65-89459FD13696}"/>
              </a:ext>
            </a:extLst>
          </p:cNvPr>
          <p:cNvSpPr txBox="1"/>
          <p:nvPr/>
        </p:nvSpPr>
        <p:spPr>
          <a:xfrm>
            <a:off x="714230" y="3230428"/>
            <a:ext cx="1231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Effective prefix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  <a:sym typeface="Wingdings" panose="05000000000000000000" pitchFamily="2" charset="2"/>
              </a:rPr>
              <a:t>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5D9E71-A503-41D0-90F0-62555E697664}"/>
              </a:ext>
            </a:extLst>
          </p:cNvPr>
          <p:cNvSpPr txBox="1"/>
          <p:nvPr/>
        </p:nvSpPr>
        <p:spPr>
          <a:xfrm>
            <a:off x="647486" y="5091922"/>
            <a:ext cx="1196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Effective prefix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  <a:sym typeface="Wingdings" panose="05000000000000000000" pitchFamily="2" charset="2"/>
              </a:rPr>
              <a:t>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058802-9172-469E-8F8A-EAB6F210D529}"/>
              </a:ext>
            </a:extLst>
          </p:cNvPr>
          <p:cNvSpPr txBox="1"/>
          <p:nvPr/>
        </p:nvSpPr>
        <p:spPr>
          <a:xfrm>
            <a:off x="6202036" y="2515963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node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8D554AA8-B7CE-4F62-A179-1A748108DB48}"/>
              </a:ext>
            </a:extLst>
          </p:cNvPr>
          <p:cNvGraphicFramePr>
            <a:graphicFrameLocks noGrp="1"/>
          </p:cNvGraphicFramePr>
          <p:nvPr/>
        </p:nvGraphicFramePr>
        <p:xfrm>
          <a:off x="6566477" y="5676968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EB01650-E0B3-42C8-A5D4-25A228A3039E}"/>
              </a:ext>
            </a:extLst>
          </p:cNvPr>
          <p:cNvSpPr txBox="1"/>
          <p:nvPr/>
        </p:nvSpPr>
        <p:spPr>
          <a:xfrm>
            <a:off x="5877268" y="571006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D3E9FF-5380-4683-BA79-0E0ACAEBD055}"/>
              </a:ext>
            </a:extLst>
          </p:cNvPr>
          <p:cNvSpPr txBox="1"/>
          <p:nvPr/>
        </p:nvSpPr>
        <p:spPr>
          <a:xfrm>
            <a:off x="6348353" y="5406481"/>
            <a:ext cx="1531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00000001 000000XX, 16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7F4E8D-C49C-4586-9EA2-A48DEB770CA8}"/>
              </a:ext>
            </a:extLst>
          </p:cNvPr>
          <p:cNvSpPr txBox="1"/>
          <p:nvPr/>
        </p:nvSpPr>
        <p:spPr>
          <a:xfrm>
            <a:off x="6487134" y="6025535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9275DB-9BB4-48D3-83D0-2650B59A5A02}"/>
              </a:ext>
            </a:extLst>
          </p:cNvPr>
          <p:cNvSpPr txBox="1"/>
          <p:nvPr/>
        </p:nvSpPr>
        <p:spPr>
          <a:xfrm>
            <a:off x="6202036" y="4776353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node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4" name="Table 3">
            <a:extLst>
              <a:ext uri="{FF2B5EF4-FFF2-40B4-BE49-F238E27FC236}">
                <a16:creationId xmlns:a16="http://schemas.microsoft.com/office/drawing/2014/main" id="{F1969683-5348-4338-B234-BDD0C3AA040A}"/>
              </a:ext>
            </a:extLst>
          </p:cNvPr>
          <p:cNvGraphicFramePr>
            <a:graphicFrameLocks noGrp="1"/>
          </p:cNvGraphicFramePr>
          <p:nvPr/>
        </p:nvGraphicFramePr>
        <p:xfrm>
          <a:off x="6448159" y="1425106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233BD4AC-80EB-4257-A538-934C24AAABDE}"/>
              </a:ext>
            </a:extLst>
          </p:cNvPr>
          <p:cNvSpPr txBox="1"/>
          <p:nvPr/>
        </p:nvSpPr>
        <p:spPr>
          <a:xfrm>
            <a:off x="5758950" y="145820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409137-ED35-4BF4-8513-870C970A489B}"/>
              </a:ext>
            </a:extLst>
          </p:cNvPr>
          <p:cNvSpPr txBox="1"/>
          <p:nvPr/>
        </p:nvSpPr>
        <p:spPr>
          <a:xfrm>
            <a:off x="6367091" y="1159908"/>
            <a:ext cx="12570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Eff-prefix, prefix-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len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E77E9C-58B9-40EC-BD86-F5E5D2F204F6}"/>
              </a:ext>
            </a:extLst>
          </p:cNvPr>
          <p:cNvSpPr txBox="1"/>
          <p:nvPr/>
        </p:nvSpPr>
        <p:spPr>
          <a:xfrm>
            <a:off x="6368816" y="1773673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C9C409-884A-40E4-84DE-D3FD26091FA1}"/>
              </a:ext>
            </a:extLst>
          </p:cNvPr>
          <p:cNvSpPr txBox="1"/>
          <p:nvPr/>
        </p:nvSpPr>
        <p:spPr>
          <a:xfrm>
            <a:off x="6083718" y="524491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node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747071-CDC3-4EAE-B42B-B4982D9C84DE}"/>
              </a:ext>
            </a:extLst>
          </p:cNvPr>
          <p:cNvSpPr txBox="1"/>
          <p:nvPr/>
        </p:nvSpPr>
        <p:spPr>
          <a:xfrm>
            <a:off x="8843647" y="1175254"/>
            <a:ext cx="3233578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typedef struct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_ {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bitmap_t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prefix;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bitmap_t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wildcard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;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uint16_t 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prefix_len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struct 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_ *parent;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struct 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_ *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child[BIT_TYPE_MAX];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void *data;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}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mtrie_node_t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0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8" grpId="0"/>
      <p:bldP spid="28" grpId="0"/>
      <p:bldP spid="30" grpId="0"/>
      <p:bldP spid="31" grpId="0"/>
      <p:bldP spid="32" grpId="0"/>
      <p:bldP spid="33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8027A-C118-4F2C-BFDE-133929DADB7B}"/>
              </a:ext>
            </a:extLst>
          </p:cNvPr>
          <p:cNvSpPr txBox="1"/>
          <p:nvPr/>
        </p:nvSpPr>
        <p:spPr>
          <a:xfrm>
            <a:off x="25278" y="19050"/>
            <a:ext cx="5402756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Data Structure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3F2A71B-4080-4650-AF9C-CFCD468A4600}"/>
              </a:ext>
            </a:extLst>
          </p:cNvPr>
          <p:cNvGraphicFramePr>
            <a:graphicFrameLocks noGrp="1"/>
          </p:cNvGraphicFramePr>
          <p:nvPr/>
        </p:nvGraphicFramePr>
        <p:xfrm>
          <a:off x="3931017" y="1760806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F32FDD-8AEB-48BA-80C7-E8F6238F78E5}"/>
              </a:ext>
            </a:extLst>
          </p:cNvPr>
          <p:cNvSpPr txBox="1"/>
          <p:nvPr/>
        </p:nvSpPr>
        <p:spPr>
          <a:xfrm>
            <a:off x="3366439" y="176738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B82BC-7315-47EC-AAE9-FDEC22F8A6CF}"/>
              </a:ext>
            </a:extLst>
          </p:cNvPr>
          <p:cNvSpPr txBox="1"/>
          <p:nvPr/>
        </p:nvSpPr>
        <p:spPr>
          <a:xfrm>
            <a:off x="7217120" y="537661"/>
            <a:ext cx="49375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typedef struct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_ {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bitmap_t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prefix;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bitmap_t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wildcard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;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uint16_t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prefix_len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struct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_ *parent;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struct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_ *child[BIT_TYPE_MAX];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void *data;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}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mtrie_node_t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89246-22C3-475B-92F2-3B732F0CA2F1}"/>
              </a:ext>
            </a:extLst>
          </p:cNvPr>
          <p:cNvSpPr txBox="1"/>
          <p:nvPr/>
        </p:nvSpPr>
        <p:spPr>
          <a:xfrm>
            <a:off x="4207419" y="144539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8022B8-D43D-4F9F-8FFE-1303F13F6C4C}"/>
              </a:ext>
            </a:extLst>
          </p:cNvPr>
          <p:cNvSpPr txBox="1"/>
          <p:nvPr/>
        </p:nvSpPr>
        <p:spPr>
          <a:xfrm>
            <a:off x="652229" y="659296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Representations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047FC1-80B4-4213-82EE-DD98F4BAB141}"/>
              </a:ext>
            </a:extLst>
          </p:cNvPr>
          <p:cNvSpPr txBox="1"/>
          <p:nvPr/>
        </p:nvSpPr>
        <p:spPr>
          <a:xfrm>
            <a:off x="3851674" y="2109373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B21A52-EDA0-476D-9D11-4CD001D827AC}"/>
              </a:ext>
            </a:extLst>
          </p:cNvPr>
          <p:cNvSpPr txBox="1"/>
          <p:nvPr/>
        </p:nvSpPr>
        <p:spPr>
          <a:xfrm>
            <a:off x="7279481" y="3045450"/>
            <a:ext cx="2465740" cy="175432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typedef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enum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bit_type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_ {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ZERO,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ONE,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DON’T_CARE,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BIT_TYPE_MAX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}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bit_type_t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0CB0D-5769-4BAA-BD5E-BFD6BAF30576}"/>
              </a:ext>
            </a:extLst>
          </p:cNvPr>
          <p:cNvSpPr txBox="1"/>
          <p:nvPr/>
        </p:nvSpPr>
        <p:spPr>
          <a:xfrm>
            <a:off x="699341" y="5241045"/>
            <a:ext cx="426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bitmap_t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-- A data structure which represent Array of bits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23" name="Table 21">
            <a:extLst>
              <a:ext uri="{FF2B5EF4-FFF2-40B4-BE49-F238E27FC236}">
                <a16:creationId xmlns:a16="http://schemas.microsoft.com/office/drawing/2014/main" id="{28B588D4-55FC-4242-B688-6B4F64E45DC1}"/>
              </a:ext>
            </a:extLst>
          </p:cNvPr>
          <p:cNvGraphicFramePr>
            <a:graphicFrameLocks noGrp="1"/>
          </p:cNvGraphicFramePr>
          <p:nvPr/>
        </p:nvGraphicFramePr>
        <p:xfrm>
          <a:off x="760942" y="5568670"/>
          <a:ext cx="787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">
                  <a:extLst>
                    <a:ext uri="{9D8B030D-6E8A-4147-A177-3AD203B41FA5}">
                      <a16:colId xmlns:a16="http://schemas.microsoft.com/office/drawing/2014/main" val="963388742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607987729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756340487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10605613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647681438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734881162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468463293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344811605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40346522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38036735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750055325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679748874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116183953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576355265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909131980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03023034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518503603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156830437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809698715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26288974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122310161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309513913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522137382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67800426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104269708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699368992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934809056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3771136527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1035614107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208591076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050797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IN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12115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FE76EFC-A909-424E-BB02-B084A5233308}"/>
              </a:ext>
            </a:extLst>
          </p:cNvPr>
          <p:cNvSpPr txBox="1"/>
          <p:nvPr/>
        </p:nvSpPr>
        <p:spPr>
          <a:xfrm>
            <a:off x="760942" y="5937063"/>
            <a:ext cx="8278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0    1    2    3   4    5    6    7    8     9  10   11  12  13  14  15  16  17 18  19   21  22  23  24  25  26  27  28  29  30  31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410A79-D48C-46DD-A18C-193263A8204D}"/>
              </a:ext>
            </a:extLst>
          </p:cNvPr>
          <p:cNvSpPr txBox="1"/>
          <p:nvPr/>
        </p:nvSpPr>
        <p:spPr>
          <a:xfrm>
            <a:off x="205291" y="595935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2000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ECF727-59BD-4121-BC97-18A24B09327C}"/>
              </a:ext>
            </a:extLst>
          </p:cNvPr>
          <p:cNvSpPr txBox="1"/>
          <p:nvPr/>
        </p:nvSpPr>
        <p:spPr>
          <a:xfrm>
            <a:off x="8550674" y="589212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2004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83D80A-C6BC-4B03-BF6C-A1E26665998C}"/>
              </a:ext>
            </a:extLst>
          </p:cNvPr>
          <p:cNvSpPr txBox="1"/>
          <p:nvPr/>
        </p:nvSpPr>
        <p:spPr>
          <a:xfrm>
            <a:off x="9136764" y="5338122"/>
            <a:ext cx="2029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void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bitmap_set_at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bitmap_t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*bm,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int index);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3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8027A-C118-4F2C-BFDE-133929DADB7B}"/>
              </a:ext>
            </a:extLst>
          </p:cNvPr>
          <p:cNvSpPr txBox="1"/>
          <p:nvPr/>
        </p:nvSpPr>
        <p:spPr>
          <a:xfrm>
            <a:off x="25278" y="19050"/>
            <a:ext cx="413886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3F2A71B-4080-4650-AF9C-CFCD468A4600}"/>
              </a:ext>
            </a:extLst>
          </p:cNvPr>
          <p:cNvGraphicFramePr>
            <a:graphicFrameLocks noGrp="1"/>
          </p:cNvGraphicFramePr>
          <p:nvPr/>
        </p:nvGraphicFramePr>
        <p:xfrm>
          <a:off x="5427449" y="1778026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F32FDD-8AEB-48BA-80C7-E8F6238F78E5}"/>
              </a:ext>
            </a:extLst>
          </p:cNvPr>
          <p:cNvSpPr txBox="1"/>
          <p:nvPr/>
        </p:nvSpPr>
        <p:spPr>
          <a:xfrm>
            <a:off x="4862871" y="178460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B82BC-7315-47EC-AAE9-FDEC22F8A6CF}"/>
              </a:ext>
            </a:extLst>
          </p:cNvPr>
          <p:cNvSpPr txBox="1"/>
          <p:nvPr/>
        </p:nvSpPr>
        <p:spPr>
          <a:xfrm>
            <a:off x="4423334" y="3765160"/>
            <a:ext cx="49375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typedef struct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_ {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bitmap_t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prefix;   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bitmap_t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wildcard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;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uint16_t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prefix_len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;  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16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struct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_ *parent;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struct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_ *child[BIT_TYPE_MAX];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void *data;               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0xff0deddf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}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mtrie_node_t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89246-22C3-475B-92F2-3B732F0CA2F1}"/>
              </a:ext>
            </a:extLst>
          </p:cNvPr>
          <p:cNvSpPr txBox="1"/>
          <p:nvPr/>
        </p:nvSpPr>
        <p:spPr>
          <a:xfrm>
            <a:off x="5247049" y="1342515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00000001 000000XX/16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0xff0deddf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6336F9A8-09C1-4CE1-9BB4-F0B39C64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67" y="4114583"/>
            <a:ext cx="13580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00000001 00000000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E0129B8-5938-471A-B8A1-23A70604F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733" y="4379232"/>
            <a:ext cx="13227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00000000 00000011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8022B8-D43D-4F9F-8FFE-1303F13F6C4C}"/>
              </a:ext>
            </a:extLst>
          </p:cNvPr>
          <p:cNvSpPr txBox="1"/>
          <p:nvPr/>
        </p:nvSpPr>
        <p:spPr>
          <a:xfrm>
            <a:off x="652229" y="659296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Representations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047FC1-80B4-4213-82EE-DD98F4BAB141}"/>
              </a:ext>
            </a:extLst>
          </p:cNvPr>
          <p:cNvSpPr txBox="1"/>
          <p:nvPr/>
        </p:nvSpPr>
        <p:spPr>
          <a:xfrm>
            <a:off x="5348106" y="2126593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26FBAD-9D38-47E3-9376-256BFE793CA1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096000" y="571500"/>
            <a:ext cx="600635" cy="7710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5C7F72C3-B931-48F3-AF88-A785AC977C68}"/>
              </a:ext>
            </a:extLst>
          </p:cNvPr>
          <p:cNvGraphicFramePr>
            <a:graphicFrameLocks noGrp="1"/>
          </p:cNvGraphicFramePr>
          <p:nvPr/>
        </p:nvGraphicFramePr>
        <p:xfrm>
          <a:off x="6756467" y="386080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12D911-3C0D-44F5-9403-8CD2DA21E162}"/>
              </a:ext>
            </a:extLst>
          </p:cNvPr>
          <p:cNvCxnSpPr>
            <a:cxnSpLocks/>
          </p:cNvCxnSpPr>
          <p:nvPr/>
        </p:nvCxnSpPr>
        <p:spPr>
          <a:xfrm flipH="1">
            <a:off x="5004888" y="1963446"/>
            <a:ext cx="600635" cy="7710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53689F-3DF1-4674-A63A-4AAB026E5DC5}"/>
              </a:ext>
            </a:extLst>
          </p:cNvPr>
          <p:cNvCxnSpPr>
            <a:cxnSpLocks/>
          </p:cNvCxnSpPr>
          <p:nvPr/>
        </p:nvCxnSpPr>
        <p:spPr>
          <a:xfrm>
            <a:off x="6010939" y="1939668"/>
            <a:ext cx="540699" cy="7774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1A073777-1215-43EF-BFAB-54C6AF0B07B8}"/>
              </a:ext>
            </a:extLst>
          </p:cNvPr>
          <p:cNvGraphicFramePr>
            <a:graphicFrameLocks noGrp="1"/>
          </p:cNvGraphicFramePr>
          <p:nvPr/>
        </p:nvGraphicFramePr>
        <p:xfrm>
          <a:off x="4457418" y="27689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81129C41-A558-42FF-ADF9-C58B190B7720}"/>
              </a:ext>
            </a:extLst>
          </p:cNvPr>
          <p:cNvGraphicFramePr>
            <a:graphicFrameLocks noGrp="1"/>
          </p:cNvGraphicFramePr>
          <p:nvPr/>
        </p:nvGraphicFramePr>
        <p:xfrm>
          <a:off x="6010939" y="2760299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9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8027A-C118-4F2C-BFDE-133929DADB7B}"/>
              </a:ext>
            </a:extLst>
          </p:cNvPr>
          <p:cNvSpPr txBox="1"/>
          <p:nvPr/>
        </p:nvSpPr>
        <p:spPr>
          <a:xfrm>
            <a:off x="25278" y="19050"/>
            <a:ext cx="413886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3F2A71B-4080-4650-AF9C-CFCD468A4600}"/>
              </a:ext>
            </a:extLst>
          </p:cNvPr>
          <p:cNvGraphicFramePr>
            <a:graphicFrameLocks noGrp="1"/>
          </p:cNvGraphicFramePr>
          <p:nvPr/>
        </p:nvGraphicFramePr>
        <p:xfrm>
          <a:off x="5001060" y="83738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F32FDD-8AEB-48BA-80C7-E8F6238F78E5}"/>
              </a:ext>
            </a:extLst>
          </p:cNvPr>
          <p:cNvSpPr txBox="1"/>
          <p:nvPr/>
        </p:nvSpPr>
        <p:spPr>
          <a:xfrm>
            <a:off x="4436482" y="84396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89246-22C3-475B-92F2-3B732F0CA2F1}"/>
              </a:ext>
            </a:extLst>
          </p:cNvPr>
          <p:cNvSpPr txBox="1"/>
          <p:nvPr/>
        </p:nvSpPr>
        <p:spPr>
          <a:xfrm>
            <a:off x="5267178" y="49524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047FC1-80B4-4213-82EE-DD98F4BAB141}"/>
              </a:ext>
            </a:extLst>
          </p:cNvPr>
          <p:cNvSpPr txBox="1"/>
          <p:nvPr/>
        </p:nvSpPr>
        <p:spPr>
          <a:xfrm>
            <a:off x="4921717" y="118595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A6E656EB-F1DB-4348-957C-E5BFC3858EF6}"/>
              </a:ext>
            </a:extLst>
          </p:cNvPr>
          <p:cNvGraphicFramePr>
            <a:graphicFrameLocks noGrp="1"/>
          </p:cNvGraphicFramePr>
          <p:nvPr/>
        </p:nvGraphicFramePr>
        <p:xfrm>
          <a:off x="3922423" y="1872215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2FE7B28-BAA7-4DC8-A72A-1A7F46A4D348}"/>
              </a:ext>
            </a:extLst>
          </p:cNvPr>
          <p:cNvSpPr txBox="1"/>
          <p:nvPr/>
        </p:nvSpPr>
        <p:spPr>
          <a:xfrm>
            <a:off x="3815201" y="2243055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D41B50-D94A-4733-B391-2ACB76DEB8D6}"/>
              </a:ext>
            </a:extLst>
          </p:cNvPr>
          <p:cNvCxnSpPr>
            <a:cxnSpLocks/>
          </p:cNvCxnSpPr>
          <p:nvPr/>
        </p:nvCxnSpPr>
        <p:spPr>
          <a:xfrm flipH="1">
            <a:off x="4482681" y="1085117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>
            <a:extLst>
              <a:ext uri="{FF2B5EF4-FFF2-40B4-BE49-F238E27FC236}">
                <a16:creationId xmlns:a16="http://schemas.microsoft.com/office/drawing/2014/main" id="{296618AA-F870-4AEF-A4EA-1E962A0C8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221" y="1654842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805E8A-7A26-4A35-BC75-7EF8830601E5}"/>
              </a:ext>
            </a:extLst>
          </p:cNvPr>
          <p:cNvSpPr txBox="1"/>
          <p:nvPr/>
        </p:nvSpPr>
        <p:spPr>
          <a:xfrm>
            <a:off x="280418" y="664186"/>
            <a:ext cx="1558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49F60B-3C20-4544-902C-3DADDAC56BF0}"/>
              </a:ext>
            </a:extLst>
          </p:cNvPr>
          <p:cNvCxnSpPr>
            <a:cxnSpLocks/>
          </p:cNvCxnSpPr>
          <p:nvPr/>
        </p:nvCxnSpPr>
        <p:spPr>
          <a:xfrm>
            <a:off x="5519439" y="993623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130C7D15-CDC9-4101-9DF9-26184A24C1F4}"/>
              </a:ext>
            </a:extLst>
          </p:cNvPr>
          <p:cNvGraphicFramePr>
            <a:graphicFrameLocks noGrp="1"/>
          </p:cNvGraphicFramePr>
          <p:nvPr/>
        </p:nvGraphicFramePr>
        <p:xfrm>
          <a:off x="4875329" y="273660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E3B0B04-E6FE-4710-AD6D-CB25E0107107}"/>
              </a:ext>
            </a:extLst>
          </p:cNvPr>
          <p:cNvSpPr txBox="1"/>
          <p:nvPr/>
        </p:nvSpPr>
        <p:spPr>
          <a:xfrm>
            <a:off x="4768107" y="310744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3B37E9C5-A66A-4770-B027-A371AD468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772" y="2526538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10000000 00000010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C16CB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F547C4-5F66-41EB-80E7-186DE7653090}"/>
              </a:ext>
            </a:extLst>
          </p:cNvPr>
          <p:cNvCxnSpPr>
            <a:cxnSpLocks/>
          </p:cNvCxnSpPr>
          <p:nvPr/>
        </p:nvCxnSpPr>
        <p:spPr>
          <a:xfrm>
            <a:off x="5944042" y="1085117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">
            <a:extLst>
              <a:ext uri="{FF2B5EF4-FFF2-40B4-BE49-F238E27FC236}">
                <a16:creationId xmlns:a16="http://schemas.microsoft.com/office/drawing/2014/main" id="{128F139A-9AEE-425D-A374-1BB8A4E995E6}"/>
              </a:ext>
            </a:extLst>
          </p:cNvPr>
          <p:cNvGraphicFramePr>
            <a:graphicFrameLocks noGrp="1"/>
          </p:cNvGraphicFramePr>
          <p:nvPr/>
        </p:nvGraphicFramePr>
        <p:xfrm>
          <a:off x="6156716" y="189620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3AE4A52-3822-4F3F-8189-5067DBCC10BD}"/>
              </a:ext>
            </a:extLst>
          </p:cNvPr>
          <p:cNvSpPr txBox="1"/>
          <p:nvPr/>
        </p:nvSpPr>
        <p:spPr>
          <a:xfrm>
            <a:off x="6096000" y="2261030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DBA21F66-CE6E-43AE-BE91-E7C695968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170" y="1638809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9D83B5F8-092C-400F-9FFD-25B880B6E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45" y="3325127"/>
            <a:ext cx="2525050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10000000 00000010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C16CB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NH(128.2.0.0/32)</a:t>
            </a:r>
          </a:p>
        </p:txBody>
      </p:sp>
    </p:spTree>
    <p:extLst>
      <p:ext uri="{BB962C8B-B14F-4D97-AF65-F5344CB8AC3E}">
        <p14:creationId xmlns:p14="http://schemas.microsoft.com/office/powerpoint/2010/main" val="11125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3" grpId="0"/>
      <p:bldP spid="34" grpId="0"/>
      <p:bldP spid="41" grpId="0"/>
      <p:bldP spid="42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22D34A-C11E-46A8-8D55-23EC92CBA5BD}"/>
              </a:ext>
            </a:extLst>
          </p:cNvPr>
          <p:cNvSpPr txBox="1"/>
          <p:nvPr/>
        </p:nvSpPr>
        <p:spPr>
          <a:xfrm>
            <a:off x="174812" y="6239435"/>
            <a:ext cx="240642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  <a:hlinkClick r:id="rId3"/>
              </a:rPr>
              <a:t>www.csepracticals.com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Telegram grp :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telecsepracticals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0C692-3DFA-4C91-9678-2ACAB98277B9}"/>
              </a:ext>
            </a:extLst>
          </p:cNvPr>
          <p:cNvSpPr txBox="1"/>
          <p:nvPr/>
        </p:nvSpPr>
        <p:spPr>
          <a:xfrm>
            <a:off x="25278" y="19050"/>
            <a:ext cx="188665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Course Road Map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8B4A479-4218-48D9-9FC7-A7CD26ECADD6}"/>
              </a:ext>
            </a:extLst>
          </p:cNvPr>
          <p:cNvSpPr/>
          <p:nvPr/>
        </p:nvSpPr>
        <p:spPr>
          <a:xfrm>
            <a:off x="1194106" y="2526188"/>
            <a:ext cx="2170631" cy="140151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rgbClr val="00B0F0"/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Bitmap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Library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DAC1FE9-DBFB-4CC6-9526-06BCE8786FD3}"/>
              </a:ext>
            </a:extLst>
          </p:cNvPr>
          <p:cNvSpPr/>
          <p:nvPr/>
        </p:nvSpPr>
        <p:spPr>
          <a:xfrm>
            <a:off x="4620441" y="2526189"/>
            <a:ext cx="2170631" cy="140151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rgbClr val="00B0F0"/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Library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D3C14448-4259-44F6-A9A4-0EE15F23A783}"/>
              </a:ext>
            </a:extLst>
          </p:cNvPr>
          <p:cNvSpPr/>
          <p:nvPr/>
        </p:nvSpPr>
        <p:spPr>
          <a:xfrm>
            <a:off x="3111361" y="4235262"/>
            <a:ext cx="1665259" cy="78058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rgbClr val="00B0F0"/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Stacks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linkedLists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095337-555E-4336-AFB0-617AD0C29212}"/>
              </a:ext>
            </a:extLst>
          </p:cNvPr>
          <p:cNvSpPr/>
          <p:nvPr/>
        </p:nvSpPr>
        <p:spPr>
          <a:xfrm>
            <a:off x="1585813" y="2097662"/>
            <a:ext cx="995427" cy="479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Phase 1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513B29D-45C3-4AE3-A684-6F765F7A8D1B}"/>
              </a:ext>
            </a:extLst>
          </p:cNvPr>
          <p:cNvSpPr/>
          <p:nvPr/>
        </p:nvSpPr>
        <p:spPr>
          <a:xfrm rot="20179921">
            <a:off x="6487625" y="2101970"/>
            <a:ext cx="1943822" cy="242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50E8FD1-720D-4880-A789-023677A6EDCF}"/>
              </a:ext>
            </a:extLst>
          </p:cNvPr>
          <p:cNvSpPr/>
          <p:nvPr/>
        </p:nvSpPr>
        <p:spPr>
          <a:xfrm>
            <a:off x="8398469" y="696151"/>
            <a:ext cx="2170631" cy="140151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rgbClr val="00B0F0"/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Access Control Lists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9182E01-CC6C-466C-AE49-0C963B390C76}"/>
              </a:ext>
            </a:extLst>
          </p:cNvPr>
          <p:cNvSpPr/>
          <p:nvPr/>
        </p:nvSpPr>
        <p:spPr>
          <a:xfrm rot="1788991">
            <a:off x="6620245" y="3841167"/>
            <a:ext cx="1939183" cy="242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E990A6AF-BAB6-4DAF-BD2D-2649BE8EB3DF}"/>
              </a:ext>
            </a:extLst>
          </p:cNvPr>
          <p:cNvSpPr/>
          <p:nvPr/>
        </p:nvSpPr>
        <p:spPr>
          <a:xfrm>
            <a:off x="8491486" y="3798912"/>
            <a:ext cx="2170631" cy="140151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rgbClr val="00B0F0"/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IPV4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Routing 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3E316-3AC5-4414-865D-02A8B33F689E}"/>
              </a:ext>
            </a:extLst>
          </p:cNvPr>
          <p:cNvSpPr txBox="1"/>
          <p:nvPr/>
        </p:nvSpPr>
        <p:spPr>
          <a:xfrm>
            <a:off x="3215220" y="5104507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Supporting Libraries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99740-4D35-4DE9-A6E3-0D63D366975C}"/>
              </a:ext>
            </a:extLst>
          </p:cNvPr>
          <p:cNvSpPr/>
          <p:nvPr/>
        </p:nvSpPr>
        <p:spPr>
          <a:xfrm>
            <a:off x="700913" y="1313060"/>
            <a:ext cx="6784464" cy="4449926"/>
          </a:xfrm>
          <a:prstGeom prst="rect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2B024-D252-47CE-974D-09D84C83123B}"/>
              </a:ext>
            </a:extLst>
          </p:cNvPr>
          <p:cNvSpPr txBox="1"/>
          <p:nvPr/>
        </p:nvSpPr>
        <p:spPr>
          <a:xfrm>
            <a:off x="3051714" y="1041604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Pre-Requisite Libraries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3521B6-AFC8-406A-A88C-433A67FDBFCB}"/>
              </a:ext>
            </a:extLst>
          </p:cNvPr>
          <p:cNvSpPr txBox="1"/>
          <p:nvPr/>
        </p:nvSpPr>
        <p:spPr>
          <a:xfrm>
            <a:off x="9073661" y="2065144"/>
            <a:ext cx="68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2C7A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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32C7A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3F416F-16D3-4FD7-AA57-B85B00B36AAF}"/>
              </a:ext>
            </a:extLst>
          </p:cNvPr>
          <p:cNvSpPr txBox="1"/>
          <p:nvPr/>
        </p:nvSpPr>
        <p:spPr>
          <a:xfrm>
            <a:off x="9078761" y="5200423"/>
            <a:ext cx="68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2C7A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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32C7A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5D0E5C-14BD-494D-A7F0-91CA229BB82D}"/>
              </a:ext>
            </a:extLst>
          </p:cNvPr>
          <p:cNvSpPr txBox="1"/>
          <p:nvPr/>
        </p:nvSpPr>
        <p:spPr>
          <a:xfrm>
            <a:off x="3279164" y="5948366"/>
            <a:ext cx="55755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Language :    C/C++, but you are free to follow in any language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	 Exclusive for Developers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	 Level : Intermediate to Advanced, Algorithmically Challenging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DAB873C-2F5F-41F7-A8EF-5F0243F79C0D}"/>
              </a:ext>
            </a:extLst>
          </p:cNvPr>
          <p:cNvSpPr/>
          <p:nvPr/>
        </p:nvSpPr>
        <p:spPr>
          <a:xfrm>
            <a:off x="3484952" y="3226943"/>
            <a:ext cx="934512" cy="2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27CF4CE-A8A5-4A99-A99C-D9E17B4B9979}"/>
              </a:ext>
            </a:extLst>
          </p:cNvPr>
          <p:cNvSpPr/>
          <p:nvPr/>
        </p:nvSpPr>
        <p:spPr>
          <a:xfrm rot="19482104">
            <a:off x="4083795" y="3783099"/>
            <a:ext cx="564046" cy="20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686F3F-999F-4545-AE0D-5EAB72758231}"/>
              </a:ext>
            </a:extLst>
          </p:cNvPr>
          <p:cNvSpPr/>
          <p:nvPr/>
        </p:nvSpPr>
        <p:spPr>
          <a:xfrm>
            <a:off x="4481402" y="2132766"/>
            <a:ext cx="995427" cy="479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Phase 2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C67963-580A-4D77-B925-9548232ED04D}"/>
              </a:ext>
            </a:extLst>
          </p:cNvPr>
          <p:cNvSpPr/>
          <p:nvPr/>
        </p:nvSpPr>
        <p:spPr>
          <a:xfrm>
            <a:off x="7589836" y="1110506"/>
            <a:ext cx="995427" cy="479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Phase 3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D04AD7-DDB4-4466-AE51-33C121D0DEDE}"/>
              </a:ext>
            </a:extLst>
          </p:cNvPr>
          <p:cNvSpPr/>
          <p:nvPr/>
        </p:nvSpPr>
        <p:spPr>
          <a:xfrm>
            <a:off x="7900755" y="3688057"/>
            <a:ext cx="995427" cy="479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Phase 4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682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8027A-C118-4F2C-BFDE-133929DADB7B}"/>
              </a:ext>
            </a:extLst>
          </p:cNvPr>
          <p:cNvSpPr txBox="1"/>
          <p:nvPr/>
        </p:nvSpPr>
        <p:spPr>
          <a:xfrm>
            <a:off x="25278" y="19050"/>
            <a:ext cx="413886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3F2A71B-4080-4650-AF9C-CFCD468A4600}"/>
              </a:ext>
            </a:extLst>
          </p:cNvPr>
          <p:cNvGraphicFramePr>
            <a:graphicFrameLocks noGrp="1"/>
          </p:cNvGraphicFramePr>
          <p:nvPr/>
        </p:nvGraphicFramePr>
        <p:xfrm>
          <a:off x="5001060" y="83738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F32FDD-8AEB-48BA-80C7-E8F6238F78E5}"/>
              </a:ext>
            </a:extLst>
          </p:cNvPr>
          <p:cNvSpPr txBox="1"/>
          <p:nvPr/>
        </p:nvSpPr>
        <p:spPr>
          <a:xfrm>
            <a:off x="4436482" y="84396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89246-22C3-475B-92F2-3B732F0CA2F1}"/>
              </a:ext>
            </a:extLst>
          </p:cNvPr>
          <p:cNvSpPr txBox="1"/>
          <p:nvPr/>
        </p:nvSpPr>
        <p:spPr>
          <a:xfrm>
            <a:off x="5267178" y="49524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047FC1-80B4-4213-82EE-DD98F4BAB141}"/>
              </a:ext>
            </a:extLst>
          </p:cNvPr>
          <p:cNvSpPr txBox="1"/>
          <p:nvPr/>
        </p:nvSpPr>
        <p:spPr>
          <a:xfrm>
            <a:off x="4921717" y="118595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A6E656EB-F1DB-4348-957C-E5BFC3858EF6}"/>
              </a:ext>
            </a:extLst>
          </p:cNvPr>
          <p:cNvGraphicFramePr>
            <a:graphicFrameLocks noGrp="1"/>
          </p:cNvGraphicFramePr>
          <p:nvPr/>
        </p:nvGraphicFramePr>
        <p:xfrm>
          <a:off x="3922423" y="1872215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2FE7B28-BAA7-4DC8-A72A-1A7F46A4D348}"/>
              </a:ext>
            </a:extLst>
          </p:cNvPr>
          <p:cNvSpPr txBox="1"/>
          <p:nvPr/>
        </p:nvSpPr>
        <p:spPr>
          <a:xfrm>
            <a:off x="3815201" y="2243055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D41B50-D94A-4733-B391-2ACB76DEB8D6}"/>
              </a:ext>
            </a:extLst>
          </p:cNvPr>
          <p:cNvCxnSpPr>
            <a:cxnSpLocks/>
          </p:cNvCxnSpPr>
          <p:nvPr/>
        </p:nvCxnSpPr>
        <p:spPr>
          <a:xfrm flipH="1">
            <a:off x="4482681" y="1085117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>
            <a:extLst>
              <a:ext uri="{FF2B5EF4-FFF2-40B4-BE49-F238E27FC236}">
                <a16:creationId xmlns:a16="http://schemas.microsoft.com/office/drawing/2014/main" id="{296618AA-F870-4AEF-A4EA-1E962A0C8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221" y="1654842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805E8A-7A26-4A35-BC75-7EF8830601E5}"/>
              </a:ext>
            </a:extLst>
          </p:cNvPr>
          <p:cNvSpPr txBox="1"/>
          <p:nvPr/>
        </p:nvSpPr>
        <p:spPr>
          <a:xfrm>
            <a:off x="280418" y="664186"/>
            <a:ext cx="1558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49F60B-3C20-4544-902C-3DADDAC56BF0}"/>
              </a:ext>
            </a:extLst>
          </p:cNvPr>
          <p:cNvCxnSpPr>
            <a:cxnSpLocks/>
          </p:cNvCxnSpPr>
          <p:nvPr/>
        </p:nvCxnSpPr>
        <p:spPr>
          <a:xfrm>
            <a:off x="5519439" y="993623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130C7D15-CDC9-4101-9DF9-26184A24C1F4}"/>
              </a:ext>
            </a:extLst>
          </p:cNvPr>
          <p:cNvGraphicFramePr>
            <a:graphicFrameLocks noGrp="1"/>
          </p:cNvGraphicFramePr>
          <p:nvPr/>
        </p:nvGraphicFramePr>
        <p:xfrm>
          <a:off x="4875329" y="273660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E3B0B04-E6FE-4710-AD6D-CB25E0107107}"/>
              </a:ext>
            </a:extLst>
          </p:cNvPr>
          <p:cNvSpPr txBox="1"/>
          <p:nvPr/>
        </p:nvSpPr>
        <p:spPr>
          <a:xfrm>
            <a:off x="4768107" y="310744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3B37E9C5-A66A-4770-B027-A371AD468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772" y="2526538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10000000 00000010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C16CB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F547C4-5F66-41EB-80E7-186DE7653090}"/>
              </a:ext>
            </a:extLst>
          </p:cNvPr>
          <p:cNvCxnSpPr>
            <a:cxnSpLocks/>
          </p:cNvCxnSpPr>
          <p:nvPr/>
        </p:nvCxnSpPr>
        <p:spPr>
          <a:xfrm>
            <a:off x="5944042" y="1085117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">
            <a:extLst>
              <a:ext uri="{FF2B5EF4-FFF2-40B4-BE49-F238E27FC236}">
                <a16:creationId xmlns:a16="http://schemas.microsoft.com/office/drawing/2014/main" id="{128F139A-9AEE-425D-A374-1BB8A4E995E6}"/>
              </a:ext>
            </a:extLst>
          </p:cNvPr>
          <p:cNvGraphicFramePr>
            <a:graphicFrameLocks noGrp="1"/>
          </p:cNvGraphicFramePr>
          <p:nvPr/>
        </p:nvGraphicFramePr>
        <p:xfrm>
          <a:off x="6156716" y="189620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3AE4A52-3822-4F3F-8189-5067DBCC10BD}"/>
              </a:ext>
            </a:extLst>
          </p:cNvPr>
          <p:cNvSpPr txBox="1"/>
          <p:nvPr/>
        </p:nvSpPr>
        <p:spPr>
          <a:xfrm>
            <a:off x="6096000" y="2261030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DBA21F66-CE6E-43AE-BE91-E7C695968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170" y="1638809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9D83B5F8-092C-400F-9FFD-25B880B6E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45" y="3325127"/>
            <a:ext cx="2525050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10000000 00000010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C16CB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NH(128.2.0.0/32)</a:t>
            </a:r>
          </a:p>
        </p:txBody>
      </p:sp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AD0BE732-3812-42A7-8FBB-F7E523FA4C3B}"/>
              </a:ext>
            </a:extLst>
          </p:cNvPr>
          <p:cNvGraphicFramePr>
            <a:graphicFrameLocks noGrp="1"/>
          </p:cNvGraphicFramePr>
          <p:nvPr/>
        </p:nvGraphicFramePr>
        <p:xfrm>
          <a:off x="3503729" y="4036866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3527614-1550-4A4F-9A96-373586A7F00F}"/>
              </a:ext>
            </a:extLst>
          </p:cNvPr>
          <p:cNvSpPr txBox="1"/>
          <p:nvPr/>
        </p:nvSpPr>
        <p:spPr>
          <a:xfrm>
            <a:off x="3396507" y="4407706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F4112E-5D80-46A6-A006-52A21BA36E53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4051199" y="2995431"/>
            <a:ext cx="965540" cy="10414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">
            <a:extLst>
              <a:ext uri="{FF2B5EF4-FFF2-40B4-BE49-F238E27FC236}">
                <a16:creationId xmlns:a16="http://schemas.microsoft.com/office/drawing/2014/main" id="{C53BBA85-5823-4D3F-AC92-4C3BCAA96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117" y="3705705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C16CB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846801-106C-4A85-AE0C-DC46E04A6694}"/>
              </a:ext>
            </a:extLst>
          </p:cNvPr>
          <p:cNvCxnSpPr>
            <a:cxnSpLocks/>
          </p:cNvCxnSpPr>
          <p:nvPr/>
        </p:nvCxnSpPr>
        <p:spPr>
          <a:xfrm>
            <a:off x="5804891" y="2987372"/>
            <a:ext cx="1014144" cy="10244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7F42B817-46A8-49E6-8F0D-8C2645006D36}"/>
              </a:ext>
            </a:extLst>
          </p:cNvPr>
          <p:cNvGraphicFramePr>
            <a:graphicFrameLocks noGrp="1"/>
          </p:cNvGraphicFramePr>
          <p:nvPr/>
        </p:nvGraphicFramePr>
        <p:xfrm>
          <a:off x="6727723" y="4343490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D8851F8-C66F-493F-8819-E5ED64D5B672}"/>
              </a:ext>
            </a:extLst>
          </p:cNvPr>
          <p:cNvSpPr txBox="1"/>
          <p:nvPr/>
        </p:nvSpPr>
        <p:spPr>
          <a:xfrm>
            <a:off x="6620501" y="4714330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78133-3657-4B56-85EA-A67101E758F1}"/>
              </a:ext>
            </a:extLst>
          </p:cNvPr>
          <p:cNvSpPr txBox="1"/>
          <p:nvPr/>
        </p:nvSpPr>
        <p:spPr>
          <a:xfrm>
            <a:off x="3579249" y="4669895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BA7ACB-B316-49E8-9553-76A8888BF287}"/>
              </a:ext>
            </a:extLst>
          </p:cNvPr>
          <p:cNvSpPr txBox="1"/>
          <p:nvPr/>
        </p:nvSpPr>
        <p:spPr>
          <a:xfrm>
            <a:off x="6818920" y="496055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6B8937-BB0B-48CC-AB21-81B7FC6D18CE}"/>
              </a:ext>
            </a:extLst>
          </p:cNvPr>
          <p:cNvSpPr txBox="1"/>
          <p:nvPr/>
        </p:nvSpPr>
        <p:spPr>
          <a:xfrm>
            <a:off x="8549656" y="2666343"/>
            <a:ext cx="36423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of parent node is transferred 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Daughter Node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the eff-prefix bits of parent node 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Daughter node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all children of parent node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to daughter node ( not shown yet )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79741136-E3A9-45FE-A1CB-403538F8C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110" y="4012329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C16CB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</p:spTree>
    <p:extLst>
      <p:ext uri="{BB962C8B-B14F-4D97-AF65-F5344CB8AC3E}">
        <p14:creationId xmlns:p14="http://schemas.microsoft.com/office/powerpoint/2010/main" val="5155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5" grpId="0"/>
      <p:bldP spid="8" grpId="0"/>
      <p:bldP spid="38" grpId="0"/>
      <p:bldP spid="9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ADC326D0-E04B-4545-8845-7A79A14F8ACC}"/>
              </a:ext>
            </a:extLst>
          </p:cNvPr>
          <p:cNvGraphicFramePr>
            <a:graphicFrameLocks noGrp="1"/>
          </p:cNvGraphicFramePr>
          <p:nvPr/>
        </p:nvGraphicFramePr>
        <p:xfrm>
          <a:off x="2955986" y="776128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D59B3B98-93CE-4025-A3A6-2C2FE770DB14}"/>
              </a:ext>
            </a:extLst>
          </p:cNvPr>
          <p:cNvSpPr txBox="1"/>
          <p:nvPr/>
        </p:nvSpPr>
        <p:spPr>
          <a:xfrm>
            <a:off x="2391408" y="78270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672163-B282-4EDE-900D-94EDF319AF52}"/>
              </a:ext>
            </a:extLst>
          </p:cNvPr>
          <p:cNvSpPr txBox="1"/>
          <p:nvPr/>
        </p:nvSpPr>
        <p:spPr>
          <a:xfrm>
            <a:off x="3222104" y="43398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DDD947-0FED-43E8-9817-BC3313C8C986}"/>
              </a:ext>
            </a:extLst>
          </p:cNvPr>
          <p:cNvSpPr txBox="1"/>
          <p:nvPr/>
        </p:nvSpPr>
        <p:spPr>
          <a:xfrm>
            <a:off x="2876643" y="1124695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844403B2-E589-488F-BEF6-542F21622F96}"/>
              </a:ext>
            </a:extLst>
          </p:cNvPr>
          <p:cNvGraphicFramePr>
            <a:graphicFrameLocks noGrp="1"/>
          </p:cNvGraphicFramePr>
          <p:nvPr/>
        </p:nvGraphicFramePr>
        <p:xfrm>
          <a:off x="1877349" y="1810956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A6A41E6-A524-47FD-8B17-18E6BD36C306}"/>
              </a:ext>
            </a:extLst>
          </p:cNvPr>
          <p:cNvSpPr txBox="1"/>
          <p:nvPr/>
        </p:nvSpPr>
        <p:spPr>
          <a:xfrm>
            <a:off x="1770127" y="2181796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3448C6-558F-4441-B151-608AAA2BCDDD}"/>
              </a:ext>
            </a:extLst>
          </p:cNvPr>
          <p:cNvCxnSpPr>
            <a:cxnSpLocks/>
          </p:cNvCxnSpPr>
          <p:nvPr/>
        </p:nvCxnSpPr>
        <p:spPr>
          <a:xfrm flipH="1">
            <a:off x="2437607" y="1023858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">
            <a:extLst>
              <a:ext uri="{FF2B5EF4-FFF2-40B4-BE49-F238E27FC236}">
                <a16:creationId xmlns:a16="http://schemas.microsoft.com/office/drawing/2014/main" id="{53843903-D63A-4964-90D5-799BEAA45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47" y="1593583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E40262-0054-4C1D-BAD0-4DF7F7358969}"/>
              </a:ext>
            </a:extLst>
          </p:cNvPr>
          <p:cNvCxnSpPr>
            <a:cxnSpLocks/>
          </p:cNvCxnSpPr>
          <p:nvPr/>
        </p:nvCxnSpPr>
        <p:spPr>
          <a:xfrm>
            <a:off x="3474365" y="932364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1984CEE2-21A8-46B9-8ACA-BC7035A0D759}"/>
              </a:ext>
            </a:extLst>
          </p:cNvPr>
          <p:cNvGraphicFramePr>
            <a:graphicFrameLocks noGrp="1"/>
          </p:cNvGraphicFramePr>
          <p:nvPr/>
        </p:nvGraphicFramePr>
        <p:xfrm>
          <a:off x="2830255" y="267534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7AE2275B-7ED3-4C55-82DB-139EA43BE31E}"/>
              </a:ext>
            </a:extLst>
          </p:cNvPr>
          <p:cNvSpPr txBox="1"/>
          <p:nvPr/>
        </p:nvSpPr>
        <p:spPr>
          <a:xfrm>
            <a:off x="2723033" y="304618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7735C29A-CA6D-4F92-893F-43E914D14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698" y="2465279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10000000 00000010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C16CB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E898B80-1202-43F9-88F2-E6364B048536}"/>
              </a:ext>
            </a:extLst>
          </p:cNvPr>
          <p:cNvCxnSpPr>
            <a:cxnSpLocks/>
          </p:cNvCxnSpPr>
          <p:nvPr/>
        </p:nvCxnSpPr>
        <p:spPr>
          <a:xfrm>
            <a:off x="3898968" y="1023858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E0368BA6-6BAC-4B95-BDEE-43931E2205E7}"/>
              </a:ext>
            </a:extLst>
          </p:cNvPr>
          <p:cNvGraphicFramePr>
            <a:graphicFrameLocks noGrp="1"/>
          </p:cNvGraphicFramePr>
          <p:nvPr/>
        </p:nvGraphicFramePr>
        <p:xfrm>
          <a:off x="4111642" y="1834945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3CBABDF9-3185-4EB1-9A5B-44D18837F90E}"/>
              </a:ext>
            </a:extLst>
          </p:cNvPr>
          <p:cNvSpPr txBox="1"/>
          <p:nvPr/>
        </p:nvSpPr>
        <p:spPr>
          <a:xfrm>
            <a:off x="4050926" y="219977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895D6545-4D3D-48FE-83B9-FAA8459E8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096" y="1577550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0/0</a:t>
            </a:r>
          </a:p>
        </p:txBody>
      </p:sp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512706" y="236787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948128" y="237444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778824" y="20257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8433363" y="271643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7434069" y="3402700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7326847" y="3773540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994327" y="2615602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867" y="3185327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9031085" y="2524108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3">
            <a:extLst>
              <a:ext uri="{FF2B5EF4-FFF2-40B4-BE49-F238E27FC236}">
                <a16:creationId xmlns:a16="http://schemas.microsoft.com/office/drawing/2014/main" id="{DFBCE401-AF6C-4F3D-90B8-FD722897128D}"/>
              </a:ext>
            </a:extLst>
          </p:cNvPr>
          <p:cNvGraphicFramePr>
            <a:graphicFrameLocks noGrp="1"/>
          </p:cNvGraphicFramePr>
          <p:nvPr/>
        </p:nvGraphicFramePr>
        <p:xfrm>
          <a:off x="8386975" y="426708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E89B37F3-03BE-477B-8AE9-115BF91734A6}"/>
              </a:ext>
            </a:extLst>
          </p:cNvPr>
          <p:cNvSpPr txBox="1"/>
          <p:nvPr/>
        </p:nvSpPr>
        <p:spPr>
          <a:xfrm>
            <a:off x="8279753" y="463792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F4327112-0FD2-41A9-9A8B-F9B67663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647" y="4052182"/>
            <a:ext cx="1343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00000010/16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NULL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9455688" y="2615602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9668362" y="3426689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9607646" y="3791515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816" y="3169294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graphicFrame>
        <p:nvGraphicFramePr>
          <p:cNvPr id="60" name="Table 3">
            <a:extLst>
              <a:ext uri="{FF2B5EF4-FFF2-40B4-BE49-F238E27FC236}">
                <a16:creationId xmlns:a16="http://schemas.microsoft.com/office/drawing/2014/main" id="{5E48D7B6-D525-4C3E-9ACE-9AFC29472213}"/>
              </a:ext>
            </a:extLst>
          </p:cNvPr>
          <p:cNvGraphicFramePr>
            <a:graphicFrameLocks noGrp="1"/>
          </p:cNvGraphicFramePr>
          <p:nvPr/>
        </p:nvGraphicFramePr>
        <p:xfrm>
          <a:off x="7015375" y="55673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17971DFD-C487-44CA-9A74-976943491580}"/>
              </a:ext>
            </a:extLst>
          </p:cNvPr>
          <p:cNvSpPr txBox="1"/>
          <p:nvPr/>
        </p:nvSpPr>
        <p:spPr>
          <a:xfrm>
            <a:off x="6908153" y="593819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1E2D2D7-B970-47A4-A481-4AB11DB8CD11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7562845" y="4525916"/>
            <a:ext cx="965540" cy="10414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">
            <a:extLst>
              <a:ext uri="{FF2B5EF4-FFF2-40B4-BE49-F238E27FC236}">
                <a16:creationId xmlns:a16="http://schemas.microsoft.com/office/drawing/2014/main" id="{61F80ACB-BFFA-4CAC-9F9F-EEBAE4CD3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542" y="5213987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01B71ED-8471-4D9E-998E-24ECC3CB321A}"/>
              </a:ext>
            </a:extLst>
          </p:cNvPr>
          <p:cNvCxnSpPr>
            <a:cxnSpLocks/>
          </p:cNvCxnSpPr>
          <p:nvPr/>
        </p:nvCxnSpPr>
        <p:spPr>
          <a:xfrm>
            <a:off x="9316537" y="4517857"/>
            <a:ext cx="1014144" cy="10244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64A12471-EA2D-4C45-94AE-8A5126B6801C}"/>
              </a:ext>
            </a:extLst>
          </p:cNvPr>
          <p:cNvGraphicFramePr>
            <a:graphicFrameLocks noGrp="1"/>
          </p:cNvGraphicFramePr>
          <p:nvPr/>
        </p:nvGraphicFramePr>
        <p:xfrm>
          <a:off x="10239369" y="5873975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15C65C0D-92AE-472F-9DD8-4B47545B6C26}"/>
              </a:ext>
            </a:extLst>
          </p:cNvPr>
          <p:cNvSpPr txBox="1"/>
          <p:nvPr/>
        </p:nvSpPr>
        <p:spPr>
          <a:xfrm>
            <a:off x="10132147" y="6244815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15BA3ECF-7557-42AD-B494-5B50276D4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756" y="5542814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3077D79-1C29-461F-A91A-87217A4E6A97}"/>
              </a:ext>
            </a:extLst>
          </p:cNvPr>
          <p:cNvSpPr txBox="1"/>
          <p:nvPr/>
        </p:nvSpPr>
        <p:spPr>
          <a:xfrm>
            <a:off x="7090895" y="620038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8FFBA1-256C-4C4B-B863-58C18306E8F3}"/>
              </a:ext>
            </a:extLst>
          </p:cNvPr>
          <p:cNvSpPr txBox="1"/>
          <p:nvPr/>
        </p:nvSpPr>
        <p:spPr>
          <a:xfrm>
            <a:off x="10330566" y="6491036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79F80B3-CF08-4DA6-B78F-589E3BB771D1}"/>
              </a:ext>
            </a:extLst>
          </p:cNvPr>
          <p:cNvSpPr txBox="1"/>
          <p:nvPr/>
        </p:nvSpPr>
        <p:spPr>
          <a:xfrm>
            <a:off x="1078698" y="4172454"/>
            <a:ext cx="42306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After Adding 128.2.0.0/16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  <a:sym typeface="Wingdings" panose="05000000000000000000" pitchFamily="2" charset="2"/>
              </a:rPr>
              <a:t>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10000000 00000010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CCE913-41F0-4237-9689-6E6804E274A5}"/>
              </a:ext>
            </a:extLst>
          </p:cNvPr>
          <p:cNvSpPr txBox="1"/>
          <p:nvPr/>
        </p:nvSpPr>
        <p:spPr>
          <a:xfrm>
            <a:off x="25278" y="19050"/>
            <a:ext cx="413886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D0865E1-0B9B-417B-849F-087EE0DA726A}"/>
              </a:ext>
            </a:extLst>
          </p:cNvPr>
          <p:cNvSpPr txBox="1"/>
          <p:nvPr/>
        </p:nvSpPr>
        <p:spPr>
          <a:xfrm>
            <a:off x="1549992" y="535766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Algorithm to split the node ?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772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503D1D-E0F2-4AD7-97DD-70F7C79E404E}"/>
              </a:ext>
            </a:extLst>
          </p:cNvPr>
          <p:cNvSpPr txBox="1"/>
          <p:nvPr/>
        </p:nvSpPr>
        <p:spPr>
          <a:xfrm>
            <a:off x="25278" y="19050"/>
            <a:ext cx="636879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Insertion Algorithm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F1CFE-04A2-46A0-B2EE-C755D4C4400F}"/>
              </a:ext>
            </a:extLst>
          </p:cNvPr>
          <p:cNvSpPr txBox="1"/>
          <p:nvPr/>
        </p:nvSpPr>
        <p:spPr>
          <a:xfrm>
            <a:off x="353009" y="812221"/>
            <a:ext cx="116675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Start from the root, traverse down the tree by comparing the effective bits of the input against the effective bits of each node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Continue step 1 until the mis-match happens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[If the mis-match never happens for all 32 bits of input, you are inserting duplicate entry !]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At the mis-matched bit, split the parent node and create two new nodes – Daughter and Niece node.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Transfer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Data, all Children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of parent node to new Daughter Node. Assign Parent Node’s data as NULL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Transfer bits from mis-matched bit ( including it ) in parent’ eff-prefix to Daughter node. Reduce prefix-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of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parent node 	accordingly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Copy rest of the bits from mis-matched bits ( including it ) in input binary string to Niece’s node eff-prefix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7. Stop</a:t>
            </a:r>
          </a:p>
        </p:txBody>
      </p:sp>
    </p:spTree>
    <p:extLst>
      <p:ext uri="{BB962C8B-B14F-4D97-AF65-F5344CB8AC3E}">
        <p14:creationId xmlns:p14="http://schemas.microsoft.com/office/powerpoint/2010/main" val="3497060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2995035" y="34214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2430457" y="34871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3261153" y="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2915692" y="69071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1916398" y="137697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1809176" y="174781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2476656" y="58987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96" y="1159599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3513414" y="49838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3">
            <a:extLst>
              <a:ext uri="{FF2B5EF4-FFF2-40B4-BE49-F238E27FC236}">
                <a16:creationId xmlns:a16="http://schemas.microsoft.com/office/drawing/2014/main" id="{DFBCE401-AF6C-4F3D-90B8-FD722897128D}"/>
              </a:ext>
            </a:extLst>
          </p:cNvPr>
          <p:cNvGraphicFramePr>
            <a:graphicFrameLocks noGrp="1"/>
          </p:cNvGraphicFramePr>
          <p:nvPr/>
        </p:nvGraphicFramePr>
        <p:xfrm>
          <a:off x="2869304" y="2241359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E89B37F3-03BE-477B-8AE9-115BF91734A6}"/>
              </a:ext>
            </a:extLst>
          </p:cNvPr>
          <p:cNvSpPr txBox="1"/>
          <p:nvPr/>
        </p:nvSpPr>
        <p:spPr>
          <a:xfrm>
            <a:off x="2762082" y="261219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F4327112-0FD2-41A9-9A8B-F9B67663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976" y="2026454"/>
            <a:ext cx="1343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0000010/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16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NULL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3938017" y="58987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4150691" y="140096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4089975" y="176578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145" y="1143566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graphicFrame>
        <p:nvGraphicFramePr>
          <p:cNvPr id="60" name="Table 3">
            <a:extLst>
              <a:ext uri="{FF2B5EF4-FFF2-40B4-BE49-F238E27FC236}">
                <a16:creationId xmlns:a16="http://schemas.microsoft.com/office/drawing/2014/main" id="{5E48D7B6-D525-4C3E-9ACE-9AFC29472213}"/>
              </a:ext>
            </a:extLst>
          </p:cNvPr>
          <p:cNvGraphicFramePr>
            <a:graphicFrameLocks noGrp="1"/>
          </p:cNvGraphicFramePr>
          <p:nvPr/>
        </p:nvGraphicFramePr>
        <p:xfrm>
          <a:off x="1497704" y="354162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17971DFD-C487-44CA-9A74-976943491580}"/>
              </a:ext>
            </a:extLst>
          </p:cNvPr>
          <p:cNvSpPr txBox="1"/>
          <p:nvPr/>
        </p:nvSpPr>
        <p:spPr>
          <a:xfrm>
            <a:off x="1390482" y="391246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1E2D2D7-B970-47A4-A481-4AB11DB8CD11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2045174" y="2500188"/>
            <a:ext cx="965540" cy="10414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">
            <a:extLst>
              <a:ext uri="{FF2B5EF4-FFF2-40B4-BE49-F238E27FC236}">
                <a16:creationId xmlns:a16="http://schemas.microsoft.com/office/drawing/2014/main" id="{61F80ACB-BFFA-4CAC-9F9F-EEBAE4CD3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871" y="3188259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01B71ED-8471-4D9E-998E-24ECC3CB321A}"/>
              </a:ext>
            </a:extLst>
          </p:cNvPr>
          <p:cNvCxnSpPr>
            <a:cxnSpLocks/>
          </p:cNvCxnSpPr>
          <p:nvPr/>
        </p:nvCxnSpPr>
        <p:spPr>
          <a:xfrm>
            <a:off x="3798866" y="2492129"/>
            <a:ext cx="1014144" cy="10244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64A12471-EA2D-4C45-94AE-8A5126B6801C}"/>
              </a:ext>
            </a:extLst>
          </p:cNvPr>
          <p:cNvGraphicFramePr>
            <a:graphicFrameLocks noGrp="1"/>
          </p:cNvGraphicFramePr>
          <p:nvPr/>
        </p:nvGraphicFramePr>
        <p:xfrm>
          <a:off x="4721698" y="384824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15C65C0D-92AE-472F-9DD8-4B47545B6C26}"/>
              </a:ext>
            </a:extLst>
          </p:cNvPr>
          <p:cNvSpPr txBox="1"/>
          <p:nvPr/>
        </p:nvSpPr>
        <p:spPr>
          <a:xfrm>
            <a:off x="4614476" y="421908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15BA3ECF-7557-42AD-B494-5B50276D4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085" y="3517086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3077D79-1C29-461F-A91A-87217A4E6A97}"/>
              </a:ext>
            </a:extLst>
          </p:cNvPr>
          <p:cNvSpPr txBox="1"/>
          <p:nvPr/>
        </p:nvSpPr>
        <p:spPr>
          <a:xfrm>
            <a:off x="1573224" y="4174652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8FFBA1-256C-4C4B-B863-58C18306E8F3}"/>
              </a:ext>
            </a:extLst>
          </p:cNvPr>
          <p:cNvSpPr txBox="1"/>
          <p:nvPr/>
        </p:nvSpPr>
        <p:spPr>
          <a:xfrm>
            <a:off x="4812895" y="4465308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8156904" y="498380"/>
            <a:ext cx="1786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688E6F44-8B7B-4264-9AC8-9D7330B2F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683" y="2200298"/>
            <a:ext cx="2525051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graphicFrame>
        <p:nvGraphicFramePr>
          <p:cNvPr id="75" name="Table 3">
            <a:extLst>
              <a:ext uri="{FF2B5EF4-FFF2-40B4-BE49-F238E27FC236}">
                <a16:creationId xmlns:a16="http://schemas.microsoft.com/office/drawing/2014/main" id="{72694A41-776D-4A93-9A49-5104E7CAD59F}"/>
              </a:ext>
            </a:extLst>
          </p:cNvPr>
          <p:cNvGraphicFramePr>
            <a:graphicFrameLocks noGrp="1"/>
          </p:cNvGraphicFramePr>
          <p:nvPr/>
        </p:nvGraphicFramePr>
        <p:xfrm>
          <a:off x="7660646" y="347740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6" name="Rectangle 1">
            <a:extLst>
              <a:ext uri="{FF2B5EF4-FFF2-40B4-BE49-F238E27FC236}">
                <a16:creationId xmlns:a16="http://schemas.microsoft.com/office/drawing/2014/main" id="{3C40691C-DFEB-41ED-865B-58B4FAFD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646" y="3147272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8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NULL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2177329-10E3-4E46-8092-50ACD2C90B8F}"/>
              </a:ext>
            </a:extLst>
          </p:cNvPr>
          <p:cNvCxnSpPr>
            <a:cxnSpLocks/>
          </p:cNvCxnSpPr>
          <p:nvPr/>
        </p:nvCxnSpPr>
        <p:spPr>
          <a:xfrm flipH="1">
            <a:off x="7537074" y="3724447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BD060CB-E5CF-4946-84D0-EA351A5E0B80}"/>
              </a:ext>
            </a:extLst>
          </p:cNvPr>
          <p:cNvSpPr txBox="1"/>
          <p:nvPr/>
        </p:nvSpPr>
        <p:spPr>
          <a:xfrm>
            <a:off x="7537074" y="382307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79" name="Table 3">
            <a:extLst>
              <a:ext uri="{FF2B5EF4-FFF2-40B4-BE49-F238E27FC236}">
                <a16:creationId xmlns:a16="http://schemas.microsoft.com/office/drawing/2014/main" id="{10C79864-05EA-4E83-84AC-A99DA1962008}"/>
              </a:ext>
            </a:extLst>
          </p:cNvPr>
          <p:cNvGraphicFramePr>
            <a:graphicFrameLocks noGrp="1"/>
          </p:cNvGraphicFramePr>
          <p:nvPr/>
        </p:nvGraphicFramePr>
        <p:xfrm>
          <a:off x="6852318" y="4351688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9150A51F-4C29-4BB2-9E9F-1AB872BC90D4}"/>
              </a:ext>
            </a:extLst>
          </p:cNvPr>
          <p:cNvSpPr txBox="1"/>
          <p:nvPr/>
        </p:nvSpPr>
        <p:spPr>
          <a:xfrm>
            <a:off x="6745096" y="472252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1" name="Rectangle 1">
            <a:extLst>
              <a:ext uri="{FF2B5EF4-FFF2-40B4-BE49-F238E27FC236}">
                <a16:creationId xmlns:a16="http://schemas.microsoft.com/office/drawing/2014/main" id="{0A8AB0EF-6A31-4240-A773-76A52592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432" y="4004225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3335F8A-B05A-4B64-843E-69CF164851E3}"/>
              </a:ext>
            </a:extLst>
          </p:cNvPr>
          <p:cNvSpPr txBox="1"/>
          <p:nvPr/>
        </p:nvSpPr>
        <p:spPr>
          <a:xfrm>
            <a:off x="6915520" y="4889506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83" name="Table 3">
            <a:extLst>
              <a:ext uri="{FF2B5EF4-FFF2-40B4-BE49-F238E27FC236}">
                <a16:creationId xmlns:a16="http://schemas.microsoft.com/office/drawing/2014/main" id="{3A8FCDCF-3229-455A-BB47-5202B8BAD4DA}"/>
              </a:ext>
            </a:extLst>
          </p:cNvPr>
          <p:cNvGraphicFramePr>
            <a:graphicFrameLocks noGrp="1"/>
          </p:cNvGraphicFramePr>
          <p:nvPr/>
        </p:nvGraphicFramePr>
        <p:xfrm>
          <a:off x="5948496" y="5702990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43BB9A09-895E-4B17-98B4-D1A69587EBBF}"/>
              </a:ext>
            </a:extLst>
          </p:cNvPr>
          <p:cNvSpPr txBox="1"/>
          <p:nvPr/>
        </p:nvSpPr>
        <p:spPr>
          <a:xfrm>
            <a:off x="5841274" y="6073830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5" name="Rectangle 1">
            <a:extLst>
              <a:ext uri="{FF2B5EF4-FFF2-40B4-BE49-F238E27FC236}">
                <a16:creationId xmlns:a16="http://schemas.microsoft.com/office/drawing/2014/main" id="{0A068D3A-4697-44C2-AEE9-796B3C81C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663" y="5349626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86" name="Table 3">
            <a:extLst>
              <a:ext uri="{FF2B5EF4-FFF2-40B4-BE49-F238E27FC236}">
                <a16:creationId xmlns:a16="http://schemas.microsoft.com/office/drawing/2014/main" id="{09D609DB-B003-4209-B17B-9632166B0B22}"/>
              </a:ext>
            </a:extLst>
          </p:cNvPr>
          <p:cNvGraphicFramePr>
            <a:graphicFrameLocks noGrp="1"/>
          </p:cNvGraphicFramePr>
          <p:nvPr/>
        </p:nvGraphicFramePr>
        <p:xfrm>
          <a:off x="8087900" y="5663188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3F1C8E77-51B8-4DCB-9FF8-B047F7C5F06B}"/>
              </a:ext>
            </a:extLst>
          </p:cNvPr>
          <p:cNvSpPr txBox="1"/>
          <p:nvPr/>
        </p:nvSpPr>
        <p:spPr>
          <a:xfrm>
            <a:off x="7980678" y="603402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8" name="Rectangle 1">
            <a:extLst>
              <a:ext uri="{FF2B5EF4-FFF2-40B4-BE49-F238E27FC236}">
                <a16:creationId xmlns:a16="http://schemas.microsoft.com/office/drawing/2014/main" id="{65980C10-98F8-4924-BB4D-F66316241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287" y="5332027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60979A-DA23-4216-92F6-AD1CC2CB6598}"/>
              </a:ext>
            </a:extLst>
          </p:cNvPr>
          <p:cNvCxnSpPr>
            <a:cxnSpLocks/>
          </p:cNvCxnSpPr>
          <p:nvPr/>
        </p:nvCxnSpPr>
        <p:spPr>
          <a:xfrm flipH="1">
            <a:off x="6575682" y="4650050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446184-7A70-4F1E-96CB-CCEEE89EE4D9}"/>
              </a:ext>
            </a:extLst>
          </p:cNvPr>
          <p:cNvCxnSpPr>
            <a:cxnSpLocks/>
          </p:cNvCxnSpPr>
          <p:nvPr/>
        </p:nvCxnSpPr>
        <p:spPr>
          <a:xfrm>
            <a:off x="7744666" y="4630587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Table 3">
            <a:extLst>
              <a:ext uri="{FF2B5EF4-FFF2-40B4-BE49-F238E27FC236}">
                <a16:creationId xmlns:a16="http://schemas.microsoft.com/office/drawing/2014/main" id="{335E684A-BD0D-40FA-8EEC-4D8C6C24E4FC}"/>
              </a:ext>
            </a:extLst>
          </p:cNvPr>
          <p:cNvGraphicFramePr>
            <a:graphicFrameLocks noGrp="1"/>
          </p:cNvGraphicFramePr>
          <p:nvPr/>
        </p:nvGraphicFramePr>
        <p:xfrm>
          <a:off x="9252082" y="4597909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615D45DF-C5AF-4467-849D-6C2ED0F91D56}"/>
              </a:ext>
            </a:extLst>
          </p:cNvPr>
          <p:cNvSpPr txBox="1"/>
          <p:nvPr/>
        </p:nvSpPr>
        <p:spPr>
          <a:xfrm>
            <a:off x="9144860" y="496874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95" name="Rectangle 1">
            <a:extLst>
              <a:ext uri="{FF2B5EF4-FFF2-40B4-BE49-F238E27FC236}">
                <a16:creationId xmlns:a16="http://schemas.microsoft.com/office/drawing/2014/main" id="{BDA4C686-2527-4C52-810D-55BC0FA9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2781" y="4250446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82A28C1-3B22-42A8-A1C4-8ECC2549E6B0}"/>
              </a:ext>
            </a:extLst>
          </p:cNvPr>
          <p:cNvSpPr txBox="1"/>
          <p:nvPr/>
        </p:nvSpPr>
        <p:spPr>
          <a:xfrm>
            <a:off x="9315284" y="5135727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9985005-3931-4C06-875D-02A23F439AE6}"/>
              </a:ext>
            </a:extLst>
          </p:cNvPr>
          <p:cNvCxnSpPr>
            <a:cxnSpLocks/>
          </p:cNvCxnSpPr>
          <p:nvPr/>
        </p:nvCxnSpPr>
        <p:spPr>
          <a:xfrm>
            <a:off x="8240097" y="3722629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CD51D42-5A62-44CD-9472-4379191693FE}"/>
              </a:ext>
            </a:extLst>
          </p:cNvPr>
          <p:cNvSpPr txBox="1"/>
          <p:nvPr/>
        </p:nvSpPr>
        <p:spPr>
          <a:xfrm>
            <a:off x="5951652" y="6288229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A0E3C5D-F0C2-4A3E-A660-615972C4E479}"/>
              </a:ext>
            </a:extLst>
          </p:cNvPr>
          <p:cNvSpPr txBox="1"/>
          <p:nvPr/>
        </p:nvSpPr>
        <p:spPr>
          <a:xfrm>
            <a:off x="8156904" y="6232174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052929A3-A202-42D1-85EA-B84C5AD0FBBF}"/>
              </a:ext>
            </a:extLst>
          </p:cNvPr>
          <p:cNvSpPr/>
          <p:nvPr/>
        </p:nvSpPr>
        <p:spPr>
          <a:xfrm rot="889918">
            <a:off x="3784765" y="2217488"/>
            <a:ext cx="4183125" cy="731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CC0B2-F871-40D9-AE52-30CE61F36D75}"/>
              </a:ext>
            </a:extLst>
          </p:cNvPr>
          <p:cNvSpPr txBox="1"/>
          <p:nvPr/>
        </p:nvSpPr>
        <p:spPr>
          <a:xfrm rot="992316">
            <a:off x="5446340" y="2255760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Split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2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80" grpId="0"/>
      <p:bldP spid="81" grpId="0"/>
      <p:bldP spid="82" grpId="0"/>
      <p:bldP spid="84" grpId="0"/>
      <p:bldP spid="85" grpId="0"/>
      <p:bldP spid="87" grpId="0"/>
      <p:bldP spid="88" grpId="0"/>
      <p:bldP spid="94" grpId="0"/>
      <p:bldP spid="95" grpId="0"/>
      <p:bldP spid="96" grpId="0"/>
      <p:bldP spid="98" grpId="0"/>
      <p:bldP spid="99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3210188" y="980880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2645610" y="98745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3476306" y="63873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3130845" y="132944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2131551" y="2015708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2024329" y="238654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2691809" y="1228610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49" y="1798335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3728567" y="1137116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4153170" y="1228610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4365844" y="203969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4305128" y="240452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298" y="1782302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7605575" y="909220"/>
            <a:ext cx="1786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75" name="Table 3">
            <a:extLst>
              <a:ext uri="{FF2B5EF4-FFF2-40B4-BE49-F238E27FC236}">
                <a16:creationId xmlns:a16="http://schemas.microsoft.com/office/drawing/2014/main" id="{72694A41-776D-4A93-9A49-5104E7CAD59F}"/>
              </a:ext>
            </a:extLst>
          </p:cNvPr>
          <p:cNvGraphicFramePr>
            <a:graphicFrameLocks noGrp="1"/>
          </p:cNvGraphicFramePr>
          <p:nvPr/>
        </p:nvGraphicFramePr>
        <p:xfrm>
          <a:off x="3321878" y="316145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6" name="Rectangle 1">
            <a:extLst>
              <a:ext uri="{FF2B5EF4-FFF2-40B4-BE49-F238E27FC236}">
                <a16:creationId xmlns:a16="http://schemas.microsoft.com/office/drawing/2014/main" id="{3C40691C-DFEB-41ED-865B-58B4FAFD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878" y="2831322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8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NULL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2177329-10E3-4E46-8092-50ACD2C90B8F}"/>
              </a:ext>
            </a:extLst>
          </p:cNvPr>
          <p:cNvCxnSpPr>
            <a:cxnSpLocks/>
          </p:cNvCxnSpPr>
          <p:nvPr/>
        </p:nvCxnSpPr>
        <p:spPr>
          <a:xfrm flipH="1">
            <a:off x="3198306" y="3408497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BD060CB-E5CF-4946-84D0-EA351A5E0B80}"/>
              </a:ext>
            </a:extLst>
          </p:cNvPr>
          <p:cNvSpPr txBox="1"/>
          <p:nvPr/>
        </p:nvSpPr>
        <p:spPr>
          <a:xfrm>
            <a:off x="3198306" y="350712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79" name="Table 3">
            <a:extLst>
              <a:ext uri="{FF2B5EF4-FFF2-40B4-BE49-F238E27FC236}">
                <a16:creationId xmlns:a16="http://schemas.microsoft.com/office/drawing/2014/main" id="{10C79864-05EA-4E83-84AC-A99DA1962008}"/>
              </a:ext>
            </a:extLst>
          </p:cNvPr>
          <p:cNvGraphicFramePr>
            <a:graphicFrameLocks noGrp="1"/>
          </p:cNvGraphicFramePr>
          <p:nvPr/>
        </p:nvGraphicFramePr>
        <p:xfrm>
          <a:off x="2513550" y="4035738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9150A51F-4C29-4BB2-9E9F-1AB872BC90D4}"/>
              </a:ext>
            </a:extLst>
          </p:cNvPr>
          <p:cNvSpPr txBox="1"/>
          <p:nvPr/>
        </p:nvSpPr>
        <p:spPr>
          <a:xfrm>
            <a:off x="2406328" y="440657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1" name="Rectangle 1">
            <a:extLst>
              <a:ext uri="{FF2B5EF4-FFF2-40B4-BE49-F238E27FC236}">
                <a16:creationId xmlns:a16="http://schemas.microsoft.com/office/drawing/2014/main" id="{0A8AB0EF-6A31-4240-A773-76A52592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664" y="3688275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3335F8A-B05A-4B64-843E-69CF164851E3}"/>
              </a:ext>
            </a:extLst>
          </p:cNvPr>
          <p:cNvSpPr txBox="1"/>
          <p:nvPr/>
        </p:nvSpPr>
        <p:spPr>
          <a:xfrm>
            <a:off x="2576752" y="4573556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83" name="Table 3">
            <a:extLst>
              <a:ext uri="{FF2B5EF4-FFF2-40B4-BE49-F238E27FC236}">
                <a16:creationId xmlns:a16="http://schemas.microsoft.com/office/drawing/2014/main" id="{3A8FCDCF-3229-455A-BB47-5202B8BAD4DA}"/>
              </a:ext>
            </a:extLst>
          </p:cNvPr>
          <p:cNvGraphicFramePr>
            <a:graphicFrameLocks noGrp="1"/>
          </p:cNvGraphicFramePr>
          <p:nvPr/>
        </p:nvGraphicFramePr>
        <p:xfrm>
          <a:off x="1609728" y="5387040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43BB9A09-895E-4B17-98B4-D1A69587EBBF}"/>
              </a:ext>
            </a:extLst>
          </p:cNvPr>
          <p:cNvSpPr txBox="1"/>
          <p:nvPr/>
        </p:nvSpPr>
        <p:spPr>
          <a:xfrm>
            <a:off x="1502506" y="5757880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5" name="Rectangle 1">
            <a:extLst>
              <a:ext uri="{FF2B5EF4-FFF2-40B4-BE49-F238E27FC236}">
                <a16:creationId xmlns:a16="http://schemas.microsoft.com/office/drawing/2014/main" id="{0A068D3A-4697-44C2-AEE9-796B3C81C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95" y="5033676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86" name="Table 3">
            <a:extLst>
              <a:ext uri="{FF2B5EF4-FFF2-40B4-BE49-F238E27FC236}">
                <a16:creationId xmlns:a16="http://schemas.microsoft.com/office/drawing/2014/main" id="{09D609DB-B003-4209-B17B-9632166B0B22}"/>
              </a:ext>
            </a:extLst>
          </p:cNvPr>
          <p:cNvGraphicFramePr>
            <a:graphicFrameLocks noGrp="1"/>
          </p:cNvGraphicFramePr>
          <p:nvPr/>
        </p:nvGraphicFramePr>
        <p:xfrm>
          <a:off x="3749132" y="5347238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3F1C8E77-51B8-4DCB-9FF8-B047F7C5F06B}"/>
              </a:ext>
            </a:extLst>
          </p:cNvPr>
          <p:cNvSpPr txBox="1"/>
          <p:nvPr/>
        </p:nvSpPr>
        <p:spPr>
          <a:xfrm>
            <a:off x="3641910" y="571807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8" name="Rectangle 1">
            <a:extLst>
              <a:ext uri="{FF2B5EF4-FFF2-40B4-BE49-F238E27FC236}">
                <a16:creationId xmlns:a16="http://schemas.microsoft.com/office/drawing/2014/main" id="{65980C10-98F8-4924-BB4D-F66316241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519" y="5016077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60979A-DA23-4216-92F6-AD1CC2CB6598}"/>
              </a:ext>
            </a:extLst>
          </p:cNvPr>
          <p:cNvCxnSpPr>
            <a:cxnSpLocks/>
          </p:cNvCxnSpPr>
          <p:nvPr/>
        </p:nvCxnSpPr>
        <p:spPr>
          <a:xfrm flipH="1">
            <a:off x="2236914" y="4334100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446184-7A70-4F1E-96CB-CCEEE89EE4D9}"/>
              </a:ext>
            </a:extLst>
          </p:cNvPr>
          <p:cNvCxnSpPr>
            <a:cxnSpLocks/>
          </p:cNvCxnSpPr>
          <p:nvPr/>
        </p:nvCxnSpPr>
        <p:spPr>
          <a:xfrm>
            <a:off x="3405898" y="4314637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Table 3">
            <a:extLst>
              <a:ext uri="{FF2B5EF4-FFF2-40B4-BE49-F238E27FC236}">
                <a16:creationId xmlns:a16="http://schemas.microsoft.com/office/drawing/2014/main" id="{335E684A-BD0D-40FA-8EEC-4D8C6C24E4FC}"/>
              </a:ext>
            </a:extLst>
          </p:cNvPr>
          <p:cNvGraphicFramePr>
            <a:graphicFrameLocks noGrp="1"/>
          </p:cNvGraphicFramePr>
          <p:nvPr/>
        </p:nvGraphicFramePr>
        <p:xfrm>
          <a:off x="4913314" y="4281959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615D45DF-C5AF-4467-849D-6C2ED0F91D56}"/>
              </a:ext>
            </a:extLst>
          </p:cNvPr>
          <p:cNvSpPr txBox="1"/>
          <p:nvPr/>
        </p:nvSpPr>
        <p:spPr>
          <a:xfrm>
            <a:off x="4806092" y="465279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95" name="Rectangle 1">
            <a:extLst>
              <a:ext uri="{FF2B5EF4-FFF2-40B4-BE49-F238E27FC236}">
                <a16:creationId xmlns:a16="http://schemas.microsoft.com/office/drawing/2014/main" id="{BDA4C686-2527-4C52-810D-55BC0FA9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013" y="3934496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82A28C1-3B22-42A8-A1C4-8ECC2549E6B0}"/>
              </a:ext>
            </a:extLst>
          </p:cNvPr>
          <p:cNvSpPr txBox="1"/>
          <p:nvPr/>
        </p:nvSpPr>
        <p:spPr>
          <a:xfrm>
            <a:off x="4976516" y="4819777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9985005-3931-4C06-875D-02A23F439AE6}"/>
              </a:ext>
            </a:extLst>
          </p:cNvPr>
          <p:cNvCxnSpPr>
            <a:cxnSpLocks/>
          </p:cNvCxnSpPr>
          <p:nvPr/>
        </p:nvCxnSpPr>
        <p:spPr>
          <a:xfrm>
            <a:off x="3901329" y="3406679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CD51D42-5A62-44CD-9472-4379191693FE}"/>
              </a:ext>
            </a:extLst>
          </p:cNvPr>
          <p:cNvSpPr txBox="1"/>
          <p:nvPr/>
        </p:nvSpPr>
        <p:spPr>
          <a:xfrm>
            <a:off x="1612884" y="5972279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A0E3C5D-F0C2-4A3E-A660-615972C4E479}"/>
              </a:ext>
            </a:extLst>
          </p:cNvPr>
          <p:cNvSpPr txBox="1"/>
          <p:nvPr/>
        </p:nvSpPr>
        <p:spPr>
          <a:xfrm>
            <a:off x="3818136" y="5916224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E19E68C-AA62-4B87-B66B-8E1ABF7BC059}"/>
              </a:ext>
            </a:extLst>
          </p:cNvPr>
          <p:cNvSpPr txBox="1"/>
          <p:nvPr/>
        </p:nvSpPr>
        <p:spPr>
          <a:xfrm>
            <a:off x="25278" y="19050"/>
            <a:ext cx="413886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A8C67-4A98-47D0-8105-7AA6CA0AD8D0}"/>
              </a:ext>
            </a:extLst>
          </p:cNvPr>
          <p:cNvSpPr txBox="1"/>
          <p:nvPr/>
        </p:nvSpPr>
        <p:spPr>
          <a:xfrm>
            <a:off x="6873804" y="2724713"/>
            <a:ext cx="48510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Final Tree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Tree keep on growing as more routes are added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Merge Happens and tree shrinks when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routes are deleted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3210188" y="980880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2645610" y="98745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3476306" y="63873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3130845" y="132944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2131551" y="2015708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2024329" y="238654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2691809" y="1228610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49" y="1798335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3728567" y="1137116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4153170" y="1228610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4365844" y="203969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4305128" y="240452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347" y="1782302"/>
            <a:ext cx="2449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7605575" y="909220"/>
            <a:ext cx="1786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75" name="Table 3">
            <a:extLst>
              <a:ext uri="{FF2B5EF4-FFF2-40B4-BE49-F238E27FC236}">
                <a16:creationId xmlns:a16="http://schemas.microsoft.com/office/drawing/2014/main" id="{72694A41-776D-4A93-9A49-5104E7CAD59F}"/>
              </a:ext>
            </a:extLst>
          </p:cNvPr>
          <p:cNvGraphicFramePr>
            <a:graphicFrameLocks noGrp="1"/>
          </p:cNvGraphicFramePr>
          <p:nvPr/>
        </p:nvGraphicFramePr>
        <p:xfrm>
          <a:off x="3321878" y="316145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6" name="Rectangle 1">
            <a:extLst>
              <a:ext uri="{FF2B5EF4-FFF2-40B4-BE49-F238E27FC236}">
                <a16:creationId xmlns:a16="http://schemas.microsoft.com/office/drawing/2014/main" id="{3C40691C-DFEB-41ED-865B-58B4FAFD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878" y="2831322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8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NULL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2177329-10E3-4E46-8092-50ACD2C90B8F}"/>
              </a:ext>
            </a:extLst>
          </p:cNvPr>
          <p:cNvCxnSpPr>
            <a:cxnSpLocks/>
          </p:cNvCxnSpPr>
          <p:nvPr/>
        </p:nvCxnSpPr>
        <p:spPr>
          <a:xfrm flipH="1">
            <a:off x="3198306" y="3408497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BD060CB-E5CF-4946-84D0-EA351A5E0B80}"/>
              </a:ext>
            </a:extLst>
          </p:cNvPr>
          <p:cNvSpPr txBox="1"/>
          <p:nvPr/>
        </p:nvSpPr>
        <p:spPr>
          <a:xfrm>
            <a:off x="3198306" y="350712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79" name="Table 3">
            <a:extLst>
              <a:ext uri="{FF2B5EF4-FFF2-40B4-BE49-F238E27FC236}">
                <a16:creationId xmlns:a16="http://schemas.microsoft.com/office/drawing/2014/main" id="{10C79864-05EA-4E83-84AC-A99DA1962008}"/>
              </a:ext>
            </a:extLst>
          </p:cNvPr>
          <p:cNvGraphicFramePr>
            <a:graphicFrameLocks noGrp="1"/>
          </p:cNvGraphicFramePr>
          <p:nvPr/>
        </p:nvGraphicFramePr>
        <p:xfrm>
          <a:off x="2513550" y="4035738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9150A51F-4C29-4BB2-9E9F-1AB872BC90D4}"/>
              </a:ext>
            </a:extLst>
          </p:cNvPr>
          <p:cNvSpPr txBox="1"/>
          <p:nvPr/>
        </p:nvSpPr>
        <p:spPr>
          <a:xfrm>
            <a:off x="2406328" y="440657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1" name="Rectangle 1">
            <a:extLst>
              <a:ext uri="{FF2B5EF4-FFF2-40B4-BE49-F238E27FC236}">
                <a16:creationId xmlns:a16="http://schemas.microsoft.com/office/drawing/2014/main" id="{0A8AB0EF-6A31-4240-A773-76A52592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664" y="3688275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3335F8A-B05A-4B64-843E-69CF164851E3}"/>
              </a:ext>
            </a:extLst>
          </p:cNvPr>
          <p:cNvSpPr txBox="1"/>
          <p:nvPr/>
        </p:nvSpPr>
        <p:spPr>
          <a:xfrm>
            <a:off x="2576752" y="4573556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83" name="Table 3">
            <a:extLst>
              <a:ext uri="{FF2B5EF4-FFF2-40B4-BE49-F238E27FC236}">
                <a16:creationId xmlns:a16="http://schemas.microsoft.com/office/drawing/2014/main" id="{3A8FCDCF-3229-455A-BB47-5202B8BAD4DA}"/>
              </a:ext>
            </a:extLst>
          </p:cNvPr>
          <p:cNvGraphicFramePr>
            <a:graphicFrameLocks noGrp="1"/>
          </p:cNvGraphicFramePr>
          <p:nvPr/>
        </p:nvGraphicFramePr>
        <p:xfrm>
          <a:off x="1609728" y="5387040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43BB9A09-895E-4B17-98B4-D1A69587EBBF}"/>
              </a:ext>
            </a:extLst>
          </p:cNvPr>
          <p:cNvSpPr txBox="1"/>
          <p:nvPr/>
        </p:nvSpPr>
        <p:spPr>
          <a:xfrm>
            <a:off x="1502506" y="5757880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5" name="Rectangle 1">
            <a:extLst>
              <a:ext uri="{FF2B5EF4-FFF2-40B4-BE49-F238E27FC236}">
                <a16:creationId xmlns:a16="http://schemas.microsoft.com/office/drawing/2014/main" id="{0A068D3A-4697-44C2-AEE9-796B3C81C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95" y="5033676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86" name="Table 3">
            <a:extLst>
              <a:ext uri="{FF2B5EF4-FFF2-40B4-BE49-F238E27FC236}">
                <a16:creationId xmlns:a16="http://schemas.microsoft.com/office/drawing/2014/main" id="{09D609DB-B003-4209-B17B-9632166B0B22}"/>
              </a:ext>
            </a:extLst>
          </p:cNvPr>
          <p:cNvGraphicFramePr>
            <a:graphicFrameLocks noGrp="1"/>
          </p:cNvGraphicFramePr>
          <p:nvPr/>
        </p:nvGraphicFramePr>
        <p:xfrm>
          <a:off x="3749132" y="5347238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3F1C8E77-51B8-4DCB-9FF8-B047F7C5F06B}"/>
              </a:ext>
            </a:extLst>
          </p:cNvPr>
          <p:cNvSpPr txBox="1"/>
          <p:nvPr/>
        </p:nvSpPr>
        <p:spPr>
          <a:xfrm>
            <a:off x="3641910" y="571807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8" name="Rectangle 1">
            <a:extLst>
              <a:ext uri="{FF2B5EF4-FFF2-40B4-BE49-F238E27FC236}">
                <a16:creationId xmlns:a16="http://schemas.microsoft.com/office/drawing/2014/main" id="{65980C10-98F8-4924-BB4D-F66316241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519" y="5016077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60979A-DA23-4216-92F6-AD1CC2CB6598}"/>
              </a:ext>
            </a:extLst>
          </p:cNvPr>
          <p:cNvCxnSpPr>
            <a:cxnSpLocks/>
          </p:cNvCxnSpPr>
          <p:nvPr/>
        </p:nvCxnSpPr>
        <p:spPr>
          <a:xfrm flipH="1">
            <a:off x="2236914" y="4334100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446184-7A70-4F1E-96CB-CCEEE89EE4D9}"/>
              </a:ext>
            </a:extLst>
          </p:cNvPr>
          <p:cNvCxnSpPr>
            <a:cxnSpLocks/>
          </p:cNvCxnSpPr>
          <p:nvPr/>
        </p:nvCxnSpPr>
        <p:spPr>
          <a:xfrm>
            <a:off x="3405898" y="4314637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Table 3">
            <a:extLst>
              <a:ext uri="{FF2B5EF4-FFF2-40B4-BE49-F238E27FC236}">
                <a16:creationId xmlns:a16="http://schemas.microsoft.com/office/drawing/2014/main" id="{335E684A-BD0D-40FA-8EEC-4D8C6C24E4FC}"/>
              </a:ext>
            </a:extLst>
          </p:cNvPr>
          <p:cNvGraphicFramePr>
            <a:graphicFrameLocks noGrp="1"/>
          </p:cNvGraphicFramePr>
          <p:nvPr/>
        </p:nvGraphicFramePr>
        <p:xfrm>
          <a:off x="4913314" y="4281959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615D45DF-C5AF-4467-849D-6C2ED0F91D56}"/>
              </a:ext>
            </a:extLst>
          </p:cNvPr>
          <p:cNvSpPr txBox="1"/>
          <p:nvPr/>
        </p:nvSpPr>
        <p:spPr>
          <a:xfrm>
            <a:off x="4806092" y="465279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95" name="Rectangle 1">
            <a:extLst>
              <a:ext uri="{FF2B5EF4-FFF2-40B4-BE49-F238E27FC236}">
                <a16:creationId xmlns:a16="http://schemas.microsoft.com/office/drawing/2014/main" id="{BDA4C686-2527-4C52-810D-55BC0FA9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013" y="3934496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82A28C1-3B22-42A8-A1C4-8ECC2549E6B0}"/>
              </a:ext>
            </a:extLst>
          </p:cNvPr>
          <p:cNvSpPr txBox="1"/>
          <p:nvPr/>
        </p:nvSpPr>
        <p:spPr>
          <a:xfrm>
            <a:off x="4976516" y="4819777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9985005-3931-4C06-875D-02A23F439AE6}"/>
              </a:ext>
            </a:extLst>
          </p:cNvPr>
          <p:cNvCxnSpPr>
            <a:cxnSpLocks/>
          </p:cNvCxnSpPr>
          <p:nvPr/>
        </p:nvCxnSpPr>
        <p:spPr>
          <a:xfrm>
            <a:off x="3901329" y="3406679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CD51D42-5A62-44CD-9472-4379191693FE}"/>
              </a:ext>
            </a:extLst>
          </p:cNvPr>
          <p:cNvSpPr txBox="1"/>
          <p:nvPr/>
        </p:nvSpPr>
        <p:spPr>
          <a:xfrm>
            <a:off x="1612884" y="5972279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A0E3C5D-F0C2-4A3E-A660-615972C4E479}"/>
              </a:ext>
            </a:extLst>
          </p:cNvPr>
          <p:cNvSpPr txBox="1"/>
          <p:nvPr/>
        </p:nvSpPr>
        <p:spPr>
          <a:xfrm>
            <a:off x="3818136" y="5916224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E19E68C-AA62-4B87-B66B-8E1ABF7BC059}"/>
              </a:ext>
            </a:extLst>
          </p:cNvPr>
          <p:cNvSpPr txBox="1"/>
          <p:nvPr/>
        </p:nvSpPr>
        <p:spPr>
          <a:xfrm>
            <a:off x="25278" y="19050"/>
            <a:ext cx="413886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A8C67-4A98-47D0-8105-7AA6CA0AD8D0}"/>
              </a:ext>
            </a:extLst>
          </p:cNvPr>
          <p:cNvSpPr txBox="1"/>
          <p:nvPr/>
        </p:nvSpPr>
        <p:spPr>
          <a:xfrm>
            <a:off x="7441926" y="2744806"/>
            <a:ext cx="287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Home-Work 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Insert route 1.0.0.0/8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Insert route 64.128.128.0/24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Insert route 128.2.1.0/24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377CB-08FA-455F-AE67-1A99E24AA946}"/>
              </a:ext>
            </a:extLst>
          </p:cNvPr>
          <p:cNvSpPr txBox="1"/>
          <p:nvPr/>
        </p:nvSpPr>
        <p:spPr>
          <a:xfrm>
            <a:off x="7441926" y="4569036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TC : for inserting a route O(k), k = 32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1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07586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51128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34198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799652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699722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689000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55748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025" y="1549689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59424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9018846" y="9799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9231520" y="17910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9170804" y="21558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974" y="1533656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E19E68C-AA62-4B87-B66B-8E1ABF7BC059}"/>
              </a:ext>
            </a:extLst>
          </p:cNvPr>
          <p:cNvSpPr txBox="1"/>
          <p:nvPr/>
        </p:nvSpPr>
        <p:spPr>
          <a:xfrm>
            <a:off x="25278" y="19050"/>
            <a:ext cx="413886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A8C67-4A98-47D0-8105-7AA6CA0AD8D0}"/>
              </a:ext>
            </a:extLst>
          </p:cNvPr>
          <p:cNvSpPr txBox="1"/>
          <p:nvPr/>
        </p:nvSpPr>
        <p:spPr>
          <a:xfrm>
            <a:off x="759525" y="2753240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Home-Work 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Insert route 1.0.0.0/8</a:t>
            </a: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D5CBB669-FC8B-4BCE-A264-D362FD9A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34" y="3626294"/>
            <a:ext cx="271420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00000001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graphicFrame>
        <p:nvGraphicFramePr>
          <p:cNvPr id="60" name="Table 3">
            <a:extLst>
              <a:ext uri="{FF2B5EF4-FFF2-40B4-BE49-F238E27FC236}">
                <a16:creationId xmlns:a16="http://schemas.microsoft.com/office/drawing/2014/main" id="{3F09209A-E72C-4C66-9A9A-7E714ADD5E61}"/>
              </a:ext>
            </a:extLst>
          </p:cNvPr>
          <p:cNvGraphicFramePr>
            <a:graphicFrameLocks noGrp="1"/>
          </p:cNvGraphicFramePr>
          <p:nvPr/>
        </p:nvGraphicFramePr>
        <p:xfrm>
          <a:off x="823369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1" name="Rectangle 1">
            <a:extLst>
              <a:ext uri="{FF2B5EF4-FFF2-40B4-BE49-F238E27FC236}">
                <a16:creationId xmlns:a16="http://schemas.microsoft.com/office/drawing/2014/main" id="{78E4B929-D320-44E2-9313-FAA52CAC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693" y="25826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EAACC4-40F0-4477-9DAB-F8668197AF4C}"/>
              </a:ext>
            </a:extLst>
          </p:cNvPr>
          <p:cNvCxnSpPr>
            <a:cxnSpLocks/>
          </p:cNvCxnSpPr>
          <p:nvPr/>
        </p:nvCxnSpPr>
        <p:spPr>
          <a:xfrm flipH="1">
            <a:off x="8110121" y="31598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4982F8C-047F-4696-9091-68EDB8EABED3}"/>
              </a:ext>
            </a:extLst>
          </p:cNvPr>
          <p:cNvSpPr txBox="1"/>
          <p:nvPr/>
        </p:nvSpPr>
        <p:spPr>
          <a:xfrm>
            <a:off x="811012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64" name="Table 3">
            <a:extLst>
              <a:ext uri="{FF2B5EF4-FFF2-40B4-BE49-F238E27FC236}">
                <a16:creationId xmlns:a16="http://schemas.microsoft.com/office/drawing/2014/main" id="{045C0DEF-F020-4F15-A535-40F5289DFE85}"/>
              </a:ext>
            </a:extLst>
          </p:cNvPr>
          <p:cNvGraphicFramePr>
            <a:graphicFrameLocks noGrp="1"/>
          </p:cNvGraphicFramePr>
          <p:nvPr/>
        </p:nvGraphicFramePr>
        <p:xfrm>
          <a:off x="7425365" y="37870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878BC5E4-5884-4CF3-8BC3-1E0D988DFDFA}"/>
              </a:ext>
            </a:extLst>
          </p:cNvPr>
          <p:cNvSpPr txBox="1"/>
          <p:nvPr/>
        </p:nvSpPr>
        <p:spPr>
          <a:xfrm>
            <a:off x="7318143" y="41579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9EAD8B1F-C620-4B69-BAF5-A6D7A5F65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479" y="3439629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82D006-E359-461D-A73D-4A4865B4E919}"/>
              </a:ext>
            </a:extLst>
          </p:cNvPr>
          <p:cNvSpPr txBox="1"/>
          <p:nvPr/>
        </p:nvSpPr>
        <p:spPr>
          <a:xfrm>
            <a:off x="7488567" y="43249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68" name="Table 3">
            <a:extLst>
              <a:ext uri="{FF2B5EF4-FFF2-40B4-BE49-F238E27FC236}">
                <a16:creationId xmlns:a16="http://schemas.microsoft.com/office/drawing/2014/main" id="{F87AA61D-F5BF-4882-BB1C-2063FE31531C}"/>
              </a:ext>
            </a:extLst>
          </p:cNvPr>
          <p:cNvGraphicFramePr>
            <a:graphicFrameLocks noGrp="1"/>
          </p:cNvGraphicFramePr>
          <p:nvPr/>
        </p:nvGraphicFramePr>
        <p:xfrm>
          <a:off x="6521543" y="513839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016DD57E-A74F-4661-A4A1-F199CDBFF387}"/>
              </a:ext>
            </a:extLst>
          </p:cNvPr>
          <p:cNvSpPr txBox="1"/>
          <p:nvPr/>
        </p:nvSpPr>
        <p:spPr>
          <a:xfrm>
            <a:off x="6414321" y="550923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1" name="Rectangle 1">
            <a:extLst>
              <a:ext uri="{FF2B5EF4-FFF2-40B4-BE49-F238E27FC236}">
                <a16:creationId xmlns:a16="http://schemas.microsoft.com/office/drawing/2014/main" id="{554B7C4C-D570-4031-93ED-E0DEA1BB9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710" y="4785030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72" name="Table 3">
            <a:extLst>
              <a:ext uri="{FF2B5EF4-FFF2-40B4-BE49-F238E27FC236}">
                <a16:creationId xmlns:a16="http://schemas.microsoft.com/office/drawing/2014/main" id="{03090B6E-048D-402A-9A27-EC643BBF4E3F}"/>
              </a:ext>
            </a:extLst>
          </p:cNvPr>
          <p:cNvGraphicFramePr>
            <a:graphicFrameLocks noGrp="1"/>
          </p:cNvGraphicFramePr>
          <p:nvPr/>
        </p:nvGraphicFramePr>
        <p:xfrm>
          <a:off x="8660947" y="50985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C6E2E0B7-4AAC-44DA-B6AC-C31E117DFC38}"/>
              </a:ext>
            </a:extLst>
          </p:cNvPr>
          <p:cNvSpPr txBox="1"/>
          <p:nvPr/>
        </p:nvSpPr>
        <p:spPr>
          <a:xfrm>
            <a:off x="8553725" y="54694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89" name="Rectangle 1">
            <a:extLst>
              <a:ext uri="{FF2B5EF4-FFF2-40B4-BE49-F238E27FC236}">
                <a16:creationId xmlns:a16="http://schemas.microsoft.com/office/drawing/2014/main" id="{8FB527F4-7A9A-4A2B-83D2-8FFEB3DBB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4334" y="4767431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5C05250-107A-4CB0-BD38-2E791BF6F0FE}"/>
              </a:ext>
            </a:extLst>
          </p:cNvPr>
          <p:cNvCxnSpPr>
            <a:cxnSpLocks/>
          </p:cNvCxnSpPr>
          <p:nvPr/>
        </p:nvCxnSpPr>
        <p:spPr>
          <a:xfrm flipH="1">
            <a:off x="7148729" y="4085454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7CDAEB5-F1AD-42BC-9221-80EC43D42B16}"/>
              </a:ext>
            </a:extLst>
          </p:cNvPr>
          <p:cNvCxnSpPr>
            <a:cxnSpLocks/>
          </p:cNvCxnSpPr>
          <p:nvPr/>
        </p:nvCxnSpPr>
        <p:spPr>
          <a:xfrm>
            <a:off x="8317713" y="4065991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Table 3">
            <a:extLst>
              <a:ext uri="{FF2B5EF4-FFF2-40B4-BE49-F238E27FC236}">
                <a16:creationId xmlns:a16="http://schemas.microsoft.com/office/drawing/2014/main" id="{BA2CFBDE-7FCB-4B7F-A5B7-754ABB0C0CB2}"/>
              </a:ext>
            </a:extLst>
          </p:cNvPr>
          <p:cNvGraphicFramePr>
            <a:graphicFrameLocks noGrp="1"/>
          </p:cNvGraphicFramePr>
          <p:nvPr/>
        </p:nvGraphicFramePr>
        <p:xfrm>
          <a:off x="9825129" y="40333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0057AEFA-3B54-4908-BC8F-5574D436BF0F}"/>
              </a:ext>
            </a:extLst>
          </p:cNvPr>
          <p:cNvSpPr txBox="1"/>
          <p:nvPr/>
        </p:nvSpPr>
        <p:spPr>
          <a:xfrm>
            <a:off x="9717907" y="44041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03" name="Rectangle 1">
            <a:extLst>
              <a:ext uri="{FF2B5EF4-FFF2-40B4-BE49-F238E27FC236}">
                <a16:creationId xmlns:a16="http://schemas.microsoft.com/office/drawing/2014/main" id="{FCAD667B-A611-4DDD-97E9-7A7B5DE2C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5828" y="36858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E83DAFF-828D-47A3-B26B-CCF17AAA5CBA}"/>
              </a:ext>
            </a:extLst>
          </p:cNvPr>
          <p:cNvSpPr txBox="1"/>
          <p:nvPr/>
        </p:nvSpPr>
        <p:spPr>
          <a:xfrm>
            <a:off x="9888331" y="45711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E1A77D9-C59E-4703-8F10-13BA8ECFB6BB}"/>
              </a:ext>
            </a:extLst>
          </p:cNvPr>
          <p:cNvCxnSpPr>
            <a:cxnSpLocks/>
          </p:cNvCxnSpPr>
          <p:nvPr/>
        </p:nvCxnSpPr>
        <p:spPr>
          <a:xfrm>
            <a:off x="8813144" y="31580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59E9ECBC-DF19-49DC-A7B2-1C37F375C628}"/>
              </a:ext>
            </a:extLst>
          </p:cNvPr>
          <p:cNvSpPr txBox="1"/>
          <p:nvPr/>
        </p:nvSpPr>
        <p:spPr>
          <a:xfrm>
            <a:off x="6524699" y="572363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EFAC7DB-1109-48B9-AD50-52F7900384F5}"/>
              </a:ext>
            </a:extLst>
          </p:cNvPr>
          <p:cNvSpPr txBox="1"/>
          <p:nvPr/>
        </p:nvSpPr>
        <p:spPr>
          <a:xfrm>
            <a:off x="8729951" y="5667578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98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07586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51128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34198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799652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699722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689000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55748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536" y="1421719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00000001/8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59424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9018846" y="9799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9231520" y="17910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9170804" y="21558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974" y="1533656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E19E68C-AA62-4B87-B66B-8E1ABF7BC059}"/>
              </a:ext>
            </a:extLst>
          </p:cNvPr>
          <p:cNvSpPr txBox="1"/>
          <p:nvPr/>
        </p:nvSpPr>
        <p:spPr>
          <a:xfrm>
            <a:off x="25278" y="19050"/>
            <a:ext cx="413886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5A8C67-4A98-47D0-8105-7AA6CA0AD8D0}"/>
              </a:ext>
            </a:extLst>
          </p:cNvPr>
          <p:cNvSpPr txBox="1"/>
          <p:nvPr/>
        </p:nvSpPr>
        <p:spPr>
          <a:xfrm>
            <a:off x="759525" y="2753240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Home-Work 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Insert route 1.0.0.0/8</a:t>
            </a: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D5CBB669-FC8B-4BCE-A264-D362FD9A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34" y="3626294"/>
            <a:ext cx="271420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00000001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785B2F-D4F8-4913-8A37-87ECA5770B2D}"/>
              </a:ext>
            </a:extLst>
          </p:cNvPr>
          <p:cNvCxnSpPr>
            <a:cxnSpLocks/>
          </p:cNvCxnSpPr>
          <p:nvPr/>
        </p:nvCxnSpPr>
        <p:spPr>
          <a:xfrm flipH="1">
            <a:off x="5909982" y="2055663"/>
            <a:ext cx="1139025" cy="5404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2A021C-44A9-4616-9678-384607ABB682}"/>
              </a:ext>
            </a:extLst>
          </p:cNvPr>
          <p:cNvCxnSpPr>
            <a:cxnSpLocks/>
          </p:cNvCxnSpPr>
          <p:nvPr/>
        </p:nvCxnSpPr>
        <p:spPr>
          <a:xfrm flipH="1">
            <a:off x="6902479" y="2042610"/>
            <a:ext cx="955106" cy="15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409CD7A2-4022-4291-A617-1046CC404308}"/>
              </a:ext>
            </a:extLst>
          </p:cNvPr>
          <p:cNvGraphicFramePr>
            <a:graphicFrameLocks noGrp="1"/>
          </p:cNvGraphicFramePr>
          <p:nvPr/>
        </p:nvGraphicFramePr>
        <p:xfrm>
          <a:off x="5117875" y="2556916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8" name="Rectangle 1">
            <a:extLst>
              <a:ext uri="{FF2B5EF4-FFF2-40B4-BE49-F238E27FC236}">
                <a16:creationId xmlns:a16="http://schemas.microsoft.com/office/drawing/2014/main" id="{9CA084CE-66F7-472C-89B7-45930E3A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203" y="2226781"/>
            <a:ext cx="1763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0000010 00000011 00000100/24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4592B2-2F96-4298-9B5C-058936986F7A}"/>
              </a:ext>
            </a:extLst>
          </p:cNvPr>
          <p:cNvSpPr txBox="1"/>
          <p:nvPr/>
        </p:nvSpPr>
        <p:spPr>
          <a:xfrm>
            <a:off x="5021637" y="292624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CDCED8E3-7106-4FE8-8A57-33516AD1B819}"/>
              </a:ext>
            </a:extLst>
          </p:cNvPr>
          <p:cNvGraphicFramePr>
            <a:graphicFrameLocks noGrp="1"/>
          </p:cNvGraphicFramePr>
          <p:nvPr/>
        </p:nvGraphicFramePr>
        <p:xfrm>
          <a:off x="6003997" y="391858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2" name="Rectangle 1">
            <a:extLst>
              <a:ext uri="{FF2B5EF4-FFF2-40B4-BE49-F238E27FC236}">
                <a16:creationId xmlns:a16="http://schemas.microsoft.com/office/drawing/2014/main" id="{E92F0237-E0BA-488C-9BCC-A36DADBE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573" y="3546168"/>
            <a:ext cx="1927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F67E09-9C15-410A-8F00-D0F81D680123}"/>
              </a:ext>
            </a:extLst>
          </p:cNvPr>
          <p:cNvSpPr txBox="1"/>
          <p:nvPr/>
        </p:nvSpPr>
        <p:spPr>
          <a:xfrm>
            <a:off x="5907759" y="428791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80D22-2F95-49CD-B3FF-6BE49FD7FE2F}"/>
              </a:ext>
            </a:extLst>
          </p:cNvPr>
          <p:cNvSpPr txBox="1"/>
          <p:nvPr/>
        </p:nvSpPr>
        <p:spPr>
          <a:xfrm>
            <a:off x="5117875" y="3118892"/>
            <a:ext cx="10358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DA4628-1A42-4ED5-ABD7-BF61294FE203}"/>
              </a:ext>
            </a:extLst>
          </p:cNvPr>
          <p:cNvSpPr txBox="1"/>
          <p:nvPr/>
        </p:nvSpPr>
        <p:spPr>
          <a:xfrm>
            <a:off x="6003997" y="4480134"/>
            <a:ext cx="880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23369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693" y="25826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15665-562D-4DF5-A50E-4F47755A1AEB}"/>
              </a:ext>
            </a:extLst>
          </p:cNvPr>
          <p:cNvCxnSpPr>
            <a:cxnSpLocks/>
          </p:cNvCxnSpPr>
          <p:nvPr/>
        </p:nvCxnSpPr>
        <p:spPr>
          <a:xfrm flipH="1">
            <a:off x="8110121" y="31598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11012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FCEE348F-F0B6-4BBB-96D4-71550F5D944C}"/>
              </a:ext>
            </a:extLst>
          </p:cNvPr>
          <p:cNvGraphicFramePr>
            <a:graphicFrameLocks noGrp="1"/>
          </p:cNvGraphicFramePr>
          <p:nvPr/>
        </p:nvGraphicFramePr>
        <p:xfrm>
          <a:off x="7425365" y="37870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8B2BC0E-D428-4632-9D70-074B8ADF7B5D}"/>
              </a:ext>
            </a:extLst>
          </p:cNvPr>
          <p:cNvSpPr txBox="1"/>
          <p:nvPr/>
        </p:nvSpPr>
        <p:spPr>
          <a:xfrm>
            <a:off x="7318143" y="41579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5166E2D7-48DE-4DB6-9886-6C61706E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479" y="3439629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D667C4-172E-4236-B040-550BCBD14AFE}"/>
              </a:ext>
            </a:extLst>
          </p:cNvPr>
          <p:cNvSpPr txBox="1"/>
          <p:nvPr/>
        </p:nvSpPr>
        <p:spPr>
          <a:xfrm>
            <a:off x="7488567" y="43249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62" name="Table 3">
            <a:extLst>
              <a:ext uri="{FF2B5EF4-FFF2-40B4-BE49-F238E27FC236}">
                <a16:creationId xmlns:a16="http://schemas.microsoft.com/office/drawing/2014/main" id="{7F2D7E80-7F5D-498A-BB3D-3A9F43F470E1}"/>
              </a:ext>
            </a:extLst>
          </p:cNvPr>
          <p:cNvGraphicFramePr>
            <a:graphicFrameLocks noGrp="1"/>
          </p:cNvGraphicFramePr>
          <p:nvPr/>
        </p:nvGraphicFramePr>
        <p:xfrm>
          <a:off x="6521543" y="513839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E831414B-86A4-4D87-80D3-1626EF3F5811}"/>
              </a:ext>
            </a:extLst>
          </p:cNvPr>
          <p:cNvSpPr txBox="1"/>
          <p:nvPr/>
        </p:nvSpPr>
        <p:spPr>
          <a:xfrm>
            <a:off x="6414321" y="550923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A9384B53-67B1-4C42-AAF6-63D182DE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710" y="4785030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09D373AD-B00D-4964-A618-D8B156EB6CC3}"/>
              </a:ext>
            </a:extLst>
          </p:cNvPr>
          <p:cNvGraphicFramePr>
            <a:graphicFrameLocks noGrp="1"/>
          </p:cNvGraphicFramePr>
          <p:nvPr/>
        </p:nvGraphicFramePr>
        <p:xfrm>
          <a:off x="8660947" y="50985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4F388DEA-22EE-4B3D-9D96-2E92F72DCE08}"/>
              </a:ext>
            </a:extLst>
          </p:cNvPr>
          <p:cNvSpPr txBox="1"/>
          <p:nvPr/>
        </p:nvSpPr>
        <p:spPr>
          <a:xfrm>
            <a:off x="8553725" y="54694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C5971173-8538-4109-BFDB-85B7FC706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4334" y="4767431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8F8B7D-C036-40E1-8603-CC1B26A7E34E}"/>
              </a:ext>
            </a:extLst>
          </p:cNvPr>
          <p:cNvCxnSpPr>
            <a:cxnSpLocks/>
          </p:cNvCxnSpPr>
          <p:nvPr/>
        </p:nvCxnSpPr>
        <p:spPr>
          <a:xfrm flipH="1">
            <a:off x="7148729" y="4085454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4B149CF-900E-45B4-8634-5DC6292221CC}"/>
              </a:ext>
            </a:extLst>
          </p:cNvPr>
          <p:cNvCxnSpPr>
            <a:cxnSpLocks/>
          </p:cNvCxnSpPr>
          <p:nvPr/>
        </p:nvCxnSpPr>
        <p:spPr>
          <a:xfrm>
            <a:off x="8317713" y="4065991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EC176028-0378-471C-A853-F2147428D541}"/>
              </a:ext>
            </a:extLst>
          </p:cNvPr>
          <p:cNvGraphicFramePr>
            <a:graphicFrameLocks noGrp="1"/>
          </p:cNvGraphicFramePr>
          <p:nvPr/>
        </p:nvGraphicFramePr>
        <p:xfrm>
          <a:off x="9825129" y="40333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C4CDEAC3-74D4-41C1-9E2D-882C23227FB0}"/>
              </a:ext>
            </a:extLst>
          </p:cNvPr>
          <p:cNvSpPr txBox="1"/>
          <p:nvPr/>
        </p:nvSpPr>
        <p:spPr>
          <a:xfrm>
            <a:off x="9717907" y="44041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B4EA8CA8-33EE-41D8-8E25-A771235A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5828" y="36858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8F77BA-3AA8-4EB8-A84B-AA4C447AD49C}"/>
              </a:ext>
            </a:extLst>
          </p:cNvPr>
          <p:cNvSpPr txBox="1"/>
          <p:nvPr/>
        </p:nvSpPr>
        <p:spPr>
          <a:xfrm>
            <a:off x="9888331" y="45711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AEB5C3-E609-4526-AE92-38D0457D8C10}"/>
              </a:ext>
            </a:extLst>
          </p:cNvPr>
          <p:cNvCxnSpPr>
            <a:cxnSpLocks/>
          </p:cNvCxnSpPr>
          <p:nvPr/>
        </p:nvCxnSpPr>
        <p:spPr>
          <a:xfrm>
            <a:off x="8813144" y="31580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0455323-2B8C-4967-B565-AD8BE3941293}"/>
              </a:ext>
            </a:extLst>
          </p:cNvPr>
          <p:cNvSpPr txBox="1"/>
          <p:nvPr/>
        </p:nvSpPr>
        <p:spPr>
          <a:xfrm>
            <a:off x="6524699" y="572363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239E7E-D4C2-430A-B01F-3E00ED7564B4}"/>
              </a:ext>
            </a:extLst>
          </p:cNvPr>
          <p:cNvSpPr txBox="1"/>
          <p:nvPr/>
        </p:nvSpPr>
        <p:spPr>
          <a:xfrm>
            <a:off x="8729951" y="5667578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83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0125BC-BA85-46B9-A7B6-369FE6650DAF}"/>
              </a:ext>
            </a:extLst>
          </p:cNvPr>
          <p:cNvSpPr txBox="1"/>
          <p:nvPr/>
        </p:nvSpPr>
        <p:spPr>
          <a:xfrm>
            <a:off x="25277" y="19050"/>
            <a:ext cx="5279587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Analysis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9BABA-BA26-41F4-A03C-921F73C69A25}"/>
              </a:ext>
            </a:extLst>
          </p:cNvPr>
          <p:cNvSpPr txBox="1"/>
          <p:nvPr/>
        </p:nvSpPr>
        <p:spPr>
          <a:xfrm>
            <a:off x="151570" y="612844"/>
            <a:ext cx="679384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So now we know how route insertion happens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For every new route inserted, 2 new nodes are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created ( except the initial route hanging off the root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Path from root to the leaf gives one specific route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Only Leaf nodes contains Data, Internal Node’s data is always NULL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All internal nodes have exactly two children ( except root which can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have 3 children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There are no half nodes in the tree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Sum of Prefix length from root to leaf along any branch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is always 32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The first bit in node’s effective prefix can never be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mis-matched bit !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572FFBD-E10C-44DF-A169-77CE726699BE}"/>
              </a:ext>
            </a:extLst>
          </p:cNvPr>
          <p:cNvGraphicFramePr>
            <a:graphicFrameLocks noGrp="1"/>
          </p:cNvGraphicFramePr>
          <p:nvPr/>
        </p:nvGraphicFramePr>
        <p:xfrm>
          <a:off x="8404467" y="7994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291026-155C-4494-B932-F4E6070A5156}"/>
              </a:ext>
            </a:extLst>
          </p:cNvPr>
          <p:cNvSpPr txBox="1"/>
          <p:nvPr/>
        </p:nvSpPr>
        <p:spPr>
          <a:xfrm>
            <a:off x="7839889" y="8060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9EE8A-53C4-48BE-9583-4B5B289D6D0C}"/>
              </a:ext>
            </a:extLst>
          </p:cNvPr>
          <p:cNvSpPr txBox="1"/>
          <p:nvPr/>
        </p:nvSpPr>
        <p:spPr>
          <a:xfrm>
            <a:off x="8670585" y="4572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82AF5-3E96-462D-9EC2-D3F225EB156C}"/>
              </a:ext>
            </a:extLst>
          </p:cNvPr>
          <p:cNvSpPr txBox="1"/>
          <p:nvPr/>
        </p:nvSpPr>
        <p:spPr>
          <a:xfrm>
            <a:off x="8325124" y="11480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21070AB1-1464-427E-A55D-941B8EE36EA6}"/>
              </a:ext>
            </a:extLst>
          </p:cNvPr>
          <p:cNvGraphicFramePr>
            <a:graphicFrameLocks noGrp="1"/>
          </p:cNvGraphicFramePr>
          <p:nvPr/>
        </p:nvGraphicFramePr>
        <p:xfrm>
          <a:off x="7325830" y="18342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E6F00B7-DC31-4FA4-A1BE-95D79A34ECCD}"/>
              </a:ext>
            </a:extLst>
          </p:cNvPr>
          <p:cNvSpPr txBox="1"/>
          <p:nvPr/>
        </p:nvSpPr>
        <p:spPr>
          <a:xfrm>
            <a:off x="7218608" y="22051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65925C-2384-4EDE-993C-5F2EC79C02EB}"/>
              </a:ext>
            </a:extLst>
          </p:cNvPr>
          <p:cNvCxnSpPr>
            <a:cxnSpLocks/>
          </p:cNvCxnSpPr>
          <p:nvPr/>
        </p:nvCxnSpPr>
        <p:spPr>
          <a:xfrm flipH="1">
            <a:off x="7886088" y="10471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>
            <a:extLst>
              <a:ext uri="{FF2B5EF4-FFF2-40B4-BE49-F238E27FC236}">
                <a16:creationId xmlns:a16="http://schemas.microsoft.com/office/drawing/2014/main" id="{BC9D63FD-AC07-4977-B127-811B0F2C1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628" y="1616889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F1D332-028E-4B08-9B8B-CA3EF2DD0787}"/>
              </a:ext>
            </a:extLst>
          </p:cNvPr>
          <p:cNvCxnSpPr>
            <a:cxnSpLocks/>
          </p:cNvCxnSpPr>
          <p:nvPr/>
        </p:nvCxnSpPr>
        <p:spPr>
          <a:xfrm>
            <a:off x="8922846" y="9556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1E5149-3879-4332-9EFE-AF1E47DFC4FC}"/>
              </a:ext>
            </a:extLst>
          </p:cNvPr>
          <p:cNvCxnSpPr>
            <a:cxnSpLocks/>
          </p:cNvCxnSpPr>
          <p:nvPr/>
        </p:nvCxnSpPr>
        <p:spPr>
          <a:xfrm>
            <a:off x="9347449" y="10471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E44059C9-C22C-4155-87A2-EE75D7D1EBD3}"/>
              </a:ext>
            </a:extLst>
          </p:cNvPr>
          <p:cNvGraphicFramePr>
            <a:graphicFrameLocks noGrp="1"/>
          </p:cNvGraphicFramePr>
          <p:nvPr/>
        </p:nvGraphicFramePr>
        <p:xfrm>
          <a:off x="9560123" y="18582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96F135D-814A-450D-8AA6-3F6752740111}"/>
              </a:ext>
            </a:extLst>
          </p:cNvPr>
          <p:cNvSpPr txBox="1"/>
          <p:nvPr/>
        </p:nvSpPr>
        <p:spPr>
          <a:xfrm>
            <a:off x="9499407" y="22230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42E23B9-B122-43C1-92DC-834FBC7D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626" y="1600856"/>
            <a:ext cx="2449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C4004F0C-9D0F-4F38-8E54-3F30A2BFFC56}"/>
              </a:ext>
            </a:extLst>
          </p:cNvPr>
          <p:cNvGraphicFramePr>
            <a:graphicFrameLocks noGrp="1"/>
          </p:cNvGraphicFramePr>
          <p:nvPr/>
        </p:nvGraphicFramePr>
        <p:xfrm>
          <a:off x="8516157" y="29800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7A025764-453F-4ADB-A476-CAE9B359D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157" y="26498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D57554-FE22-4D41-B844-4C4E40074268}"/>
              </a:ext>
            </a:extLst>
          </p:cNvPr>
          <p:cNvCxnSpPr>
            <a:cxnSpLocks/>
          </p:cNvCxnSpPr>
          <p:nvPr/>
        </p:nvCxnSpPr>
        <p:spPr>
          <a:xfrm flipH="1">
            <a:off x="8392585" y="32270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33CDC56-FEE3-441E-8242-A99A673E84C1}"/>
              </a:ext>
            </a:extLst>
          </p:cNvPr>
          <p:cNvSpPr txBox="1"/>
          <p:nvPr/>
        </p:nvSpPr>
        <p:spPr>
          <a:xfrm>
            <a:off x="8392585" y="33256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906BF476-2C15-4967-B131-00EE6AF55E65}"/>
              </a:ext>
            </a:extLst>
          </p:cNvPr>
          <p:cNvGraphicFramePr>
            <a:graphicFrameLocks noGrp="1"/>
          </p:cNvGraphicFramePr>
          <p:nvPr/>
        </p:nvGraphicFramePr>
        <p:xfrm>
          <a:off x="7707829" y="38542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5DE69BD-CA52-4290-9D7A-DDC78AB47125}"/>
              </a:ext>
            </a:extLst>
          </p:cNvPr>
          <p:cNvSpPr txBox="1"/>
          <p:nvPr/>
        </p:nvSpPr>
        <p:spPr>
          <a:xfrm>
            <a:off x="7600607" y="42251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EE598B48-D2F2-42F5-A8B8-BFD0E5C84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943" y="3506829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1E26CF-2DCC-42DF-BCD4-A3EDEE1C2CD0}"/>
              </a:ext>
            </a:extLst>
          </p:cNvPr>
          <p:cNvSpPr txBox="1"/>
          <p:nvPr/>
        </p:nvSpPr>
        <p:spPr>
          <a:xfrm>
            <a:off x="7771031" y="43921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3D22A3BF-7106-420D-A85A-A4FA6FFC1CE8}"/>
              </a:ext>
            </a:extLst>
          </p:cNvPr>
          <p:cNvGraphicFramePr>
            <a:graphicFrameLocks noGrp="1"/>
          </p:cNvGraphicFramePr>
          <p:nvPr/>
        </p:nvGraphicFramePr>
        <p:xfrm>
          <a:off x="6804007" y="520559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39B42998-1AF4-49B2-AA81-852762721FFD}"/>
              </a:ext>
            </a:extLst>
          </p:cNvPr>
          <p:cNvSpPr txBox="1"/>
          <p:nvPr/>
        </p:nvSpPr>
        <p:spPr>
          <a:xfrm>
            <a:off x="6696785" y="557643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9F60E486-E564-4FA7-8A4C-A5055615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74" y="4852230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B9BD0FBD-C6DB-449D-8826-06B9B5B6E0E5}"/>
              </a:ext>
            </a:extLst>
          </p:cNvPr>
          <p:cNvGraphicFramePr>
            <a:graphicFrameLocks noGrp="1"/>
          </p:cNvGraphicFramePr>
          <p:nvPr/>
        </p:nvGraphicFramePr>
        <p:xfrm>
          <a:off x="8943411" y="51657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223A0C1-8D6E-413C-91D5-F06F4DBB31F7}"/>
              </a:ext>
            </a:extLst>
          </p:cNvPr>
          <p:cNvSpPr txBox="1"/>
          <p:nvPr/>
        </p:nvSpPr>
        <p:spPr>
          <a:xfrm>
            <a:off x="8836189" y="55366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4E1F78BF-5A0A-4485-8015-DF49C2D9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798" y="4834631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44D8D34-9DF9-4AE1-9DD1-95DECF89F758}"/>
              </a:ext>
            </a:extLst>
          </p:cNvPr>
          <p:cNvCxnSpPr>
            <a:cxnSpLocks/>
          </p:cNvCxnSpPr>
          <p:nvPr/>
        </p:nvCxnSpPr>
        <p:spPr>
          <a:xfrm flipH="1">
            <a:off x="7431193" y="4152654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CF3466-95B2-4848-9F3E-58B50FAC7131}"/>
              </a:ext>
            </a:extLst>
          </p:cNvPr>
          <p:cNvCxnSpPr>
            <a:cxnSpLocks/>
          </p:cNvCxnSpPr>
          <p:nvPr/>
        </p:nvCxnSpPr>
        <p:spPr>
          <a:xfrm>
            <a:off x="8600177" y="4133191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">
            <a:extLst>
              <a:ext uri="{FF2B5EF4-FFF2-40B4-BE49-F238E27FC236}">
                <a16:creationId xmlns:a16="http://schemas.microsoft.com/office/drawing/2014/main" id="{CF90CA85-4EA3-461D-9883-7120041F51BD}"/>
              </a:ext>
            </a:extLst>
          </p:cNvPr>
          <p:cNvGraphicFramePr>
            <a:graphicFrameLocks noGrp="1"/>
          </p:cNvGraphicFramePr>
          <p:nvPr/>
        </p:nvGraphicFramePr>
        <p:xfrm>
          <a:off x="10107593" y="41005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53B0CE5E-120F-4EA8-BFB1-D5189C711D99}"/>
              </a:ext>
            </a:extLst>
          </p:cNvPr>
          <p:cNvSpPr txBox="1"/>
          <p:nvPr/>
        </p:nvSpPr>
        <p:spPr>
          <a:xfrm>
            <a:off x="10000371" y="44713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5B6E36FE-797A-4E1A-82D9-F86818CB8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8292" y="37530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8FF4BF-A146-4767-8B2A-471F85FBCAC6}"/>
              </a:ext>
            </a:extLst>
          </p:cNvPr>
          <p:cNvSpPr txBox="1"/>
          <p:nvPr/>
        </p:nvSpPr>
        <p:spPr>
          <a:xfrm>
            <a:off x="10170795" y="46383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8AD808-55AD-4BB4-8D90-D69A6FED72FA}"/>
              </a:ext>
            </a:extLst>
          </p:cNvPr>
          <p:cNvCxnSpPr>
            <a:cxnSpLocks/>
          </p:cNvCxnSpPr>
          <p:nvPr/>
        </p:nvCxnSpPr>
        <p:spPr>
          <a:xfrm>
            <a:off x="9095608" y="32252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6D70171-3311-4CE8-954E-AC95E2D4E02D}"/>
              </a:ext>
            </a:extLst>
          </p:cNvPr>
          <p:cNvSpPr txBox="1"/>
          <p:nvPr/>
        </p:nvSpPr>
        <p:spPr>
          <a:xfrm>
            <a:off x="6807163" y="579083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359ACB-2FA5-41DA-9037-1D560129522B}"/>
              </a:ext>
            </a:extLst>
          </p:cNvPr>
          <p:cNvSpPr txBox="1"/>
          <p:nvPr/>
        </p:nvSpPr>
        <p:spPr>
          <a:xfrm>
            <a:off x="9012415" y="5734778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4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0125BC-BA85-46B9-A7B6-369FE6650DAF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Search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CE1286-43DE-4F48-9D06-F27460D3DB8C}"/>
              </a:ext>
            </a:extLst>
          </p:cNvPr>
          <p:cNvGraphicFramePr>
            <a:graphicFrameLocks noGrp="1"/>
          </p:cNvGraphicFramePr>
          <p:nvPr/>
        </p:nvGraphicFramePr>
        <p:xfrm>
          <a:off x="8404467" y="7994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D27B10-506B-4535-9255-B385AA372068}"/>
              </a:ext>
            </a:extLst>
          </p:cNvPr>
          <p:cNvSpPr txBox="1"/>
          <p:nvPr/>
        </p:nvSpPr>
        <p:spPr>
          <a:xfrm>
            <a:off x="7839889" y="8060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C84BC-A52D-44FB-A1E8-5D47003F4AA8}"/>
              </a:ext>
            </a:extLst>
          </p:cNvPr>
          <p:cNvSpPr txBox="1"/>
          <p:nvPr/>
        </p:nvSpPr>
        <p:spPr>
          <a:xfrm>
            <a:off x="8670585" y="4572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E0122-5752-4A96-918A-24ED943CCE91}"/>
              </a:ext>
            </a:extLst>
          </p:cNvPr>
          <p:cNvSpPr txBox="1"/>
          <p:nvPr/>
        </p:nvSpPr>
        <p:spPr>
          <a:xfrm>
            <a:off x="8325124" y="11480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1CF363D2-1F31-4C6F-821B-268EC0C09C25}"/>
              </a:ext>
            </a:extLst>
          </p:cNvPr>
          <p:cNvGraphicFramePr>
            <a:graphicFrameLocks noGrp="1"/>
          </p:cNvGraphicFramePr>
          <p:nvPr/>
        </p:nvGraphicFramePr>
        <p:xfrm>
          <a:off x="7325830" y="18342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AE13456-55F8-4990-B1B9-5464F41184E5}"/>
              </a:ext>
            </a:extLst>
          </p:cNvPr>
          <p:cNvSpPr txBox="1"/>
          <p:nvPr/>
        </p:nvSpPr>
        <p:spPr>
          <a:xfrm>
            <a:off x="7218608" y="22051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0A4EDB-39CC-4E3D-A990-E6652AF45758}"/>
              </a:ext>
            </a:extLst>
          </p:cNvPr>
          <p:cNvCxnSpPr>
            <a:cxnSpLocks/>
          </p:cNvCxnSpPr>
          <p:nvPr/>
        </p:nvCxnSpPr>
        <p:spPr>
          <a:xfrm flipH="1">
            <a:off x="7886088" y="10471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>
            <a:extLst>
              <a:ext uri="{FF2B5EF4-FFF2-40B4-BE49-F238E27FC236}">
                <a16:creationId xmlns:a16="http://schemas.microsoft.com/office/drawing/2014/main" id="{706F0E8F-C467-4362-B379-BC6708CE8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628" y="1616889"/>
            <a:ext cx="2299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00000010 00000011 00000100/32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820095-C642-46C5-9528-20A576975D9B}"/>
              </a:ext>
            </a:extLst>
          </p:cNvPr>
          <p:cNvCxnSpPr>
            <a:cxnSpLocks/>
          </p:cNvCxnSpPr>
          <p:nvPr/>
        </p:nvCxnSpPr>
        <p:spPr>
          <a:xfrm>
            <a:off x="8922846" y="9556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39DB98-A2D0-48BB-AC2F-9944B36B3F7E}"/>
              </a:ext>
            </a:extLst>
          </p:cNvPr>
          <p:cNvCxnSpPr>
            <a:cxnSpLocks/>
          </p:cNvCxnSpPr>
          <p:nvPr/>
        </p:nvCxnSpPr>
        <p:spPr>
          <a:xfrm>
            <a:off x="9347449" y="10471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039AB0DC-7D24-43B8-93BD-B53D7548907C}"/>
              </a:ext>
            </a:extLst>
          </p:cNvPr>
          <p:cNvGraphicFramePr>
            <a:graphicFrameLocks noGrp="1"/>
          </p:cNvGraphicFramePr>
          <p:nvPr/>
        </p:nvGraphicFramePr>
        <p:xfrm>
          <a:off x="9560123" y="18582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A44C8EE-027B-4C63-854E-7AC8F3725CC1}"/>
              </a:ext>
            </a:extLst>
          </p:cNvPr>
          <p:cNvSpPr txBox="1"/>
          <p:nvPr/>
        </p:nvSpPr>
        <p:spPr>
          <a:xfrm>
            <a:off x="9499407" y="22230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0797C3E1-4A93-488F-861C-457E1358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626" y="1600856"/>
            <a:ext cx="2449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9AE9319F-9820-4F23-AEFB-2841030256D4}"/>
              </a:ext>
            </a:extLst>
          </p:cNvPr>
          <p:cNvGraphicFramePr>
            <a:graphicFrameLocks noGrp="1"/>
          </p:cNvGraphicFramePr>
          <p:nvPr/>
        </p:nvGraphicFramePr>
        <p:xfrm>
          <a:off x="8516157" y="29800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93CFAD32-856A-4316-A7BE-D7054186B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157" y="26498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7DEF60-533B-4E1F-A06B-CFC5975628E1}"/>
              </a:ext>
            </a:extLst>
          </p:cNvPr>
          <p:cNvCxnSpPr>
            <a:cxnSpLocks/>
          </p:cNvCxnSpPr>
          <p:nvPr/>
        </p:nvCxnSpPr>
        <p:spPr>
          <a:xfrm flipH="1">
            <a:off x="8392585" y="32270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9B3ABBF-A073-4073-8D58-87D34C2591BB}"/>
              </a:ext>
            </a:extLst>
          </p:cNvPr>
          <p:cNvSpPr txBox="1"/>
          <p:nvPr/>
        </p:nvSpPr>
        <p:spPr>
          <a:xfrm>
            <a:off x="8392585" y="33256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CCD9CF6A-3284-4F08-89BF-275F25C48043}"/>
              </a:ext>
            </a:extLst>
          </p:cNvPr>
          <p:cNvGraphicFramePr>
            <a:graphicFrameLocks noGrp="1"/>
          </p:cNvGraphicFramePr>
          <p:nvPr/>
        </p:nvGraphicFramePr>
        <p:xfrm>
          <a:off x="7707829" y="38542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D0AB5FC-4CBA-40D5-9315-5C8CDB3BBCD0}"/>
              </a:ext>
            </a:extLst>
          </p:cNvPr>
          <p:cNvSpPr txBox="1"/>
          <p:nvPr/>
        </p:nvSpPr>
        <p:spPr>
          <a:xfrm>
            <a:off x="7600607" y="42251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C859BF39-A5FF-4253-8D1C-61A94665B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943" y="3506829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36E6D3-F18A-4436-AC97-9BF6255F679B}"/>
              </a:ext>
            </a:extLst>
          </p:cNvPr>
          <p:cNvSpPr txBox="1"/>
          <p:nvPr/>
        </p:nvSpPr>
        <p:spPr>
          <a:xfrm>
            <a:off x="7771031" y="43921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A2D03BE3-87D7-40D2-AA96-BF0275D2B969}"/>
              </a:ext>
            </a:extLst>
          </p:cNvPr>
          <p:cNvGraphicFramePr>
            <a:graphicFrameLocks noGrp="1"/>
          </p:cNvGraphicFramePr>
          <p:nvPr/>
        </p:nvGraphicFramePr>
        <p:xfrm>
          <a:off x="6804007" y="520559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702AB6F-3937-489F-9547-B282DEC7164A}"/>
              </a:ext>
            </a:extLst>
          </p:cNvPr>
          <p:cNvSpPr txBox="1"/>
          <p:nvPr/>
        </p:nvSpPr>
        <p:spPr>
          <a:xfrm>
            <a:off x="6696785" y="557643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5F0CBA1B-4F7D-45CE-BE8F-191A46132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74" y="4852230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24142BC6-9CF4-4419-A21A-46FC58C03405}"/>
              </a:ext>
            </a:extLst>
          </p:cNvPr>
          <p:cNvGraphicFramePr>
            <a:graphicFrameLocks noGrp="1"/>
          </p:cNvGraphicFramePr>
          <p:nvPr/>
        </p:nvGraphicFramePr>
        <p:xfrm>
          <a:off x="8943411" y="51657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8C17BC6-FD6F-44C8-B84D-0EB3CCB4C3E4}"/>
              </a:ext>
            </a:extLst>
          </p:cNvPr>
          <p:cNvSpPr txBox="1"/>
          <p:nvPr/>
        </p:nvSpPr>
        <p:spPr>
          <a:xfrm>
            <a:off x="8836189" y="55366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A3D615BD-E4E4-4916-891E-EA523032F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798" y="4834631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BD7140-2B05-4585-82D5-11A03801292E}"/>
              </a:ext>
            </a:extLst>
          </p:cNvPr>
          <p:cNvCxnSpPr>
            <a:cxnSpLocks/>
          </p:cNvCxnSpPr>
          <p:nvPr/>
        </p:nvCxnSpPr>
        <p:spPr>
          <a:xfrm flipH="1">
            <a:off x="7431193" y="4152654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1A2A42-7CB5-4995-91EC-96C7DDE9A07F}"/>
              </a:ext>
            </a:extLst>
          </p:cNvPr>
          <p:cNvCxnSpPr>
            <a:cxnSpLocks/>
          </p:cNvCxnSpPr>
          <p:nvPr/>
        </p:nvCxnSpPr>
        <p:spPr>
          <a:xfrm>
            <a:off x="8600177" y="4133191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B60B2030-E601-4DF9-ADB1-329CA0C7B1FB}"/>
              </a:ext>
            </a:extLst>
          </p:cNvPr>
          <p:cNvGraphicFramePr>
            <a:graphicFrameLocks noGrp="1"/>
          </p:cNvGraphicFramePr>
          <p:nvPr/>
        </p:nvGraphicFramePr>
        <p:xfrm>
          <a:off x="10107593" y="41005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2132447-7D4C-4483-B22F-1DCDE64758B9}"/>
              </a:ext>
            </a:extLst>
          </p:cNvPr>
          <p:cNvSpPr txBox="1"/>
          <p:nvPr/>
        </p:nvSpPr>
        <p:spPr>
          <a:xfrm>
            <a:off x="10000371" y="44713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BC06161A-380F-40B6-89DB-B3AD80964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8292" y="37530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31D99C-AD1F-4C6F-80FC-A522418D37B7}"/>
              </a:ext>
            </a:extLst>
          </p:cNvPr>
          <p:cNvSpPr txBox="1"/>
          <p:nvPr/>
        </p:nvSpPr>
        <p:spPr>
          <a:xfrm>
            <a:off x="10170795" y="46383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037F3D-3C5F-41B9-8EDA-F4C2B436709B}"/>
              </a:ext>
            </a:extLst>
          </p:cNvPr>
          <p:cNvCxnSpPr>
            <a:cxnSpLocks/>
          </p:cNvCxnSpPr>
          <p:nvPr/>
        </p:nvCxnSpPr>
        <p:spPr>
          <a:xfrm>
            <a:off x="9095608" y="32252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0C046DC-F879-4B84-855D-A30D3112F68A}"/>
              </a:ext>
            </a:extLst>
          </p:cNvPr>
          <p:cNvSpPr txBox="1"/>
          <p:nvPr/>
        </p:nvSpPr>
        <p:spPr>
          <a:xfrm>
            <a:off x="6807163" y="579083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2C47A5-9251-4A38-B393-7C27DA21B0A9}"/>
              </a:ext>
            </a:extLst>
          </p:cNvPr>
          <p:cNvSpPr txBox="1"/>
          <p:nvPr/>
        </p:nvSpPr>
        <p:spPr>
          <a:xfrm>
            <a:off x="9012415" y="5734778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8A6D23-1910-4A35-A70A-D7A69A710A46}"/>
              </a:ext>
            </a:extLst>
          </p:cNvPr>
          <p:cNvSpPr txBox="1"/>
          <p:nvPr/>
        </p:nvSpPr>
        <p:spPr>
          <a:xfrm>
            <a:off x="1323232" y="619946"/>
            <a:ext cx="1786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DCE7FB-143B-4CF8-84EF-E46EC6137A9C}"/>
              </a:ext>
            </a:extLst>
          </p:cNvPr>
          <p:cNvSpPr txBox="1"/>
          <p:nvPr/>
        </p:nvSpPr>
        <p:spPr>
          <a:xfrm>
            <a:off x="530870" y="3669626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 Route : 128.128.0.0/16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960BBD97-68BA-4C4C-A88F-32C05543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4" y="4029037"/>
            <a:ext cx="4007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Eff Prefix : 10000000 10000000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674725-9894-41B7-AF97-B1D4CEC3C64F}"/>
              </a:ext>
            </a:extLst>
          </p:cNvPr>
          <p:cNvSpPr txBox="1"/>
          <p:nvPr/>
        </p:nvSpPr>
        <p:spPr>
          <a:xfrm>
            <a:off x="530870" y="4582529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 Route : 128.2.0.0/16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885B1376-5772-4A88-BCAB-5176801C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4" y="4941940"/>
            <a:ext cx="4007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Eff Prefix : 10000000 00000010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7D31EC-B70F-4BBC-83D2-13D80E5058A4}"/>
              </a:ext>
            </a:extLst>
          </p:cNvPr>
          <p:cNvSpPr txBox="1"/>
          <p:nvPr/>
        </p:nvSpPr>
        <p:spPr>
          <a:xfrm>
            <a:off x="534135" y="5648988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 Route : 128.128.0.2/32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FA472046-F19E-46DD-B4CE-8C1A489D4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30" y="6008399"/>
            <a:ext cx="4052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Eff Prefix : 10000000 10000000 00000000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C8E84D-6076-44E0-89C6-904C821F7E93}"/>
              </a:ext>
            </a:extLst>
          </p:cNvPr>
          <p:cNvSpPr txBox="1"/>
          <p:nvPr/>
        </p:nvSpPr>
        <p:spPr>
          <a:xfrm>
            <a:off x="529603" y="2355846"/>
            <a:ext cx="5439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Route must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Exact match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bit by bit ( including Don’t care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: 1010  101X   &lt;&lt; do not match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101X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101X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&lt;&lt; match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40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ABCD63-5781-4323-BC42-B68616513F3D}"/>
              </a:ext>
            </a:extLst>
          </p:cNvPr>
          <p:cNvSpPr txBox="1"/>
          <p:nvPr/>
        </p:nvSpPr>
        <p:spPr>
          <a:xfrm>
            <a:off x="25278" y="19050"/>
            <a:ext cx="1509379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Pre-requisites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59045-A497-4461-AF50-436C304699B6}"/>
              </a:ext>
            </a:extLst>
          </p:cNvPr>
          <p:cNvSpPr txBox="1"/>
          <p:nvPr/>
        </p:nvSpPr>
        <p:spPr>
          <a:xfrm>
            <a:off x="575496" y="805695"/>
            <a:ext cx="82589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Since you are signed up for this Course, I assume you already know 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What are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Access Control Lists (ACLs 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and Use Case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What are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L3 Routing Tables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and Use Case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If you are hearing these names for the first time, this course isn’t for you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You have Good Coding Skills in any main-stream language ( C/C++ 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This is Advanced Course, so no spoon feeding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You will write lots of Code yourself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Networking/Cloud/Distributed Systems Developer Background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You understand what is subnet mask and how does it work   -- Very Important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You have some debugging skill, you would be writing lots of Bit-Manipulating Code !</a:t>
            </a:r>
          </a:p>
        </p:txBody>
      </p:sp>
    </p:spTree>
    <p:extLst>
      <p:ext uri="{BB962C8B-B14F-4D97-AF65-F5344CB8AC3E}">
        <p14:creationId xmlns:p14="http://schemas.microsoft.com/office/powerpoint/2010/main" val="632421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0125BC-BA85-46B9-A7B6-369FE6650DAF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Deletion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9BABA-BA26-41F4-A03C-921F73C69A25}"/>
              </a:ext>
            </a:extLst>
          </p:cNvPr>
          <p:cNvSpPr txBox="1"/>
          <p:nvPr/>
        </p:nvSpPr>
        <p:spPr>
          <a:xfrm>
            <a:off x="350196" y="616085"/>
            <a:ext cx="82141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For Route Deletion, exactly opposite approach of Route Insertion is followed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For Route Deletion, we need to locate the leaf node exactly matching the route.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This is Route Search Algo Execution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Always the leaf node is deleted first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Deletion of leaf node makes its parent a half node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Parent merge its other children to become full node again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 never execute merge algorithm</a:t>
            </a:r>
          </a:p>
        </p:txBody>
      </p:sp>
    </p:spTree>
    <p:extLst>
      <p:ext uri="{BB962C8B-B14F-4D97-AF65-F5344CB8AC3E}">
        <p14:creationId xmlns:p14="http://schemas.microsoft.com/office/powerpoint/2010/main" val="7566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07586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51128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34198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799652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699722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689000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55748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536" y="1421719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00000001/8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59424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9018846" y="9799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9231520" y="17910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9170804" y="21558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974" y="1533656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785B2F-D4F8-4913-8A37-87ECA5770B2D}"/>
              </a:ext>
            </a:extLst>
          </p:cNvPr>
          <p:cNvCxnSpPr>
            <a:cxnSpLocks/>
          </p:cNvCxnSpPr>
          <p:nvPr/>
        </p:nvCxnSpPr>
        <p:spPr>
          <a:xfrm flipH="1">
            <a:off x="5909982" y="2055663"/>
            <a:ext cx="1139025" cy="5404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2A021C-44A9-4616-9678-384607ABB682}"/>
              </a:ext>
            </a:extLst>
          </p:cNvPr>
          <p:cNvCxnSpPr>
            <a:cxnSpLocks/>
          </p:cNvCxnSpPr>
          <p:nvPr/>
        </p:nvCxnSpPr>
        <p:spPr>
          <a:xfrm flipH="1">
            <a:off x="6902479" y="2042610"/>
            <a:ext cx="955106" cy="15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409CD7A2-4022-4291-A617-1046CC404308}"/>
              </a:ext>
            </a:extLst>
          </p:cNvPr>
          <p:cNvGraphicFramePr>
            <a:graphicFrameLocks noGrp="1"/>
          </p:cNvGraphicFramePr>
          <p:nvPr/>
        </p:nvGraphicFramePr>
        <p:xfrm>
          <a:off x="5117875" y="2556916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8" name="Rectangle 1">
            <a:extLst>
              <a:ext uri="{FF2B5EF4-FFF2-40B4-BE49-F238E27FC236}">
                <a16:creationId xmlns:a16="http://schemas.microsoft.com/office/drawing/2014/main" id="{9CA084CE-66F7-472C-89B7-45930E3A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203" y="2226781"/>
            <a:ext cx="1763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 00000011 00000100/24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4592B2-2F96-4298-9B5C-058936986F7A}"/>
              </a:ext>
            </a:extLst>
          </p:cNvPr>
          <p:cNvSpPr txBox="1"/>
          <p:nvPr/>
        </p:nvSpPr>
        <p:spPr>
          <a:xfrm>
            <a:off x="5021637" y="292624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CDCED8E3-7106-4FE8-8A57-33516AD1B819}"/>
              </a:ext>
            </a:extLst>
          </p:cNvPr>
          <p:cNvGraphicFramePr>
            <a:graphicFrameLocks noGrp="1"/>
          </p:cNvGraphicFramePr>
          <p:nvPr/>
        </p:nvGraphicFramePr>
        <p:xfrm>
          <a:off x="6003997" y="391858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2" name="Rectangle 1">
            <a:extLst>
              <a:ext uri="{FF2B5EF4-FFF2-40B4-BE49-F238E27FC236}">
                <a16:creationId xmlns:a16="http://schemas.microsoft.com/office/drawing/2014/main" id="{E92F0237-E0BA-488C-9BCC-A36DADBE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573" y="3546168"/>
            <a:ext cx="1927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F67E09-9C15-410A-8F00-D0F81D680123}"/>
              </a:ext>
            </a:extLst>
          </p:cNvPr>
          <p:cNvSpPr txBox="1"/>
          <p:nvPr/>
        </p:nvSpPr>
        <p:spPr>
          <a:xfrm>
            <a:off x="5907759" y="428791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80D22-2F95-49CD-B3FF-6BE49FD7FE2F}"/>
              </a:ext>
            </a:extLst>
          </p:cNvPr>
          <p:cNvSpPr txBox="1"/>
          <p:nvPr/>
        </p:nvSpPr>
        <p:spPr>
          <a:xfrm>
            <a:off x="5117875" y="3118892"/>
            <a:ext cx="10358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DA4628-1A42-4ED5-ABD7-BF61294FE203}"/>
              </a:ext>
            </a:extLst>
          </p:cNvPr>
          <p:cNvSpPr txBox="1"/>
          <p:nvPr/>
        </p:nvSpPr>
        <p:spPr>
          <a:xfrm>
            <a:off x="6003997" y="4480134"/>
            <a:ext cx="880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23369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693" y="25826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15665-562D-4DF5-A50E-4F47755A1AEB}"/>
              </a:ext>
            </a:extLst>
          </p:cNvPr>
          <p:cNvCxnSpPr>
            <a:cxnSpLocks/>
          </p:cNvCxnSpPr>
          <p:nvPr/>
        </p:nvCxnSpPr>
        <p:spPr>
          <a:xfrm flipH="1">
            <a:off x="8110121" y="31598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11012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FCEE348F-F0B6-4BBB-96D4-71550F5D944C}"/>
              </a:ext>
            </a:extLst>
          </p:cNvPr>
          <p:cNvGraphicFramePr>
            <a:graphicFrameLocks noGrp="1"/>
          </p:cNvGraphicFramePr>
          <p:nvPr/>
        </p:nvGraphicFramePr>
        <p:xfrm>
          <a:off x="7425365" y="37870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8B2BC0E-D428-4632-9D70-074B8ADF7B5D}"/>
              </a:ext>
            </a:extLst>
          </p:cNvPr>
          <p:cNvSpPr txBox="1"/>
          <p:nvPr/>
        </p:nvSpPr>
        <p:spPr>
          <a:xfrm>
            <a:off x="7318143" y="41579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5166E2D7-48DE-4DB6-9886-6C61706E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479" y="3439629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D667C4-172E-4236-B040-550BCBD14AFE}"/>
              </a:ext>
            </a:extLst>
          </p:cNvPr>
          <p:cNvSpPr txBox="1"/>
          <p:nvPr/>
        </p:nvSpPr>
        <p:spPr>
          <a:xfrm>
            <a:off x="7488567" y="43249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62" name="Table 3">
            <a:extLst>
              <a:ext uri="{FF2B5EF4-FFF2-40B4-BE49-F238E27FC236}">
                <a16:creationId xmlns:a16="http://schemas.microsoft.com/office/drawing/2014/main" id="{7F2D7E80-7F5D-498A-BB3D-3A9F43F470E1}"/>
              </a:ext>
            </a:extLst>
          </p:cNvPr>
          <p:cNvGraphicFramePr>
            <a:graphicFrameLocks noGrp="1"/>
          </p:cNvGraphicFramePr>
          <p:nvPr/>
        </p:nvGraphicFramePr>
        <p:xfrm>
          <a:off x="6521543" y="513839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E831414B-86A4-4D87-80D3-1626EF3F5811}"/>
              </a:ext>
            </a:extLst>
          </p:cNvPr>
          <p:cNvSpPr txBox="1"/>
          <p:nvPr/>
        </p:nvSpPr>
        <p:spPr>
          <a:xfrm>
            <a:off x="6414321" y="550923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A9384B53-67B1-4C42-AAF6-63D182DE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710" y="4785030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09D373AD-B00D-4964-A618-D8B156EB6CC3}"/>
              </a:ext>
            </a:extLst>
          </p:cNvPr>
          <p:cNvGraphicFramePr>
            <a:graphicFrameLocks noGrp="1"/>
          </p:cNvGraphicFramePr>
          <p:nvPr/>
        </p:nvGraphicFramePr>
        <p:xfrm>
          <a:off x="8660947" y="50985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4F388DEA-22EE-4B3D-9D96-2E92F72DCE08}"/>
              </a:ext>
            </a:extLst>
          </p:cNvPr>
          <p:cNvSpPr txBox="1"/>
          <p:nvPr/>
        </p:nvSpPr>
        <p:spPr>
          <a:xfrm>
            <a:off x="8553725" y="54694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C5971173-8538-4109-BFDB-85B7FC706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4334" y="4767431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8F8B7D-C036-40E1-8603-CC1B26A7E34E}"/>
              </a:ext>
            </a:extLst>
          </p:cNvPr>
          <p:cNvCxnSpPr>
            <a:cxnSpLocks/>
          </p:cNvCxnSpPr>
          <p:nvPr/>
        </p:nvCxnSpPr>
        <p:spPr>
          <a:xfrm flipH="1">
            <a:off x="7148729" y="4085454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4B149CF-900E-45B4-8634-5DC6292221CC}"/>
              </a:ext>
            </a:extLst>
          </p:cNvPr>
          <p:cNvCxnSpPr>
            <a:cxnSpLocks/>
          </p:cNvCxnSpPr>
          <p:nvPr/>
        </p:nvCxnSpPr>
        <p:spPr>
          <a:xfrm>
            <a:off x="8317713" y="4065991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EC176028-0378-471C-A853-F2147428D541}"/>
              </a:ext>
            </a:extLst>
          </p:cNvPr>
          <p:cNvGraphicFramePr>
            <a:graphicFrameLocks noGrp="1"/>
          </p:cNvGraphicFramePr>
          <p:nvPr/>
        </p:nvGraphicFramePr>
        <p:xfrm>
          <a:off x="9825129" y="40333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C4CDEAC3-74D4-41C1-9E2D-882C23227FB0}"/>
              </a:ext>
            </a:extLst>
          </p:cNvPr>
          <p:cNvSpPr txBox="1"/>
          <p:nvPr/>
        </p:nvSpPr>
        <p:spPr>
          <a:xfrm>
            <a:off x="9717907" y="44041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B4EA8CA8-33EE-41D8-8E25-A771235A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5828" y="36858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8F77BA-3AA8-4EB8-A84B-AA4C447AD49C}"/>
              </a:ext>
            </a:extLst>
          </p:cNvPr>
          <p:cNvSpPr txBox="1"/>
          <p:nvPr/>
        </p:nvSpPr>
        <p:spPr>
          <a:xfrm>
            <a:off x="9888331" y="45711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AEB5C3-E609-4526-AE92-38D0457D8C10}"/>
              </a:ext>
            </a:extLst>
          </p:cNvPr>
          <p:cNvCxnSpPr>
            <a:cxnSpLocks/>
          </p:cNvCxnSpPr>
          <p:nvPr/>
        </p:nvCxnSpPr>
        <p:spPr>
          <a:xfrm>
            <a:off x="8813144" y="31580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0455323-2B8C-4967-B565-AD8BE3941293}"/>
              </a:ext>
            </a:extLst>
          </p:cNvPr>
          <p:cNvSpPr txBox="1"/>
          <p:nvPr/>
        </p:nvSpPr>
        <p:spPr>
          <a:xfrm>
            <a:off x="6524699" y="572363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239E7E-D4C2-430A-B01F-3E00ED7564B4}"/>
              </a:ext>
            </a:extLst>
          </p:cNvPr>
          <p:cNvSpPr txBox="1"/>
          <p:nvPr/>
        </p:nvSpPr>
        <p:spPr>
          <a:xfrm>
            <a:off x="8729951" y="5667578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0F7A46-5132-4E5B-9F33-F7AD2199694A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Deletion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D0E31A1D-2E01-4C28-90EE-54DE60E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28" y="2942216"/>
            <a:ext cx="49135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1.2.3.4/32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Eff Prefix : 00000001 00000010 00000011 00000100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Steps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 the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Exact Match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, which is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2 Merge Node 10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Append eff Prefix of Node 10 to Node 2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Data of node 10 to Node 2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Break parent-child relationship b/w node 2 and node 10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all children of node 10 to Node 2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10</a:t>
            </a:r>
          </a:p>
        </p:txBody>
      </p:sp>
    </p:spTree>
    <p:extLst>
      <p:ext uri="{BB962C8B-B14F-4D97-AF65-F5344CB8AC3E}">
        <p14:creationId xmlns:p14="http://schemas.microsoft.com/office/powerpoint/2010/main" val="3073214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07586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51128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34198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799652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699722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689000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55748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735" y="1410178"/>
            <a:ext cx="232788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00000001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59424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9018846" y="9799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9231520" y="17910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9170804" y="21558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974" y="1533656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23369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693" y="25826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15665-562D-4DF5-A50E-4F47755A1AEB}"/>
              </a:ext>
            </a:extLst>
          </p:cNvPr>
          <p:cNvCxnSpPr>
            <a:cxnSpLocks/>
          </p:cNvCxnSpPr>
          <p:nvPr/>
        </p:nvCxnSpPr>
        <p:spPr>
          <a:xfrm flipH="1">
            <a:off x="8110121" y="31598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11012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FCEE348F-F0B6-4BBB-96D4-71550F5D944C}"/>
              </a:ext>
            </a:extLst>
          </p:cNvPr>
          <p:cNvGraphicFramePr>
            <a:graphicFrameLocks noGrp="1"/>
          </p:cNvGraphicFramePr>
          <p:nvPr/>
        </p:nvGraphicFramePr>
        <p:xfrm>
          <a:off x="7425365" y="37870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8B2BC0E-D428-4632-9D70-074B8ADF7B5D}"/>
              </a:ext>
            </a:extLst>
          </p:cNvPr>
          <p:cNvSpPr txBox="1"/>
          <p:nvPr/>
        </p:nvSpPr>
        <p:spPr>
          <a:xfrm>
            <a:off x="7318143" y="41579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5166E2D7-48DE-4DB6-9886-6C61706E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479" y="3439629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D667C4-172E-4236-B040-550BCBD14AFE}"/>
              </a:ext>
            </a:extLst>
          </p:cNvPr>
          <p:cNvSpPr txBox="1"/>
          <p:nvPr/>
        </p:nvSpPr>
        <p:spPr>
          <a:xfrm>
            <a:off x="7488567" y="43249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62" name="Table 3">
            <a:extLst>
              <a:ext uri="{FF2B5EF4-FFF2-40B4-BE49-F238E27FC236}">
                <a16:creationId xmlns:a16="http://schemas.microsoft.com/office/drawing/2014/main" id="{7F2D7E80-7F5D-498A-BB3D-3A9F43F470E1}"/>
              </a:ext>
            </a:extLst>
          </p:cNvPr>
          <p:cNvGraphicFramePr>
            <a:graphicFrameLocks noGrp="1"/>
          </p:cNvGraphicFramePr>
          <p:nvPr/>
        </p:nvGraphicFramePr>
        <p:xfrm>
          <a:off x="6521543" y="513839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E831414B-86A4-4D87-80D3-1626EF3F5811}"/>
              </a:ext>
            </a:extLst>
          </p:cNvPr>
          <p:cNvSpPr txBox="1"/>
          <p:nvPr/>
        </p:nvSpPr>
        <p:spPr>
          <a:xfrm>
            <a:off x="6414321" y="550923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A9384B53-67B1-4C42-AAF6-63D182DE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710" y="4785030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09D373AD-B00D-4964-A618-D8B156EB6CC3}"/>
              </a:ext>
            </a:extLst>
          </p:cNvPr>
          <p:cNvGraphicFramePr>
            <a:graphicFrameLocks noGrp="1"/>
          </p:cNvGraphicFramePr>
          <p:nvPr/>
        </p:nvGraphicFramePr>
        <p:xfrm>
          <a:off x="8660947" y="50985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4F388DEA-22EE-4B3D-9D96-2E92F72DCE08}"/>
              </a:ext>
            </a:extLst>
          </p:cNvPr>
          <p:cNvSpPr txBox="1"/>
          <p:nvPr/>
        </p:nvSpPr>
        <p:spPr>
          <a:xfrm>
            <a:off x="8553725" y="54694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C5971173-8538-4109-BFDB-85B7FC706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4334" y="4767431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8F8B7D-C036-40E1-8603-CC1B26A7E34E}"/>
              </a:ext>
            </a:extLst>
          </p:cNvPr>
          <p:cNvCxnSpPr>
            <a:cxnSpLocks/>
          </p:cNvCxnSpPr>
          <p:nvPr/>
        </p:nvCxnSpPr>
        <p:spPr>
          <a:xfrm flipH="1">
            <a:off x="7148729" y="4085454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4B149CF-900E-45B4-8634-5DC6292221CC}"/>
              </a:ext>
            </a:extLst>
          </p:cNvPr>
          <p:cNvCxnSpPr>
            <a:cxnSpLocks/>
          </p:cNvCxnSpPr>
          <p:nvPr/>
        </p:nvCxnSpPr>
        <p:spPr>
          <a:xfrm>
            <a:off x="8317713" y="4065991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EC176028-0378-471C-A853-F2147428D541}"/>
              </a:ext>
            </a:extLst>
          </p:cNvPr>
          <p:cNvGraphicFramePr>
            <a:graphicFrameLocks noGrp="1"/>
          </p:cNvGraphicFramePr>
          <p:nvPr/>
        </p:nvGraphicFramePr>
        <p:xfrm>
          <a:off x="9825129" y="40333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C4CDEAC3-74D4-41C1-9E2D-882C23227FB0}"/>
              </a:ext>
            </a:extLst>
          </p:cNvPr>
          <p:cNvSpPr txBox="1"/>
          <p:nvPr/>
        </p:nvSpPr>
        <p:spPr>
          <a:xfrm>
            <a:off x="9717907" y="44041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B4EA8CA8-33EE-41D8-8E25-A771235A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5828" y="36858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8F77BA-3AA8-4EB8-A84B-AA4C447AD49C}"/>
              </a:ext>
            </a:extLst>
          </p:cNvPr>
          <p:cNvSpPr txBox="1"/>
          <p:nvPr/>
        </p:nvSpPr>
        <p:spPr>
          <a:xfrm>
            <a:off x="9888331" y="45711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AEB5C3-E609-4526-AE92-38D0457D8C10}"/>
              </a:ext>
            </a:extLst>
          </p:cNvPr>
          <p:cNvCxnSpPr>
            <a:cxnSpLocks/>
          </p:cNvCxnSpPr>
          <p:nvPr/>
        </p:nvCxnSpPr>
        <p:spPr>
          <a:xfrm>
            <a:off x="8813144" y="31580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0455323-2B8C-4967-B565-AD8BE3941293}"/>
              </a:ext>
            </a:extLst>
          </p:cNvPr>
          <p:cNvSpPr txBox="1"/>
          <p:nvPr/>
        </p:nvSpPr>
        <p:spPr>
          <a:xfrm>
            <a:off x="6524699" y="572363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239E7E-D4C2-430A-B01F-3E00ED7564B4}"/>
              </a:ext>
            </a:extLst>
          </p:cNvPr>
          <p:cNvSpPr txBox="1"/>
          <p:nvPr/>
        </p:nvSpPr>
        <p:spPr>
          <a:xfrm>
            <a:off x="8729951" y="5667578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0F7A46-5132-4E5B-9F33-F7AD2199694A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Deletion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79" name="Rectangle 1">
            <a:extLst>
              <a:ext uri="{FF2B5EF4-FFF2-40B4-BE49-F238E27FC236}">
                <a16:creationId xmlns:a16="http://schemas.microsoft.com/office/drawing/2014/main" id="{78A9FA3A-C31B-4723-952D-85FDED26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28" y="2942216"/>
            <a:ext cx="49135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1.2.3.4/32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Eff Prefix : 00000001 00000010 00000011 00000100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Steps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 the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Exact Match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, which is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2 Merge Node 10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Append eff Prefix of Node 10 to Node 2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Data of node 10 to Node 2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Break parent-child relationship b/w node 2 and node 10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all children of node 10 to Node 2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10</a:t>
            </a:r>
          </a:p>
        </p:txBody>
      </p:sp>
    </p:spTree>
    <p:extLst>
      <p:ext uri="{BB962C8B-B14F-4D97-AF65-F5344CB8AC3E}">
        <p14:creationId xmlns:p14="http://schemas.microsoft.com/office/powerpoint/2010/main" val="1352183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07586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51128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34198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799652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699722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689000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55748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735" y="1410178"/>
            <a:ext cx="232788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59424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9018846" y="9799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9231520" y="17910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9170804" y="21558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974" y="1533656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23369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693" y="25826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15665-562D-4DF5-A50E-4F47755A1AEB}"/>
              </a:ext>
            </a:extLst>
          </p:cNvPr>
          <p:cNvCxnSpPr>
            <a:cxnSpLocks/>
          </p:cNvCxnSpPr>
          <p:nvPr/>
        </p:nvCxnSpPr>
        <p:spPr>
          <a:xfrm flipH="1">
            <a:off x="8110121" y="31598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11012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FCEE348F-F0B6-4BBB-96D4-71550F5D944C}"/>
              </a:ext>
            </a:extLst>
          </p:cNvPr>
          <p:cNvGraphicFramePr>
            <a:graphicFrameLocks noGrp="1"/>
          </p:cNvGraphicFramePr>
          <p:nvPr/>
        </p:nvGraphicFramePr>
        <p:xfrm>
          <a:off x="7425365" y="37870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8B2BC0E-D428-4632-9D70-074B8ADF7B5D}"/>
              </a:ext>
            </a:extLst>
          </p:cNvPr>
          <p:cNvSpPr txBox="1"/>
          <p:nvPr/>
        </p:nvSpPr>
        <p:spPr>
          <a:xfrm>
            <a:off x="7318143" y="41579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5166E2D7-48DE-4DB6-9886-6C61706E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479" y="3439629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D667C4-172E-4236-B040-550BCBD14AFE}"/>
              </a:ext>
            </a:extLst>
          </p:cNvPr>
          <p:cNvSpPr txBox="1"/>
          <p:nvPr/>
        </p:nvSpPr>
        <p:spPr>
          <a:xfrm>
            <a:off x="7488567" y="43249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62" name="Table 3">
            <a:extLst>
              <a:ext uri="{FF2B5EF4-FFF2-40B4-BE49-F238E27FC236}">
                <a16:creationId xmlns:a16="http://schemas.microsoft.com/office/drawing/2014/main" id="{7F2D7E80-7F5D-498A-BB3D-3A9F43F470E1}"/>
              </a:ext>
            </a:extLst>
          </p:cNvPr>
          <p:cNvGraphicFramePr>
            <a:graphicFrameLocks noGrp="1"/>
          </p:cNvGraphicFramePr>
          <p:nvPr/>
        </p:nvGraphicFramePr>
        <p:xfrm>
          <a:off x="6521543" y="513839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E831414B-86A4-4D87-80D3-1626EF3F5811}"/>
              </a:ext>
            </a:extLst>
          </p:cNvPr>
          <p:cNvSpPr txBox="1"/>
          <p:nvPr/>
        </p:nvSpPr>
        <p:spPr>
          <a:xfrm>
            <a:off x="6414321" y="550923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A9384B53-67B1-4C42-AAF6-63D182DE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710" y="4785030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09D373AD-B00D-4964-A618-D8B156EB6CC3}"/>
              </a:ext>
            </a:extLst>
          </p:cNvPr>
          <p:cNvGraphicFramePr>
            <a:graphicFrameLocks noGrp="1"/>
          </p:cNvGraphicFramePr>
          <p:nvPr/>
        </p:nvGraphicFramePr>
        <p:xfrm>
          <a:off x="8660947" y="50985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4F388DEA-22EE-4B3D-9D96-2E92F72DCE08}"/>
              </a:ext>
            </a:extLst>
          </p:cNvPr>
          <p:cNvSpPr txBox="1"/>
          <p:nvPr/>
        </p:nvSpPr>
        <p:spPr>
          <a:xfrm>
            <a:off x="8553725" y="54694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C5971173-8538-4109-BFDB-85B7FC706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4334" y="4767431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8F8B7D-C036-40E1-8603-CC1B26A7E34E}"/>
              </a:ext>
            </a:extLst>
          </p:cNvPr>
          <p:cNvCxnSpPr>
            <a:cxnSpLocks/>
          </p:cNvCxnSpPr>
          <p:nvPr/>
        </p:nvCxnSpPr>
        <p:spPr>
          <a:xfrm flipH="1">
            <a:off x="7148729" y="4085454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4B149CF-900E-45B4-8634-5DC6292221CC}"/>
              </a:ext>
            </a:extLst>
          </p:cNvPr>
          <p:cNvCxnSpPr>
            <a:cxnSpLocks/>
          </p:cNvCxnSpPr>
          <p:nvPr/>
        </p:nvCxnSpPr>
        <p:spPr>
          <a:xfrm>
            <a:off x="8317713" y="4065991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EC176028-0378-471C-A853-F2147428D541}"/>
              </a:ext>
            </a:extLst>
          </p:cNvPr>
          <p:cNvGraphicFramePr>
            <a:graphicFrameLocks noGrp="1"/>
          </p:cNvGraphicFramePr>
          <p:nvPr/>
        </p:nvGraphicFramePr>
        <p:xfrm>
          <a:off x="9825129" y="40333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C4CDEAC3-74D4-41C1-9E2D-882C23227FB0}"/>
              </a:ext>
            </a:extLst>
          </p:cNvPr>
          <p:cNvSpPr txBox="1"/>
          <p:nvPr/>
        </p:nvSpPr>
        <p:spPr>
          <a:xfrm>
            <a:off x="9717907" y="44041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B4EA8CA8-33EE-41D8-8E25-A771235A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5828" y="36858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8F77BA-3AA8-4EB8-A84B-AA4C447AD49C}"/>
              </a:ext>
            </a:extLst>
          </p:cNvPr>
          <p:cNvSpPr txBox="1"/>
          <p:nvPr/>
        </p:nvSpPr>
        <p:spPr>
          <a:xfrm>
            <a:off x="9888331" y="45711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AEB5C3-E609-4526-AE92-38D0457D8C10}"/>
              </a:ext>
            </a:extLst>
          </p:cNvPr>
          <p:cNvCxnSpPr>
            <a:cxnSpLocks/>
          </p:cNvCxnSpPr>
          <p:nvPr/>
        </p:nvCxnSpPr>
        <p:spPr>
          <a:xfrm>
            <a:off x="8813144" y="31580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0455323-2B8C-4967-B565-AD8BE3941293}"/>
              </a:ext>
            </a:extLst>
          </p:cNvPr>
          <p:cNvSpPr txBox="1"/>
          <p:nvPr/>
        </p:nvSpPr>
        <p:spPr>
          <a:xfrm>
            <a:off x="6524699" y="572363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239E7E-D4C2-430A-B01F-3E00ED7564B4}"/>
              </a:ext>
            </a:extLst>
          </p:cNvPr>
          <p:cNvSpPr txBox="1"/>
          <p:nvPr/>
        </p:nvSpPr>
        <p:spPr>
          <a:xfrm>
            <a:off x="8729951" y="5667578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0F7A46-5132-4E5B-9F33-F7AD2199694A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Deletion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D0E31A1D-2E01-4C28-90EE-54DE60E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61" y="2844287"/>
            <a:ext cx="47099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128.2.3.4/32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00000010 00000011 00000100/32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Steps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 the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Exact Match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, which is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7 Merge Node 6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Append prefix of Node 6 to prefix of Node 7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Data of node 6 to Node 7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Break parent-child relationship b/w node 6 and node 7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all children of node 6 to Node 7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6</a:t>
            </a:r>
          </a:p>
        </p:txBody>
      </p:sp>
    </p:spTree>
    <p:extLst>
      <p:ext uri="{BB962C8B-B14F-4D97-AF65-F5344CB8AC3E}">
        <p14:creationId xmlns:p14="http://schemas.microsoft.com/office/powerpoint/2010/main" val="1383254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07586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51128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34198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799652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699722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689000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55748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724" y="1421719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59424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9018846" y="9799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9231520" y="17910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9170804" y="21558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974" y="1533656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23369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693" y="25826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15665-562D-4DF5-A50E-4F47755A1AEB}"/>
              </a:ext>
            </a:extLst>
          </p:cNvPr>
          <p:cNvCxnSpPr>
            <a:cxnSpLocks/>
          </p:cNvCxnSpPr>
          <p:nvPr/>
        </p:nvCxnSpPr>
        <p:spPr>
          <a:xfrm flipH="1">
            <a:off x="8110121" y="31598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11012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FCEE348F-F0B6-4BBB-96D4-71550F5D944C}"/>
              </a:ext>
            </a:extLst>
          </p:cNvPr>
          <p:cNvGraphicFramePr>
            <a:graphicFrameLocks noGrp="1"/>
          </p:cNvGraphicFramePr>
          <p:nvPr/>
        </p:nvGraphicFramePr>
        <p:xfrm>
          <a:off x="7425365" y="37870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8B2BC0E-D428-4632-9D70-074B8ADF7B5D}"/>
              </a:ext>
            </a:extLst>
          </p:cNvPr>
          <p:cNvSpPr txBox="1"/>
          <p:nvPr/>
        </p:nvSpPr>
        <p:spPr>
          <a:xfrm>
            <a:off x="7318143" y="41579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5166E2D7-48DE-4DB6-9886-6C61706E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57" y="3423633"/>
            <a:ext cx="185499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24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D667C4-172E-4236-B040-550BCBD14AFE}"/>
              </a:ext>
            </a:extLst>
          </p:cNvPr>
          <p:cNvSpPr txBox="1"/>
          <p:nvPr/>
        </p:nvSpPr>
        <p:spPr>
          <a:xfrm>
            <a:off x="7488567" y="43249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EC176028-0378-471C-A853-F2147428D541}"/>
              </a:ext>
            </a:extLst>
          </p:cNvPr>
          <p:cNvGraphicFramePr>
            <a:graphicFrameLocks noGrp="1"/>
          </p:cNvGraphicFramePr>
          <p:nvPr/>
        </p:nvGraphicFramePr>
        <p:xfrm>
          <a:off x="9825129" y="40333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C4CDEAC3-74D4-41C1-9E2D-882C23227FB0}"/>
              </a:ext>
            </a:extLst>
          </p:cNvPr>
          <p:cNvSpPr txBox="1"/>
          <p:nvPr/>
        </p:nvSpPr>
        <p:spPr>
          <a:xfrm>
            <a:off x="9717907" y="44041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B4EA8CA8-33EE-41D8-8E25-A771235A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5828" y="36858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8F77BA-3AA8-4EB8-A84B-AA4C447AD49C}"/>
              </a:ext>
            </a:extLst>
          </p:cNvPr>
          <p:cNvSpPr txBox="1"/>
          <p:nvPr/>
        </p:nvSpPr>
        <p:spPr>
          <a:xfrm>
            <a:off x="9888331" y="45711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AEB5C3-E609-4526-AE92-38D0457D8C10}"/>
              </a:ext>
            </a:extLst>
          </p:cNvPr>
          <p:cNvCxnSpPr>
            <a:cxnSpLocks/>
          </p:cNvCxnSpPr>
          <p:nvPr/>
        </p:nvCxnSpPr>
        <p:spPr>
          <a:xfrm>
            <a:off x="8813144" y="31580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70F7A46-5132-4E5B-9F33-F7AD2199694A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Deletion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8C39B92E-2410-4146-BC98-2A2D0AA9B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61" y="2844287"/>
            <a:ext cx="47099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128.2.3.4/32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00000010 00000011 00000100/32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Steps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 the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Exact Match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, which is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7 Merge Node 6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Append prefix of Node 6 to prefix of Node 7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Data of node 6 to Node 7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Break parent-child relationship b/w node 6 and node 7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all children of node 6 to Node 7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6</a:t>
            </a:r>
          </a:p>
        </p:txBody>
      </p:sp>
    </p:spTree>
    <p:extLst>
      <p:ext uri="{BB962C8B-B14F-4D97-AF65-F5344CB8AC3E}">
        <p14:creationId xmlns:p14="http://schemas.microsoft.com/office/powerpoint/2010/main" val="853170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07586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51128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34198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799652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699722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689000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55748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724" y="1421719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59424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9018846" y="9799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9231520" y="17910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9170804" y="21558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974" y="1533656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23369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693" y="25826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15665-562D-4DF5-A50E-4F47755A1AEB}"/>
              </a:ext>
            </a:extLst>
          </p:cNvPr>
          <p:cNvCxnSpPr>
            <a:cxnSpLocks/>
          </p:cNvCxnSpPr>
          <p:nvPr/>
        </p:nvCxnSpPr>
        <p:spPr>
          <a:xfrm flipH="1">
            <a:off x="8110121" y="31598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11012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FCEE348F-F0B6-4BBB-96D4-71550F5D944C}"/>
              </a:ext>
            </a:extLst>
          </p:cNvPr>
          <p:cNvGraphicFramePr>
            <a:graphicFrameLocks noGrp="1"/>
          </p:cNvGraphicFramePr>
          <p:nvPr/>
        </p:nvGraphicFramePr>
        <p:xfrm>
          <a:off x="7425365" y="37870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8B2BC0E-D428-4632-9D70-074B8ADF7B5D}"/>
              </a:ext>
            </a:extLst>
          </p:cNvPr>
          <p:cNvSpPr txBox="1"/>
          <p:nvPr/>
        </p:nvSpPr>
        <p:spPr>
          <a:xfrm>
            <a:off x="7318143" y="41579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5166E2D7-48DE-4DB6-9886-6C61706E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57" y="3423633"/>
            <a:ext cx="185499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24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D667C4-172E-4236-B040-550BCBD14AFE}"/>
              </a:ext>
            </a:extLst>
          </p:cNvPr>
          <p:cNvSpPr txBox="1"/>
          <p:nvPr/>
        </p:nvSpPr>
        <p:spPr>
          <a:xfrm>
            <a:off x="7488567" y="43249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EC176028-0378-471C-A853-F2147428D541}"/>
              </a:ext>
            </a:extLst>
          </p:cNvPr>
          <p:cNvGraphicFramePr>
            <a:graphicFrameLocks noGrp="1"/>
          </p:cNvGraphicFramePr>
          <p:nvPr/>
        </p:nvGraphicFramePr>
        <p:xfrm>
          <a:off x="9825129" y="40333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C4CDEAC3-74D4-41C1-9E2D-882C23227FB0}"/>
              </a:ext>
            </a:extLst>
          </p:cNvPr>
          <p:cNvSpPr txBox="1"/>
          <p:nvPr/>
        </p:nvSpPr>
        <p:spPr>
          <a:xfrm>
            <a:off x="9717907" y="44041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B4EA8CA8-33EE-41D8-8E25-A771235A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5828" y="36858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8F77BA-3AA8-4EB8-A84B-AA4C447AD49C}"/>
              </a:ext>
            </a:extLst>
          </p:cNvPr>
          <p:cNvSpPr txBox="1"/>
          <p:nvPr/>
        </p:nvSpPr>
        <p:spPr>
          <a:xfrm>
            <a:off x="9888331" y="45711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AEB5C3-E609-4526-AE92-38D0457D8C10}"/>
              </a:ext>
            </a:extLst>
          </p:cNvPr>
          <p:cNvCxnSpPr>
            <a:cxnSpLocks/>
          </p:cNvCxnSpPr>
          <p:nvPr/>
        </p:nvCxnSpPr>
        <p:spPr>
          <a:xfrm>
            <a:off x="8813144" y="31580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70F7A46-5132-4E5B-9F33-F7AD2199694A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Deletion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D0E31A1D-2E01-4C28-90EE-54DE60E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34" y="3233882"/>
            <a:ext cx="302198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0.0.0.0/0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Steps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Since Parent Node is Root, No Merging</a:t>
            </a:r>
          </a:p>
        </p:txBody>
      </p:sp>
    </p:spTree>
    <p:extLst>
      <p:ext uri="{BB962C8B-B14F-4D97-AF65-F5344CB8AC3E}">
        <p14:creationId xmlns:p14="http://schemas.microsoft.com/office/powerpoint/2010/main" val="14230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07586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51128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34198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799652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699722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689000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55748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724" y="1421719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59424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23369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693" y="25826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15665-562D-4DF5-A50E-4F47755A1AEB}"/>
              </a:ext>
            </a:extLst>
          </p:cNvPr>
          <p:cNvCxnSpPr>
            <a:cxnSpLocks/>
          </p:cNvCxnSpPr>
          <p:nvPr/>
        </p:nvCxnSpPr>
        <p:spPr>
          <a:xfrm flipH="1">
            <a:off x="8110121" y="31598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11012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FCEE348F-F0B6-4BBB-96D4-71550F5D944C}"/>
              </a:ext>
            </a:extLst>
          </p:cNvPr>
          <p:cNvGraphicFramePr>
            <a:graphicFrameLocks noGrp="1"/>
          </p:cNvGraphicFramePr>
          <p:nvPr/>
        </p:nvGraphicFramePr>
        <p:xfrm>
          <a:off x="7425365" y="37870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8B2BC0E-D428-4632-9D70-074B8ADF7B5D}"/>
              </a:ext>
            </a:extLst>
          </p:cNvPr>
          <p:cNvSpPr txBox="1"/>
          <p:nvPr/>
        </p:nvSpPr>
        <p:spPr>
          <a:xfrm>
            <a:off x="7318143" y="41579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5166E2D7-48DE-4DB6-9886-6C61706E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57" y="3423633"/>
            <a:ext cx="1854995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24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D667C4-172E-4236-B040-550BCBD14AFE}"/>
              </a:ext>
            </a:extLst>
          </p:cNvPr>
          <p:cNvSpPr txBox="1"/>
          <p:nvPr/>
        </p:nvSpPr>
        <p:spPr>
          <a:xfrm>
            <a:off x="7488567" y="43249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EC176028-0378-471C-A853-F2147428D541}"/>
              </a:ext>
            </a:extLst>
          </p:cNvPr>
          <p:cNvGraphicFramePr>
            <a:graphicFrameLocks noGrp="1"/>
          </p:cNvGraphicFramePr>
          <p:nvPr/>
        </p:nvGraphicFramePr>
        <p:xfrm>
          <a:off x="9825129" y="40333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C4CDEAC3-74D4-41C1-9E2D-882C23227FB0}"/>
              </a:ext>
            </a:extLst>
          </p:cNvPr>
          <p:cNvSpPr txBox="1"/>
          <p:nvPr/>
        </p:nvSpPr>
        <p:spPr>
          <a:xfrm>
            <a:off x="9717907" y="44041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B4EA8CA8-33EE-41D8-8E25-A771235A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5828" y="36858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8F77BA-3AA8-4EB8-A84B-AA4C447AD49C}"/>
              </a:ext>
            </a:extLst>
          </p:cNvPr>
          <p:cNvSpPr txBox="1"/>
          <p:nvPr/>
        </p:nvSpPr>
        <p:spPr>
          <a:xfrm>
            <a:off x="9888331" y="45711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AEB5C3-E609-4526-AE92-38D0457D8C10}"/>
              </a:ext>
            </a:extLst>
          </p:cNvPr>
          <p:cNvCxnSpPr>
            <a:cxnSpLocks/>
          </p:cNvCxnSpPr>
          <p:nvPr/>
        </p:nvCxnSpPr>
        <p:spPr>
          <a:xfrm>
            <a:off x="8813144" y="31580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70F7A46-5132-4E5B-9F33-F7AD2199694A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Deletion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D0E31A1D-2E01-4C28-90EE-54DE60E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89" y="2942214"/>
            <a:ext cx="47099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128.2.0.0/16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10000000 00000010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Steps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 the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Exact Match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, which is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3 Merge Node 8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Append prefix of Node 8 to prefix of Node 3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Data of node 8 to Node 3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Break parent-child relationship b/w node 3 and node 8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all children of node 8 to Node 3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8</a:t>
            </a:r>
          </a:p>
        </p:txBody>
      </p:sp>
    </p:spTree>
    <p:extLst>
      <p:ext uri="{BB962C8B-B14F-4D97-AF65-F5344CB8AC3E}">
        <p14:creationId xmlns:p14="http://schemas.microsoft.com/office/powerpoint/2010/main" val="1716968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07586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51128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34198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799652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699722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689000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55748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724" y="1421719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59424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23369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700" y="2571135"/>
            <a:ext cx="232627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10000000 10000000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11012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0F7A46-5132-4E5B-9F33-F7AD2199694A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Deletion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52CB3D48-C670-437A-B8F4-EA433D786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89" y="2942214"/>
            <a:ext cx="47099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128.2.0.0/16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10000000 00000010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Steps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 the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Exact Match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, which is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3 Merge Node 8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Append prefix of Node 8 to prefix of Node 3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Data of node 8 to Node 3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Break parent-child relationship b/w node 3 and node 8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Transfer all children of node 8 to Node 3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8</a:t>
            </a:r>
          </a:p>
        </p:txBody>
      </p:sp>
    </p:spTree>
    <p:extLst>
      <p:ext uri="{BB962C8B-B14F-4D97-AF65-F5344CB8AC3E}">
        <p14:creationId xmlns:p14="http://schemas.microsoft.com/office/powerpoint/2010/main" val="3024716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07586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51128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34198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799652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699722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689000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55748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724" y="1421719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59424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23369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700" y="2571135"/>
            <a:ext cx="232627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10000000 10000000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11012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0F7A46-5132-4E5B-9F33-F7AD2199694A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Deletion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D0E31A1D-2E01-4C28-90EE-54DE60E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34" y="3126161"/>
            <a:ext cx="315342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128.128.0.0/16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10000000 10000000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Steps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 the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Exact Match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, which is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Since Parent Node is Root, No Merging</a:t>
            </a:r>
          </a:p>
        </p:txBody>
      </p:sp>
    </p:spTree>
    <p:extLst>
      <p:ext uri="{BB962C8B-B14F-4D97-AF65-F5344CB8AC3E}">
        <p14:creationId xmlns:p14="http://schemas.microsoft.com/office/powerpoint/2010/main" val="6881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07586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51128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34198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799652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699722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689000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55748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724" y="1421719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0F7A46-5132-4E5B-9F33-F7AD2199694A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Deletion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D0E31A1D-2E01-4C28-90EE-54DE60E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34" y="3126161"/>
            <a:ext cx="315342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New Route :  1.0.0.0/8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Steps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 the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Exact Match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Node , which is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 Node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Since Parent Node is Root, No Merging</a:t>
            </a:r>
          </a:p>
        </p:txBody>
      </p:sp>
    </p:spTree>
    <p:extLst>
      <p:ext uri="{BB962C8B-B14F-4D97-AF65-F5344CB8AC3E}">
        <p14:creationId xmlns:p14="http://schemas.microsoft.com/office/powerpoint/2010/main" val="41239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ABCD63-5781-4323-BC42-B68616513F3D}"/>
              </a:ext>
            </a:extLst>
          </p:cNvPr>
          <p:cNvSpPr txBox="1"/>
          <p:nvPr/>
        </p:nvSpPr>
        <p:spPr>
          <a:xfrm>
            <a:off x="25278" y="19050"/>
            <a:ext cx="1509379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Take Away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59045-A497-4461-AF50-436C304699B6}"/>
              </a:ext>
            </a:extLst>
          </p:cNvPr>
          <p:cNvSpPr txBox="1"/>
          <p:nvPr/>
        </p:nvSpPr>
        <p:spPr>
          <a:xfrm>
            <a:off x="460398" y="856850"/>
            <a:ext cx="53431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You will be able not only explain but also Implement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ACLs / Routing Tables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Generic Object Filtering  Framework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Linux User Group Permission Framework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Linux IP-Tables like software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Learn Advanced Bit Manipulating Programming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22F4FCBF-91C9-474A-8179-1BEE470BE967}"/>
              </a:ext>
            </a:extLst>
          </p:cNvPr>
          <p:cNvSpPr/>
          <p:nvPr/>
        </p:nvSpPr>
        <p:spPr>
          <a:xfrm rot="514144">
            <a:off x="5761359" y="854362"/>
            <a:ext cx="2857447" cy="192555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rgbClr val="00B0F0"/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ACE the Design Questions on these topics !</a:t>
            </a:r>
          </a:p>
        </p:txBody>
      </p:sp>
    </p:spTree>
    <p:extLst>
      <p:ext uri="{BB962C8B-B14F-4D97-AF65-F5344CB8AC3E}">
        <p14:creationId xmlns:p14="http://schemas.microsoft.com/office/powerpoint/2010/main" val="4145800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36769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80311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63381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828835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728905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718183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84931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366" y="1421719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00000001/8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88607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9310676" y="9799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9523350" y="17910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9462634" y="21558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7804" y="1533656"/>
            <a:ext cx="2287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785B2F-D4F8-4913-8A37-87ECA5770B2D}"/>
              </a:ext>
            </a:extLst>
          </p:cNvPr>
          <p:cNvCxnSpPr>
            <a:cxnSpLocks/>
          </p:cNvCxnSpPr>
          <p:nvPr/>
        </p:nvCxnSpPr>
        <p:spPr>
          <a:xfrm flipH="1">
            <a:off x="6201812" y="2055663"/>
            <a:ext cx="1139025" cy="5404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2A021C-44A9-4616-9678-384607ABB682}"/>
              </a:ext>
            </a:extLst>
          </p:cNvPr>
          <p:cNvCxnSpPr>
            <a:cxnSpLocks/>
          </p:cNvCxnSpPr>
          <p:nvPr/>
        </p:nvCxnSpPr>
        <p:spPr>
          <a:xfrm flipH="1">
            <a:off x="7194309" y="2042610"/>
            <a:ext cx="955106" cy="15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409CD7A2-4022-4291-A617-1046CC404308}"/>
              </a:ext>
            </a:extLst>
          </p:cNvPr>
          <p:cNvGraphicFramePr>
            <a:graphicFrameLocks noGrp="1"/>
          </p:cNvGraphicFramePr>
          <p:nvPr/>
        </p:nvGraphicFramePr>
        <p:xfrm>
          <a:off x="5409705" y="2556916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8" name="Rectangle 1">
            <a:extLst>
              <a:ext uri="{FF2B5EF4-FFF2-40B4-BE49-F238E27FC236}">
                <a16:creationId xmlns:a16="http://schemas.microsoft.com/office/drawing/2014/main" id="{9CA084CE-66F7-472C-89B7-45930E3A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033" y="2226781"/>
            <a:ext cx="1763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 00000011 00000100/24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4592B2-2F96-4298-9B5C-058936986F7A}"/>
              </a:ext>
            </a:extLst>
          </p:cNvPr>
          <p:cNvSpPr txBox="1"/>
          <p:nvPr/>
        </p:nvSpPr>
        <p:spPr>
          <a:xfrm>
            <a:off x="5313467" y="292624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CDCED8E3-7106-4FE8-8A57-33516AD1B819}"/>
              </a:ext>
            </a:extLst>
          </p:cNvPr>
          <p:cNvGraphicFramePr>
            <a:graphicFrameLocks noGrp="1"/>
          </p:cNvGraphicFramePr>
          <p:nvPr/>
        </p:nvGraphicFramePr>
        <p:xfrm>
          <a:off x="6295827" y="391858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2" name="Rectangle 1">
            <a:extLst>
              <a:ext uri="{FF2B5EF4-FFF2-40B4-BE49-F238E27FC236}">
                <a16:creationId xmlns:a16="http://schemas.microsoft.com/office/drawing/2014/main" id="{E92F0237-E0BA-488C-9BCC-A36DADBE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403" y="3546168"/>
            <a:ext cx="1927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F67E09-9C15-410A-8F00-D0F81D680123}"/>
              </a:ext>
            </a:extLst>
          </p:cNvPr>
          <p:cNvSpPr txBox="1"/>
          <p:nvPr/>
        </p:nvSpPr>
        <p:spPr>
          <a:xfrm>
            <a:off x="6199589" y="428791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80D22-2F95-49CD-B3FF-6BE49FD7FE2F}"/>
              </a:ext>
            </a:extLst>
          </p:cNvPr>
          <p:cNvSpPr txBox="1"/>
          <p:nvPr/>
        </p:nvSpPr>
        <p:spPr>
          <a:xfrm>
            <a:off x="5409705" y="3118892"/>
            <a:ext cx="10358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DA4628-1A42-4ED5-ABD7-BF61294FE203}"/>
              </a:ext>
            </a:extLst>
          </p:cNvPr>
          <p:cNvSpPr txBox="1"/>
          <p:nvPr/>
        </p:nvSpPr>
        <p:spPr>
          <a:xfrm>
            <a:off x="6295827" y="4480134"/>
            <a:ext cx="880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52552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5523" y="25826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15665-562D-4DF5-A50E-4F47755A1AEB}"/>
              </a:ext>
            </a:extLst>
          </p:cNvPr>
          <p:cNvCxnSpPr>
            <a:cxnSpLocks/>
          </p:cNvCxnSpPr>
          <p:nvPr/>
        </p:nvCxnSpPr>
        <p:spPr>
          <a:xfrm flipH="1">
            <a:off x="8401951" y="31598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40195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FCEE348F-F0B6-4BBB-96D4-71550F5D944C}"/>
              </a:ext>
            </a:extLst>
          </p:cNvPr>
          <p:cNvGraphicFramePr>
            <a:graphicFrameLocks noGrp="1"/>
          </p:cNvGraphicFramePr>
          <p:nvPr/>
        </p:nvGraphicFramePr>
        <p:xfrm>
          <a:off x="7717195" y="37870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8B2BC0E-D428-4632-9D70-074B8ADF7B5D}"/>
              </a:ext>
            </a:extLst>
          </p:cNvPr>
          <p:cNvSpPr txBox="1"/>
          <p:nvPr/>
        </p:nvSpPr>
        <p:spPr>
          <a:xfrm>
            <a:off x="7609973" y="41579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5166E2D7-48DE-4DB6-9886-6C61706E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309" y="3439629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D667C4-172E-4236-B040-550BCBD14AFE}"/>
              </a:ext>
            </a:extLst>
          </p:cNvPr>
          <p:cNvSpPr txBox="1"/>
          <p:nvPr/>
        </p:nvSpPr>
        <p:spPr>
          <a:xfrm>
            <a:off x="7780397" y="43249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62" name="Table 3">
            <a:extLst>
              <a:ext uri="{FF2B5EF4-FFF2-40B4-BE49-F238E27FC236}">
                <a16:creationId xmlns:a16="http://schemas.microsoft.com/office/drawing/2014/main" id="{7F2D7E80-7F5D-498A-BB3D-3A9F43F470E1}"/>
              </a:ext>
            </a:extLst>
          </p:cNvPr>
          <p:cNvGraphicFramePr>
            <a:graphicFrameLocks noGrp="1"/>
          </p:cNvGraphicFramePr>
          <p:nvPr/>
        </p:nvGraphicFramePr>
        <p:xfrm>
          <a:off x="6813373" y="513839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E831414B-86A4-4D87-80D3-1626EF3F5811}"/>
              </a:ext>
            </a:extLst>
          </p:cNvPr>
          <p:cNvSpPr txBox="1"/>
          <p:nvPr/>
        </p:nvSpPr>
        <p:spPr>
          <a:xfrm>
            <a:off x="6706151" y="550923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A9384B53-67B1-4C42-AAF6-63D182DE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540" y="4785030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09D373AD-B00D-4964-A618-D8B156EB6CC3}"/>
              </a:ext>
            </a:extLst>
          </p:cNvPr>
          <p:cNvGraphicFramePr>
            <a:graphicFrameLocks noGrp="1"/>
          </p:cNvGraphicFramePr>
          <p:nvPr/>
        </p:nvGraphicFramePr>
        <p:xfrm>
          <a:off x="8952777" y="50985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4F388DEA-22EE-4B3D-9D96-2E92F72DCE08}"/>
              </a:ext>
            </a:extLst>
          </p:cNvPr>
          <p:cNvSpPr txBox="1"/>
          <p:nvPr/>
        </p:nvSpPr>
        <p:spPr>
          <a:xfrm>
            <a:off x="8845555" y="54694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C5971173-8538-4109-BFDB-85B7FC706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6164" y="4767431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8F8B7D-C036-40E1-8603-CC1B26A7E34E}"/>
              </a:ext>
            </a:extLst>
          </p:cNvPr>
          <p:cNvCxnSpPr>
            <a:cxnSpLocks/>
          </p:cNvCxnSpPr>
          <p:nvPr/>
        </p:nvCxnSpPr>
        <p:spPr>
          <a:xfrm flipH="1">
            <a:off x="7440559" y="4085454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4B149CF-900E-45B4-8634-5DC6292221CC}"/>
              </a:ext>
            </a:extLst>
          </p:cNvPr>
          <p:cNvCxnSpPr>
            <a:cxnSpLocks/>
          </p:cNvCxnSpPr>
          <p:nvPr/>
        </p:nvCxnSpPr>
        <p:spPr>
          <a:xfrm>
            <a:off x="8609543" y="4065991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EC176028-0378-471C-A853-F2147428D541}"/>
              </a:ext>
            </a:extLst>
          </p:cNvPr>
          <p:cNvGraphicFramePr>
            <a:graphicFrameLocks noGrp="1"/>
          </p:cNvGraphicFramePr>
          <p:nvPr/>
        </p:nvGraphicFramePr>
        <p:xfrm>
          <a:off x="10116959" y="40333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C4CDEAC3-74D4-41C1-9E2D-882C23227FB0}"/>
              </a:ext>
            </a:extLst>
          </p:cNvPr>
          <p:cNvSpPr txBox="1"/>
          <p:nvPr/>
        </p:nvSpPr>
        <p:spPr>
          <a:xfrm>
            <a:off x="10009737" y="44041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B4EA8CA8-33EE-41D8-8E25-A771235A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658" y="36858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8F77BA-3AA8-4EB8-A84B-AA4C447AD49C}"/>
              </a:ext>
            </a:extLst>
          </p:cNvPr>
          <p:cNvSpPr txBox="1"/>
          <p:nvPr/>
        </p:nvSpPr>
        <p:spPr>
          <a:xfrm>
            <a:off x="10180161" y="45711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AEB5C3-E609-4526-AE92-38D0457D8C10}"/>
              </a:ext>
            </a:extLst>
          </p:cNvPr>
          <p:cNvCxnSpPr>
            <a:cxnSpLocks/>
          </p:cNvCxnSpPr>
          <p:nvPr/>
        </p:nvCxnSpPr>
        <p:spPr>
          <a:xfrm>
            <a:off x="9104974" y="31580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0455323-2B8C-4967-B565-AD8BE3941293}"/>
              </a:ext>
            </a:extLst>
          </p:cNvPr>
          <p:cNvSpPr txBox="1"/>
          <p:nvPr/>
        </p:nvSpPr>
        <p:spPr>
          <a:xfrm>
            <a:off x="6816529" y="572363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239E7E-D4C2-430A-B01F-3E00ED7564B4}"/>
              </a:ext>
            </a:extLst>
          </p:cNvPr>
          <p:cNvSpPr txBox="1"/>
          <p:nvPr/>
        </p:nvSpPr>
        <p:spPr>
          <a:xfrm>
            <a:off x="9021781" y="5667578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0F7A46-5132-4E5B-9F33-F7AD2199694A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Lookup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D0E31A1D-2E01-4C28-90EE-54DE60E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3" y="2847583"/>
            <a:ext cx="561083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Route Lookup for a Given IP Address must give the Route with 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longest prefix match possible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In Route lookup, bits 0, 1 matches with X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Eg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: 101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Or 101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matches 101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LPM for 128.2.3.4   must give route 128.2.3.4/32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LPM for 128.2.3.5   must give route 128.2.0.0/16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LPM for 128.1.3.4   must give route 0.0.0.0/0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LPM for 1.2.3.5   must give route 1.0.0.0/8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LPM for 122.1.1.1 must give route 0.0.0.0/0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LPM for any unknown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-address must give 0.0.0.0/0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Note that, LPM is different from normal search of a route in a routing 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Normal Search Ex : Search route 128.2.0.0/16 in a routing table.</a:t>
            </a:r>
          </a:p>
        </p:txBody>
      </p:sp>
    </p:spTree>
    <p:extLst>
      <p:ext uri="{BB962C8B-B14F-4D97-AF65-F5344CB8AC3E}">
        <p14:creationId xmlns:p14="http://schemas.microsoft.com/office/powerpoint/2010/main" val="28895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36769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80311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63381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828835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728905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718183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84931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366" y="1421719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00000001/8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88607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9310676" y="9799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9523350" y="17910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9462634" y="21558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882" y="1533656"/>
            <a:ext cx="2417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785B2F-D4F8-4913-8A37-87ECA5770B2D}"/>
              </a:ext>
            </a:extLst>
          </p:cNvPr>
          <p:cNvCxnSpPr>
            <a:cxnSpLocks/>
          </p:cNvCxnSpPr>
          <p:nvPr/>
        </p:nvCxnSpPr>
        <p:spPr>
          <a:xfrm flipH="1">
            <a:off x="6201812" y="2055663"/>
            <a:ext cx="1139025" cy="5404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2A021C-44A9-4616-9678-384607ABB682}"/>
              </a:ext>
            </a:extLst>
          </p:cNvPr>
          <p:cNvCxnSpPr>
            <a:cxnSpLocks/>
          </p:cNvCxnSpPr>
          <p:nvPr/>
        </p:nvCxnSpPr>
        <p:spPr>
          <a:xfrm flipH="1">
            <a:off x="7194309" y="2042610"/>
            <a:ext cx="955106" cy="15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409CD7A2-4022-4291-A617-1046CC404308}"/>
              </a:ext>
            </a:extLst>
          </p:cNvPr>
          <p:cNvGraphicFramePr>
            <a:graphicFrameLocks noGrp="1"/>
          </p:cNvGraphicFramePr>
          <p:nvPr/>
        </p:nvGraphicFramePr>
        <p:xfrm>
          <a:off x="5409705" y="2556916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8" name="Rectangle 1">
            <a:extLst>
              <a:ext uri="{FF2B5EF4-FFF2-40B4-BE49-F238E27FC236}">
                <a16:creationId xmlns:a16="http://schemas.microsoft.com/office/drawing/2014/main" id="{9CA084CE-66F7-472C-89B7-45930E3A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033" y="2226781"/>
            <a:ext cx="1763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 00000011 00000100/24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4592B2-2F96-4298-9B5C-058936986F7A}"/>
              </a:ext>
            </a:extLst>
          </p:cNvPr>
          <p:cNvSpPr txBox="1"/>
          <p:nvPr/>
        </p:nvSpPr>
        <p:spPr>
          <a:xfrm>
            <a:off x="5313467" y="292624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CDCED8E3-7106-4FE8-8A57-33516AD1B819}"/>
              </a:ext>
            </a:extLst>
          </p:cNvPr>
          <p:cNvGraphicFramePr>
            <a:graphicFrameLocks noGrp="1"/>
          </p:cNvGraphicFramePr>
          <p:nvPr/>
        </p:nvGraphicFramePr>
        <p:xfrm>
          <a:off x="6295827" y="391858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2" name="Rectangle 1">
            <a:extLst>
              <a:ext uri="{FF2B5EF4-FFF2-40B4-BE49-F238E27FC236}">
                <a16:creationId xmlns:a16="http://schemas.microsoft.com/office/drawing/2014/main" id="{E92F0237-E0BA-488C-9BCC-A36DADBE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403" y="3546168"/>
            <a:ext cx="1927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F67E09-9C15-410A-8F00-D0F81D680123}"/>
              </a:ext>
            </a:extLst>
          </p:cNvPr>
          <p:cNvSpPr txBox="1"/>
          <p:nvPr/>
        </p:nvSpPr>
        <p:spPr>
          <a:xfrm>
            <a:off x="6199589" y="428791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80D22-2F95-49CD-B3FF-6BE49FD7FE2F}"/>
              </a:ext>
            </a:extLst>
          </p:cNvPr>
          <p:cNvSpPr txBox="1"/>
          <p:nvPr/>
        </p:nvSpPr>
        <p:spPr>
          <a:xfrm>
            <a:off x="5409705" y="3118892"/>
            <a:ext cx="10358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DA4628-1A42-4ED5-ABD7-BF61294FE203}"/>
              </a:ext>
            </a:extLst>
          </p:cNvPr>
          <p:cNvSpPr txBox="1"/>
          <p:nvPr/>
        </p:nvSpPr>
        <p:spPr>
          <a:xfrm>
            <a:off x="6295827" y="4480134"/>
            <a:ext cx="880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52552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5523" y="25826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15665-562D-4DF5-A50E-4F47755A1AEB}"/>
              </a:ext>
            </a:extLst>
          </p:cNvPr>
          <p:cNvCxnSpPr>
            <a:cxnSpLocks/>
          </p:cNvCxnSpPr>
          <p:nvPr/>
        </p:nvCxnSpPr>
        <p:spPr>
          <a:xfrm flipH="1">
            <a:off x="8401951" y="31598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40195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FCEE348F-F0B6-4BBB-96D4-71550F5D944C}"/>
              </a:ext>
            </a:extLst>
          </p:cNvPr>
          <p:cNvGraphicFramePr>
            <a:graphicFrameLocks noGrp="1"/>
          </p:cNvGraphicFramePr>
          <p:nvPr/>
        </p:nvGraphicFramePr>
        <p:xfrm>
          <a:off x="7717195" y="37870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8B2BC0E-D428-4632-9D70-074B8ADF7B5D}"/>
              </a:ext>
            </a:extLst>
          </p:cNvPr>
          <p:cNvSpPr txBox="1"/>
          <p:nvPr/>
        </p:nvSpPr>
        <p:spPr>
          <a:xfrm>
            <a:off x="7609973" y="41579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5166E2D7-48DE-4DB6-9886-6C61706E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309" y="3439629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D667C4-172E-4236-B040-550BCBD14AFE}"/>
              </a:ext>
            </a:extLst>
          </p:cNvPr>
          <p:cNvSpPr txBox="1"/>
          <p:nvPr/>
        </p:nvSpPr>
        <p:spPr>
          <a:xfrm>
            <a:off x="7780397" y="43249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62" name="Table 3">
            <a:extLst>
              <a:ext uri="{FF2B5EF4-FFF2-40B4-BE49-F238E27FC236}">
                <a16:creationId xmlns:a16="http://schemas.microsoft.com/office/drawing/2014/main" id="{7F2D7E80-7F5D-498A-BB3D-3A9F43F470E1}"/>
              </a:ext>
            </a:extLst>
          </p:cNvPr>
          <p:cNvGraphicFramePr>
            <a:graphicFrameLocks noGrp="1"/>
          </p:cNvGraphicFramePr>
          <p:nvPr/>
        </p:nvGraphicFramePr>
        <p:xfrm>
          <a:off x="6813373" y="513839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E831414B-86A4-4D87-80D3-1626EF3F5811}"/>
              </a:ext>
            </a:extLst>
          </p:cNvPr>
          <p:cNvSpPr txBox="1"/>
          <p:nvPr/>
        </p:nvSpPr>
        <p:spPr>
          <a:xfrm>
            <a:off x="6706151" y="550923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A9384B53-67B1-4C42-AAF6-63D182DE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540" y="4785030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09D373AD-B00D-4964-A618-D8B156EB6CC3}"/>
              </a:ext>
            </a:extLst>
          </p:cNvPr>
          <p:cNvGraphicFramePr>
            <a:graphicFrameLocks noGrp="1"/>
          </p:cNvGraphicFramePr>
          <p:nvPr/>
        </p:nvGraphicFramePr>
        <p:xfrm>
          <a:off x="8952777" y="50985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4F388DEA-22EE-4B3D-9D96-2E92F72DCE08}"/>
              </a:ext>
            </a:extLst>
          </p:cNvPr>
          <p:cNvSpPr txBox="1"/>
          <p:nvPr/>
        </p:nvSpPr>
        <p:spPr>
          <a:xfrm>
            <a:off x="8845555" y="54694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C5971173-8538-4109-BFDB-85B7FC706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6164" y="4767431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8F8B7D-C036-40E1-8603-CC1B26A7E34E}"/>
              </a:ext>
            </a:extLst>
          </p:cNvPr>
          <p:cNvCxnSpPr>
            <a:cxnSpLocks/>
          </p:cNvCxnSpPr>
          <p:nvPr/>
        </p:nvCxnSpPr>
        <p:spPr>
          <a:xfrm flipH="1">
            <a:off x="7440559" y="4085454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4B149CF-900E-45B4-8634-5DC6292221CC}"/>
              </a:ext>
            </a:extLst>
          </p:cNvPr>
          <p:cNvCxnSpPr>
            <a:cxnSpLocks/>
          </p:cNvCxnSpPr>
          <p:nvPr/>
        </p:nvCxnSpPr>
        <p:spPr>
          <a:xfrm>
            <a:off x="8609543" y="4065991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EC176028-0378-471C-A853-F2147428D541}"/>
              </a:ext>
            </a:extLst>
          </p:cNvPr>
          <p:cNvGraphicFramePr>
            <a:graphicFrameLocks noGrp="1"/>
          </p:cNvGraphicFramePr>
          <p:nvPr/>
        </p:nvGraphicFramePr>
        <p:xfrm>
          <a:off x="10116959" y="40333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C4CDEAC3-74D4-41C1-9E2D-882C23227FB0}"/>
              </a:ext>
            </a:extLst>
          </p:cNvPr>
          <p:cNvSpPr txBox="1"/>
          <p:nvPr/>
        </p:nvSpPr>
        <p:spPr>
          <a:xfrm>
            <a:off x="10009737" y="44041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B4EA8CA8-33EE-41D8-8E25-A771235A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658" y="36858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8F77BA-3AA8-4EB8-A84B-AA4C447AD49C}"/>
              </a:ext>
            </a:extLst>
          </p:cNvPr>
          <p:cNvSpPr txBox="1"/>
          <p:nvPr/>
        </p:nvSpPr>
        <p:spPr>
          <a:xfrm>
            <a:off x="10180161" y="45711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AEB5C3-E609-4526-AE92-38D0457D8C10}"/>
              </a:ext>
            </a:extLst>
          </p:cNvPr>
          <p:cNvCxnSpPr>
            <a:cxnSpLocks/>
          </p:cNvCxnSpPr>
          <p:nvPr/>
        </p:nvCxnSpPr>
        <p:spPr>
          <a:xfrm>
            <a:off x="9104974" y="31580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0455323-2B8C-4967-B565-AD8BE3941293}"/>
              </a:ext>
            </a:extLst>
          </p:cNvPr>
          <p:cNvSpPr txBox="1"/>
          <p:nvPr/>
        </p:nvSpPr>
        <p:spPr>
          <a:xfrm>
            <a:off x="6816529" y="572363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239E7E-D4C2-430A-B01F-3E00ED7564B4}"/>
              </a:ext>
            </a:extLst>
          </p:cNvPr>
          <p:cNvSpPr txBox="1"/>
          <p:nvPr/>
        </p:nvSpPr>
        <p:spPr>
          <a:xfrm>
            <a:off x="9021781" y="5667578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0F7A46-5132-4E5B-9F33-F7AD2199694A}"/>
              </a:ext>
            </a:extLst>
          </p:cNvPr>
          <p:cNvSpPr txBox="1"/>
          <p:nvPr/>
        </p:nvSpPr>
        <p:spPr>
          <a:xfrm>
            <a:off x="25278" y="19050"/>
            <a:ext cx="5506518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Route Lookup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D0E31A1D-2E01-4C28-90EE-54DE60E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74" y="3098231"/>
            <a:ext cx="31406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LPM for Destination Ip : 128.2.3.5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10000000 00000010 00000011 00000101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23931-DD79-4F12-AD05-C80248C72CB3}"/>
              </a:ext>
            </a:extLst>
          </p:cNvPr>
          <p:cNvSpPr txBox="1"/>
          <p:nvPr/>
        </p:nvSpPr>
        <p:spPr>
          <a:xfrm>
            <a:off x="262258" y="4149419"/>
            <a:ext cx="58337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In the stack we always push the node which is a don’t care child of its parent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Whenever there is no match, backtrack using stack-pop operation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Destroy the stack after the search is complete</a:t>
            </a:r>
          </a:p>
        </p:txBody>
      </p:sp>
    </p:spTree>
    <p:extLst>
      <p:ext uri="{BB962C8B-B14F-4D97-AF65-F5344CB8AC3E}">
        <p14:creationId xmlns:p14="http://schemas.microsoft.com/office/powerpoint/2010/main" val="32864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E561CD58-0DE8-412A-93F0-0C50E2A6E33D}"/>
              </a:ext>
            </a:extLst>
          </p:cNvPr>
          <p:cNvGraphicFramePr>
            <a:graphicFrameLocks noGrp="1"/>
          </p:cNvGraphicFramePr>
          <p:nvPr/>
        </p:nvGraphicFramePr>
        <p:xfrm>
          <a:off x="8367694" y="73223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85D5BF0-3F21-4DE1-BCD7-D3F78C67509D}"/>
              </a:ext>
            </a:extLst>
          </p:cNvPr>
          <p:cNvSpPr txBox="1"/>
          <p:nvPr/>
        </p:nvSpPr>
        <p:spPr>
          <a:xfrm>
            <a:off x="7803116" y="73880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root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0A7E87-E37B-450A-8069-E56451F5C0AC}"/>
              </a:ext>
            </a:extLst>
          </p:cNvPr>
          <p:cNvSpPr txBox="1"/>
          <p:nvPr/>
        </p:nvSpPr>
        <p:spPr>
          <a:xfrm>
            <a:off x="8633812" y="3900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0/0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BB7561-6CF0-4B98-8F4E-BD4E825A2BAA}"/>
              </a:ext>
            </a:extLst>
          </p:cNvPr>
          <p:cNvSpPr txBox="1"/>
          <p:nvPr/>
        </p:nvSpPr>
        <p:spPr>
          <a:xfrm>
            <a:off x="8288351" y="1080801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8" name="Table 3">
            <a:extLst>
              <a:ext uri="{FF2B5EF4-FFF2-40B4-BE49-F238E27FC236}">
                <a16:creationId xmlns:a16="http://schemas.microsoft.com/office/drawing/2014/main" id="{DCC1FB69-97C3-4691-815D-07D51AE97544}"/>
              </a:ext>
            </a:extLst>
          </p:cNvPr>
          <p:cNvGraphicFramePr>
            <a:graphicFrameLocks noGrp="1"/>
          </p:cNvGraphicFramePr>
          <p:nvPr/>
        </p:nvGraphicFramePr>
        <p:xfrm>
          <a:off x="7289057" y="176706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807A7AC-6923-4EE8-B1A3-8541C1E2FA59}"/>
              </a:ext>
            </a:extLst>
          </p:cNvPr>
          <p:cNvSpPr txBox="1"/>
          <p:nvPr/>
        </p:nvSpPr>
        <p:spPr>
          <a:xfrm>
            <a:off x="7181835" y="213790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32842E-A006-47CE-BE29-7E9C78C4DF57}"/>
              </a:ext>
            </a:extLst>
          </p:cNvPr>
          <p:cNvCxnSpPr>
            <a:cxnSpLocks/>
          </p:cNvCxnSpPr>
          <p:nvPr/>
        </p:nvCxnSpPr>
        <p:spPr>
          <a:xfrm flipH="1">
            <a:off x="7849315" y="979964"/>
            <a:ext cx="663817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977F3073-D2DE-4172-B3AE-504CE803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366" y="1421719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00000001/8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266D06-6136-4DD5-9A46-B666CA2936F4}"/>
              </a:ext>
            </a:extLst>
          </p:cNvPr>
          <p:cNvCxnSpPr>
            <a:cxnSpLocks/>
          </p:cNvCxnSpPr>
          <p:nvPr/>
        </p:nvCxnSpPr>
        <p:spPr>
          <a:xfrm>
            <a:off x="8886073" y="888470"/>
            <a:ext cx="16303" cy="17137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92BB8AB-CFBC-4CD6-B846-F59F3C2A11D6}"/>
              </a:ext>
            </a:extLst>
          </p:cNvPr>
          <p:cNvCxnSpPr>
            <a:cxnSpLocks/>
          </p:cNvCxnSpPr>
          <p:nvPr/>
        </p:nvCxnSpPr>
        <p:spPr>
          <a:xfrm>
            <a:off x="9310676" y="979964"/>
            <a:ext cx="628286" cy="755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56ABA569-6CB2-4BCF-BDBC-9735E7D0A0FD}"/>
              </a:ext>
            </a:extLst>
          </p:cNvPr>
          <p:cNvGraphicFramePr>
            <a:graphicFrameLocks noGrp="1"/>
          </p:cNvGraphicFramePr>
          <p:nvPr/>
        </p:nvGraphicFramePr>
        <p:xfrm>
          <a:off x="9523350" y="179105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6790F7-38D6-4A63-B20A-AF8ACB74C171}"/>
              </a:ext>
            </a:extLst>
          </p:cNvPr>
          <p:cNvSpPr txBox="1"/>
          <p:nvPr/>
        </p:nvSpPr>
        <p:spPr>
          <a:xfrm>
            <a:off x="9462634" y="21558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44CC873-A1C4-4974-87FA-CFB5EE5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6853" y="1533656"/>
            <a:ext cx="2449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/32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NH(0.0.0.0/0)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7AB009-5430-4756-854B-93D0C7683359}"/>
              </a:ext>
            </a:extLst>
          </p:cNvPr>
          <p:cNvSpPr txBox="1"/>
          <p:nvPr/>
        </p:nvSpPr>
        <p:spPr>
          <a:xfrm>
            <a:off x="923174" y="917654"/>
            <a:ext cx="1786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1. 1.2.3.4/32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2. 128.2.3.4/32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3. 0.0.0.0/0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4. 128.2.0.0/16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5. 128.128.0.0/16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6. 1.0.0.0/8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785B2F-D4F8-4913-8A37-87ECA5770B2D}"/>
              </a:ext>
            </a:extLst>
          </p:cNvPr>
          <p:cNvCxnSpPr>
            <a:cxnSpLocks/>
          </p:cNvCxnSpPr>
          <p:nvPr/>
        </p:nvCxnSpPr>
        <p:spPr>
          <a:xfrm flipH="1">
            <a:off x="6201812" y="2055663"/>
            <a:ext cx="1139025" cy="5404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2A021C-44A9-4616-9678-384607ABB682}"/>
              </a:ext>
            </a:extLst>
          </p:cNvPr>
          <p:cNvCxnSpPr>
            <a:cxnSpLocks/>
          </p:cNvCxnSpPr>
          <p:nvPr/>
        </p:nvCxnSpPr>
        <p:spPr>
          <a:xfrm flipH="1">
            <a:off x="7194309" y="2042610"/>
            <a:ext cx="955106" cy="158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409CD7A2-4022-4291-A617-1046CC404308}"/>
              </a:ext>
            </a:extLst>
          </p:cNvPr>
          <p:cNvGraphicFramePr>
            <a:graphicFrameLocks noGrp="1"/>
          </p:cNvGraphicFramePr>
          <p:nvPr/>
        </p:nvGraphicFramePr>
        <p:xfrm>
          <a:off x="5409705" y="2556916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28" name="Rectangle 1">
            <a:extLst>
              <a:ext uri="{FF2B5EF4-FFF2-40B4-BE49-F238E27FC236}">
                <a16:creationId xmlns:a16="http://schemas.microsoft.com/office/drawing/2014/main" id="{9CA084CE-66F7-472C-89B7-45930E3A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033" y="2226781"/>
            <a:ext cx="1763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 00000011 00000100/24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NH(1.2.3.4/32)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4592B2-2F96-4298-9B5C-058936986F7A}"/>
              </a:ext>
            </a:extLst>
          </p:cNvPr>
          <p:cNvSpPr txBox="1"/>
          <p:nvPr/>
        </p:nvSpPr>
        <p:spPr>
          <a:xfrm>
            <a:off x="5313467" y="292624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CDCED8E3-7106-4FE8-8A57-33516AD1B819}"/>
              </a:ext>
            </a:extLst>
          </p:cNvPr>
          <p:cNvGraphicFramePr>
            <a:graphicFrameLocks noGrp="1"/>
          </p:cNvGraphicFramePr>
          <p:nvPr/>
        </p:nvGraphicFramePr>
        <p:xfrm>
          <a:off x="6295827" y="3918587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2" name="Rectangle 1">
            <a:extLst>
              <a:ext uri="{FF2B5EF4-FFF2-40B4-BE49-F238E27FC236}">
                <a16:creationId xmlns:a16="http://schemas.microsoft.com/office/drawing/2014/main" id="{E92F0237-E0BA-488C-9BCC-A36DADBE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403" y="3546168"/>
            <a:ext cx="1927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NH(1.0.0.0/8)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F67E09-9C15-410A-8F00-D0F81D680123}"/>
              </a:ext>
            </a:extLst>
          </p:cNvPr>
          <p:cNvSpPr txBox="1"/>
          <p:nvPr/>
        </p:nvSpPr>
        <p:spPr>
          <a:xfrm>
            <a:off x="6199589" y="428791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80D22-2F95-49CD-B3FF-6BE49FD7FE2F}"/>
              </a:ext>
            </a:extLst>
          </p:cNvPr>
          <p:cNvSpPr txBox="1"/>
          <p:nvPr/>
        </p:nvSpPr>
        <p:spPr>
          <a:xfrm>
            <a:off x="5409705" y="3118892"/>
            <a:ext cx="10358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DA4628-1A42-4ED5-ABD7-BF61294FE203}"/>
              </a:ext>
            </a:extLst>
          </p:cNvPr>
          <p:cNvSpPr txBox="1"/>
          <p:nvPr/>
        </p:nvSpPr>
        <p:spPr>
          <a:xfrm>
            <a:off x="6295827" y="4480134"/>
            <a:ext cx="880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3F520A94-0D2C-4086-8A0E-4D963600EA5F}"/>
              </a:ext>
            </a:extLst>
          </p:cNvPr>
          <p:cNvGraphicFramePr>
            <a:graphicFrameLocks noGrp="1"/>
          </p:cNvGraphicFramePr>
          <p:nvPr/>
        </p:nvGraphicFramePr>
        <p:xfrm>
          <a:off x="8525523" y="2912811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38" name="Rectangle 1">
            <a:extLst>
              <a:ext uri="{FF2B5EF4-FFF2-40B4-BE49-F238E27FC236}">
                <a16:creationId xmlns:a16="http://schemas.microsoft.com/office/drawing/2014/main" id="{1480B6C3-5FB8-4D8B-97B6-5E6D254B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5523" y="2582676"/>
            <a:ext cx="832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10000000/8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315665-562D-4DF5-A50E-4F47755A1AEB}"/>
              </a:ext>
            </a:extLst>
          </p:cNvPr>
          <p:cNvCxnSpPr>
            <a:cxnSpLocks/>
          </p:cNvCxnSpPr>
          <p:nvPr/>
        </p:nvCxnSpPr>
        <p:spPr>
          <a:xfrm flipH="1">
            <a:off x="8401951" y="3159851"/>
            <a:ext cx="276760" cy="565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25292E-C0C0-4C72-8B07-48EBF7BD770F}"/>
              </a:ext>
            </a:extLst>
          </p:cNvPr>
          <p:cNvSpPr txBox="1"/>
          <p:nvPr/>
        </p:nvSpPr>
        <p:spPr>
          <a:xfrm>
            <a:off x="8401951" y="3258477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FCEE348F-F0B6-4BBB-96D4-71550F5D944C}"/>
              </a:ext>
            </a:extLst>
          </p:cNvPr>
          <p:cNvGraphicFramePr>
            <a:graphicFrameLocks noGrp="1"/>
          </p:cNvGraphicFramePr>
          <p:nvPr/>
        </p:nvGraphicFramePr>
        <p:xfrm>
          <a:off x="7717195" y="37870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98B2BC0E-D428-4632-9D70-074B8ADF7B5D}"/>
              </a:ext>
            </a:extLst>
          </p:cNvPr>
          <p:cNvSpPr txBox="1"/>
          <p:nvPr/>
        </p:nvSpPr>
        <p:spPr>
          <a:xfrm>
            <a:off x="7609973" y="41579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5166E2D7-48DE-4DB6-9886-6C61706E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309" y="3439629"/>
            <a:ext cx="858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00000010/8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NULL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D667C4-172E-4236-B040-550BCBD14AFE}"/>
              </a:ext>
            </a:extLst>
          </p:cNvPr>
          <p:cNvSpPr txBox="1"/>
          <p:nvPr/>
        </p:nvSpPr>
        <p:spPr>
          <a:xfrm>
            <a:off x="7780397" y="4324910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62" name="Table 3">
            <a:extLst>
              <a:ext uri="{FF2B5EF4-FFF2-40B4-BE49-F238E27FC236}">
                <a16:creationId xmlns:a16="http://schemas.microsoft.com/office/drawing/2014/main" id="{7F2D7E80-7F5D-498A-BB3D-3A9F43F470E1}"/>
              </a:ext>
            </a:extLst>
          </p:cNvPr>
          <p:cNvGraphicFramePr>
            <a:graphicFrameLocks noGrp="1"/>
          </p:cNvGraphicFramePr>
          <p:nvPr/>
        </p:nvGraphicFramePr>
        <p:xfrm>
          <a:off x="6813373" y="5138394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E831414B-86A4-4D87-80D3-1626EF3F5811}"/>
              </a:ext>
            </a:extLst>
          </p:cNvPr>
          <p:cNvSpPr txBox="1"/>
          <p:nvPr/>
        </p:nvSpPr>
        <p:spPr>
          <a:xfrm>
            <a:off x="6706151" y="550923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A9384B53-67B1-4C42-AAF6-63D182DE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540" y="4785030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00000011 00000100/16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NH(128.2.3.4/32)</a:t>
            </a:r>
          </a:p>
        </p:txBody>
      </p: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09D373AD-B00D-4964-A618-D8B156EB6CC3}"/>
              </a:ext>
            </a:extLst>
          </p:cNvPr>
          <p:cNvGraphicFramePr>
            <a:graphicFrameLocks noGrp="1"/>
          </p:cNvGraphicFramePr>
          <p:nvPr/>
        </p:nvGraphicFramePr>
        <p:xfrm>
          <a:off x="8952777" y="5098592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4F388DEA-22EE-4B3D-9D96-2E92F72DCE08}"/>
              </a:ext>
            </a:extLst>
          </p:cNvPr>
          <p:cNvSpPr txBox="1"/>
          <p:nvPr/>
        </p:nvSpPr>
        <p:spPr>
          <a:xfrm>
            <a:off x="8845555" y="546943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C5971173-8538-4109-BFDB-85B7FC706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6164" y="4767431"/>
            <a:ext cx="1335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/16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NH(128.2.0.0/16)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8F8B7D-C036-40E1-8603-CC1B26A7E34E}"/>
              </a:ext>
            </a:extLst>
          </p:cNvPr>
          <p:cNvCxnSpPr>
            <a:cxnSpLocks/>
          </p:cNvCxnSpPr>
          <p:nvPr/>
        </p:nvCxnSpPr>
        <p:spPr>
          <a:xfrm flipH="1">
            <a:off x="7440559" y="4085454"/>
            <a:ext cx="446174" cy="80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4B149CF-900E-45B4-8634-5DC6292221CC}"/>
              </a:ext>
            </a:extLst>
          </p:cNvPr>
          <p:cNvCxnSpPr>
            <a:cxnSpLocks/>
          </p:cNvCxnSpPr>
          <p:nvPr/>
        </p:nvCxnSpPr>
        <p:spPr>
          <a:xfrm>
            <a:off x="8609543" y="4065991"/>
            <a:ext cx="542430" cy="719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id="{EC176028-0378-471C-A853-F2147428D541}"/>
              </a:ext>
            </a:extLst>
          </p:cNvPr>
          <p:cNvGraphicFramePr>
            <a:graphicFrameLocks noGrp="1"/>
          </p:cNvGraphicFramePr>
          <p:nvPr/>
        </p:nvGraphicFramePr>
        <p:xfrm>
          <a:off x="10116959" y="4033313"/>
          <a:ext cx="109494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980">
                  <a:extLst>
                    <a:ext uri="{9D8B030D-6E8A-4147-A177-3AD203B41FA5}">
                      <a16:colId xmlns:a16="http://schemas.microsoft.com/office/drawing/2014/main" val="619880700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889320469"/>
                    </a:ext>
                  </a:extLst>
                </a:gridCol>
                <a:gridCol w="364980">
                  <a:extLst>
                    <a:ext uri="{9D8B030D-6E8A-4147-A177-3AD203B41FA5}">
                      <a16:colId xmlns:a16="http://schemas.microsoft.com/office/drawing/2014/main" val="35024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6706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C4CDEAC3-74D4-41C1-9E2D-882C23227FB0}"/>
              </a:ext>
            </a:extLst>
          </p:cNvPr>
          <p:cNvSpPr txBox="1"/>
          <p:nvPr/>
        </p:nvSpPr>
        <p:spPr>
          <a:xfrm>
            <a:off x="10009737" y="4404153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ZERO ONE  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DONT_CARE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B4EA8CA8-33EE-41D8-8E25-A771235A3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658" y="3685850"/>
            <a:ext cx="17155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10000000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xxxxxxxx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/24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Data = NH(128.128.0.0/16)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8F77BA-3AA8-4EB8-A84B-AA4C447AD49C}"/>
              </a:ext>
            </a:extLst>
          </p:cNvPr>
          <p:cNvSpPr txBox="1"/>
          <p:nvPr/>
        </p:nvSpPr>
        <p:spPr>
          <a:xfrm>
            <a:off x="10180161" y="457113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AAEB5C3-E609-4526-AE92-38D0457D8C10}"/>
              </a:ext>
            </a:extLst>
          </p:cNvPr>
          <p:cNvCxnSpPr>
            <a:cxnSpLocks/>
          </p:cNvCxnSpPr>
          <p:nvPr/>
        </p:nvCxnSpPr>
        <p:spPr>
          <a:xfrm>
            <a:off x="9104974" y="3158033"/>
            <a:ext cx="1074601" cy="550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50455323-2B8C-4967-B565-AD8BE3941293}"/>
              </a:ext>
            </a:extLst>
          </p:cNvPr>
          <p:cNvSpPr txBox="1"/>
          <p:nvPr/>
        </p:nvSpPr>
        <p:spPr>
          <a:xfrm>
            <a:off x="6816529" y="572363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Daughter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239E7E-D4C2-430A-B01F-3E00ED7564B4}"/>
              </a:ext>
            </a:extLst>
          </p:cNvPr>
          <p:cNvSpPr txBox="1"/>
          <p:nvPr/>
        </p:nvSpPr>
        <p:spPr>
          <a:xfrm>
            <a:off x="9021781" y="5667578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[old Niece Node]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D0E31A1D-2E01-4C28-90EE-54DE60E1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74" y="3098231"/>
            <a:ext cx="31406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LPM for Destination Ip : 1.2.3.5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00000001 00000010 00000011 00000101</a:t>
            </a:r>
          </a:p>
        </p:txBody>
      </p:sp>
    </p:spTree>
    <p:extLst>
      <p:ext uri="{BB962C8B-B14F-4D97-AF65-F5344CB8AC3E}">
        <p14:creationId xmlns:p14="http://schemas.microsoft.com/office/powerpoint/2010/main" val="2125758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ADB824-CA79-43B6-AB52-C789224700DC}"/>
              </a:ext>
            </a:extLst>
          </p:cNvPr>
          <p:cNvSpPr txBox="1"/>
          <p:nvPr/>
        </p:nvSpPr>
        <p:spPr>
          <a:xfrm>
            <a:off x="25278" y="19050"/>
            <a:ext cx="5052560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Algorithm to Implement IPV4 Routing Table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 Summary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84D48-5501-4201-B29A-43CC9BCF4325}"/>
              </a:ext>
            </a:extLst>
          </p:cNvPr>
          <p:cNvSpPr txBox="1"/>
          <p:nvPr/>
        </p:nvSpPr>
        <p:spPr>
          <a:xfrm>
            <a:off x="285345" y="648511"/>
            <a:ext cx="86308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We learned the Data structure called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, which is a tree like structure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Each node is a prefix of its children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We learnt about 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Route Insertion O(k)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Route Search O(k)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Route Lookup using LPM O(k)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Route Deletion O(k)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Where k is the number of bits in Input, k = 32 when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is used as IPV4 routing table</a:t>
            </a:r>
          </a:p>
        </p:txBody>
      </p:sp>
    </p:spTree>
    <p:extLst>
      <p:ext uri="{BB962C8B-B14F-4D97-AF65-F5344CB8AC3E}">
        <p14:creationId xmlns:p14="http://schemas.microsoft.com/office/powerpoint/2010/main" val="1414285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8E94D1-6EE3-458F-BBC4-6104728A7DB5}"/>
              </a:ext>
            </a:extLst>
          </p:cNvPr>
          <p:cNvSpPr/>
          <p:nvPr/>
        </p:nvSpPr>
        <p:spPr>
          <a:xfrm>
            <a:off x="864397" y="751343"/>
            <a:ext cx="606189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Implementation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Insert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Search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Look up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Delete</a:t>
            </a:r>
            <a:endParaRPr kumimoji="0" lang="en-US" sz="48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32C7A9"/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C4FF3-FEFE-4A20-909D-14E4E5B59DD1}"/>
              </a:ext>
            </a:extLst>
          </p:cNvPr>
          <p:cNvSpPr txBox="1"/>
          <p:nvPr/>
        </p:nvSpPr>
        <p:spPr>
          <a:xfrm>
            <a:off x="4449175" y="1951672"/>
            <a:ext cx="67762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Let us Implement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Data Structure and Operations on 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This shall be generic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DS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Then we will write wrapper APIs to use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as IPV4 Routing Table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In the Second Part of the Course, we shall write wrapper APIs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to use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Mtrie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DS to implement Access Control List which is 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bit more complicated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6E7E9-59FA-4016-8124-3EC1D2297D4C}"/>
              </a:ext>
            </a:extLst>
          </p:cNvPr>
          <p:cNvSpPr txBox="1"/>
          <p:nvPr/>
        </p:nvSpPr>
        <p:spPr>
          <a:xfrm>
            <a:off x="1472119" y="4766553"/>
            <a:ext cx="2856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Enough Theory 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Lets hit the keyboard now 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We know our Goals now !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554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77741-911B-8705-49F4-EAA3100063B9}"/>
              </a:ext>
            </a:extLst>
          </p:cNvPr>
          <p:cNvSpPr txBox="1"/>
          <p:nvPr/>
        </p:nvSpPr>
        <p:spPr>
          <a:xfrm>
            <a:off x="25278" y="19050"/>
            <a:ext cx="2180792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www.csepracticals.com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AF1DC-0958-2335-A579-B20E7B4B9B20}"/>
              </a:ext>
            </a:extLst>
          </p:cNvPr>
          <p:cNvSpPr txBox="1"/>
          <p:nvPr/>
        </p:nvSpPr>
        <p:spPr>
          <a:xfrm>
            <a:off x="242986" y="517946"/>
            <a:ext cx="113180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Mandatory requirements – Website name must not change !!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Display all courses with their titles, images, ratings, no of enrolments, price in a neat clean way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All Courses are hyperlinks, you can take all links (including payment links ) from current site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Along with courses, when user clock content button below the course, drop down list must pop up 	which shows table of contents ( check existing site ). Stats shows most visitors clicks these buttons. Try to show all courses in a way that user don’t have to scroll. All must fit in a single screen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User should be able to add / delete a course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User should be able to change course attributes – images, titles, # enrolments, price etc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Sign/Sign up buttons, Introductory Video ( as on existing site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About us, Notice board,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Whats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-app button, Telegram Group Button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Jackpot offer ( this is a highlighter , again see existing website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Profile stats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( editable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Mobile Responsive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4838E5-6134-13DE-85CC-4CF2D26D6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5" y="4672555"/>
            <a:ext cx="5921147" cy="113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1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77741-911B-8705-49F4-EAA3100063B9}"/>
              </a:ext>
            </a:extLst>
          </p:cNvPr>
          <p:cNvSpPr txBox="1"/>
          <p:nvPr/>
        </p:nvSpPr>
        <p:spPr>
          <a:xfrm>
            <a:off x="25278" y="19050"/>
            <a:ext cx="2180792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www.csepracticals.com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AF1DC-0958-2335-A579-B20E7B4B9B20}"/>
              </a:ext>
            </a:extLst>
          </p:cNvPr>
          <p:cNvSpPr txBox="1"/>
          <p:nvPr/>
        </p:nvSpPr>
        <p:spPr>
          <a:xfrm>
            <a:off x="242986" y="517946"/>
            <a:ext cx="113180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Other requirements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T&amp;C, Privacy Policy, Refund Cancellation Policy ( at the bottom as on site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Main-menu Bar showing – Home, Upcoming Courses,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Youtube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playlist, Contact 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You-tube subscribe button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Spin-Wheel widget ( I have already purchased it and integrated with current site, will need to migrate to new site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If instructor wants to give special offer, then some place-holder on site where new offer could be shown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Section to show free courses and free downloadable materials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Show “Super Eight Deal”. No need to show other Deals. “No need of Monthly Subscriptions”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Enquiry form, Last updated Date</a:t>
            </a:r>
          </a:p>
        </p:txBody>
      </p:sp>
    </p:spTree>
    <p:extLst>
      <p:ext uri="{BB962C8B-B14F-4D97-AF65-F5344CB8AC3E}">
        <p14:creationId xmlns:p14="http://schemas.microsoft.com/office/powerpoint/2010/main" val="211781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8E94D1-6EE3-458F-BBC4-6104728A7DB5}"/>
              </a:ext>
            </a:extLst>
          </p:cNvPr>
          <p:cNvSpPr/>
          <p:nvPr/>
        </p:nvSpPr>
        <p:spPr>
          <a:xfrm>
            <a:off x="2954217" y="1237792"/>
            <a:ext cx="60618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How ACL / Routing Table Data Structures work 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9BF35"/>
                </a:solidFill>
                <a:effectLst>
                  <a:outerShdw dist="38100" dir="2700000" algn="bl" rotWithShape="0">
                    <a:srgbClr val="32C7A9"/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Let’s Cover the Basics !</a:t>
            </a:r>
            <a:endParaRPr kumimoji="0" lang="en-US" sz="48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32C7A9"/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6E6EE-F754-4491-8021-FA10D13C9801}"/>
              </a:ext>
            </a:extLst>
          </p:cNvPr>
          <p:cNvSpPr txBox="1"/>
          <p:nvPr/>
        </p:nvSpPr>
        <p:spPr>
          <a:xfrm>
            <a:off x="1236336" y="5270118"/>
            <a:ext cx="9719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F2E28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Networking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Operating Systems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Linux System Programming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BF35">
                    <a:lumMod val="60000"/>
                    <a:lumOff val="40000"/>
                  </a:srgbClr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Kernel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C16CB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Network Protocols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TCP/IP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Memory Management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C16CB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C7A9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RPC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9BDC">
                    <a:lumMod val="40000"/>
                    <a:lumOff val="60000"/>
                  </a:srgbClr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Multi-threading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Socket Programming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Asynchronous Programming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E9BF35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8027A-C118-4F2C-BFDE-133929DADB7B}"/>
              </a:ext>
            </a:extLst>
          </p:cNvPr>
          <p:cNvSpPr txBox="1"/>
          <p:nvPr/>
        </p:nvSpPr>
        <p:spPr>
          <a:xfrm>
            <a:off x="25277" y="19050"/>
            <a:ext cx="3427701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How ACL Works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What are ACLs 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EA7AFC-15DD-4D11-BCA1-668F18242A4A}"/>
              </a:ext>
            </a:extLst>
          </p:cNvPr>
          <p:cNvSpPr txBox="1"/>
          <p:nvPr/>
        </p:nvSpPr>
        <p:spPr>
          <a:xfrm>
            <a:off x="447608" y="709779"/>
            <a:ext cx="69429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ACLs are nothing but set of rules 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with the verdict either </a:t>
            </a:r>
            <a:r>
              <a:rPr kumimoji="0" lang="en-IN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permit or deny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N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Used in many real world soft-wares and products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Extensively used in Network Equipment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FireWalls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, Routers, Switches</a:t>
            </a:r>
          </a:p>
        </p:txBody>
      </p:sp>
    </p:spTree>
    <p:extLst>
      <p:ext uri="{BB962C8B-B14F-4D97-AF65-F5344CB8AC3E}">
        <p14:creationId xmlns:p14="http://schemas.microsoft.com/office/powerpoint/2010/main" val="400103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8027A-C118-4F2C-BFDE-133929DADB7B}"/>
              </a:ext>
            </a:extLst>
          </p:cNvPr>
          <p:cNvSpPr txBox="1"/>
          <p:nvPr/>
        </p:nvSpPr>
        <p:spPr>
          <a:xfrm>
            <a:off x="25277" y="19050"/>
            <a:ext cx="3427701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How ACL Works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What are ACLs 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BBEF6-A654-4BB2-9CCA-96984868D03B}"/>
              </a:ext>
            </a:extLst>
          </p:cNvPr>
          <p:cNvSpPr txBox="1"/>
          <p:nvPr/>
        </p:nvSpPr>
        <p:spPr>
          <a:xfrm>
            <a:off x="655866" y="613863"/>
            <a:ext cx="82028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Cisco ACL format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BF35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access-list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block-traffic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deny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10.1.1.0 255.255.255.0 40.1.1.0 255.255.255.0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access-list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block-traffic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permit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tcp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9BF35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20.1.1.0 255.255.255.0 40.1.1.0 255.255.255.0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BF35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F19B8A4-E842-4594-AB60-A2703EED9B47}"/>
              </a:ext>
            </a:extLst>
          </p:cNvPr>
          <p:cNvSpPr/>
          <p:nvPr/>
        </p:nvSpPr>
        <p:spPr>
          <a:xfrm rot="514144">
            <a:off x="8301268" y="856027"/>
            <a:ext cx="2465130" cy="99299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rgbClr val="00B0F0"/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2 Rules in 1 Access-list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29A63-EB3D-4551-B2DE-2E9DC991121B}"/>
              </a:ext>
            </a:extLst>
          </p:cNvPr>
          <p:cNvSpPr txBox="1"/>
          <p:nvPr/>
        </p:nvSpPr>
        <p:spPr>
          <a:xfrm>
            <a:off x="1087049" y="2155243"/>
            <a:ext cx="7571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ACL Rule has a fixed format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&lt;permit | deny&gt;  &lt;proto&gt; 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&gt; 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mask&gt; 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&gt; 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mask&gt;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B08F8BDE-B041-40AE-A3D2-B01DDFC3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70" y="3526188"/>
            <a:ext cx="3410778" cy="230514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482992A-43EA-424F-89A4-82B182A5F905}"/>
              </a:ext>
            </a:extLst>
          </p:cNvPr>
          <p:cNvSpPr/>
          <p:nvPr/>
        </p:nvSpPr>
        <p:spPr>
          <a:xfrm>
            <a:off x="2495130" y="4725466"/>
            <a:ext cx="920794" cy="281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324B24-7B03-48E2-B98A-822025F81455}"/>
              </a:ext>
            </a:extLst>
          </p:cNvPr>
          <p:cNvSpPr/>
          <p:nvPr/>
        </p:nvSpPr>
        <p:spPr>
          <a:xfrm>
            <a:off x="2495130" y="5061521"/>
            <a:ext cx="920794" cy="281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3A7377-B83B-42E8-B2A0-F201CA726CAC}"/>
              </a:ext>
            </a:extLst>
          </p:cNvPr>
          <p:cNvSpPr/>
          <p:nvPr/>
        </p:nvSpPr>
        <p:spPr>
          <a:xfrm>
            <a:off x="2532184" y="4352286"/>
            <a:ext cx="920794" cy="281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8E30E-A501-4410-B076-F20AF193B96F}"/>
              </a:ext>
            </a:extLst>
          </p:cNvPr>
          <p:cNvSpPr txBox="1"/>
          <p:nvPr/>
        </p:nvSpPr>
        <p:spPr>
          <a:xfrm>
            <a:off x="2386202" y="580443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IPV4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Hdr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8027A-C118-4F2C-BFDE-133929DADB7B}"/>
              </a:ext>
            </a:extLst>
          </p:cNvPr>
          <p:cNvSpPr txBox="1"/>
          <p:nvPr/>
        </p:nvSpPr>
        <p:spPr>
          <a:xfrm>
            <a:off x="25277" y="19050"/>
            <a:ext cx="3427701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How ACL Works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ACL Evaluation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04E7A-1269-4633-BA26-98CF57EB7122}"/>
              </a:ext>
            </a:extLst>
          </p:cNvPr>
          <p:cNvSpPr txBox="1"/>
          <p:nvPr/>
        </p:nvSpPr>
        <p:spPr>
          <a:xfrm>
            <a:off x="3178020" y="723805"/>
            <a:ext cx="59202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access-list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allow_traffic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permit UDP 122.1.1.1 255.255.255.255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access-list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allow_traffic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permit UDP 122.1.1.0 255.255.255.0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access-list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allow_traffic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permit UDP 122.1.0.0 255.255.0.0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access-list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allow_traffic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deny any 0.0.0.0 0.0.0.0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EF6B8-504C-45CC-86A0-486A7AB99FB4}"/>
              </a:ext>
            </a:extLst>
          </p:cNvPr>
          <p:cNvSpPr txBox="1"/>
          <p:nvPr/>
        </p:nvSpPr>
        <p:spPr>
          <a:xfrm>
            <a:off x="498764" y="2564157"/>
            <a:ext cx="5211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 Pkt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Proto = UDP 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122.1.1.2,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50.1.1.1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Match : Rule2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A9B2A-A0B6-4486-9764-14D5D667D064}"/>
              </a:ext>
            </a:extLst>
          </p:cNvPr>
          <p:cNvSpPr txBox="1"/>
          <p:nvPr/>
        </p:nvSpPr>
        <p:spPr>
          <a:xfrm>
            <a:off x="446543" y="4014621"/>
            <a:ext cx="52116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 Pkt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Proto = UDP 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122.1.1.1,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50.1.1.1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Match : Rule1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Pkt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Proto = UDP 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122.2.1.1,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50.1.1.1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Match : Rule4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FC914-8516-49E8-9FA2-38073E661E32}"/>
              </a:ext>
            </a:extLst>
          </p:cNvPr>
          <p:cNvSpPr txBox="1"/>
          <p:nvPr/>
        </p:nvSpPr>
        <p:spPr>
          <a:xfrm>
            <a:off x="6381617" y="2564157"/>
            <a:ext cx="5445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Many Rules in ACL may match the given input,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but we care only for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BEST MATCH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rule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Any field which is not specified by user in ACL rule is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taken as Don’t Care field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A0671-7FAE-4A30-AD29-8835A1EDDEFB}"/>
              </a:ext>
            </a:extLst>
          </p:cNvPr>
          <p:cNvSpPr txBox="1"/>
          <p:nvPr/>
        </p:nvSpPr>
        <p:spPr>
          <a:xfrm>
            <a:off x="446543" y="723805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Example 1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0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48027A-C118-4F2C-BFDE-133929DADB7B}"/>
              </a:ext>
            </a:extLst>
          </p:cNvPr>
          <p:cNvSpPr txBox="1"/>
          <p:nvPr/>
        </p:nvSpPr>
        <p:spPr>
          <a:xfrm>
            <a:off x="25278" y="19050"/>
            <a:ext cx="3267842" cy="30777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  <a:alpha val="50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3">
                <a:satMod val="1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flat">
            <a:bevelT prst="relaxedInset"/>
            <a:bevelB prst="convex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How ACL Works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  <a:sym typeface="Wingdings" panose="05000000000000000000" pitchFamily="2" charset="2"/>
              </a:rPr>
              <a:t>ACL Evaluation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04E7A-1269-4633-BA26-98CF57EB7122}"/>
              </a:ext>
            </a:extLst>
          </p:cNvPr>
          <p:cNvSpPr txBox="1"/>
          <p:nvPr/>
        </p:nvSpPr>
        <p:spPr>
          <a:xfrm>
            <a:off x="2167704" y="584147"/>
            <a:ext cx="830708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access-list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allow_traffic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permit UDP 122.1.1.1 255.255.255.255 40.1.1.1 255.255.255.255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access-list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allow_traffic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permit UDP 122.1.1.0 255.255.255.0 40.1.1.0 255.255.255.0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access-list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allow_traffic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permit UDP 122.1.0.0 255.255.0.0 40.0.0.0 255.255.0.0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access-list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allow_traffic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deny any 0.0.0.0 0.0.0.0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EF6B8-504C-45CC-86A0-486A7AB99FB4}"/>
              </a:ext>
            </a:extLst>
          </p:cNvPr>
          <p:cNvSpPr txBox="1"/>
          <p:nvPr/>
        </p:nvSpPr>
        <p:spPr>
          <a:xfrm>
            <a:off x="498764" y="2564157"/>
            <a:ext cx="5211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 Pkt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Proto = UDP 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122.1.1.2,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50.1.1.1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Match : Rule4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A9B2A-A0B6-4486-9764-14D5D667D064}"/>
              </a:ext>
            </a:extLst>
          </p:cNvPr>
          <p:cNvSpPr txBox="1"/>
          <p:nvPr/>
        </p:nvSpPr>
        <p:spPr>
          <a:xfrm>
            <a:off x="446543" y="4014621"/>
            <a:ext cx="53254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 Pkt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Proto = UDP 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122.1.1.1,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40.1.1.10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Match : Rule2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IP </a:t>
            </a:r>
            <a:r>
              <a:rPr kumimoji="0" lang="en-I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Pkt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Proto = TCP 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122.2.1.1,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dst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= 50.1.1.1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Match : Rule4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FC914-8516-49E8-9FA2-38073E661E32}"/>
              </a:ext>
            </a:extLst>
          </p:cNvPr>
          <p:cNvSpPr txBox="1"/>
          <p:nvPr/>
        </p:nvSpPr>
        <p:spPr>
          <a:xfrm>
            <a:off x="6381617" y="2564157"/>
            <a:ext cx="54457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Many Rules in ACL may match the given input,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but we care only for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BEST MATCH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rule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Any field which is not specified by user in ACL rule is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	taken as Don’t Care field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Pls watch on you-tube to learn more on ACLs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A0671-7FAE-4A30-AD29-8835A1EDDEFB}"/>
              </a:ext>
            </a:extLst>
          </p:cNvPr>
          <p:cNvSpPr txBox="1"/>
          <p:nvPr/>
        </p:nvSpPr>
        <p:spPr>
          <a:xfrm>
            <a:off x="446543" y="723805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Example 2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9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60511fa-4aa1-4a0c-a414-a6067d1f91b5}" enabled="1" method="Privileged" siteId="{8ffae2e5-6ff0-4510-bbf3-ca842d7ca55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6294</Words>
  <Application>Microsoft Office PowerPoint</Application>
  <PresentationFormat>Widescreen</PresentationFormat>
  <Paragraphs>1450</Paragraphs>
  <Slides>46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Baskerville Old Face</vt:lpstr>
      <vt:lpstr>Calibri</vt:lpstr>
      <vt:lpstr>Calibri Light</vt:lpstr>
      <vt:lpstr>Century</vt:lpstr>
      <vt:lpstr>Century Gothic</vt:lpstr>
      <vt:lpstr>Wingdings</vt:lpstr>
      <vt:lpstr>Office Theme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Sagar</dc:creator>
  <cp:lastModifiedBy>Abhishek Sagar</cp:lastModifiedBy>
  <cp:revision>2</cp:revision>
  <dcterms:created xsi:type="dcterms:W3CDTF">2023-05-04T15:58:14Z</dcterms:created>
  <dcterms:modified xsi:type="dcterms:W3CDTF">2023-05-04T15:59:29Z</dcterms:modified>
</cp:coreProperties>
</file>