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7.xml" ContentType="application/vnd.openxmlformats-officedocument.themeOverride+xml"/>
  <Override PartName="/ppt/charts/chart28.xml" ContentType="application/vnd.openxmlformats-officedocument.drawingml.chart+xml"/>
  <Override PartName="/ppt/theme/themeOverride8.xml" ContentType="application/vnd.openxmlformats-officedocument.themeOverride+xml"/>
  <Override PartName="/ppt/charts/chart29.xml" ContentType="application/vnd.openxmlformats-officedocument.drawingml.chart+xml"/>
  <Override PartName="/ppt/theme/themeOverride9.xml" ContentType="application/vnd.openxmlformats-officedocument.themeOverride+xml"/>
  <Override PartName="/ppt/charts/chart30.xml" ContentType="application/vnd.openxmlformats-officedocument.drawingml.chart+xml"/>
  <Override PartName="/ppt/theme/themeOverride10.xml" ContentType="application/vnd.openxmlformats-officedocument.themeOverride+xml"/>
  <Override PartName="/ppt/charts/chart31.xml" ContentType="application/vnd.openxmlformats-officedocument.drawingml.chart+xml"/>
  <Override PartName="/ppt/theme/themeOverride11.xml" ContentType="application/vnd.openxmlformats-officedocument.themeOverride+xml"/>
  <Override PartName="/ppt/charts/chart32.xml" ContentType="application/vnd.openxmlformats-officedocument.drawingml.chart+xml"/>
  <Override PartName="/ppt/theme/themeOverride12.xml" ContentType="application/vnd.openxmlformats-officedocument.themeOverride+xml"/>
  <Override PartName="/ppt/charts/chart3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6" r:id="rId3"/>
    <p:sldId id="257" r:id="rId4"/>
    <p:sldId id="312" r:id="rId5"/>
    <p:sldId id="273" r:id="rId6"/>
    <p:sldId id="313" r:id="rId7"/>
    <p:sldId id="305" r:id="rId8"/>
    <p:sldId id="297" r:id="rId9"/>
    <p:sldId id="306" r:id="rId10"/>
    <p:sldId id="307" r:id="rId11"/>
    <p:sldId id="300" r:id="rId12"/>
    <p:sldId id="315" r:id="rId13"/>
    <p:sldId id="323" r:id="rId14"/>
    <p:sldId id="299" r:id="rId15"/>
    <p:sldId id="279" r:id="rId16"/>
    <p:sldId id="320" r:id="rId17"/>
    <p:sldId id="321" r:id="rId18"/>
    <p:sldId id="317" r:id="rId19"/>
    <p:sldId id="302" r:id="rId20"/>
    <p:sldId id="308" r:id="rId21"/>
    <p:sldId id="322" r:id="rId22"/>
    <p:sldId id="314" r:id="rId23"/>
    <p:sldId id="318" r:id="rId24"/>
    <p:sldId id="319" r:id="rId2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5474"/>
    <a:srgbClr val="4672DA"/>
    <a:srgbClr val="C0234A"/>
    <a:srgbClr val="499553"/>
    <a:srgbClr val="275A9A"/>
    <a:srgbClr val="257094"/>
    <a:srgbClr val="2162A6"/>
    <a:srgbClr val="2A6A80"/>
    <a:srgbClr val="BCC1C1"/>
    <a:srgbClr val="0E2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0" autoAdjust="0"/>
    <p:restoredTop sz="99855" autoAdjust="0"/>
  </p:normalViewPr>
  <p:slideViewPr>
    <p:cSldViewPr snapToGrid="0">
      <p:cViewPr>
        <p:scale>
          <a:sx n="140" d="100"/>
          <a:sy n="140" d="100"/>
        </p:scale>
        <p:origin x="-896" y="-21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CDFDF"/>
            </a:solidFill>
            <a:effectLst/>
          </c:spPr>
          <c:dPt>
            <c:idx val="0"/>
            <c:bubble3D val="0"/>
            <c:spPr>
              <a:solidFill>
                <a:srgbClr val="2B4A86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99553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test</c:v>
                </c:pt>
                <c:pt idx="1">
                  <c:v>estsads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24.0</c:v>
                </c:pt>
                <c:pt idx="1">
                  <c:v>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99553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test</c:v>
                </c:pt>
                <c:pt idx="1">
                  <c:v>estsads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24.0</c:v>
                </c:pt>
                <c:pt idx="1">
                  <c:v>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B9855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sdasdf</c:v>
                </c:pt>
                <c:pt idx="1">
                  <c:v>a;sdlkj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25.0</c:v>
                </c:pt>
                <c:pt idx="1">
                  <c:v>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F39B1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ddd</c:v>
                </c:pt>
                <c:pt idx="1">
                  <c:v>ccc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17.0</c:v>
                </c:pt>
                <c:pt idx="1">
                  <c:v>83.0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SADFSADF</c:v>
                </c:pt>
              </c:strCache>
            </c:strRef>
          </c:tx>
          <c:spPr>
            <a:solidFill>
              <a:srgbClr val="4F39B1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ASDF</c:v>
                </c:pt>
                <c:pt idx="1">
                  <c:v>ASSADFSADF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45.0</c:v>
                </c:pt>
                <c:pt idx="1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F39B1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ddd</c:v>
                </c:pt>
                <c:pt idx="1">
                  <c:v>ccc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17.0</c:v>
                </c:pt>
                <c:pt idx="1">
                  <c:v>83.0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SADFSADF</c:v>
                </c:pt>
              </c:strCache>
            </c:strRef>
          </c:tx>
          <c:spPr>
            <a:solidFill>
              <a:srgbClr val="4F39B1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ASDF</c:v>
                </c:pt>
                <c:pt idx="1">
                  <c:v>ASSADFSADF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45.0</c:v>
                </c:pt>
                <c:pt idx="1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A6A80"/>
            </a:solidFill>
            <a:effectLst/>
          </c:spPr>
          <c:dPt>
            <c:idx val="1"/>
            <c:bubble3D val="0"/>
            <c:spPr>
              <a:solidFill>
                <a:srgbClr val="BCC1C1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TEST</c:v>
                </c:pt>
                <c:pt idx="1">
                  <c:v>ASDF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31.0</c:v>
                </c:pt>
                <c:pt idx="1">
                  <c:v>69.0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A6A80"/>
            </a:solidFill>
            <a:effectLst/>
          </c:spPr>
          <c:dPt>
            <c:idx val="1"/>
            <c:bubble3D val="0"/>
            <c:spPr>
              <a:solidFill>
                <a:srgbClr val="BCC1C1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GFHH</c:v>
                </c:pt>
                <c:pt idx="1">
                  <c:v>ASDF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27.0</c:v>
                </c:pt>
                <c:pt idx="1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A6A80"/>
            </a:solidFill>
            <a:effectLst/>
          </c:spPr>
          <c:dPt>
            <c:idx val="1"/>
            <c:bubble3D val="0"/>
            <c:spPr>
              <a:solidFill>
                <a:srgbClr val="BCC1C1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TEST</c:v>
                </c:pt>
                <c:pt idx="1">
                  <c:v>ASDF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31.0</c:v>
                </c:pt>
                <c:pt idx="1">
                  <c:v>69.0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B4A86"/>
            </a:solidFill>
            <a:effectLst/>
          </c:spPr>
          <c:dPt>
            <c:idx val="1"/>
            <c:bubble3D val="0"/>
            <c:spPr>
              <a:solidFill>
                <a:srgbClr val="DCDFDF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A6A80"/>
            </a:solidFill>
            <a:effectLst/>
          </c:spPr>
          <c:dPt>
            <c:idx val="1"/>
            <c:bubble3D val="0"/>
            <c:spPr>
              <a:solidFill>
                <a:srgbClr val="BCC1C1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GFHH</c:v>
                </c:pt>
                <c:pt idx="1">
                  <c:v>ASDF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27.0</c:v>
                </c:pt>
                <c:pt idx="1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B9855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sdasdf</c:v>
                </c:pt>
                <c:pt idx="1">
                  <c:v>a;sdlkj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25.0</c:v>
                </c:pt>
                <c:pt idx="1">
                  <c:v>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F39B1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ddd</c:v>
                </c:pt>
                <c:pt idx="1">
                  <c:v>ccc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17.0</c:v>
                </c:pt>
                <c:pt idx="1">
                  <c:v>83.0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SADFSADF</c:v>
                </c:pt>
              </c:strCache>
            </c:strRef>
          </c:tx>
          <c:spPr>
            <a:solidFill>
              <a:srgbClr val="4F39B1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ASDF</c:v>
                </c:pt>
                <c:pt idx="1">
                  <c:v>ASSADFSADF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45.0</c:v>
                </c:pt>
                <c:pt idx="1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99553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test</c:v>
                </c:pt>
                <c:pt idx="1">
                  <c:v>estsads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24.0</c:v>
                </c:pt>
                <c:pt idx="1">
                  <c:v>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90258F"/>
              </a:solidFill>
              <a:effectLst/>
            </c:spPr>
          </c:dPt>
          <c:dPt>
            <c:idx val="1"/>
            <c:bubble3D val="0"/>
            <c:spPr>
              <a:solidFill>
                <a:srgbClr val="DADCDC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user</c:v>
                </c:pt>
                <c:pt idx="1">
                  <c:v>non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CDFDF"/>
            </a:solidFill>
            <a:effectLst/>
          </c:spPr>
          <c:dPt>
            <c:idx val="0"/>
            <c:bubble3D val="0"/>
            <c:spPr>
              <a:solidFill>
                <a:srgbClr val="90258F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user</c:v>
                </c:pt>
                <c:pt idx="1">
                  <c:v>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CDFDF"/>
            </a:solidFill>
            <a:effectLst/>
          </c:spPr>
          <c:dPt>
            <c:idx val="0"/>
            <c:bubble3D val="0"/>
            <c:spPr>
              <a:solidFill>
                <a:srgbClr val="2B4A86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B4A86"/>
            </a:solidFill>
            <a:effectLst/>
          </c:spPr>
          <c:dPt>
            <c:idx val="1"/>
            <c:bubble3D val="0"/>
            <c:spPr>
              <a:solidFill>
                <a:srgbClr val="DCDFDF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F39B1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ddd</c:v>
                </c:pt>
                <c:pt idx="1">
                  <c:v>ccc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17.0</c:v>
                </c:pt>
                <c:pt idx="1">
                  <c:v>83.0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CDFDF"/>
            </a:solidFill>
            <a:effectLst/>
          </c:spPr>
          <c:dPt>
            <c:idx val="0"/>
            <c:bubble3D val="0"/>
            <c:spPr>
              <a:solidFill>
                <a:srgbClr val="2B4A86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SADFSADF</c:v>
                </c:pt>
              </c:strCache>
            </c:strRef>
          </c:tx>
          <c:spPr>
            <a:solidFill>
              <a:srgbClr val="4F39B1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ASDF</c:v>
                </c:pt>
                <c:pt idx="1">
                  <c:v>ASSADFSADF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45.0</c:v>
                </c:pt>
                <c:pt idx="1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CDFDF"/>
            </a:solidFill>
            <a:effectLst/>
          </c:spPr>
          <c:dPt>
            <c:idx val="0"/>
            <c:bubble3D val="0"/>
            <c:spPr>
              <a:solidFill>
                <a:srgbClr val="2B4A86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B4A86"/>
            </a:solidFill>
            <a:effectLst/>
          </c:spPr>
          <c:dPt>
            <c:idx val="1"/>
            <c:bubble3D val="0"/>
            <c:spPr>
              <a:solidFill>
                <a:srgbClr val="DCDFDF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B4A86"/>
            </a:solidFill>
            <a:effectLst/>
          </c:spPr>
          <c:dPt>
            <c:idx val="1"/>
            <c:bubble3D val="0"/>
            <c:spPr>
              <a:solidFill>
                <a:srgbClr val="DCDFDF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90258F"/>
              </a:solidFill>
              <a:effectLst/>
            </c:spPr>
          </c:dPt>
          <c:dPt>
            <c:idx val="1"/>
            <c:bubble3D val="0"/>
            <c:spPr>
              <a:solidFill>
                <a:srgbClr val="DADCDC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user</c:v>
                </c:pt>
                <c:pt idx="1">
                  <c:v>non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CDFDF"/>
            </a:solidFill>
            <a:effectLst/>
          </c:spPr>
          <c:dPt>
            <c:idx val="0"/>
            <c:bubble3D val="0"/>
            <c:spPr>
              <a:solidFill>
                <a:srgbClr val="90258F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user</c:v>
                </c:pt>
                <c:pt idx="1">
                  <c:v>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90258F"/>
              </a:solidFill>
              <a:effectLst/>
            </c:spPr>
          </c:dPt>
          <c:dPt>
            <c:idx val="1"/>
            <c:bubble3D val="0"/>
            <c:spPr>
              <a:solidFill>
                <a:srgbClr val="DADCDC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user</c:v>
                </c:pt>
                <c:pt idx="1">
                  <c:v>non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CDFDF"/>
            </a:solidFill>
            <a:effectLst/>
          </c:spPr>
          <c:dPt>
            <c:idx val="0"/>
            <c:bubble3D val="0"/>
            <c:spPr>
              <a:solidFill>
                <a:srgbClr val="90258F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user</c:v>
                </c:pt>
                <c:pt idx="1">
                  <c:v>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B9855"/>
            </a:solidFill>
            <a:effectLst/>
          </c:spPr>
          <c:dPt>
            <c:idx val="1"/>
            <c:bubble3D val="0"/>
            <c:spPr>
              <a:solidFill>
                <a:srgbClr val="BDC1C2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sdasdf</c:v>
                </c:pt>
                <c:pt idx="1">
                  <c:v>a;sdlkj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25.0</c:v>
                </c:pt>
                <c:pt idx="1">
                  <c:v>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p-arrows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56"/>
            <a:ext cx="3474805" cy="6166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58135"/>
            <a:ext cx="9148004" cy="66343"/>
          </a:xfrm>
          <a:prstGeom prst="rect">
            <a:avLst/>
          </a:prstGeom>
          <a:solidFill>
            <a:srgbClr val="E261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SM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52" y="5140791"/>
            <a:ext cx="2393308" cy="4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1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_lines-crea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04" cy="22570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58135"/>
            <a:ext cx="9148004" cy="66343"/>
          </a:xfrm>
          <a:prstGeom prst="rect">
            <a:avLst/>
          </a:prstGeom>
          <a:solidFill>
            <a:srgbClr val="E261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SM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7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dott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1414" y="46013"/>
            <a:ext cx="9066276" cy="5631180"/>
          </a:xfrm>
          <a:prstGeom prst="rect">
            <a:avLst/>
          </a:prstGeom>
          <a:noFill/>
          <a:ln w="63500" cmpd="sng">
            <a:solidFill>
              <a:srgbClr val="F4D98C"/>
            </a:solidFill>
            <a:miter lim="800000"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18641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1581" y="128945"/>
            <a:ext cx="8924544" cy="5486400"/>
          </a:xfrm>
          <a:prstGeom prst="rect">
            <a:avLst/>
          </a:prstGeom>
          <a:noFill/>
          <a:ln w="12700" cmpd="sng">
            <a:solidFill>
              <a:schemeClr val="tx1">
                <a:lumMod val="85000"/>
                <a:lumOff val="15000"/>
              </a:schemeClr>
            </a:solidFill>
            <a:prstDash val="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SSM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4253" y="39072"/>
            <a:ext cx="9062219" cy="5625983"/>
          </a:xfrm>
          <a:prstGeom prst="rect">
            <a:avLst/>
          </a:prstGeom>
          <a:noFill/>
          <a:ln w="285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91861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2435" y="85998"/>
            <a:ext cx="8971650" cy="5531067"/>
          </a:xfrm>
          <a:prstGeom prst="rect">
            <a:avLst/>
          </a:prstGeom>
          <a:noFill/>
          <a:ln w="12700" cmpd="sng">
            <a:solidFill>
              <a:schemeClr val="tx1">
                <a:lumMod val="85000"/>
                <a:lumOff val="15000"/>
              </a:schemeClr>
            </a:solidFill>
            <a:prstDash val="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SM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peac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11467" y="123842"/>
            <a:ext cx="8927401" cy="5471539"/>
          </a:xfrm>
          <a:prstGeom prst="rect">
            <a:avLst/>
          </a:prstGeom>
          <a:noFill/>
          <a:ln w="215900" cmpd="sng">
            <a:solidFill>
              <a:srgbClr val="C65651"/>
            </a:solidFill>
            <a:miter lim="800000"/>
          </a:ln>
          <a:scene3d>
            <a:camera prst="orthographicFront"/>
            <a:lightRig rig="threePt" dir="t"/>
          </a:scene3d>
          <a:sp3d>
            <a:bevelT w="25400" h="25400" prst="divot"/>
            <a:bevelB w="25400" h="254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3465" y="281456"/>
            <a:ext cx="8617776" cy="5166405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8599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11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7492" y="729238"/>
            <a:ext cx="8129018" cy="4243295"/>
          </a:xfrm>
          <a:prstGeom prst="rect">
            <a:avLst/>
          </a:prstGeom>
          <a:solidFill>
            <a:srgbClr val="D35F59"/>
          </a:solidFill>
          <a:ln w="2159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2876" y="145522"/>
            <a:ext cx="8858249" cy="5410728"/>
          </a:xfrm>
          <a:prstGeom prst="rect">
            <a:avLst/>
          </a:prstGeom>
          <a:noFill/>
          <a:ln w="254000" cmpd="sng">
            <a:solidFill>
              <a:srgbClr val="D35F5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77983" y="300439"/>
            <a:ext cx="8591130" cy="5115954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20408" y="343051"/>
            <a:ext cx="8505368" cy="5028233"/>
          </a:xfrm>
          <a:prstGeom prst="rect">
            <a:avLst/>
          </a:prstGeom>
          <a:noFill/>
          <a:ln w="12700" cmpd="sng">
            <a:solidFill>
              <a:srgbClr val="7F7F7F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36066" y="113404"/>
            <a:ext cx="8902802" cy="5481978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3073" y="132302"/>
            <a:ext cx="8869745" cy="5433857"/>
          </a:xfrm>
          <a:prstGeom prst="rect">
            <a:avLst/>
          </a:prstGeom>
          <a:solidFill>
            <a:srgbClr val="D35F59"/>
          </a:solidFill>
          <a:ln w="19050" cmpd="sng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3546" y="75602"/>
            <a:ext cx="8988800" cy="5562600"/>
          </a:xfrm>
          <a:prstGeom prst="rect">
            <a:avLst/>
          </a:prstGeom>
          <a:noFill/>
          <a:ln w="12700" cap="sq" cmpd="sng">
            <a:solidFill>
              <a:srgbClr val="7F7F7F"/>
            </a:solidFill>
            <a:prstDash val="dot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p or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41772"/>
            <a:ext cx="9088283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5376" y="2106083"/>
            <a:ext cx="5204222" cy="2751667"/>
          </a:xfrm>
          <a:prstGeom prst="rect">
            <a:avLst/>
          </a:prstGeom>
        </p:spPr>
        <p:txBody>
          <a:bodyPr vert="horz"/>
          <a:lstStyle>
            <a:lvl1pPr marL="178308" indent="-178308">
              <a:buClr>
                <a:srgbClr val="EA9643"/>
              </a:buClr>
              <a:buFont typeface="Wingdings" charset="2"/>
              <a:buChar char="§"/>
              <a:defRPr sz="1900">
                <a:solidFill>
                  <a:srgbClr val="404040"/>
                </a:solidFill>
                <a:latin typeface="Gotham Book"/>
                <a:cs typeface="Gotham Book"/>
              </a:defRPr>
            </a:lvl1pPr>
            <a:lvl2pPr>
              <a:defRPr sz="1900">
                <a:latin typeface="Gotham Book"/>
                <a:cs typeface="Gotham Book"/>
              </a:defRPr>
            </a:lvl2pPr>
            <a:lvl3pPr>
              <a:defRPr sz="1900">
                <a:latin typeface="Gotham Book"/>
                <a:cs typeface="Gotham Book"/>
              </a:defRPr>
            </a:lvl3pPr>
            <a:lvl4pPr>
              <a:defRPr sz="1900">
                <a:latin typeface="Gotham Book"/>
                <a:cs typeface="Gotham Book"/>
              </a:defRPr>
            </a:lvl4pPr>
            <a:lvl5pPr>
              <a:defRPr sz="1900">
                <a:latin typeface="Gotham Book"/>
                <a:cs typeface="Gotham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8599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1772"/>
            <a:ext cx="368710" cy="5673228"/>
          </a:xfrm>
          <a:prstGeom prst="rect">
            <a:avLst/>
          </a:prstGeom>
          <a:solidFill>
            <a:srgbClr val="D35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6283" y="5562376"/>
            <a:ext cx="9073841" cy="0"/>
          </a:xfrm>
          <a:prstGeom prst="line">
            <a:avLst/>
          </a:prstGeom>
          <a:ln w="19050" cap="rnd" cmpd="sng">
            <a:solidFill>
              <a:schemeClr val="tx1">
                <a:lumMod val="50000"/>
                <a:lumOff val="50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9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ott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0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" y="5528359"/>
            <a:ext cx="9073841" cy="0"/>
          </a:xfrm>
          <a:prstGeom prst="line">
            <a:avLst/>
          </a:prstGeom>
          <a:ln w="25400" cap="rnd" cmpd="sng">
            <a:solidFill>
              <a:schemeClr val="tx1"/>
            </a:solidFill>
            <a:prstDash val="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18975" y="2138948"/>
            <a:ext cx="4180973" cy="174903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background1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0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2" r:id="rId4"/>
    <p:sldLayoutId id="2147483658" r:id="rId5"/>
    <p:sldLayoutId id="2147483655" r:id="rId6"/>
    <p:sldLayoutId id="2147483657" r:id="rId7"/>
    <p:sldLayoutId id="2147483650" r:id="rId8"/>
    <p:sldLayoutId id="2147483656" r:id="rId9"/>
    <p:sldLayoutId id="214748366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Relationship Id="rId3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Relationship Id="rId3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Relationship Id="rId3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4" Type="http://schemas.openxmlformats.org/officeDocument/2006/relationships/chart" Target="../charts/chart23.xml"/><Relationship Id="rId5" Type="http://schemas.openxmlformats.org/officeDocument/2006/relationships/chart" Target="../charts/chart24.xml"/><Relationship Id="rId6" Type="http://schemas.openxmlformats.org/officeDocument/2006/relationships/chart" Target="../charts/chart25.xml"/><Relationship Id="rId7" Type="http://schemas.openxmlformats.org/officeDocument/2006/relationships/chart" Target="../charts/chart26.xml"/><Relationship Id="rId8" Type="http://schemas.openxmlformats.org/officeDocument/2006/relationships/chart" Target="../charts/chart27.xml"/><Relationship Id="rId9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4" Type="http://schemas.openxmlformats.org/officeDocument/2006/relationships/chart" Target="../charts/chart31.xml"/><Relationship Id="rId5" Type="http://schemas.openxmlformats.org/officeDocument/2006/relationships/chart" Target="../charts/chart32.xml"/><Relationship Id="rId6" Type="http://schemas.openxmlformats.org/officeDocument/2006/relationships/chart" Target="../charts/chart33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9126" y="2268635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2B2D2C"/>
                </a:solidFill>
                <a:latin typeface="Gotham"/>
                <a:cs typeface="Gotham"/>
              </a:rPr>
              <a:t>HOW TO FIND YOUR CREW </a:t>
            </a:r>
            <a:br>
              <a:rPr lang="en-US" sz="2400" dirty="0" smtClean="0">
                <a:solidFill>
                  <a:srgbClr val="2B2D2C"/>
                </a:solidFill>
                <a:latin typeface="Gotham"/>
                <a:cs typeface="Gotham"/>
              </a:rPr>
            </a:br>
            <a:r>
              <a:rPr lang="en-US" dirty="0" smtClean="0">
                <a:solidFill>
                  <a:srgbClr val="2B2D2C"/>
                </a:solidFill>
                <a:latin typeface="Thirsty Script Extrabold Demo"/>
                <a:cs typeface="Thirsty Script Extrabold Demo"/>
              </a:rPr>
              <a:t>on social media</a:t>
            </a:r>
            <a:endParaRPr lang="en-US" sz="4400" dirty="0">
              <a:solidFill>
                <a:srgbClr val="2B2D2C"/>
              </a:solidFill>
              <a:latin typeface="Thirsty Script Extrabold Demo"/>
              <a:cs typeface="Thirsty Script Extrabold Demo"/>
            </a:endParaRPr>
          </a:p>
        </p:txBody>
      </p:sp>
      <p:pic>
        <p:nvPicPr>
          <p:cNvPr id="9" name="Picture 8" descr="school-mater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38" y="1513541"/>
            <a:ext cx="653043" cy="6530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14664384"/>
              </p:ext>
            </p:extLst>
          </p:nvPr>
        </p:nvGraphicFramePr>
        <p:xfrm>
          <a:off x="602005" y="2818886"/>
          <a:ext cx="2877093" cy="194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35797859"/>
              </p:ext>
            </p:extLst>
          </p:nvPr>
        </p:nvGraphicFramePr>
        <p:xfrm>
          <a:off x="2319795" y="2821519"/>
          <a:ext cx="2889390" cy="192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45754" y="489092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800" b="1" dirty="0" err="1" smtClean="0">
                <a:solidFill>
                  <a:srgbClr val="404040"/>
                </a:solidFill>
                <a:latin typeface="Gotham"/>
                <a:cs typeface="Gotham"/>
              </a:rPr>
              <a:t>Pinterest</a:t>
            </a:r>
            <a:endParaRPr lang="en-US" sz="2800" b="1" dirty="0" smtClean="0">
              <a:solidFill>
                <a:srgbClr val="404040"/>
              </a:solidFill>
              <a:latin typeface="Gotham"/>
              <a:cs typeface="Gotham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34778" y="3575098"/>
            <a:ext cx="815879" cy="421872"/>
            <a:chOff x="6280633" y="1117456"/>
            <a:chExt cx="815879" cy="421872"/>
          </a:xfrm>
        </p:grpSpPr>
        <p:sp>
          <p:nvSpPr>
            <p:cNvPr id="10" name="TextBox 9"/>
            <p:cNvSpPr txBox="1"/>
            <p:nvPr/>
          </p:nvSpPr>
          <p:spPr>
            <a:xfrm>
              <a:off x="6312119" y="1117456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4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5%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0633" y="1339273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WOMEN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19894" y="3599729"/>
            <a:ext cx="815879" cy="421872"/>
            <a:chOff x="6280633" y="1140547"/>
            <a:chExt cx="815879" cy="421872"/>
          </a:xfrm>
        </p:grpSpPr>
        <p:sp>
          <p:nvSpPr>
            <p:cNvPr id="15" name="TextBox 14"/>
            <p:cNvSpPr txBox="1"/>
            <p:nvPr/>
          </p:nvSpPr>
          <p:spPr>
            <a:xfrm>
              <a:off x="6312119" y="1140547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17%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80633" y="1362364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33703" y="1509643"/>
            <a:ext cx="3108979" cy="1189635"/>
            <a:chOff x="1187276" y="1508235"/>
            <a:chExt cx="3108979" cy="1189635"/>
          </a:xfrm>
        </p:grpSpPr>
        <p:grpSp>
          <p:nvGrpSpPr>
            <p:cNvPr id="18" name="Group 17"/>
            <p:cNvGrpSpPr/>
            <p:nvPr/>
          </p:nvGrpSpPr>
          <p:grpSpPr>
            <a:xfrm>
              <a:off x="1771180" y="1638404"/>
              <a:ext cx="1739515" cy="77044"/>
              <a:chOff x="1771180" y="1934737"/>
              <a:chExt cx="1739515" cy="77044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771180" y="1934737"/>
                <a:ext cx="1739515" cy="76970"/>
              </a:xfrm>
              <a:prstGeom prst="roundRect">
                <a:avLst/>
              </a:prstGeom>
              <a:solidFill>
                <a:srgbClr val="420C0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771180" y="1934737"/>
                <a:ext cx="579393" cy="77044"/>
              </a:xfrm>
              <a:prstGeom prst="roundRect">
                <a:avLst/>
              </a:prstGeom>
              <a:solidFill>
                <a:srgbClr val="AE1F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771180" y="1937632"/>
              <a:ext cx="1739515" cy="77961"/>
              <a:chOff x="1771180" y="2224313"/>
              <a:chExt cx="1739515" cy="77961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771180" y="2224314"/>
                <a:ext cx="1739515" cy="76970"/>
              </a:xfrm>
              <a:prstGeom prst="roundRect">
                <a:avLst/>
              </a:prstGeom>
              <a:solidFill>
                <a:srgbClr val="420C0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771180" y="2224313"/>
                <a:ext cx="569915" cy="77961"/>
              </a:xfrm>
              <a:prstGeom prst="roundRect">
                <a:avLst/>
              </a:prstGeom>
              <a:solidFill>
                <a:srgbClr val="AE1F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71180" y="2236862"/>
              <a:ext cx="1739515" cy="76971"/>
              <a:chOff x="1771180" y="2559395"/>
              <a:chExt cx="1739515" cy="7697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771180" y="2559396"/>
                <a:ext cx="1739515" cy="76970"/>
              </a:xfrm>
              <a:prstGeom prst="roundRect">
                <a:avLst/>
              </a:prstGeom>
              <a:solidFill>
                <a:srgbClr val="420C0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771180" y="2559395"/>
                <a:ext cx="465656" cy="76834"/>
              </a:xfrm>
              <a:prstGeom prst="roundRect">
                <a:avLst/>
              </a:prstGeom>
              <a:solidFill>
                <a:srgbClr val="AE1F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771180" y="2536092"/>
              <a:ext cx="1739515" cy="76970"/>
              <a:chOff x="1771180" y="2832425"/>
              <a:chExt cx="1739515" cy="7697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771180" y="2832425"/>
                <a:ext cx="1739515" cy="76970"/>
              </a:xfrm>
              <a:prstGeom prst="roundRect">
                <a:avLst/>
              </a:prstGeom>
              <a:solidFill>
                <a:srgbClr val="420C0E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1771180" y="2836961"/>
                <a:ext cx="285572" cy="68356"/>
              </a:xfrm>
              <a:prstGeom prst="roundRect">
                <a:avLst/>
              </a:prstGeom>
              <a:solidFill>
                <a:srgbClr val="AE1F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87276" y="1552143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18 - 29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7276" y="1856041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30 - 49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87276" y="2162165"/>
              <a:ext cx="622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50 - 64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87277" y="2454595"/>
              <a:ext cx="4566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65 +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43348" y="1508235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36%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3348" y="181435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34%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43348" y="211283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28%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43348" y="2420871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16%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261361" y="4912103"/>
            <a:ext cx="3274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Gotham"/>
                <a:cs typeface="Gotham"/>
              </a:rPr>
              <a:t>Source: </a:t>
            </a:r>
            <a:r>
              <a:rPr lang="en-US" sz="800" dirty="0" err="1" smtClean="0">
                <a:latin typeface="Gotham"/>
                <a:cs typeface="Gotham"/>
              </a:rPr>
              <a:t>SproutSocial</a:t>
            </a:r>
            <a:r>
              <a:rPr lang="en-US" sz="800" dirty="0" smtClean="0">
                <a:latin typeface="Gotham"/>
                <a:cs typeface="Gotham"/>
              </a:rPr>
              <a:t> March 2017</a:t>
            </a:r>
            <a:endParaRPr lang="en-US" sz="800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12500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62050" y="1584877"/>
            <a:ext cx="2833890" cy="2413271"/>
          </a:xfrm>
          <a:prstGeom prst="rect">
            <a:avLst/>
          </a:prstGeom>
          <a:solidFill>
            <a:srgbClr val="BF1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566000" y="1809025"/>
            <a:ext cx="2430039" cy="23931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150+ </a:t>
            </a:r>
            <a:r>
              <a:rPr lang="en-US" sz="1400" dirty="0">
                <a:solidFill>
                  <a:srgbClr val="FFFFFF"/>
                </a:solidFill>
                <a:latin typeface="Gotham"/>
                <a:cs typeface="Gotham"/>
              </a:rPr>
              <a:t>million users</a:t>
            </a:r>
          </a:p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70% between the ages of 18 and 49</a:t>
            </a:r>
            <a:endParaRPr lang="en-US" sz="1400" dirty="0">
              <a:solidFill>
                <a:srgbClr val="FFFFFF"/>
              </a:solidFill>
              <a:latin typeface="Gotham"/>
              <a:cs typeface="Gotham"/>
            </a:endParaRPr>
          </a:p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35% make over $75K</a:t>
            </a:r>
          </a:p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34% </a:t>
            </a:r>
            <a:r>
              <a:rPr lang="en-US" sz="1400" dirty="0">
                <a:solidFill>
                  <a:srgbClr val="FFFFFF"/>
                </a:solidFill>
                <a:latin typeface="Gotham"/>
                <a:cs typeface="Gotham"/>
              </a:rPr>
              <a:t>graduated </a:t>
            </a: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college</a:t>
            </a:r>
            <a:endParaRPr lang="en-US" sz="1400" dirty="0">
              <a:solidFill>
                <a:srgbClr val="FFFFFF"/>
              </a:solidFill>
              <a:latin typeface="Gotham"/>
              <a:cs typeface="Gotham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142680" y="1868007"/>
            <a:ext cx="4208602" cy="27081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Font typeface="Wingdings" charset="2"/>
              <a:buChar char="§"/>
            </a:pPr>
            <a:endParaRPr lang="en-US" sz="1800" dirty="0" smtClean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1043" y="3855082"/>
            <a:ext cx="579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D35F59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89092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800" b="1" dirty="0" err="1" smtClean="0">
                <a:solidFill>
                  <a:srgbClr val="404040"/>
                </a:solidFill>
                <a:latin typeface="Gotham"/>
                <a:cs typeface="Gotham"/>
              </a:rPr>
              <a:t>Pinterest</a:t>
            </a:r>
            <a:endParaRPr lang="en-US" sz="2800" b="1" dirty="0" smtClean="0">
              <a:solidFill>
                <a:srgbClr val="404040"/>
              </a:solidFill>
              <a:latin typeface="Gotham"/>
              <a:cs typeface="Gotham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677108383"/>
              </p:ext>
            </p:extLst>
          </p:nvPr>
        </p:nvGraphicFramePr>
        <p:xfrm>
          <a:off x="602005" y="2818886"/>
          <a:ext cx="2877093" cy="194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811156935"/>
              </p:ext>
            </p:extLst>
          </p:nvPr>
        </p:nvGraphicFramePr>
        <p:xfrm>
          <a:off x="2319795" y="2821519"/>
          <a:ext cx="2889390" cy="192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334778" y="3575098"/>
            <a:ext cx="815879" cy="421872"/>
            <a:chOff x="6280633" y="1117456"/>
            <a:chExt cx="815879" cy="421872"/>
          </a:xfrm>
        </p:grpSpPr>
        <p:sp>
          <p:nvSpPr>
            <p:cNvPr id="19" name="TextBox 18"/>
            <p:cNvSpPr txBox="1"/>
            <p:nvPr/>
          </p:nvSpPr>
          <p:spPr>
            <a:xfrm>
              <a:off x="6312119" y="1117456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4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5%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80633" y="1339273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WOMEN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19894" y="3599729"/>
            <a:ext cx="815879" cy="421872"/>
            <a:chOff x="6280633" y="1140547"/>
            <a:chExt cx="815879" cy="421872"/>
          </a:xfrm>
        </p:grpSpPr>
        <p:sp>
          <p:nvSpPr>
            <p:cNvPr id="22" name="TextBox 21"/>
            <p:cNvSpPr txBox="1"/>
            <p:nvPr/>
          </p:nvSpPr>
          <p:spPr>
            <a:xfrm>
              <a:off x="6312119" y="1140547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17%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80633" y="1362364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61361" y="4912103"/>
            <a:ext cx="3274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Gotham"/>
                <a:cs typeface="Gotham"/>
              </a:rPr>
              <a:t>Source: </a:t>
            </a:r>
            <a:r>
              <a:rPr lang="en-US" sz="800" dirty="0" err="1" smtClean="0">
                <a:latin typeface="Gotham"/>
                <a:cs typeface="Gotham"/>
              </a:rPr>
              <a:t>SproutSocial</a:t>
            </a:r>
            <a:r>
              <a:rPr lang="en-US" sz="800" dirty="0" smtClean="0">
                <a:latin typeface="Gotham"/>
                <a:cs typeface="Gotham"/>
              </a:rPr>
              <a:t> March 2017</a:t>
            </a:r>
            <a:endParaRPr lang="en-US" sz="800" dirty="0">
              <a:latin typeface="Gotham"/>
              <a:cs typeface="Gotham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433703" y="1509643"/>
            <a:ext cx="3108979" cy="1189635"/>
            <a:chOff x="1187276" y="1508235"/>
            <a:chExt cx="3108979" cy="1189635"/>
          </a:xfrm>
        </p:grpSpPr>
        <p:grpSp>
          <p:nvGrpSpPr>
            <p:cNvPr id="48" name="Group 47"/>
            <p:cNvGrpSpPr/>
            <p:nvPr/>
          </p:nvGrpSpPr>
          <p:grpSpPr>
            <a:xfrm>
              <a:off x="1771180" y="1638404"/>
              <a:ext cx="1739515" cy="77044"/>
              <a:chOff x="1771180" y="1934737"/>
              <a:chExt cx="1739515" cy="770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1771180" y="1934737"/>
                <a:ext cx="1739515" cy="76970"/>
              </a:xfrm>
              <a:prstGeom prst="roundRect">
                <a:avLst/>
              </a:prstGeom>
              <a:solidFill>
                <a:srgbClr val="420C0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1771180" y="1934737"/>
                <a:ext cx="579393" cy="77044"/>
              </a:xfrm>
              <a:prstGeom prst="roundRect">
                <a:avLst/>
              </a:prstGeom>
              <a:solidFill>
                <a:srgbClr val="AE1F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71180" y="1937632"/>
              <a:ext cx="1739515" cy="77961"/>
              <a:chOff x="1771180" y="2224313"/>
              <a:chExt cx="1739515" cy="77961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771180" y="2224314"/>
                <a:ext cx="1739515" cy="76970"/>
              </a:xfrm>
              <a:prstGeom prst="roundRect">
                <a:avLst/>
              </a:prstGeom>
              <a:solidFill>
                <a:srgbClr val="420C0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771180" y="2224313"/>
                <a:ext cx="569915" cy="77961"/>
              </a:xfrm>
              <a:prstGeom prst="roundRect">
                <a:avLst/>
              </a:prstGeom>
              <a:solidFill>
                <a:srgbClr val="AE1F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71180" y="2236862"/>
              <a:ext cx="1739515" cy="76971"/>
              <a:chOff x="1771180" y="2559395"/>
              <a:chExt cx="1739515" cy="76971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771180" y="2559396"/>
                <a:ext cx="1739515" cy="76970"/>
              </a:xfrm>
              <a:prstGeom prst="roundRect">
                <a:avLst/>
              </a:prstGeom>
              <a:solidFill>
                <a:srgbClr val="420C0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771180" y="2559395"/>
                <a:ext cx="465656" cy="76834"/>
              </a:xfrm>
              <a:prstGeom prst="roundRect">
                <a:avLst/>
              </a:prstGeom>
              <a:solidFill>
                <a:srgbClr val="AE1F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771180" y="2536092"/>
              <a:ext cx="1739515" cy="76970"/>
              <a:chOff x="1771180" y="2832425"/>
              <a:chExt cx="1739515" cy="76970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1771180" y="2832425"/>
                <a:ext cx="1739515" cy="76970"/>
              </a:xfrm>
              <a:prstGeom prst="roundRect">
                <a:avLst/>
              </a:prstGeom>
              <a:solidFill>
                <a:srgbClr val="420C0E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1771180" y="2836961"/>
                <a:ext cx="285572" cy="68356"/>
              </a:xfrm>
              <a:prstGeom prst="roundRect">
                <a:avLst/>
              </a:prstGeom>
              <a:solidFill>
                <a:srgbClr val="AE1F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187276" y="1552143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18 - 29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87276" y="1856041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30 - 49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87276" y="2162165"/>
              <a:ext cx="622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50 - 64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87277" y="2454595"/>
              <a:ext cx="4566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65 +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43348" y="1508235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36%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43348" y="181435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34%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43348" y="211283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28%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43348" y="2420871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16%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5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5142680" y="1868007"/>
            <a:ext cx="4208602" cy="27081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Font typeface="Wingdings" charset="2"/>
              <a:buChar char="§"/>
            </a:pPr>
            <a:endParaRPr lang="en-US" sz="1800" dirty="0" smtClean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1043" y="3855082"/>
            <a:ext cx="579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D35F59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89092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800" b="1" dirty="0" smtClean="0">
                <a:solidFill>
                  <a:srgbClr val="404040"/>
                </a:solidFill>
                <a:latin typeface="Gotham"/>
                <a:cs typeface="Gotham"/>
              </a:rPr>
              <a:t>LinkedIn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34778" y="3575098"/>
            <a:ext cx="815879" cy="421872"/>
            <a:chOff x="6280633" y="1117456"/>
            <a:chExt cx="815879" cy="421872"/>
          </a:xfrm>
        </p:grpSpPr>
        <p:sp>
          <p:nvSpPr>
            <p:cNvPr id="19" name="TextBox 18"/>
            <p:cNvSpPr txBox="1"/>
            <p:nvPr/>
          </p:nvSpPr>
          <p:spPr>
            <a:xfrm>
              <a:off x="6312119" y="1117456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27%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80633" y="1339273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WOMEN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19894" y="3599729"/>
            <a:ext cx="815879" cy="421872"/>
            <a:chOff x="6280633" y="1140547"/>
            <a:chExt cx="815879" cy="421872"/>
          </a:xfrm>
        </p:grpSpPr>
        <p:sp>
          <p:nvSpPr>
            <p:cNvPr id="22" name="TextBox 21"/>
            <p:cNvSpPr txBox="1"/>
            <p:nvPr/>
          </p:nvSpPr>
          <p:spPr>
            <a:xfrm>
              <a:off x="6312119" y="1140547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31%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80633" y="1362364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61361" y="4912103"/>
            <a:ext cx="3274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Gotham"/>
                <a:cs typeface="Gotham"/>
              </a:rPr>
              <a:t>Source: </a:t>
            </a:r>
            <a:r>
              <a:rPr lang="en-US" sz="800" dirty="0" err="1" smtClean="0">
                <a:latin typeface="Gotham"/>
                <a:cs typeface="Gotham"/>
              </a:rPr>
              <a:t>SproutSocial</a:t>
            </a:r>
            <a:r>
              <a:rPr lang="en-US" sz="800" dirty="0" smtClean="0">
                <a:latin typeface="Gotham"/>
                <a:cs typeface="Gotham"/>
              </a:rPr>
              <a:t> March 2017</a:t>
            </a:r>
            <a:endParaRPr lang="en-US" sz="800" dirty="0">
              <a:latin typeface="Gotham"/>
              <a:cs typeface="Gotham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433703" y="1509643"/>
            <a:ext cx="3108979" cy="1189635"/>
            <a:chOff x="1187276" y="1508235"/>
            <a:chExt cx="3108979" cy="1189635"/>
          </a:xfrm>
        </p:grpSpPr>
        <p:grpSp>
          <p:nvGrpSpPr>
            <p:cNvPr id="48" name="Group 47"/>
            <p:cNvGrpSpPr/>
            <p:nvPr/>
          </p:nvGrpSpPr>
          <p:grpSpPr>
            <a:xfrm>
              <a:off x="1771180" y="1638404"/>
              <a:ext cx="1739515" cy="77044"/>
              <a:chOff x="1771180" y="1934737"/>
              <a:chExt cx="1739515" cy="770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1771180" y="1934737"/>
                <a:ext cx="1739515" cy="76970"/>
              </a:xfrm>
              <a:prstGeom prst="roundRect">
                <a:avLst/>
              </a:prstGeom>
              <a:solidFill>
                <a:srgbClr val="0E274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1771180" y="1934737"/>
                <a:ext cx="579393" cy="77044"/>
              </a:xfrm>
              <a:prstGeom prst="roundRect">
                <a:avLst/>
              </a:prstGeom>
              <a:solidFill>
                <a:srgbClr val="2162A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71180" y="1937632"/>
              <a:ext cx="1739515" cy="77085"/>
              <a:chOff x="1771180" y="2224313"/>
              <a:chExt cx="1739515" cy="77085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771180" y="2224314"/>
                <a:ext cx="1739515" cy="76970"/>
              </a:xfrm>
              <a:prstGeom prst="roundRect">
                <a:avLst/>
              </a:prstGeom>
              <a:solidFill>
                <a:srgbClr val="0E274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771180" y="2224313"/>
                <a:ext cx="550615" cy="77085"/>
              </a:xfrm>
              <a:prstGeom prst="roundRect">
                <a:avLst/>
              </a:prstGeom>
              <a:solidFill>
                <a:srgbClr val="2162A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71180" y="2236862"/>
              <a:ext cx="1739515" cy="76971"/>
              <a:chOff x="1771180" y="2559395"/>
              <a:chExt cx="1739515" cy="76971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771180" y="2559396"/>
                <a:ext cx="1739515" cy="76970"/>
              </a:xfrm>
              <a:prstGeom prst="roundRect">
                <a:avLst/>
              </a:prstGeom>
              <a:solidFill>
                <a:srgbClr val="0E274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771180" y="2559395"/>
                <a:ext cx="409504" cy="76305"/>
              </a:xfrm>
              <a:prstGeom prst="roundRect">
                <a:avLst/>
              </a:prstGeom>
              <a:solidFill>
                <a:srgbClr val="2162A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771179" y="2536092"/>
              <a:ext cx="1739516" cy="76970"/>
              <a:chOff x="1771179" y="2832425"/>
              <a:chExt cx="1739516" cy="76970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1771180" y="2832425"/>
                <a:ext cx="1739515" cy="76970"/>
              </a:xfrm>
              <a:prstGeom prst="roundRect">
                <a:avLst/>
              </a:prstGeom>
              <a:solidFill>
                <a:srgbClr val="0E2742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1771179" y="2836961"/>
                <a:ext cx="341771" cy="65697"/>
              </a:xfrm>
              <a:prstGeom prst="roundRect">
                <a:avLst/>
              </a:prstGeom>
              <a:solidFill>
                <a:srgbClr val="2162A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187276" y="1552143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18 - 29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87276" y="1856041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30 - 49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87276" y="2162165"/>
              <a:ext cx="622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50 - 64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87277" y="2454595"/>
              <a:ext cx="4566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65 +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43348" y="1508235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34%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43348" y="181435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33%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43348" y="211283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24%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43348" y="2420871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20%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35792301"/>
              </p:ext>
            </p:extLst>
          </p:nvPr>
        </p:nvGraphicFramePr>
        <p:xfrm>
          <a:off x="556846" y="2818423"/>
          <a:ext cx="2930768" cy="195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49339250"/>
              </p:ext>
            </p:extLst>
          </p:nvPr>
        </p:nvGraphicFramePr>
        <p:xfrm>
          <a:off x="2265119" y="2813538"/>
          <a:ext cx="2930766" cy="195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952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62050" y="1584877"/>
            <a:ext cx="2833890" cy="2413271"/>
          </a:xfrm>
          <a:prstGeom prst="rect">
            <a:avLst/>
          </a:prstGeom>
          <a:solidFill>
            <a:srgbClr val="275A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566000" y="1809025"/>
            <a:ext cx="2430039" cy="23931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467 million </a:t>
            </a:r>
            <a:r>
              <a:rPr lang="en-US" sz="1400" dirty="0">
                <a:solidFill>
                  <a:srgbClr val="FFFFFF"/>
                </a:solidFill>
                <a:latin typeface="Gotham"/>
                <a:cs typeface="Gotham"/>
              </a:rPr>
              <a:t>users</a:t>
            </a:r>
          </a:p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133 million from the US</a:t>
            </a:r>
            <a:endParaRPr lang="en-US" sz="1400" dirty="0">
              <a:solidFill>
                <a:srgbClr val="FFFFFF"/>
              </a:solidFill>
              <a:latin typeface="Gotham"/>
              <a:cs typeface="Gotham"/>
            </a:endParaRPr>
          </a:p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45% make over $75K</a:t>
            </a:r>
          </a:p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50% </a:t>
            </a:r>
            <a:r>
              <a:rPr lang="en-US" sz="1400" dirty="0">
                <a:solidFill>
                  <a:srgbClr val="FFFFFF"/>
                </a:solidFill>
                <a:latin typeface="Gotham"/>
                <a:cs typeface="Gotham"/>
              </a:rPr>
              <a:t>graduated </a:t>
            </a: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college</a:t>
            </a:r>
            <a:endParaRPr lang="en-US" sz="1400" dirty="0">
              <a:solidFill>
                <a:srgbClr val="FFFFFF"/>
              </a:solidFill>
              <a:latin typeface="Gotham"/>
              <a:cs typeface="Gotham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142680" y="1868007"/>
            <a:ext cx="4208602" cy="27081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Font typeface="Wingdings" charset="2"/>
              <a:buChar char="§"/>
            </a:pPr>
            <a:endParaRPr lang="en-US" sz="1800" dirty="0" smtClean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1043" y="3855082"/>
            <a:ext cx="579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D35F59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89092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800" b="1" dirty="0" smtClean="0">
                <a:solidFill>
                  <a:srgbClr val="404040"/>
                </a:solidFill>
                <a:latin typeface="Gotham"/>
                <a:cs typeface="Gotham"/>
              </a:rPr>
              <a:t>LinkedIn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34778" y="3575098"/>
            <a:ext cx="815879" cy="421872"/>
            <a:chOff x="6280633" y="1117456"/>
            <a:chExt cx="815879" cy="421872"/>
          </a:xfrm>
        </p:grpSpPr>
        <p:sp>
          <p:nvSpPr>
            <p:cNvPr id="19" name="TextBox 18"/>
            <p:cNvSpPr txBox="1"/>
            <p:nvPr/>
          </p:nvSpPr>
          <p:spPr>
            <a:xfrm>
              <a:off x="6312119" y="1117456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27%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80633" y="1339273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WOMEN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19894" y="3599729"/>
            <a:ext cx="815879" cy="421872"/>
            <a:chOff x="6280633" y="1140547"/>
            <a:chExt cx="815879" cy="421872"/>
          </a:xfrm>
        </p:grpSpPr>
        <p:sp>
          <p:nvSpPr>
            <p:cNvPr id="22" name="TextBox 21"/>
            <p:cNvSpPr txBox="1"/>
            <p:nvPr/>
          </p:nvSpPr>
          <p:spPr>
            <a:xfrm>
              <a:off x="6312119" y="1140547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31%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80633" y="1362364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61361" y="4912103"/>
            <a:ext cx="3274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Gotham"/>
                <a:cs typeface="Gotham"/>
              </a:rPr>
              <a:t>Source: </a:t>
            </a:r>
            <a:r>
              <a:rPr lang="en-US" sz="800" dirty="0" err="1" smtClean="0">
                <a:latin typeface="Gotham"/>
                <a:cs typeface="Gotham"/>
              </a:rPr>
              <a:t>SproutSocial</a:t>
            </a:r>
            <a:r>
              <a:rPr lang="en-US" sz="800" dirty="0" smtClean="0">
                <a:latin typeface="Gotham"/>
                <a:cs typeface="Gotham"/>
              </a:rPr>
              <a:t> March 2017</a:t>
            </a:r>
            <a:endParaRPr lang="en-US" sz="800" dirty="0">
              <a:latin typeface="Gotham"/>
              <a:cs typeface="Gotham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433703" y="1509643"/>
            <a:ext cx="3108979" cy="1189635"/>
            <a:chOff x="1187276" y="1508235"/>
            <a:chExt cx="3108979" cy="1189635"/>
          </a:xfrm>
        </p:grpSpPr>
        <p:grpSp>
          <p:nvGrpSpPr>
            <p:cNvPr id="48" name="Group 47"/>
            <p:cNvGrpSpPr/>
            <p:nvPr/>
          </p:nvGrpSpPr>
          <p:grpSpPr>
            <a:xfrm>
              <a:off x="1771180" y="1638404"/>
              <a:ext cx="1739515" cy="77044"/>
              <a:chOff x="1771180" y="1934737"/>
              <a:chExt cx="1739515" cy="770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1771180" y="1934737"/>
                <a:ext cx="1739515" cy="76970"/>
              </a:xfrm>
              <a:prstGeom prst="roundRect">
                <a:avLst/>
              </a:prstGeom>
              <a:solidFill>
                <a:srgbClr val="0E274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1771180" y="1934737"/>
                <a:ext cx="579393" cy="77044"/>
              </a:xfrm>
              <a:prstGeom prst="roundRect">
                <a:avLst/>
              </a:prstGeom>
              <a:solidFill>
                <a:srgbClr val="2162A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71180" y="1937632"/>
              <a:ext cx="1739515" cy="77085"/>
              <a:chOff x="1771180" y="2224313"/>
              <a:chExt cx="1739515" cy="77085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771180" y="2224314"/>
                <a:ext cx="1739515" cy="76970"/>
              </a:xfrm>
              <a:prstGeom prst="roundRect">
                <a:avLst/>
              </a:prstGeom>
              <a:solidFill>
                <a:srgbClr val="0E274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771180" y="2224313"/>
                <a:ext cx="550615" cy="77085"/>
              </a:xfrm>
              <a:prstGeom prst="roundRect">
                <a:avLst/>
              </a:prstGeom>
              <a:solidFill>
                <a:srgbClr val="2162A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71180" y="2236862"/>
              <a:ext cx="1739515" cy="76971"/>
              <a:chOff x="1771180" y="2559395"/>
              <a:chExt cx="1739515" cy="76971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771180" y="2559396"/>
                <a:ext cx="1739515" cy="76970"/>
              </a:xfrm>
              <a:prstGeom prst="roundRect">
                <a:avLst/>
              </a:prstGeom>
              <a:solidFill>
                <a:srgbClr val="0E274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771180" y="2559395"/>
                <a:ext cx="409504" cy="76305"/>
              </a:xfrm>
              <a:prstGeom prst="roundRect">
                <a:avLst/>
              </a:prstGeom>
              <a:solidFill>
                <a:srgbClr val="2162A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771179" y="2536092"/>
              <a:ext cx="1739516" cy="76970"/>
              <a:chOff x="1771179" y="2832425"/>
              <a:chExt cx="1739516" cy="76970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1771180" y="2832425"/>
                <a:ext cx="1739515" cy="76970"/>
              </a:xfrm>
              <a:prstGeom prst="roundRect">
                <a:avLst/>
              </a:prstGeom>
              <a:solidFill>
                <a:srgbClr val="0E2742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1771179" y="2836961"/>
                <a:ext cx="341771" cy="65697"/>
              </a:xfrm>
              <a:prstGeom prst="roundRect">
                <a:avLst/>
              </a:prstGeom>
              <a:solidFill>
                <a:srgbClr val="2162A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187276" y="1552143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18 - 29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87276" y="1856041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30 - 49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87276" y="2162165"/>
              <a:ext cx="622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50 - 64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87277" y="2454595"/>
              <a:ext cx="4566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65 +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43348" y="1508235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34%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43348" y="181435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33%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43348" y="211283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24%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43348" y="2420871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20%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84808087"/>
              </p:ext>
            </p:extLst>
          </p:nvPr>
        </p:nvGraphicFramePr>
        <p:xfrm>
          <a:off x="556846" y="2818423"/>
          <a:ext cx="2930768" cy="195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54386539"/>
              </p:ext>
            </p:extLst>
          </p:nvPr>
        </p:nvGraphicFramePr>
        <p:xfrm>
          <a:off x="2265119" y="2813538"/>
          <a:ext cx="2930766" cy="195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69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465" y="2138948"/>
            <a:ext cx="4180973" cy="1749034"/>
          </a:xfrm>
        </p:spPr>
        <p:txBody>
          <a:bodyPr/>
          <a:lstStyle/>
          <a:p>
            <a:r>
              <a:rPr lang="en-US" b="1" dirty="0" smtClean="0">
                <a:latin typeface="Gotham Bold"/>
                <a:cs typeface="Gotham Bold"/>
              </a:rPr>
              <a:t>Research your audience</a:t>
            </a:r>
            <a:endParaRPr lang="en-US" b="1" dirty="0"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66592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5637" y="1851088"/>
            <a:ext cx="34806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 smtClean="0">
                <a:latin typeface="Gotham"/>
                <a:cs typeface="Gotham"/>
              </a:rPr>
              <a:t>Google Analytics</a:t>
            </a:r>
          </a:p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>
                <a:latin typeface="Gotham"/>
                <a:cs typeface="Gotham"/>
              </a:rPr>
              <a:t>Facebook </a:t>
            </a:r>
            <a:r>
              <a:rPr lang="en-US" sz="2000" dirty="0" smtClean="0">
                <a:latin typeface="Gotham"/>
                <a:cs typeface="Gotham"/>
              </a:rPr>
              <a:t>Insights</a:t>
            </a:r>
          </a:p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 smtClean="0">
                <a:latin typeface="Gotham"/>
                <a:cs typeface="Gotham"/>
              </a:rPr>
              <a:t>Google Forms</a:t>
            </a:r>
          </a:p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 smtClean="0">
                <a:latin typeface="Gotham"/>
                <a:cs typeface="Gotham"/>
              </a:rPr>
              <a:t>Facebook Groups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70108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There are many different ways you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can research your audience…</a:t>
            </a:r>
          </a:p>
        </p:txBody>
      </p:sp>
    </p:spTree>
    <p:extLst>
      <p:ext uri="{BB962C8B-B14F-4D97-AF65-F5344CB8AC3E}">
        <p14:creationId xmlns:p14="http://schemas.microsoft.com/office/powerpoint/2010/main" val="17527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5637" y="1851088"/>
            <a:ext cx="34806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 smtClean="0">
                <a:latin typeface="Gotham"/>
                <a:cs typeface="Gotham"/>
              </a:rPr>
              <a:t>Google Analytics</a:t>
            </a:r>
          </a:p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>
                <a:latin typeface="Gotham"/>
                <a:cs typeface="Gotham"/>
              </a:rPr>
              <a:t>Facebook </a:t>
            </a:r>
            <a:r>
              <a:rPr lang="en-US" sz="2000" dirty="0" smtClean="0">
                <a:latin typeface="Gotham"/>
                <a:cs typeface="Gotham"/>
              </a:rPr>
              <a:t>Insights</a:t>
            </a:r>
          </a:p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 smtClean="0">
                <a:latin typeface="Gotham"/>
                <a:cs typeface="Gotham"/>
              </a:rPr>
              <a:t>Google Forms</a:t>
            </a:r>
          </a:p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 smtClean="0">
                <a:latin typeface="Gotham"/>
                <a:cs typeface="Gotham"/>
              </a:rPr>
              <a:t>Facebook Groups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70108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There are many different ways you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can research your audience…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857" y="2911929"/>
            <a:ext cx="4064000" cy="1260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5637" y="1851088"/>
            <a:ext cx="34806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 smtClean="0">
                <a:latin typeface="Gotham"/>
                <a:cs typeface="Gotham"/>
              </a:rPr>
              <a:t>Google Analytics</a:t>
            </a:r>
          </a:p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>
                <a:latin typeface="Gotham"/>
                <a:cs typeface="Gotham"/>
              </a:rPr>
              <a:t>Facebook </a:t>
            </a:r>
            <a:r>
              <a:rPr lang="en-US" sz="2000" dirty="0" smtClean="0">
                <a:latin typeface="Gotham"/>
                <a:cs typeface="Gotham"/>
              </a:rPr>
              <a:t>Insights</a:t>
            </a:r>
          </a:p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 smtClean="0">
                <a:latin typeface="Gotham"/>
                <a:cs typeface="Gotham"/>
              </a:rPr>
              <a:t>Google Forms</a:t>
            </a:r>
          </a:p>
          <a:p>
            <a:pPr marL="365760" indent="-365760">
              <a:spcAft>
                <a:spcPts val="2000"/>
              </a:spcAft>
              <a:buClr>
                <a:srgbClr val="E6666E"/>
              </a:buClr>
              <a:buFont typeface="+mj-lt"/>
              <a:buAutoNum type="arabicParenR"/>
            </a:pPr>
            <a:r>
              <a:rPr lang="en-US" sz="2000" dirty="0" smtClean="0">
                <a:latin typeface="Gotham"/>
                <a:cs typeface="Gotham"/>
              </a:rPr>
              <a:t>Facebook Groups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70108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There are many different ways you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can research your audience…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0857" y="1759858"/>
            <a:ext cx="4064000" cy="1260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5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465" y="2138948"/>
            <a:ext cx="4554095" cy="1792972"/>
          </a:xfrm>
        </p:spPr>
        <p:txBody>
          <a:bodyPr/>
          <a:lstStyle/>
          <a:p>
            <a:r>
              <a:rPr lang="en-US" b="1" dirty="0" smtClean="0">
                <a:latin typeface="Gotham Bold"/>
                <a:cs typeface="Gotham Bold"/>
              </a:rPr>
              <a:t>Research your competitors</a:t>
            </a:r>
            <a:endParaRPr lang="en-US" b="1" dirty="0"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12962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45754" y="470108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Look for competitors who serve your same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4889" y="1919111"/>
            <a:ext cx="746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45F59"/>
              </a:buClr>
              <a:buFont typeface="Wingdings" charset="2"/>
              <a:buChar char="§"/>
            </a:pPr>
            <a:r>
              <a:rPr lang="en-US" sz="2000" dirty="0" smtClean="0">
                <a:latin typeface="Gotham"/>
                <a:cs typeface="Gotham"/>
              </a:rPr>
              <a:t>Look for brands in your same niche</a:t>
            </a:r>
          </a:p>
          <a:p>
            <a:pPr>
              <a:buClr>
                <a:srgbClr val="D45F59"/>
              </a:buClr>
            </a:pPr>
            <a:endParaRPr lang="en-US" sz="2000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45229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otham"/>
                <a:cs typeface="Gotham"/>
              </a:rPr>
              <a:t>Three primary ways to find </a:t>
            </a:r>
            <a:br>
              <a:rPr lang="en-US" b="1" dirty="0" smtClean="0">
                <a:latin typeface="Gotham"/>
                <a:cs typeface="Gotham"/>
              </a:rPr>
            </a:br>
            <a:r>
              <a:rPr lang="en-US" b="1" dirty="0" smtClean="0">
                <a:latin typeface="Gotham"/>
                <a:cs typeface="Gotham"/>
              </a:rPr>
              <a:t>your crew on social media</a:t>
            </a:r>
            <a:endParaRPr lang="en-US" b="1" dirty="0">
              <a:latin typeface="Gotham"/>
              <a:cs typeface="Gotha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65760" indent="-365760">
              <a:spcBef>
                <a:spcPts val="0"/>
              </a:spcBef>
              <a:buFont typeface="+mj-lt"/>
              <a:buAutoNum type="arabicParenR"/>
            </a:pPr>
            <a:r>
              <a:rPr lang="en-US" dirty="0" smtClean="0"/>
              <a:t>Look at social media demographics and statistics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arenR"/>
            </a:pPr>
            <a:endParaRPr lang="en-US" dirty="0"/>
          </a:p>
          <a:p>
            <a:pPr marL="365760" indent="-365760">
              <a:spcBef>
                <a:spcPts val="0"/>
              </a:spcBef>
              <a:buFont typeface="+mj-lt"/>
              <a:buAutoNum type="arabicParenR"/>
            </a:pPr>
            <a:r>
              <a:rPr lang="en-US" dirty="0" smtClean="0"/>
              <a:t>Research your current audience</a:t>
            </a:r>
          </a:p>
          <a:p>
            <a:pPr marL="365760" indent="-365760">
              <a:buFont typeface="+mj-lt"/>
              <a:buAutoNum type="arabicParenR"/>
            </a:pPr>
            <a:endParaRPr lang="en-US" dirty="0"/>
          </a:p>
          <a:p>
            <a:pPr marL="365760" indent="-365760">
              <a:spcBef>
                <a:spcPts val="0"/>
              </a:spcBef>
              <a:buFont typeface="+mj-lt"/>
              <a:buAutoNum type="arabicParenR"/>
            </a:pPr>
            <a:r>
              <a:rPr lang="en-US" dirty="0" smtClean="0"/>
              <a:t>Research the audience of your competitors</a:t>
            </a:r>
          </a:p>
        </p:txBody>
      </p:sp>
    </p:spTree>
    <p:extLst>
      <p:ext uri="{BB962C8B-B14F-4D97-AF65-F5344CB8AC3E}">
        <p14:creationId xmlns:p14="http://schemas.microsoft.com/office/powerpoint/2010/main" val="120541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4889" y="1919111"/>
            <a:ext cx="7460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45F59"/>
              </a:buClr>
              <a:buFont typeface="Wingdings" charset="2"/>
              <a:buChar char="§"/>
            </a:pPr>
            <a:r>
              <a:rPr lang="en-US" sz="2000" dirty="0">
                <a:latin typeface="Gotham"/>
                <a:cs typeface="Gotham"/>
              </a:rPr>
              <a:t>Look for brands in your same </a:t>
            </a:r>
            <a:r>
              <a:rPr lang="en-US" sz="2000" dirty="0" smtClean="0">
                <a:latin typeface="Gotham"/>
                <a:cs typeface="Gotham"/>
              </a:rPr>
              <a:t>niche</a:t>
            </a:r>
          </a:p>
          <a:p>
            <a:pPr marL="342900" indent="-342900">
              <a:buClr>
                <a:srgbClr val="D45F59"/>
              </a:buClr>
              <a:buFont typeface="Wingdings" charset="2"/>
              <a:buChar char="§"/>
            </a:pPr>
            <a:endParaRPr lang="en-US" sz="2000" dirty="0">
              <a:latin typeface="Gotham"/>
              <a:cs typeface="Gotham"/>
            </a:endParaRPr>
          </a:p>
          <a:p>
            <a:pPr marL="342900" indent="-342900">
              <a:buClr>
                <a:srgbClr val="D45F59"/>
              </a:buClr>
              <a:buFont typeface="Wingdings" charset="2"/>
              <a:buChar char="§"/>
            </a:pPr>
            <a:r>
              <a:rPr lang="en-US" sz="2000" dirty="0" smtClean="0">
                <a:latin typeface="Gotham"/>
                <a:cs typeface="Gotham"/>
              </a:rPr>
              <a:t>Consider </a:t>
            </a:r>
            <a:r>
              <a:rPr lang="en-US" sz="2000" dirty="0">
                <a:latin typeface="Gotham"/>
                <a:cs typeface="Gotham"/>
              </a:rPr>
              <a:t>looking for non-competing partners who serve the same market (</a:t>
            </a:r>
            <a:r>
              <a:rPr lang="en-US" sz="2000" dirty="0" err="1">
                <a:latin typeface="Gotham"/>
                <a:cs typeface="Gotham"/>
              </a:rPr>
              <a:t>eg</a:t>
            </a:r>
            <a:r>
              <a:rPr lang="en-US" sz="2000" dirty="0">
                <a:latin typeface="Gotham"/>
                <a:cs typeface="Gotham"/>
              </a:rPr>
              <a:t>. Interior designers may </a:t>
            </a:r>
            <a:r>
              <a:rPr lang="en-US" sz="2000" dirty="0" smtClean="0">
                <a:latin typeface="Gotham"/>
                <a:cs typeface="Gotham"/>
              </a:rPr>
              <a:t/>
            </a:r>
            <a:br>
              <a:rPr lang="en-US" sz="2000" dirty="0" smtClean="0">
                <a:latin typeface="Gotham"/>
                <a:cs typeface="Gotham"/>
              </a:rPr>
            </a:br>
            <a:r>
              <a:rPr lang="en-US" sz="2000" dirty="0" smtClean="0">
                <a:latin typeface="Gotham"/>
                <a:cs typeface="Gotham"/>
              </a:rPr>
              <a:t>look at architects)</a:t>
            </a:r>
          </a:p>
          <a:p>
            <a:pPr>
              <a:buClr>
                <a:srgbClr val="D45F59"/>
              </a:buClr>
            </a:pPr>
            <a:endParaRPr lang="en-US" sz="2000" dirty="0" smtClean="0">
              <a:latin typeface="Gotham"/>
              <a:cs typeface="Gotham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45754" y="470108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Look for competitors who serve your same market</a:t>
            </a:r>
          </a:p>
        </p:txBody>
      </p:sp>
    </p:spTree>
    <p:extLst>
      <p:ext uri="{BB962C8B-B14F-4D97-AF65-F5344CB8AC3E}">
        <p14:creationId xmlns:p14="http://schemas.microsoft.com/office/powerpoint/2010/main" val="148253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874889" y="1919111"/>
            <a:ext cx="74600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45F59"/>
              </a:buClr>
              <a:buFont typeface="Wingdings" charset="2"/>
              <a:buChar char="§"/>
            </a:pPr>
            <a:r>
              <a:rPr lang="en-US" sz="2000" dirty="0">
                <a:latin typeface="Gotham"/>
                <a:cs typeface="Gotham"/>
              </a:rPr>
              <a:t>Look for brands in your same </a:t>
            </a:r>
            <a:r>
              <a:rPr lang="en-US" sz="2000" dirty="0" smtClean="0">
                <a:latin typeface="Gotham"/>
                <a:cs typeface="Gotham"/>
              </a:rPr>
              <a:t>niche</a:t>
            </a:r>
            <a:endParaRPr lang="en-US" sz="2000" dirty="0">
              <a:latin typeface="Gotham"/>
              <a:cs typeface="Gotham"/>
            </a:endParaRPr>
          </a:p>
          <a:p>
            <a:pPr marL="342900" indent="-342900">
              <a:buClr>
                <a:srgbClr val="D45F59"/>
              </a:buClr>
              <a:buFont typeface="Wingdings" charset="2"/>
              <a:buChar char="§"/>
            </a:pPr>
            <a:endParaRPr lang="en-US" sz="2000" dirty="0">
              <a:latin typeface="Gotham"/>
              <a:cs typeface="Gotham"/>
            </a:endParaRPr>
          </a:p>
          <a:p>
            <a:pPr marL="342900" indent="-342900">
              <a:buClr>
                <a:srgbClr val="D45F59"/>
              </a:buClr>
              <a:buFont typeface="Wingdings" charset="2"/>
              <a:buChar char="§"/>
            </a:pPr>
            <a:r>
              <a:rPr lang="en-US" sz="2000" dirty="0" smtClean="0">
                <a:latin typeface="Gotham"/>
                <a:cs typeface="Gotham"/>
              </a:rPr>
              <a:t>Consider </a:t>
            </a:r>
            <a:r>
              <a:rPr lang="en-US" sz="2000" dirty="0">
                <a:latin typeface="Gotham"/>
                <a:cs typeface="Gotham"/>
              </a:rPr>
              <a:t>looking for non-competing partners who serve the same market (</a:t>
            </a:r>
            <a:r>
              <a:rPr lang="en-US" sz="2000" dirty="0" err="1">
                <a:latin typeface="Gotham"/>
                <a:cs typeface="Gotham"/>
              </a:rPr>
              <a:t>eg</a:t>
            </a:r>
            <a:r>
              <a:rPr lang="en-US" sz="2000" dirty="0">
                <a:latin typeface="Gotham"/>
                <a:cs typeface="Gotham"/>
              </a:rPr>
              <a:t>. Interior designers may </a:t>
            </a:r>
            <a:r>
              <a:rPr lang="en-US" sz="2000" dirty="0" smtClean="0">
                <a:latin typeface="Gotham"/>
                <a:cs typeface="Gotham"/>
              </a:rPr>
              <a:t/>
            </a:r>
            <a:br>
              <a:rPr lang="en-US" sz="2000" dirty="0" smtClean="0">
                <a:latin typeface="Gotham"/>
                <a:cs typeface="Gotham"/>
              </a:rPr>
            </a:br>
            <a:r>
              <a:rPr lang="en-US" sz="2000" dirty="0" smtClean="0">
                <a:latin typeface="Gotham"/>
                <a:cs typeface="Gotham"/>
              </a:rPr>
              <a:t>look at architects)</a:t>
            </a:r>
          </a:p>
          <a:p>
            <a:pPr marL="342900" indent="-342900">
              <a:buClr>
                <a:srgbClr val="D45F59"/>
              </a:buClr>
              <a:buFont typeface="Wingdings" charset="2"/>
              <a:buChar char="§"/>
            </a:pPr>
            <a:endParaRPr lang="en-US" sz="2000" dirty="0" smtClean="0">
              <a:latin typeface="Gotham"/>
              <a:cs typeface="Gotham"/>
            </a:endParaRPr>
          </a:p>
          <a:p>
            <a:pPr marL="342900" indent="-342900">
              <a:buClr>
                <a:srgbClr val="D45F59"/>
              </a:buClr>
              <a:buFont typeface="Wingdings" charset="2"/>
              <a:buChar char="§"/>
            </a:pPr>
            <a:r>
              <a:rPr lang="en-US" sz="2000" b="1" dirty="0">
                <a:latin typeface="Gotham"/>
                <a:cs typeface="Gotham"/>
              </a:rPr>
              <a:t>What social media sites are they on? How are they using them? What’s working, and what’s not?</a:t>
            </a:r>
          </a:p>
          <a:p>
            <a:pPr marL="342900" indent="-342900">
              <a:buClr>
                <a:srgbClr val="D45F59"/>
              </a:buClr>
              <a:buFont typeface="Wingdings" charset="2"/>
              <a:buChar char="§"/>
            </a:pPr>
            <a:endParaRPr lang="en-US" sz="2000" dirty="0">
              <a:latin typeface="Gotham"/>
              <a:cs typeface="Gotham"/>
            </a:endParaRPr>
          </a:p>
          <a:p>
            <a:pPr marL="342900" indent="-342900">
              <a:buClr>
                <a:srgbClr val="D45F59"/>
              </a:buClr>
              <a:buFont typeface="Wingdings" charset="2"/>
              <a:buChar char="§"/>
            </a:pPr>
            <a:endParaRPr lang="en-US" sz="2000" dirty="0">
              <a:latin typeface="Gotham"/>
              <a:cs typeface="Gotham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5754" y="470108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Look for competitors who serve your same market</a:t>
            </a:r>
          </a:p>
        </p:txBody>
      </p:sp>
    </p:spTree>
    <p:extLst>
      <p:ext uri="{BB962C8B-B14F-4D97-AF65-F5344CB8AC3E}">
        <p14:creationId xmlns:p14="http://schemas.microsoft.com/office/powerpoint/2010/main" val="199023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465" y="2138948"/>
            <a:ext cx="4180973" cy="1749034"/>
          </a:xfrm>
        </p:spPr>
        <p:txBody>
          <a:bodyPr/>
          <a:lstStyle/>
          <a:p>
            <a:r>
              <a:rPr lang="en-US" b="1" dirty="0" smtClean="0">
                <a:latin typeface="Gotham Bold"/>
                <a:cs typeface="Gotham Bold"/>
              </a:rPr>
              <a:t>Find the intersection</a:t>
            </a:r>
            <a:endParaRPr lang="en-US" b="1" dirty="0"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282466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2449419769"/>
              </p:ext>
            </p:extLst>
          </p:nvPr>
        </p:nvGraphicFramePr>
        <p:xfrm>
          <a:off x="5304078" y="3909357"/>
          <a:ext cx="1693216" cy="112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86269938"/>
              </p:ext>
            </p:extLst>
          </p:nvPr>
        </p:nvGraphicFramePr>
        <p:xfrm>
          <a:off x="6621051" y="3897901"/>
          <a:ext cx="1694308" cy="114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2105470659"/>
              </p:ext>
            </p:extLst>
          </p:nvPr>
        </p:nvGraphicFramePr>
        <p:xfrm>
          <a:off x="7486407" y="3899452"/>
          <a:ext cx="1701550" cy="113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8" name="Group 107"/>
          <p:cNvGrpSpPr/>
          <p:nvPr/>
        </p:nvGrpSpPr>
        <p:grpSpPr>
          <a:xfrm>
            <a:off x="8097495" y="4303126"/>
            <a:ext cx="480468" cy="299904"/>
            <a:chOff x="6280633" y="1117456"/>
            <a:chExt cx="815879" cy="509265"/>
          </a:xfrm>
        </p:grpSpPr>
        <p:sp>
          <p:nvSpPr>
            <p:cNvPr id="109" name="TextBox 108"/>
            <p:cNvSpPr txBox="1"/>
            <p:nvPr/>
          </p:nvSpPr>
          <p:spPr>
            <a:xfrm>
              <a:off x="6312119" y="1117456"/>
              <a:ext cx="752907" cy="41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4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5%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280633" y="1339273"/>
              <a:ext cx="815879" cy="28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WOMEN</a:t>
              </a:r>
              <a:endParaRPr lang="en-US" sz="5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221291" y="4313175"/>
            <a:ext cx="480468" cy="299904"/>
            <a:chOff x="6280633" y="1140547"/>
            <a:chExt cx="815879" cy="509265"/>
          </a:xfrm>
        </p:grpSpPr>
        <p:sp>
          <p:nvSpPr>
            <p:cNvPr id="112" name="TextBox 111"/>
            <p:cNvSpPr txBox="1"/>
            <p:nvPr/>
          </p:nvSpPr>
          <p:spPr>
            <a:xfrm>
              <a:off x="6312119" y="1140547"/>
              <a:ext cx="752907" cy="41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17%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280633" y="1362364"/>
              <a:ext cx="815879" cy="28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MEN</a:t>
              </a:r>
              <a:endParaRPr lang="en-US" sz="5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443410890"/>
              </p:ext>
            </p:extLst>
          </p:nvPr>
        </p:nvGraphicFramePr>
        <p:xfrm>
          <a:off x="4404940" y="3898119"/>
          <a:ext cx="1719434" cy="114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9" name="Group 98"/>
          <p:cNvGrpSpPr/>
          <p:nvPr/>
        </p:nvGrpSpPr>
        <p:grpSpPr>
          <a:xfrm>
            <a:off x="5906533" y="4315427"/>
            <a:ext cx="483691" cy="300780"/>
            <a:chOff x="6280633" y="1117456"/>
            <a:chExt cx="815879" cy="507350"/>
          </a:xfrm>
        </p:grpSpPr>
        <p:sp>
          <p:nvSpPr>
            <p:cNvPr id="104" name="TextBox 103"/>
            <p:cNvSpPr txBox="1"/>
            <p:nvPr/>
          </p:nvSpPr>
          <p:spPr>
            <a:xfrm>
              <a:off x="6312118" y="1117456"/>
              <a:ext cx="752907" cy="415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25%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280633" y="1339273"/>
              <a:ext cx="815879" cy="28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WOMEN</a:t>
              </a:r>
              <a:endParaRPr lang="en-US" sz="5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008933" y="4318123"/>
            <a:ext cx="483691" cy="300780"/>
            <a:chOff x="6280633" y="1140547"/>
            <a:chExt cx="815879" cy="507350"/>
          </a:xfrm>
        </p:grpSpPr>
        <p:sp>
          <p:nvSpPr>
            <p:cNvPr id="102" name="TextBox 101"/>
            <p:cNvSpPr txBox="1"/>
            <p:nvPr/>
          </p:nvSpPr>
          <p:spPr>
            <a:xfrm>
              <a:off x="6312118" y="1140547"/>
              <a:ext cx="752907" cy="41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24%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280633" y="1362364"/>
              <a:ext cx="815879" cy="28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MEN</a:t>
              </a:r>
              <a:endParaRPr lang="en-US" sz="5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aphicFrame>
        <p:nvGraphicFramePr>
          <p:cNvPr id="89" name="Chart 88"/>
          <p:cNvGraphicFramePr/>
          <p:nvPr>
            <p:extLst>
              <p:ext uri="{D42A27DB-BD31-4B8C-83A1-F6EECF244321}">
                <p14:modId xmlns:p14="http://schemas.microsoft.com/office/powerpoint/2010/main" val="1213147595"/>
              </p:ext>
            </p:extLst>
          </p:nvPr>
        </p:nvGraphicFramePr>
        <p:xfrm>
          <a:off x="2194642" y="3929442"/>
          <a:ext cx="1687132" cy="112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2223295661"/>
              </p:ext>
            </p:extLst>
          </p:nvPr>
        </p:nvGraphicFramePr>
        <p:xfrm>
          <a:off x="3067891" y="3901323"/>
          <a:ext cx="1720175" cy="114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91" name="Group 90"/>
          <p:cNvGrpSpPr/>
          <p:nvPr/>
        </p:nvGrpSpPr>
        <p:grpSpPr>
          <a:xfrm>
            <a:off x="3675145" y="4310361"/>
            <a:ext cx="484097" cy="320242"/>
            <a:chOff x="6076074" y="1037106"/>
            <a:chExt cx="815879" cy="539724"/>
          </a:xfrm>
        </p:grpSpPr>
        <p:sp>
          <p:nvSpPr>
            <p:cNvPr id="95" name="TextBox 94"/>
            <p:cNvSpPr txBox="1"/>
            <p:nvPr/>
          </p:nvSpPr>
          <p:spPr>
            <a:xfrm>
              <a:off x="6129497" y="1037106"/>
              <a:ext cx="752906" cy="4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38%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76074" y="1295450"/>
              <a:ext cx="815879" cy="28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WOMEN</a:t>
              </a:r>
              <a:endParaRPr lang="en-US" sz="5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783338" y="4329313"/>
            <a:ext cx="484097" cy="315902"/>
            <a:chOff x="6287939" y="1067507"/>
            <a:chExt cx="815879" cy="532409"/>
          </a:xfrm>
        </p:grpSpPr>
        <p:sp>
          <p:nvSpPr>
            <p:cNvPr id="93" name="TextBox 92"/>
            <p:cNvSpPr txBox="1"/>
            <p:nvPr/>
          </p:nvSpPr>
          <p:spPr>
            <a:xfrm>
              <a:off x="6334036" y="1067507"/>
              <a:ext cx="752906" cy="422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26%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87939" y="1318536"/>
              <a:ext cx="815879" cy="28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MEN</a:t>
              </a:r>
              <a:endParaRPr lang="en-US" sz="5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24061" y="3934948"/>
            <a:ext cx="1678752" cy="1119168"/>
            <a:chOff x="4773083" y="2224424"/>
            <a:chExt cx="2831522" cy="1887681"/>
          </a:xfrm>
        </p:grpSpPr>
        <p:graphicFrame>
          <p:nvGraphicFramePr>
            <p:cNvPr id="75" name="Chart 74"/>
            <p:cNvGraphicFramePr/>
            <p:nvPr>
              <p:extLst>
                <p:ext uri="{D42A27DB-BD31-4B8C-83A1-F6EECF244321}">
                  <p14:modId xmlns:p14="http://schemas.microsoft.com/office/powerpoint/2010/main" val="3598172756"/>
                </p:ext>
              </p:extLst>
            </p:nvPr>
          </p:nvGraphicFramePr>
          <p:xfrm>
            <a:off x="4773083" y="2224424"/>
            <a:ext cx="2831522" cy="1887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pSp>
          <p:nvGrpSpPr>
            <p:cNvPr id="76" name="Group 75"/>
            <p:cNvGrpSpPr/>
            <p:nvPr/>
          </p:nvGrpSpPr>
          <p:grpSpPr>
            <a:xfrm>
              <a:off x="5770010" y="2885139"/>
              <a:ext cx="815879" cy="535951"/>
              <a:chOff x="6264156" y="1039406"/>
              <a:chExt cx="815879" cy="535951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6312118" y="1039406"/>
                <a:ext cx="752907" cy="41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83%</a:t>
                </a:r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264156" y="1289839"/>
                <a:ext cx="815879" cy="28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WOMEN</a:t>
                </a:r>
                <a:endParaRPr lang="en-US" sz="5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-22071" y="3963672"/>
            <a:ext cx="1660499" cy="1106999"/>
            <a:chOff x="5322061" y="226098"/>
            <a:chExt cx="2800736" cy="1867157"/>
          </a:xfrm>
        </p:grpSpPr>
        <p:graphicFrame>
          <p:nvGraphicFramePr>
            <p:cNvPr id="80" name="Chart 79"/>
            <p:cNvGraphicFramePr/>
            <p:nvPr>
              <p:extLst>
                <p:ext uri="{D42A27DB-BD31-4B8C-83A1-F6EECF244321}">
                  <p14:modId xmlns:p14="http://schemas.microsoft.com/office/powerpoint/2010/main" val="4187779844"/>
                </p:ext>
              </p:extLst>
            </p:nvPr>
          </p:nvGraphicFramePr>
          <p:xfrm>
            <a:off x="5322061" y="226098"/>
            <a:ext cx="2800736" cy="1867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pSp>
          <p:nvGrpSpPr>
            <p:cNvPr id="81" name="Group 80"/>
            <p:cNvGrpSpPr/>
            <p:nvPr/>
          </p:nvGrpSpPr>
          <p:grpSpPr>
            <a:xfrm>
              <a:off x="6291907" y="887852"/>
              <a:ext cx="815880" cy="518614"/>
              <a:chOff x="6291907" y="926337"/>
              <a:chExt cx="815880" cy="518614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6345940" y="926337"/>
                <a:ext cx="752907" cy="415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75%</a:t>
                </a:r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291907" y="1159435"/>
                <a:ext cx="815880" cy="28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MEN</a:t>
                </a:r>
                <a:endParaRPr lang="en-US" sz="5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</p:grpSp>
      <p:sp>
        <p:nvSpPr>
          <p:cNvPr id="4" name="Subtitle 2"/>
          <p:cNvSpPr txBox="1">
            <a:spLocks/>
          </p:cNvSpPr>
          <p:nvPr/>
        </p:nvSpPr>
        <p:spPr>
          <a:xfrm>
            <a:off x="545754" y="470108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Compare your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a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udience to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t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he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 demographics of each social channel…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7042285" y="3395566"/>
            <a:ext cx="566744" cy="219456"/>
          </a:xfrm>
          <a:prstGeom prst="rect">
            <a:avLst/>
          </a:prstGeom>
          <a:solidFill>
            <a:srgbClr val="C02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7413234" y="3405268"/>
            <a:ext cx="547340" cy="219456"/>
          </a:xfrm>
          <a:prstGeom prst="rect">
            <a:avLst/>
          </a:prstGeom>
          <a:solidFill>
            <a:srgbClr val="C02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7822059" y="3457491"/>
            <a:ext cx="442894" cy="219456"/>
          </a:xfrm>
          <a:prstGeom prst="rect">
            <a:avLst/>
          </a:prstGeom>
          <a:solidFill>
            <a:srgbClr val="C02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8278555" y="3552741"/>
            <a:ext cx="252394" cy="219456"/>
          </a:xfrm>
          <a:prstGeom prst="rect">
            <a:avLst/>
          </a:prstGeom>
          <a:solidFill>
            <a:srgbClr val="C02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091215" y="3780969"/>
            <a:ext cx="1535860" cy="215444"/>
            <a:chOff x="2910195" y="3638706"/>
            <a:chExt cx="1535860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2910195" y="3638706"/>
              <a:ext cx="446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Gotham"/>
                  <a:cs typeface="Gotham"/>
                </a:rPr>
                <a:t>18-</a:t>
              </a:r>
              <a:r>
                <a:rPr lang="en-US" sz="800" dirty="0" smtClean="0">
                  <a:latin typeface="Gotham"/>
                  <a:cs typeface="Gotham"/>
                </a:rPr>
                <a:t>29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8824" y="3638706"/>
              <a:ext cx="564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30-49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2161" y="3638706"/>
              <a:ext cx="5685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50-64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99352" y="3638706"/>
              <a:ext cx="446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65+</a:t>
              </a:r>
              <a:endParaRPr lang="en-US" sz="800" dirty="0">
                <a:latin typeface="Gotham"/>
                <a:cs typeface="Gotham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39753" y="3116101"/>
            <a:ext cx="1535860" cy="890315"/>
            <a:chOff x="857966" y="3670688"/>
            <a:chExt cx="1535860" cy="890315"/>
          </a:xfrm>
        </p:grpSpPr>
        <p:grpSp>
          <p:nvGrpSpPr>
            <p:cNvPr id="18" name="Group 17"/>
            <p:cNvGrpSpPr/>
            <p:nvPr/>
          </p:nvGrpSpPr>
          <p:grpSpPr>
            <a:xfrm>
              <a:off x="857966" y="4345559"/>
              <a:ext cx="1535860" cy="215444"/>
              <a:chOff x="2910195" y="3638706"/>
              <a:chExt cx="1535860" cy="21544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910195" y="3638706"/>
                <a:ext cx="4467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Gotham"/>
                    <a:cs typeface="Gotham"/>
                  </a:rPr>
                  <a:t>18-</a:t>
                </a:r>
                <a:r>
                  <a:rPr lang="en-US" sz="800" dirty="0" smtClean="0">
                    <a:latin typeface="Gotham"/>
                    <a:cs typeface="Gotham"/>
                  </a:rPr>
                  <a:t>29</a:t>
                </a:r>
                <a:endParaRPr lang="en-US" sz="800" dirty="0">
                  <a:latin typeface="Gotham"/>
                  <a:cs typeface="Gotham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08824" y="3638706"/>
                <a:ext cx="56455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>
                    <a:latin typeface="Gotham"/>
                    <a:cs typeface="Gotham"/>
                  </a:rPr>
                  <a:t>30-49</a:t>
                </a:r>
                <a:endParaRPr lang="en-US" sz="800" dirty="0">
                  <a:latin typeface="Gotham"/>
                  <a:cs typeface="Gotham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562161" y="3638706"/>
                <a:ext cx="56859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>
                    <a:latin typeface="Gotham"/>
                    <a:cs typeface="Gotham"/>
                  </a:rPr>
                  <a:t>50-64</a:t>
                </a:r>
                <a:endParaRPr lang="en-US" sz="800" dirty="0">
                  <a:latin typeface="Gotham"/>
                  <a:cs typeface="Gotham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999352" y="3638706"/>
                <a:ext cx="4467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>
                    <a:latin typeface="Gotham"/>
                    <a:cs typeface="Gotham"/>
                  </a:rPr>
                  <a:t>65+</a:t>
                </a:r>
                <a:endParaRPr lang="en-US" sz="800" dirty="0">
                  <a:latin typeface="Gotham"/>
                  <a:cs typeface="Gotham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 rot="5400000">
              <a:off x="756293" y="3897075"/>
              <a:ext cx="672230" cy="219456"/>
            </a:xfrm>
            <a:prstGeom prst="rect">
              <a:avLst/>
            </a:prstGeom>
            <a:solidFill>
              <a:srgbClr val="2454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1243433" y="4027615"/>
              <a:ext cx="415799" cy="214811"/>
            </a:xfrm>
            <a:prstGeom prst="rect">
              <a:avLst/>
            </a:prstGeom>
            <a:solidFill>
              <a:srgbClr val="2454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1624291" y="4047228"/>
              <a:ext cx="371932" cy="219456"/>
            </a:xfrm>
            <a:prstGeom prst="rect">
              <a:avLst/>
            </a:prstGeom>
            <a:solidFill>
              <a:srgbClr val="2454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2066331" y="4134580"/>
              <a:ext cx="206425" cy="215536"/>
            </a:xfrm>
            <a:prstGeom prst="rect">
              <a:avLst/>
            </a:prstGeom>
            <a:solidFill>
              <a:srgbClr val="2454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24706" y="2760668"/>
            <a:ext cx="1298554" cy="1052708"/>
            <a:chOff x="4770707" y="3918431"/>
            <a:chExt cx="1298554" cy="1052708"/>
          </a:xfrm>
        </p:grpSpPr>
        <p:sp>
          <p:nvSpPr>
            <p:cNvPr id="29" name="Rectangle 28"/>
            <p:cNvSpPr/>
            <p:nvPr/>
          </p:nvSpPr>
          <p:spPr>
            <a:xfrm rot="5400000">
              <a:off x="4354083" y="4335055"/>
              <a:ext cx="1052705" cy="219457"/>
            </a:xfrm>
            <a:prstGeom prst="rect">
              <a:avLst/>
            </a:prstGeom>
            <a:solidFill>
              <a:srgbClr val="AF1E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4958310" y="4578036"/>
              <a:ext cx="566745" cy="219457"/>
            </a:xfrm>
            <a:prstGeom prst="rect">
              <a:avLst/>
            </a:prstGeom>
            <a:solidFill>
              <a:srgbClr val="AF1E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435021" y="4698144"/>
              <a:ext cx="326530" cy="219459"/>
            </a:xfrm>
            <a:prstGeom prst="rect">
              <a:avLst/>
            </a:prstGeom>
            <a:solidFill>
              <a:srgbClr val="AF1E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890341" y="4792217"/>
              <a:ext cx="138382" cy="219459"/>
            </a:xfrm>
            <a:prstGeom prst="rect">
              <a:avLst/>
            </a:prstGeom>
            <a:solidFill>
              <a:srgbClr val="AF1E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99992" y="3811947"/>
            <a:ext cx="1535860" cy="215444"/>
            <a:chOff x="2910195" y="3638706"/>
            <a:chExt cx="1535860" cy="215444"/>
          </a:xfrm>
        </p:grpSpPr>
        <p:sp>
          <p:nvSpPr>
            <p:cNvPr id="34" name="TextBox 33"/>
            <p:cNvSpPr txBox="1"/>
            <p:nvPr/>
          </p:nvSpPr>
          <p:spPr>
            <a:xfrm>
              <a:off x="2910195" y="3638706"/>
              <a:ext cx="446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Gotham"/>
                  <a:cs typeface="Gotham"/>
                </a:rPr>
                <a:t>18-</a:t>
              </a:r>
              <a:r>
                <a:rPr lang="en-US" sz="800" dirty="0" smtClean="0">
                  <a:latin typeface="Gotham"/>
                  <a:cs typeface="Gotham"/>
                </a:rPr>
                <a:t>29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8824" y="3638706"/>
              <a:ext cx="564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30-49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75529" y="3638706"/>
              <a:ext cx="5685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50-64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9352" y="3638706"/>
              <a:ext cx="446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65+</a:t>
              </a:r>
              <a:endParaRPr lang="en-US" sz="800" dirty="0">
                <a:latin typeface="Gotham"/>
                <a:cs typeface="Gotham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7098" y="2290953"/>
            <a:ext cx="1298554" cy="1543890"/>
            <a:chOff x="7147671" y="1574591"/>
            <a:chExt cx="1298554" cy="1543890"/>
          </a:xfrm>
        </p:grpSpPr>
        <p:sp>
          <p:nvSpPr>
            <p:cNvPr id="43" name="Rectangle 42"/>
            <p:cNvSpPr/>
            <p:nvPr/>
          </p:nvSpPr>
          <p:spPr>
            <a:xfrm rot="5400000">
              <a:off x="6485454" y="2236808"/>
              <a:ext cx="1543890" cy="219456"/>
            </a:xfrm>
            <a:prstGeom prst="rect">
              <a:avLst/>
            </a:prstGeom>
            <a:solidFill>
              <a:srgbClr val="4672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883246" y="2273351"/>
              <a:ext cx="1470802" cy="219457"/>
            </a:xfrm>
            <a:prstGeom prst="rect">
              <a:avLst/>
            </a:prstGeom>
            <a:solidFill>
              <a:srgbClr val="4672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7366883" y="2400385"/>
              <a:ext cx="1216733" cy="219458"/>
            </a:xfrm>
            <a:prstGeom prst="rect">
              <a:avLst/>
            </a:prstGeom>
            <a:solidFill>
              <a:srgbClr val="4672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7802166" y="2474422"/>
              <a:ext cx="1068659" cy="219459"/>
            </a:xfrm>
            <a:prstGeom prst="rect">
              <a:avLst/>
            </a:prstGeom>
            <a:solidFill>
              <a:srgbClr val="4672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2384" y="3834841"/>
            <a:ext cx="1535860" cy="215444"/>
            <a:chOff x="2910195" y="3638706"/>
            <a:chExt cx="1535860" cy="215444"/>
          </a:xfrm>
        </p:grpSpPr>
        <p:sp>
          <p:nvSpPr>
            <p:cNvPr id="48" name="TextBox 47"/>
            <p:cNvSpPr txBox="1"/>
            <p:nvPr/>
          </p:nvSpPr>
          <p:spPr>
            <a:xfrm>
              <a:off x="2910195" y="3638706"/>
              <a:ext cx="446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Gotham"/>
                  <a:cs typeface="Gotham"/>
                </a:rPr>
                <a:t>18-</a:t>
              </a:r>
              <a:r>
                <a:rPr lang="en-US" sz="800" dirty="0" smtClean="0">
                  <a:latin typeface="Gotham"/>
                  <a:cs typeface="Gotham"/>
                </a:rPr>
                <a:t>29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08824" y="3638706"/>
              <a:ext cx="564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30-49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75529" y="3638706"/>
              <a:ext cx="5685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50-64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9352" y="3638706"/>
              <a:ext cx="446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65+</a:t>
              </a:r>
              <a:endParaRPr lang="en-US" sz="800" dirty="0">
                <a:latin typeface="Gotham"/>
                <a:cs typeface="Gotham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2355330" y="1826849"/>
            <a:ext cx="0" cy="3048001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620845" y="1826849"/>
            <a:ext cx="0" cy="3048001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31528" y="1826849"/>
            <a:ext cx="0" cy="3048001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81416" y="1865925"/>
            <a:ext cx="138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Gotham"/>
                <a:cs typeface="Gotham"/>
              </a:rPr>
              <a:t>Facebook</a:t>
            </a:r>
            <a:endParaRPr lang="en-US" sz="1200" b="1" dirty="0">
              <a:latin typeface="Gotham"/>
              <a:cs typeface="Gotham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94002" y="1865925"/>
            <a:ext cx="138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Gotham"/>
                <a:cs typeface="Gotham"/>
              </a:rPr>
              <a:t>Instagram</a:t>
            </a:r>
            <a:endParaRPr lang="en-US" sz="1200" b="1" dirty="0">
              <a:latin typeface="Gotham"/>
              <a:cs typeface="Gotham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23597" y="1865925"/>
            <a:ext cx="138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Gotham"/>
                <a:cs typeface="Gotham"/>
              </a:rPr>
              <a:t>Twitter</a:t>
            </a:r>
            <a:endParaRPr lang="en-US" sz="1200" b="1" dirty="0">
              <a:latin typeface="Gotham"/>
              <a:cs typeface="Gotham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70631" y="1865925"/>
            <a:ext cx="138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Gotham"/>
                <a:cs typeface="Gotham"/>
              </a:rPr>
              <a:t>Pinterest</a:t>
            </a:r>
            <a:endParaRPr lang="en-US" sz="1200" b="1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07501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848891347"/>
              </p:ext>
            </p:extLst>
          </p:nvPr>
        </p:nvGraphicFramePr>
        <p:xfrm>
          <a:off x="2351311" y="3897901"/>
          <a:ext cx="1694308" cy="114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2422221057"/>
              </p:ext>
            </p:extLst>
          </p:nvPr>
        </p:nvGraphicFramePr>
        <p:xfrm>
          <a:off x="3216667" y="3899452"/>
          <a:ext cx="1701550" cy="113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8" name="Group 107"/>
          <p:cNvGrpSpPr/>
          <p:nvPr/>
        </p:nvGrpSpPr>
        <p:grpSpPr>
          <a:xfrm>
            <a:off x="3827755" y="4303126"/>
            <a:ext cx="480468" cy="299904"/>
            <a:chOff x="6280633" y="1117456"/>
            <a:chExt cx="815879" cy="509265"/>
          </a:xfrm>
        </p:grpSpPr>
        <p:sp>
          <p:nvSpPr>
            <p:cNvPr id="109" name="TextBox 108"/>
            <p:cNvSpPr txBox="1"/>
            <p:nvPr/>
          </p:nvSpPr>
          <p:spPr>
            <a:xfrm>
              <a:off x="6312119" y="1117456"/>
              <a:ext cx="752907" cy="41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4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5%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280633" y="1339273"/>
              <a:ext cx="815879" cy="28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WOMEN</a:t>
              </a:r>
              <a:endParaRPr lang="en-US" sz="5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51551" y="4313175"/>
            <a:ext cx="480468" cy="299904"/>
            <a:chOff x="6280633" y="1140547"/>
            <a:chExt cx="815879" cy="509265"/>
          </a:xfrm>
        </p:grpSpPr>
        <p:sp>
          <p:nvSpPr>
            <p:cNvPr id="112" name="TextBox 111"/>
            <p:cNvSpPr txBox="1"/>
            <p:nvPr/>
          </p:nvSpPr>
          <p:spPr>
            <a:xfrm>
              <a:off x="6312119" y="1140547"/>
              <a:ext cx="752907" cy="41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17%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280633" y="1362364"/>
              <a:ext cx="815879" cy="28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MEN</a:t>
              </a:r>
              <a:endParaRPr lang="en-US" sz="5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aphicFrame>
        <p:nvGraphicFramePr>
          <p:cNvPr id="89" name="Chart 88"/>
          <p:cNvGraphicFramePr/>
          <p:nvPr>
            <p:extLst>
              <p:ext uri="{D42A27DB-BD31-4B8C-83A1-F6EECF244321}">
                <p14:modId xmlns:p14="http://schemas.microsoft.com/office/powerpoint/2010/main" val="6105750"/>
              </p:ext>
            </p:extLst>
          </p:nvPr>
        </p:nvGraphicFramePr>
        <p:xfrm>
          <a:off x="2385142" y="3929442"/>
          <a:ext cx="1687132" cy="112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1014561" y="3934948"/>
            <a:ext cx="1678752" cy="1119168"/>
            <a:chOff x="4773083" y="2224424"/>
            <a:chExt cx="2831522" cy="1887681"/>
          </a:xfrm>
        </p:grpSpPr>
        <p:graphicFrame>
          <p:nvGraphicFramePr>
            <p:cNvPr id="75" name="Chart 74"/>
            <p:cNvGraphicFramePr/>
            <p:nvPr>
              <p:extLst>
                <p:ext uri="{D42A27DB-BD31-4B8C-83A1-F6EECF244321}">
                  <p14:modId xmlns:p14="http://schemas.microsoft.com/office/powerpoint/2010/main" val="2536762324"/>
                </p:ext>
              </p:extLst>
            </p:nvPr>
          </p:nvGraphicFramePr>
          <p:xfrm>
            <a:off x="4773083" y="2224424"/>
            <a:ext cx="2831522" cy="1887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76" name="Group 75"/>
            <p:cNvGrpSpPr/>
            <p:nvPr/>
          </p:nvGrpSpPr>
          <p:grpSpPr>
            <a:xfrm>
              <a:off x="5770010" y="2885139"/>
              <a:ext cx="815879" cy="535951"/>
              <a:chOff x="6264156" y="1039406"/>
              <a:chExt cx="815879" cy="535951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6312118" y="1039406"/>
                <a:ext cx="752907" cy="41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83%</a:t>
                </a:r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264156" y="1289839"/>
                <a:ext cx="815879" cy="28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WOMEN</a:t>
                </a:r>
                <a:endParaRPr lang="en-US" sz="5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168429" y="3963672"/>
            <a:ext cx="1660499" cy="1106999"/>
            <a:chOff x="5322061" y="226098"/>
            <a:chExt cx="2800736" cy="1867157"/>
          </a:xfrm>
        </p:grpSpPr>
        <p:graphicFrame>
          <p:nvGraphicFramePr>
            <p:cNvPr id="80" name="Chart 79"/>
            <p:cNvGraphicFramePr/>
            <p:nvPr>
              <p:extLst>
                <p:ext uri="{D42A27DB-BD31-4B8C-83A1-F6EECF244321}">
                  <p14:modId xmlns:p14="http://schemas.microsoft.com/office/powerpoint/2010/main" val="1595183701"/>
                </p:ext>
              </p:extLst>
            </p:nvPr>
          </p:nvGraphicFramePr>
          <p:xfrm>
            <a:off x="5322061" y="226098"/>
            <a:ext cx="2800736" cy="1867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81" name="Group 80"/>
            <p:cNvGrpSpPr/>
            <p:nvPr/>
          </p:nvGrpSpPr>
          <p:grpSpPr>
            <a:xfrm>
              <a:off x="6291907" y="887852"/>
              <a:ext cx="815880" cy="518614"/>
              <a:chOff x="6291907" y="926337"/>
              <a:chExt cx="815880" cy="518614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6345940" y="926337"/>
                <a:ext cx="752907" cy="415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75%</a:t>
                </a:r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291907" y="1159435"/>
                <a:ext cx="815880" cy="28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MEN</a:t>
                </a:r>
                <a:endParaRPr lang="en-US" sz="5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</p:grpSp>
      <p:sp>
        <p:nvSpPr>
          <p:cNvPr id="4" name="Subtitle 2"/>
          <p:cNvSpPr txBox="1">
            <a:spLocks/>
          </p:cNvSpPr>
          <p:nvPr/>
        </p:nvSpPr>
        <p:spPr>
          <a:xfrm>
            <a:off x="545754" y="470108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Compare your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a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udience to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t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he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 demographics of each social channel…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2772545" y="3395566"/>
            <a:ext cx="566744" cy="219456"/>
          </a:xfrm>
          <a:prstGeom prst="rect">
            <a:avLst/>
          </a:prstGeom>
          <a:solidFill>
            <a:srgbClr val="C02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3143494" y="3405268"/>
            <a:ext cx="547340" cy="219456"/>
          </a:xfrm>
          <a:prstGeom prst="rect">
            <a:avLst/>
          </a:prstGeom>
          <a:solidFill>
            <a:srgbClr val="C02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3552319" y="3457491"/>
            <a:ext cx="442894" cy="219456"/>
          </a:xfrm>
          <a:prstGeom prst="rect">
            <a:avLst/>
          </a:prstGeom>
          <a:solidFill>
            <a:srgbClr val="C02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008815" y="3552741"/>
            <a:ext cx="252394" cy="219456"/>
          </a:xfrm>
          <a:prstGeom prst="rect">
            <a:avLst/>
          </a:prstGeom>
          <a:solidFill>
            <a:srgbClr val="C02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821475" y="3780969"/>
            <a:ext cx="1535860" cy="215444"/>
            <a:chOff x="2910195" y="3638706"/>
            <a:chExt cx="1535860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2910195" y="3638706"/>
              <a:ext cx="446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Gotham"/>
                  <a:cs typeface="Gotham"/>
                </a:rPr>
                <a:t>18-</a:t>
              </a:r>
              <a:r>
                <a:rPr lang="en-US" sz="800" dirty="0" smtClean="0">
                  <a:latin typeface="Gotham"/>
                  <a:cs typeface="Gotham"/>
                </a:rPr>
                <a:t>29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8824" y="3638706"/>
              <a:ext cx="564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30-49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2161" y="3638706"/>
              <a:ext cx="5685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50-64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99352" y="3638706"/>
              <a:ext cx="446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65+</a:t>
              </a:r>
              <a:endParaRPr lang="en-US" sz="800" dirty="0">
                <a:latin typeface="Gotham"/>
                <a:cs typeface="Gotham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7598" y="2290953"/>
            <a:ext cx="1298554" cy="1543890"/>
            <a:chOff x="7147671" y="1574591"/>
            <a:chExt cx="1298554" cy="1543890"/>
          </a:xfrm>
        </p:grpSpPr>
        <p:sp>
          <p:nvSpPr>
            <p:cNvPr id="43" name="Rectangle 42"/>
            <p:cNvSpPr/>
            <p:nvPr/>
          </p:nvSpPr>
          <p:spPr>
            <a:xfrm rot="5400000">
              <a:off x="6485454" y="2236808"/>
              <a:ext cx="1543890" cy="219456"/>
            </a:xfrm>
            <a:prstGeom prst="rect">
              <a:avLst/>
            </a:prstGeom>
            <a:solidFill>
              <a:srgbClr val="4672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883246" y="2273351"/>
              <a:ext cx="1470802" cy="219457"/>
            </a:xfrm>
            <a:prstGeom prst="rect">
              <a:avLst/>
            </a:prstGeom>
            <a:solidFill>
              <a:srgbClr val="4672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7366883" y="2400385"/>
              <a:ext cx="1216733" cy="219458"/>
            </a:xfrm>
            <a:prstGeom prst="rect">
              <a:avLst/>
            </a:prstGeom>
            <a:solidFill>
              <a:srgbClr val="4672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7802166" y="2474422"/>
              <a:ext cx="1068659" cy="219459"/>
            </a:xfrm>
            <a:prstGeom prst="rect">
              <a:avLst/>
            </a:prstGeom>
            <a:solidFill>
              <a:srgbClr val="4672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2884" y="3834841"/>
            <a:ext cx="1535860" cy="215444"/>
            <a:chOff x="2910195" y="3638706"/>
            <a:chExt cx="1535860" cy="215444"/>
          </a:xfrm>
        </p:grpSpPr>
        <p:sp>
          <p:nvSpPr>
            <p:cNvPr id="48" name="TextBox 47"/>
            <p:cNvSpPr txBox="1"/>
            <p:nvPr/>
          </p:nvSpPr>
          <p:spPr>
            <a:xfrm>
              <a:off x="2910195" y="3638706"/>
              <a:ext cx="446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Gotham"/>
                  <a:cs typeface="Gotham"/>
                </a:rPr>
                <a:t>18-</a:t>
              </a:r>
              <a:r>
                <a:rPr lang="en-US" sz="800" dirty="0" smtClean="0">
                  <a:latin typeface="Gotham"/>
                  <a:cs typeface="Gotham"/>
                </a:rPr>
                <a:t>29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08824" y="3638706"/>
              <a:ext cx="564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30-49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75529" y="3638706"/>
              <a:ext cx="5685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50-64</a:t>
              </a:r>
              <a:endParaRPr lang="en-US" sz="800" dirty="0">
                <a:latin typeface="Gotham"/>
                <a:cs typeface="Gotha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9352" y="3638706"/>
              <a:ext cx="446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Gotham"/>
                  <a:cs typeface="Gotham"/>
                </a:rPr>
                <a:t>65+</a:t>
              </a:r>
              <a:endParaRPr lang="en-US" sz="800" dirty="0">
                <a:latin typeface="Gotham"/>
                <a:cs typeface="Gotham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5221901" y="1826849"/>
            <a:ext cx="0" cy="3135222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71916" y="1865925"/>
            <a:ext cx="138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Gotham"/>
                <a:cs typeface="Gotham"/>
              </a:rPr>
              <a:t>Facebook</a:t>
            </a:r>
            <a:endParaRPr lang="en-US" sz="1200" b="1" dirty="0">
              <a:latin typeface="Gotham"/>
              <a:cs typeface="Gotham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00891" y="1865925"/>
            <a:ext cx="138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Gotham"/>
                <a:cs typeface="Gotham"/>
              </a:rPr>
              <a:t>Pinterest</a:t>
            </a:r>
            <a:endParaRPr lang="en-US" sz="1200" b="1" dirty="0">
              <a:latin typeface="Gotham"/>
              <a:cs typeface="Gotham"/>
            </a:endParaRPr>
          </a:p>
        </p:txBody>
      </p:sp>
      <p:pic>
        <p:nvPicPr>
          <p:cNvPr id="2" name="Picture 1" descr="Screen Shot 2017-11-07 at 1.18.26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19566" r="50506" b="4322"/>
          <a:stretch/>
        </p:blipFill>
        <p:spPr>
          <a:xfrm>
            <a:off x="5751286" y="2376715"/>
            <a:ext cx="2398158" cy="1406072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244661" y="3606088"/>
            <a:ext cx="4728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Gotham"/>
                <a:cs typeface="Gotham"/>
              </a:rPr>
              <a:t>25-34</a:t>
            </a:r>
            <a:endParaRPr lang="en-US" sz="800" dirty="0">
              <a:latin typeface="Gotham"/>
              <a:cs typeface="Gotham"/>
            </a:endParaRPr>
          </a:p>
        </p:txBody>
      </p:sp>
      <p:pic>
        <p:nvPicPr>
          <p:cNvPr id="97" name="Picture 96" descr="Screen Shot 2017-11-07 at 1.18.26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5" t="19133" r="9027" b="13161"/>
          <a:stretch/>
        </p:blipFill>
        <p:spPr>
          <a:xfrm>
            <a:off x="6107207" y="3854824"/>
            <a:ext cx="1587500" cy="125079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6649288" y="4530124"/>
            <a:ext cx="818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otham"/>
                <a:cs typeface="Gotham"/>
              </a:rPr>
              <a:t>WOMEN</a:t>
            </a:r>
            <a:endParaRPr lang="en-US" sz="800" b="1" dirty="0">
              <a:solidFill>
                <a:schemeClr val="bg1"/>
              </a:solidFill>
              <a:latin typeface="Gotham"/>
              <a:cs typeface="Gotham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75758" y="4119242"/>
            <a:ext cx="818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Gotham"/>
                <a:cs typeface="Gotham"/>
              </a:rPr>
              <a:t>MEN</a:t>
            </a:r>
            <a:endParaRPr lang="en-US" sz="800" b="1" dirty="0">
              <a:solidFill>
                <a:schemeClr val="bg1"/>
              </a:solidFill>
              <a:latin typeface="Gotham"/>
              <a:cs typeface="Gotham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930749" y="1856853"/>
            <a:ext cx="1816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Gotham"/>
                <a:cs typeface="Gotham"/>
              </a:rPr>
              <a:t>Google Analytics</a:t>
            </a:r>
            <a:endParaRPr lang="en-US" sz="1200" b="1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10586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04678" y="2138948"/>
            <a:ext cx="4180973" cy="1749034"/>
          </a:xfrm>
        </p:spPr>
        <p:txBody>
          <a:bodyPr/>
          <a:lstStyle/>
          <a:p>
            <a:r>
              <a:rPr lang="en-US" b="1" dirty="0" smtClean="0">
                <a:latin typeface="Gotham"/>
                <a:cs typeface="Gotham"/>
              </a:rPr>
              <a:t>Look at social media demographics and statistics</a:t>
            </a:r>
            <a:endParaRPr lang="en-US" b="1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63057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043" y="3855082"/>
            <a:ext cx="579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D35F59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89092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800" b="1" dirty="0" smtClean="0">
                <a:solidFill>
                  <a:srgbClr val="404040"/>
                </a:solidFill>
                <a:latin typeface="Gotham"/>
                <a:cs typeface="Gotham"/>
              </a:rPr>
              <a:t>Facebook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359286" y="2836333"/>
            <a:ext cx="2831522" cy="1887681"/>
            <a:chOff x="4773083" y="2224424"/>
            <a:chExt cx="2831522" cy="1887681"/>
          </a:xfrm>
        </p:grpSpPr>
        <p:graphicFrame>
          <p:nvGraphicFramePr>
            <p:cNvPr id="74" name="Chart 73"/>
            <p:cNvGraphicFramePr/>
            <p:nvPr>
              <p:extLst>
                <p:ext uri="{D42A27DB-BD31-4B8C-83A1-F6EECF244321}">
                  <p14:modId xmlns:p14="http://schemas.microsoft.com/office/powerpoint/2010/main" val="3136633394"/>
                </p:ext>
              </p:extLst>
            </p:nvPr>
          </p:nvGraphicFramePr>
          <p:xfrm>
            <a:off x="4773083" y="2224424"/>
            <a:ext cx="2831522" cy="1887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75" name="Group 74"/>
            <p:cNvGrpSpPr/>
            <p:nvPr/>
          </p:nvGrpSpPr>
          <p:grpSpPr>
            <a:xfrm>
              <a:off x="5786487" y="2963189"/>
              <a:ext cx="815879" cy="421872"/>
              <a:chOff x="6280633" y="1117456"/>
              <a:chExt cx="815879" cy="421872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312119" y="1117456"/>
                <a:ext cx="7529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83%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280633" y="1339273"/>
                <a:ext cx="81587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WOMEN</a:t>
                </a:r>
                <a:endParaRPr lang="en-US" sz="7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1261362" y="4912103"/>
            <a:ext cx="3274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Gotham"/>
                <a:cs typeface="Gotham"/>
              </a:rPr>
              <a:t>Source: </a:t>
            </a:r>
            <a:r>
              <a:rPr lang="en-US" sz="800" dirty="0" err="1" smtClean="0">
                <a:latin typeface="Gotham"/>
                <a:cs typeface="Gotham"/>
              </a:rPr>
              <a:t>SproutSocial</a:t>
            </a:r>
            <a:r>
              <a:rPr lang="en-US" sz="800" dirty="0" smtClean="0">
                <a:latin typeface="Gotham"/>
                <a:cs typeface="Gotham"/>
              </a:rPr>
              <a:t> March 2017</a:t>
            </a:r>
            <a:endParaRPr lang="en-US" sz="800" dirty="0">
              <a:latin typeface="Gotham"/>
              <a:cs typeface="Gotham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017608" y="1638403"/>
            <a:ext cx="1739515" cy="79271"/>
            <a:chOff x="1771180" y="1934736"/>
            <a:chExt cx="1739515" cy="79271"/>
          </a:xfrm>
        </p:grpSpPr>
        <p:sp>
          <p:nvSpPr>
            <p:cNvPr id="80" name="Rounded Rectangle 79"/>
            <p:cNvSpPr/>
            <p:nvPr/>
          </p:nvSpPr>
          <p:spPr>
            <a:xfrm>
              <a:off x="1771180" y="1934737"/>
              <a:ext cx="1739515" cy="76970"/>
            </a:xfrm>
            <a:prstGeom prst="roundRect">
              <a:avLst/>
            </a:prstGeom>
            <a:solidFill>
              <a:srgbClr val="121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771180" y="1934736"/>
              <a:ext cx="1521756" cy="79271"/>
            </a:xfrm>
            <a:prstGeom prst="roundRect">
              <a:avLst/>
            </a:prstGeom>
            <a:solidFill>
              <a:srgbClr val="467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017608" y="1937633"/>
            <a:ext cx="1739515" cy="78492"/>
            <a:chOff x="1771180" y="2224314"/>
            <a:chExt cx="1739515" cy="78492"/>
          </a:xfrm>
        </p:grpSpPr>
        <p:sp>
          <p:nvSpPr>
            <p:cNvPr id="83" name="Rounded Rectangle 82"/>
            <p:cNvSpPr/>
            <p:nvPr/>
          </p:nvSpPr>
          <p:spPr>
            <a:xfrm>
              <a:off x="1771180" y="2224314"/>
              <a:ext cx="1739515" cy="76970"/>
            </a:xfrm>
            <a:prstGeom prst="roundRect">
              <a:avLst/>
            </a:prstGeom>
            <a:solidFill>
              <a:srgbClr val="121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1771180" y="2224314"/>
              <a:ext cx="1430745" cy="78492"/>
            </a:xfrm>
            <a:prstGeom prst="roundRect">
              <a:avLst/>
            </a:prstGeom>
            <a:solidFill>
              <a:srgbClr val="467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017608" y="2236861"/>
            <a:ext cx="1739515" cy="76972"/>
            <a:chOff x="1771180" y="2559394"/>
            <a:chExt cx="1739515" cy="76972"/>
          </a:xfrm>
        </p:grpSpPr>
        <p:sp>
          <p:nvSpPr>
            <p:cNvPr id="86" name="Rounded Rectangle 85"/>
            <p:cNvSpPr/>
            <p:nvPr/>
          </p:nvSpPr>
          <p:spPr>
            <a:xfrm>
              <a:off x="1771180" y="2559396"/>
              <a:ext cx="1739515" cy="76970"/>
            </a:xfrm>
            <a:prstGeom prst="roundRect">
              <a:avLst/>
            </a:prstGeom>
            <a:solidFill>
              <a:srgbClr val="121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771180" y="2559394"/>
              <a:ext cx="1236313" cy="74539"/>
            </a:xfrm>
            <a:prstGeom prst="roundRect">
              <a:avLst/>
            </a:prstGeom>
            <a:solidFill>
              <a:srgbClr val="467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17608" y="2536091"/>
            <a:ext cx="1739515" cy="76971"/>
            <a:chOff x="1771180" y="2832424"/>
            <a:chExt cx="1739515" cy="76971"/>
          </a:xfrm>
        </p:grpSpPr>
        <p:sp>
          <p:nvSpPr>
            <p:cNvPr id="89" name="Rounded Rectangle 88"/>
            <p:cNvSpPr/>
            <p:nvPr/>
          </p:nvSpPr>
          <p:spPr>
            <a:xfrm>
              <a:off x="1771180" y="2832425"/>
              <a:ext cx="1739515" cy="76970"/>
            </a:xfrm>
            <a:prstGeom prst="roundRect">
              <a:avLst/>
            </a:prstGeom>
            <a:solidFill>
              <a:srgbClr val="121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771180" y="2832424"/>
              <a:ext cx="1062565" cy="76934"/>
            </a:xfrm>
            <a:prstGeom prst="roundRect">
              <a:avLst/>
            </a:prstGeom>
            <a:solidFill>
              <a:srgbClr val="467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433704" y="1552143"/>
            <a:ext cx="752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18 - 29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433704" y="1856041"/>
            <a:ext cx="752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30 - 49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33704" y="2162165"/>
            <a:ext cx="752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50 - 64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33704" y="2454595"/>
            <a:ext cx="752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65 +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89776" y="1508235"/>
            <a:ext cx="75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Gotham"/>
                <a:cs typeface="Gotham"/>
              </a:rPr>
              <a:t>88%</a:t>
            </a:r>
            <a:endParaRPr lang="en-US" sz="1200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789776" y="1814357"/>
            <a:ext cx="75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Gotham"/>
                <a:cs typeface="Gotham"/>
              </a:rPr>
              <a:t>84%</a:t>
            </a:r>
            <a:endParaRPr lang="en-US" sz="1200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89776" y="2112837"/>
            <a:ext cx="75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Gotham"/>
                <a:cs typeface="Gotham"/>
              </a:rPr>
              <a:t>72%</a:t>
            </a:r>
            <a:endParaRPr lang="en-US" sz="1200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789776" y="2420871"/>
            <a:ext cx="75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Gotham"/>
                <a:cs typeface="Gotham"/>
              </a:rPr>
              <a:t>62%</a:t>
            </a:r>
            <a:endParaRPr lang="en-US" sz="1200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42863" y="2870329"/>
            <a:ext cx="2800736" cy="1867157"/>
            <a:chOff x="5265690" y="372662"/>
            <a:chExt cx="2800736" cy="1867157"/>
          </a:xfrm>
        </p:grpSpPr>
        <p:graphicFrame>
          <p:nvGraphicFramePr>
            <p:cNvPr id="100" name="Chart 99"/>
            <p:cNvGraphicFramePr/>
            <p:nvPr>
              <p:extLst>
                <p:ext uri="{D42A27DB-BD31-4B8C-83A1-F6EECF244321}">
                  <p14:modId xmlns:p14="http://schemas.microsoft.com/office/powerpoint/2010/main" val="2398073712"/>
                </p:ext>
              </p:extLst>
            </p:nvPr>
          </p:nvGraphicFramePr>
          <p:xfrm>
            <a:off x="5265690" y="372662"/>
            <a:ext cx="2800736" cy="1867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01" name="Group 100"/>
            <p:cNvGrpSpPr/>
            <p:nvPr/>
          </p:nvGrpSpPr>
          <p:grpSpPr>
            <a:xfrm>
              <a:off x="6280633" y="1102062"/>
              <a:ext cx="815879" cy="421872"/>
              <a:chOff x="6280633" y="1140547"/>
              <a:chExt cx="815879" cy="421872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6312119" y="1140547"/>
                <a:ext cx="7529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75%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280633" y="1362364"/>
                <a:ext cx="81587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MEN</a:t>
                </a:r>
                <a:endParaRPr lang="en-US" sz="7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828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043" y="3855082"/>
            <a:ext cx="579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D35F59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89092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800" b="1" dirty="0" smtClean="0">
                <a:solidFill>
                  <a:srgbClr val="404040"/>
                </a:solidFill>
                <a:latin typeface="Gotham"/>
                <a:cs typeface="Gotham"/>
              </a:rPr>
              <a:t>Facebook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64605" y="1584878"/>
            <a:ext cx="2836635" cy="1855496"/>
          </a:xfrm>
          <a:prstGeom prst="rect">
            <a:avLst/>
          </a:prstGeom>
          <a:solidFill>
            <a:srgbClr val="50BBA4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5657121" y="1831225"/>
            <a:ext cx="2418222" cy="18271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13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Gotham"/>
                <a:cs typeface="Gotham"/>
              </a:rPr>
              <a:t>Over 2 </a:t>
            </a:r>
            <a:r>
              <a:rPr lang="en-US" sz="1400" dirty="0">
                <a:solidFill>
                  <a:schemeClr val="bg1"/>
                </a:solidFill>
                <a:latin typeface="Gotham"/>
                <a:cs typeface="Gotham"/>
              </a:rPr>
              <a:t>b</a:t>
            </a:r>
            <a:r>
              <a:rPr lang="en-US" sz="1400" dirty="0" smtClean="0">
                <a:solidFill>
                  <a:schemeClr val="bg1"/>
                </a:solidFill>
                <a:latin typeface="Gotham"/>
                <a:cs typeface="Gotham"/>
              </a:rPr>
              <a:t>illion users</a:t>
            </a:r>
          </a:p>
          <a:p>
            <a:pPr marL="182880" indent="-182880">
              <a:spcBef>
                <a:spcPts val="0"/>
              </a:spcBef>
              <a:spcAft>
                <a:spcPts val="13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Gotham"/>
                <a:cs typeface="Gotham"/>
              </a:rPr>
              <a:t>People of all income levels and ages</a:t>
            </a:r>
          </a:p>
          <a:p>
            <a:pPr marL="182880" indent="-182880">
              <a:spcBef>
                <a:spcPts val="0"/>
              </a:spcBef>
              <a:spcAft>
                <a:spcPts val="13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Gotham"/>
                <a:cs typeface="Gotham"/>
              </a:rPr>
              <a:t>79% graduated college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359286" y="2836333"/>
            <a:ext cx="2831522" cy="1887681"/>
            <a:chOff x="4773083" y="2224424"/>
            <a:chExt cx="2831522" cy="1887681"/>
          </a:xfrm>
        </p:grpSpPr>
        <p:graphicFrame>
          <p:nvGraphicFramePr>
            <p:cNvPr id="70" name="Chart 69"/>
            <p:cNvGraphicFramePr/>
            <p:nvPr>
              <p:extLst>
                <p:ext uri="{D42A27DB-BD31-4B8C-83A1-F6EECF244321}">
                  <p14:modId xmlns:p14="http://schemas.microsoft.com/office/powerpoint/2010/main" val="1522581026"/>
                </p:ext>
              </p:extLst>
            </p:nvPr>
          </p:nvGraphicFramePr>
          <p:xfrm>
            <a:off x="4773083" y="2224424"/>
            <a:ext cx="2831522" cy="1887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71" name="Group 70"/>
            <p:cNvGrpSpPr/>
            <p:nvPr/>
          </p:nvGrpSpPr>
          <p:grpSpPr>
            <a:xfrm>
              <a:off x="5786487" y="2963189"/>
              <a:ext cx="815879" cy="421872"/>
              <a:chOff x="6280633" y="1117456"/>
              <a:chExt cx="815879" cy="421872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6312119" y="1117456"/>
                <a:ext cx="7529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83%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280633" y="1339273"/>
                <a:ext cx="81587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WOMEN</a:t>
                </a:r>
                <a:endParaRPr lang="en-US" sz="7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1261362" y="4912103"/>
            <a:ext cx="3274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Gotham"/>
                <a:cs typeface="Gotham"/>
              </a:rPr>
              <a:t>Source: </a:t>
            </a:r>
            <a:r>
              <a:rPr lang="en-US" sz="800" dirty="0" err="1" smtClean="0">
                <a:latin typeface="Gotham"/>
                <a:cs typeface="Gotham"/>
              </a:rPr>
              <a:t>SproutSocial</a:t>
            </a:r>
            <a:r>
              <a:rPr lang="en-US" sz="800" dirty="0" smtClean="0">
                <a:latin typeface="Gotham"/>
                <a:cs typeface="Gotham"/>
              </a:rPr>
              <a:t> March 2017</a:t>
            </a:r>
            <a:endParaRPr lang="en-US" sz="800" dirty="0">
              <a:latin typeface="Gotham"/>
              <a:cs typeface="Gotham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017608" y="1638403"/>
            <a:ext cx="1739515" cy="79271"/>
            <a:chOff x="1771180" y="1934736"/>
            <a:chExt cx="1739515" cy="79271"/>
          </a:xfrm>
        </p:grpSpPr>
        <p:sp>
          <p:nvSpPr>
            <p:cNvPr id="76" name="Rounded Rectangle 75"/>
            <p:cNvSpPr/>
            <p:nvPr/>
          </p:nvSpPr>
          <p:spPr>
            <a:xfrm>
              <a:off x="1771180" y="1934737"/>
              <a:ext cx="1739515" cy="76970"/>
            </a:xfrm>
            <a:prstGeom prst="roundRect">
              <a:avLst/>
            </a:prstGeom>
            <a:solidFill>
              <a:srgbClr val="121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771180" y="1934736"/>
              <a:ext cx="1521756" cy="79271"/>
            </a:xfrm>
            <a:prstGeom prst="roundRect">
              <a:avLst/>
            </a:prstGeom>
            <a:solidFill>
              <a:srgbClr val="467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17608" y="1937633"/>
            <a:ext cx="1739515" cy="78492"/>
            <a:chOff x="1771180" y="2224314"/>
            <a:chExt cx="1739515" cy="78492"/>
          </a:xfrm>
        </p:grpSpPr>
        <p:sp>
          <p:nvSpPr>
            <p:cNvPr id="79" name="Rounded Rectangle 78"/>
            <p:cNvSpPr/>
            <p:nvPr/>
          </p:nvSpPr>
          <p:spPr>
            <a:xfrm>
              <a:off x="1771180" y="2224314"/>
              <a:ext cx="1739515" cy="76970"/>
            </a:xfrm>
            <a:prstGeom prst="roundRect">
              <a:avLst/>
            </a:prstGeom>
            <a:solidFill>
              <a:srgbClr val="121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771180" y="2224314"/>
              <a:ext cx="1430745" cy="78492"/>
            </a:xfrm>
            <a:prstGeom prst="roundRect">
              <a:avLst/>
            </a:prstGeom>
            <a:solidFill>
              <a:srgbClr val="467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7608" y="2236861"/>
            <a:ext cx="1739515" cy="76972"/>
            <a:chOff x="1771180" y="2559394"/>
            <a:chExt cx="1739515" cy="76972"/>
          </a:xfrm>
        </p:grpSpPr>
        <p:sp>
          <p:nvSpPr>
            <p:cNvPr id="82" name="Rounded Rectangle 81"/>
            <p:cNvSpPr/>
            <p:nvPr/>
          </p:nvSpPr>
          <p:spPr>
            <a:xfrm>
              <a:off x="1771180" y="2559396"/>
              <a:ext cx="1739515" cy="76970"/>
            </a:xfrm>
            <a:prstGeom prst="roundRect">
              <a:avLst/>
            </a:prstGeom>
            <a:solidFill>
              <a:srgbClr val="121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1771180" y="2559394"/>
              <a:ext cx="1236313" cy="74539"/>
            </a:xfrm>
            <a:prstGeom prst="roundRect">
              <a:avLst/>
            </a:prstGeom>
            <a:solidFill>
              <a:srgbClr val="467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17608" y="2536091"/>
            <a:ext cx="1739515" cy="76971"/>
            <a:chOff x="1771180" y="2832424"/>
            <a:chExt cx="1739515" cy="76971"/>
          </a:xfrm>
        </p:grpSpPr>
        <p:sp>
          <p:nvSpPr>
            <p:cNvPr id="85" name="Rounded Rectangle 84"/>
            <p:cNvSpPr/>
            <p:nvPr/>
          </p:nvSpPr>
          <p:spPr>
            <a:xfrm>
              <a:off x="1771180" y="2832425"/>
              <a:ext cx="1739515" cy="76970"/>
            </a:xfrm>
            <a:prstGeom prst="roundRect">
              <a:avLst/>
            </a:prstGeom>
            <a:solidFill>
              <a:srgbClr val="121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771180" y="2832424"/>
              <a:ext cx="1062565" cy="76934"/>
            </a:xfrm>
            <a:prstGeom prst="roundRect">
              <a:avLst/>
            </a:prstGeom>
            <a:solidFill>
              <a:srgbClr val="467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433704" y="1552143"/>
            <a:ext cx="752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18 - 29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33704" y="1856041"/>
            <a:ext cx="752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30 - 49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33704" y="2162165"/>
            <a:ext cx="752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50 - 64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433704" y="2454595"/>
            <a:ext cx="752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65 +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789776" y="1508235"/>
            <a:ext cx="75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Gotham"/>
                <a:cs typeface="Gotham"/>
              </a:rPr>
              <a:t>88%</a:t>
            </a:r>
            <a:endParaRPr lang="en-US" sz="1200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89776" y="1814357"/>
            <a:ext cx="75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Gotham"/>
                <a:cs typeface="Gotham"/>
              </a:rPr>
              <a:t>84%</a:t>
            </a:r>
            <a:endParaRPr lang="en-US" sz="1200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789776" y="2112837"/>
            <a:ext cx="75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Gotham"/>
                <a:cs typeface="Gotham"/>
              </a:rPr>
              <a:t>72%</a:t>
            </a:r>
            <a:endParaRPr lang="en-US" sz="1200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89776" y="2420871"/>
            <a:ext cx="75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Gotham"/>
                <a:cs typeface="Gotham"/>
              </a:rPr>
              <a:t>62%</a:t>
            </a:r>
            <a:endParaRPr lang="en-US" sz="1200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42863" y="2870329"/>
            <a:ext cx="2800736" cy="1867157"/>
            <a:chOff x="5265690" y="372662"/>
            <a:chExt cx="2800736" cy="1867157"/>
          </a:xfrm>
        </p:grpSpPr>
        <p:graphicFrame>
          <p:nvGraphicFramePr>
            <p:cNvPr id="96" name="Chart 95"/>
            <p:cNvGraphicFramePr/>
            <p:nvPr>
              <p:extLst>
                <p:ext uri="{D42A27DB-BD31-4B8C-83A1-F6EECF244321}">
                  <p14:modId xmlns:p14="http://schemas.microsoft.com/office/powerpoint/2010/main" val="1174396143"/>
                </p:ext>
              </p:extLst>
            </p:nvPr>
          </p:nvGraphicFramePr>
          <p:xfrm>
            <a:off x="5265690" y="372662"/>
            <a:ext cx="2800736" cy="1867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7" name="Group 96"/>
            <p:cNvGrpSpPr/>
            <p:nvPr/>
          </p:nvGrpSpPr>
          <p:grpSpPr>
            <a:xfrm>
              <a:off x="6280633" y="1102062"/>
              <a:ext cx="815879" cy="421872"/>
              <a:chOff x="6280633" y="1140547"/>
              <a:chExt cx="815879" cy="421872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6312119" y="1140547"/>
                <a:ext cx="7529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75%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280633" y="1362364"/>
                <a:ext cx="81587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MEN</a:t>
                </a:r>
                <a:endParaRPr lang="en-US" sz="7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631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433703" y="1508235"/>
            <a:ext cx="3108979" cy="1189635"/>
            <a:chOff x="1187276" y="1508235"/>
            <a:chExt cx="3108979" cy="1189635"/>
          </a:xfrm>
        </p:grpSpPr>
        <p:grpSp>
          <p:nvGrpSpPr>
            <p:cNvPr id="40" name="Group 39"/>
            <p:cNvGrpSpPr/>
            <p:nvPr/>
          </p:nvGrpSpPr>
          <p:grpSpPr>
            <a:xfrm>
              <a:off x="1771180" y="1638404"/>
              <a:ext cx="1739515" cy="79271"/>
              <a:chOff x="1771180" y="1934737"/>
              <a:chExt cx="1739515" cy="7927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771180" y="1934737"/>
                <a:ext cx="1739515" cy="76970"/>
              </a:xfrm>
              <a:prstGeom prst="roundRect">
                <a:avLst/>
              </a:prstGeom>
              <a:solidFill>
                <a:srgbClr val="63121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1771180" y="1934737"/>
                <a:ext cx="1015764" cy="79271"/>
              </a:xfrm>
              <a:prstGeom prst="roundRect">
                <a:avLst/>
              </a:prstGeom>
              <a:solidFill>
                <a:srgbClr val="D4252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771180" y="1937632"/>
              <a:ext cx="1739515" cy="78493"/>
              <a:chOff x="1771180" y="2224313"/>
              <a:chExt cx="1739515" cy="78493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771180" y="2224314"/>
                <a:ext cx="1739515" cy="76970"/>
              </a:xfrm>
              <a:prstGeom prst="roundRect">
                <a:avLst/>
              </a:prstGeom>
              <a:solidFill>
                <a:srgbClr val="63121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771180" y="2224313"/>
                <a:ext cx="528931" cy="78493"/>
              </a:xfrm>
              <a:prstGeom prst="roundRect">
                <a:avLst/>
              </a:prstGeom>
              <a:solidFill>
                <a:srgbClr val="D4252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771180" y="2236862"/>
              <a:ext cx="1739515" cy="76971"/>
              <a:chOff x="1771180" y="2559395"/>
              <a:chExt cx="1739515" cy="7697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771180" y="2559396"/>
                <a:ext cx="1739515" cy="76970"/>
              </a:xfrm>
              <a:prstGeom prst="roundRect">
                <a:avLst/>
              </a:prstGeom>
              <a:solidFill>
                <a:srgbClr val="63121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771180" y="2559395"/>
                <a:ext cx="281987" cy="74538"/>
              </a:xfrm>
              <a:prstGeom prst="roundRect">
                <a:avLst/>
              </a:prstGeom>
              <a:solidFill>
                <a:srgbClr val="D4252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71180" y="2536091"/>
              <a:ext cx="1739515" cy="76971"/>
              <a:chOff x="1771180" y="2832424"/>
              <a:chExt cx="1739515" cy="76971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771180" y="2832425"/>
                <a:ext cx="1739515" cy="76970"/>
              </a:xfrm>
              <a:prstGeom prst="roundRect">
                <a:avLst/>
              </a:prstGeom>
              <a:solidFill>
                <a:srgbClr val="63121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771180" y="2832424"/>
                <a:ext cx="119709" cy="74465"/>
              </a:xfrm>
              <a:prstGeom prst="roundRect">
                <a:avLst/>
              </a:prstGeom>
              <a:solidFill>
                <a:srgbClr val="D4252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187276" y="1552143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18 - 29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7276" y="1856041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30 - 49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276" y="2162165"/>
              <a:ext cx="622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50 - 64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87277" y="2454595"/>
              <a:ext cx="4566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65 +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3348" y="1508235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59%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3348" y="181435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33%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43348" y="211283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18%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3348" y="2420871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404040"/>
                  </a:solidFill>
                  <a:latin typeface="Gotham"/>
                  <a:cs typeface="Gotham"/>
                </a:rPr>
                <a:t>8</a:t>
              </a:r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81043" y="3855082"/>
            <a:ext cx="579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D35F59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89092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800" b="1" dirty="0" err="1" smtClean="0">
                <a:solidFill>
                  <a:srgbClr val="404040"/>
                </a:solidFill>
                <a:latin typeface="Gotham"/>
                <a:cs typeface="Gotham"/>
              </a:rPr>
              <a:t>Instagram</a:t>
            </a:r>
            <a:endParaRPr lang="en-US" sz="2800" b="1" dirty="0" smtClean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1361" y="4912103"/>
            <a:ext cx="3274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Gotham"/>
                <a:cs typeface="Gotham"/>
              </a:rPr>
              <a:t>Source: </a:t>
            </a:r>
            <a:r>
              <a:rPr lang="en-US" sz="800" dirty="0" err="1" smtClean="0">
                <a:latin typeface="Gotham"/>
                <a:cs typeface="Gotham"/>
              </a:rPr>
              <a:t>SproutSocial</a:t>
            </a:r>
            <a:r>
              <a:rPr lang="en-US" sz="800" dirty="0" smtClean="0">
                <a:latin typeface="Gotham"/>
                <a:cs typeface="Gotham"/>
              </a:rPr>
              <a:t> March 2017</a:t>
            </a:r>
            <a:endParaRPr lang="en-US" sz="800" dirty="0">
              <a:latin typeface="Gotham"/>
              <a:cs typeface="Gotham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5034" y="2805372"/>
            <a:ext cx="4549487" cy="1943010"/>
            <a:chOff x="635034" y="2805372"/>
            <a:chExt cx="4549487" cy="1943010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077340005"/>
                </p:ext>
              </p:extLst>
            </p:nvPr>
          </p:nvGraphicFramePr>
          <p:xfrm>
            <a:off x="635034" y="2852762"/>
            <a:ext cx="2843430" cy="18956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206018850"/>
                </p:ext>
              </p:extLst>
            </p:nvPr>
          </p:nvGraphicFramePr>
          <p:xfrm>
            <a:off x="2285402" y="2805372"/>
            <a:ext cx="2899119" cy="19327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3" name="Group 32"/>
            <p:cNvGrpSpPr/>
            <p:nvPr/>
          </p:nvGrpSpPr>
          <p:grpSpPr>
            <a:xfrm>
              <a:off x="3334778" y="3575098"/>
              <a:ext cx="815879" cy="421872"/>
              <a:chOff x="6280633" y="1117456"/>
              <a:chExt cx="815879" cy="42187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312119" y="1117456"/>
                <a:ext cx="7529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38%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280633" y="1339273"/>
                <a:ext cx="81587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WOMEN</a:t>
                </a:r>
                <a:endParaRPr lang="en-US" sz="7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619894" y="3599729"/>
              <a:ext cx="815879" cy="421872"/>
              <a:chOff x="6280633" y="1140547"/>
              <a:chExt cx="815879" cy="421872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312119" y="1140547"/>
                <a:ext cx="7529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26%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280633" y="1362364"/>
                <a:ext cx="81587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MEN</a:t>
                </a:r>
                <a:endParaRPr lang="en-US" sz="7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963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55127" y="1584878"/>
            <a:ext cx="2833954" cy="2604226"/>
          </a:xfrm>
          <a:prstGeom prst="rect">
            <a:avLst/>
          </a:prstGeom>
          <a:solidFill>
            <a:srgbClr val="D45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578671" y="1864837"/>
            <a:ext cx="2458759" cy="21890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2000"/>
              </a:spcAft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Gotham"/>
                <a:cs typeface="Gotham"/>
              </a:rPr>
              <a:t>&gt; 8</a:t>
            </a: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00 </a:t>
            </a:r>
            <a:r>
              <a:rPr lang="en-US" sz="1400" dirty="0">
                <a:solidFill>
                  <a:srgbClr val="FFFFFF"/>
                </a:solidFill>
                <a:latin typeface="Gotham"/>
                <a:cs typeface="Gotham"/>
              </a:rPr>
              <a:t>million users</a:t>
            </a:r>
          </a:p>
          <a:p>
            <a:pPr marL="182880" indent="-182880">
              <a:spcBef>
                <a:spcPts val="0"/>
              </a:spcBef>
              <a:spcAft>
                <a:spcPts val="20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Over half are between the </a:t>
            </a:r>
            <a:r>
              <a:rPr lang="en-US" sz="1400" dirty="0">
                <a:solidFill>
                  <a:srgbClr val="FFFFFF"/>
                </a:solidFill>
                <a:latin typeface="Gotham"/>
                <a:cs typeface="Gotham"/>
              </a:rPr>
              <a:t>ages </a:t>
            </a: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of 18 and 29</a:t>
            </a:r>
          </a:p>
          <a:p>
            <a:pPr marL="182880" indent="-182880">
              <a:spcBef>
                <a:spcPts val="0"/>
              </a:spcBef>
              <a:spcAft>
                <a:spcPts val="20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33</a:t>
            </a:r>
            <a:r>
              <a:rPr lang="en-US" sz="1400" dirty="0">
                <a:solidFill>
                  <a:srgbClr val="FFFFFF"/>
                </a:solidFill>
                <a:latin typeface="Gotham"/>
                <a:cs typeface="Gotham"/>
              </a:rPr>
              <a:t>% graduated </a:t>
            </a: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college</a:t>
            </a:r>
          </a:p>
          <a:p>
            <a:pPr marL="182880" indent="-182880">
              <a:spcBef>
                <a:spcPts val="0"/>
              </a:spcBef>
              <a:spcAft>
                <a:spcPts val="20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37% earn 75K</a:t>
            </a:r>
            <a:endParaRPr lang="en-US" sz="1400" dirty="0">
              <a:solidFill>
                <a:srgbClr val="FFFFFF"/>
              </a:solidFill>
              <a:latin typeface="Gotham"/>
              <a:cs typeface="Gotham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142680" y="1868007"/>
            <a:ext cx="4208602" cy="27081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Font typeface="Wingdings" charset="2"/>
              <a:buChar char="§"/>
            </a:pPr>
            <a:endParaRPr lang="en-US" sz="1800" dirty="0" smtClean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1043" y="3855082"/>
            <a:ext cx="579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D35F59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89092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800" b="1" dirty="0" err="1" smtClean="0">
                <a:solidFill>
                  <a:srgbClr val="404040"/>
                </a:solidFill>
                <a:latin typeface="Gotham"/>
                <a:cs typeface="Gotham"/>
              </a:rPr>
              <a:t>Instagram</a:t>
            </a:r>
            <a:endParaRPr lang="en-US" sz="2800" b="1" dirty="0" smtClean="0">
              <a:solidFill>
                <a:srgbClr val="404040"/>
              </a:solidFill>
              <a:latin typeface="Gotham"/>
              <a:cs typeface="Gotham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33703" y="1508235"/>
            <a:ext cx="3108979" cy="1189635"/>
            <a:chOff x="1187276" y="1508235"/>
            <a:chExt cx="3108979" cy="1189635"/>
          </a:xfrm>
        </p:grpSpPr>
        <p:grpSp>
          <p:nvGrpSpPr>
            <p:cNvPr id="73" name="Group 72"/>
            <p:cNvGrpSpPr/>
            <p:nvPr/>
          </p:nvGrpSpPr>
          <p:grpSpPr>
            <a:xfrm>
              <a:off x="1771180" y="1638404"/>
              <a:ext cx="1739515" cy="79271"/>
              <a:chOff x="1771180" y="1934737"/>
              <a:chExt cx="1739515" cy="79271"/>
            </a:xfrm>
          </p:grpSpPr>
          <p:sp>
            <p:nvSpPr>
              <p:cNvPr id="91" name="Rounded Rectangle 90"/>
              <p:cNvSpPr/>
              <p:nvPr/>
            </p:nvSpPr>
            <p:spPr>
              <a:xfrm>
                <a:off x="1771180" y="1934737"/>
                <a:ext cx="1739515" cy="76970"/>
              </a:xfrm>
              <a:prstGeom prst="roundRect">
                <a:avLst/>
              </a:prstGeom>
              <a:solidFill>
                <a:srgbClr val="63121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1771180" y="1934737"/>
                <a:ext cx="1015764" cy="79271"/>
              </a:xfrm>
              <a:prstGeom prst="roundRect">
                <a:avLst/>
              </a:prstGeom>
              <a:solidFill>
                <a:srgbClr val="D4252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771180" y="1937632"/>
              <a:ext cx="1739515" cy="78493"/>
              <a:chOff x="1771180" y="2224313"/>
              <a:chExt cx="1739515" cy="78493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1771180" y="2224314"/>
                <a:ext cx="1739515" cy="76970"/>
              </a:xfrm>
              <a:prstGeom prst="roundRect">
                <a:avLst/>
              </a:prstGeom>
              <a:solidFill>
                <a:srgbClr val="63121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1771180" y="2224313"/>
                <a:ext cx="528931" cy="78493"/>
              </a:xfrm>
              <a:prstGeom prst="roundRect">
                <a:avLst/>
              </a:prstGeom>
              <a:solidFill>
                <a:srgbClr val="D4252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771180" y="2236862"/>
              <a:ext cx="1739515" cy="76971"/>
              <a:chOff x="1771180" y="2559395"/>
              <a:chExt cx="1739515" cy="76971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1771180" y="2559396"/>
                <a:ext cx="1739515" cy="76970"/>
              </a:xfrm>
              <a:prstGeom prst="roundRect">
                <a:avLst/>
              </a:prstGeom>
              <a:solidFill>
                <a:srgbClr val="63121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1771180" y="2559395"/>
                <a:ext cx="281987" cy="74538"/>
              </a:xfrm>
              <a:prstGeom prst="roundRect">
                <a:avLst/>
              </a:prstGeom>
              <a:solidFill>
                <a:srgbClr val="D4252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771180" y="2536091"/>
              <a:ext cx="1739515" cy="76971"/>
              <a:chOff x="1771180" y="2832424"/>
              <a:chExt cx="1739515" cy="76971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771180" y="2832425"/>
                <a:ext cx="1739515" cy="76970"/>
              </a:xfrm>
              <a:prstGeom prst="roundRect">
                <a:avLst/>
              </a:prstGeom>
              <a:solidFill>
                <a:srgbClr val="63121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1771180" y="2832424"/>
                <a:ext cx="119709" cy="74465"/>
              </a:xfrm>
              <a:prstGeom prst="roundRect">
                <a:avLst/>
              </a:prstGeom>
              <a:solidFill>
                <a:srgbClr val="D4252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187276" y="1552143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18 - 29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87276" y="1856041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30 - 49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187276" y="2162165"/>
              <a:ext cx="622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50 - 64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87277" y="2454595"/>
              <a:ext cx="4566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65 +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543348" y="1508235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59%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43348" y="181435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33%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43348" y="211283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18%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543348" y="2420871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404040"/>
                  </a:solidFill>
                  <a:latin typeface="Gotham"/>
                  <a:cs typeface="Gotham"/>
                </a:rPr>
                <a:t>8</a:t>
              </a:r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</p:grp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1115549296"/>
              </p:ext>
            </p:extLst>
          </p:nvPr>
        </p:nvGraphicFramePr>
        <p:xfrm>
          <a:off x="635034" y="2852762"/>
          <a:ext cx="2843430" cy="189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2893044812"/>
              </p:ext>
            </p:extLst>
          </p:nvPr>
        </p:nvGraphicFramePr>
        <p:xfrm>
          <a:off x="2285402" y="2805372"/>
          <a:ext cx="2899119" cy="193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3334778" y="3575098"/>
            <a:ext cx="815879" cy="421872"/>
            <a:chOff x="6280633" y="1117456"/>
            <a:chExt cx="815879" cy="421872"/>
          </a:xfrm>
        </p:grpSpPr>
        <p:sp>
          <p:nvSpPr>
            <p:cNvPr id="96" name="TextBox 95"/>
            <p:cNvSpPr txBox="1"/>
            <p:nvPr/>
          </p:nvSpPr>
          <p:spPr>
            <a:xfrm>
              <a:off x="6312119" y="1117456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38%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80633" y="1339273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WOMEN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261361" y="4912103"/>
            <a:ext cx="3274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Gotham"/>
                <a:cs typeface="Gotham"/>
              </a:rPr>
              <a:t>Source: </a:t>
            </a:r>
            <a:r>
              <a:rPr lang="en-US" sz="800" dirty="0" err="1" smtClean="0">
                <a:latin typeface="Gotham"/>
                <a:cs typeface="Gotham"/>
              </a:rPr>
              <a:t>SproutSocial</a:t>
            </a:r>
            <a:r>
              <a:rPr lang="en-US" sz="800" dirty="0" smtClean="0">
                <a:latin typeface="Gotham"/>
                <a:cs typeface="Gotham"/>
              </a:rPr>
              <a:t> March 2017</a:t>
            </a:r>
            <a:endParaRPr lang="en-US" sz="800" dirty="0">
              <a:latin typeface="Gotham"/>
              <a:cs typeface="Gotham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619894" y="3599729"/>
            <a:ext cx="815879" cy="421872"/>
            <a:chOff x="6280633" y="1140547"/>
            <a:chExt cx="815879" cy="421872"/>
          </a:xfrm>
        </p:grpSpPr>
        <p:sp>
          <p:nvSpPr>
            <p:cNvPr id="100" name="TextBox 99"/>
            <p:cNvSpPr txBox="1"/>
            <p:nvPr/>
          </p:nvSpPr>
          <p:spPr>
            <a:xfrm>
              <a:off x="6312119" y="1140547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26%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280633" y="1362364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24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5142680" y="1868007"/>
            <a:ext cx="4208602" cy="27081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Font typeface="Wingdings" charset="2"/>
              <a:buChar char="§"/>
            </a:pPr>
            <a:endParaRPr lang="en-US" sz="1800" dirty="0" smtClean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1043" y="3855082"/>
            <a:ext cx="579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D35F59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89092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800" b="1" dirty="0" smtClean="0">
                <a:solidFill>
                  <a:srgbClr val="404040"/>
                </a:solidFill>
                <a:latin typeface="Gotham"/>
                <a:cs typeface="Gotham"/>
              </a:rPr>
              <a:t>Twitter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33703" y="1508235"/>
            <a:ext cx="3108979" cy="1189635"/>
            <a:chOff x="1187276" y="1508235"/>
            <a:chExt cx="3108979" cy="1189635"/>
          </a:xfrm>
        </p:grpSpPr>
        <p:grpSp>
          <p:nvGrpSpPr>
            <p:cNvPr id="9" name="Group 8"/>
            <p:cNvGrpSpPr/>
            <p:nvPr/>
          </p:nvGrpSpPr>
          <p:grpSpPr>
            <a:xfrm>
              <a:off x="1771180" y="1638404"/>
              <a:ext cx="1739515" cy="79271"/>
              <a:chOff x="1771180" y="1934737"/>
              <a:chExt cx="1739515" cy="79271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771180" y="1934737"/>
                <a:ext cx="1739515" cy="76970"/>
              </a:xfrm>
              <a:prstGeom prst="roundRect">
                <a:avLst/>
              </a:prstGeom>
              <a:solidFill>
                <a:srgbClr val="24547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1771180" y="1934737"/>
                <a:ext cx="1015764" cy="79271"/>
              </a:xfrm>
              <a:prstGeom prst="roundRect">
                <a:avLst/>
              </a:prstGeom>
              <a:solidFill>
                <a:srgbClr val="569DE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71180" y="1937632"/>
              <a:ext cx="1739515" cy="78493"/>
              <a:chOff x="1771180" y="2224313"/>
              <a:chExt cx="1739515" cy="78493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771180" y="2224314"/>
                <a:ext cx="1739515" cy="76970"/>
              </a:xfrm>
              <a:prstGeom prst="roundRect">
                <a:avLst/>
              </a:prstGeom>
              <a:solidFill>
                <a:srgbClr val="24547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771180" y="2224313"/>
                <a:ext cx="528931" cy="78493"/>
              </a:xfrm>
              <a:prstGeom prst="roundRect">
                <a:avLst/>
              </a:prstGeom>
              <a:solidFill>
                <a:srgbClr val="569DE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71180" y="2236862"/>
              <a:ext cx="1739515" cy="76971"/>
              <a:chOff x="1771180" y="2559395"/>
              <a:chExt cx="1739515" cy="76971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771180" y="2559396"/>
                <a:ext cx="1739515" cy="76970"/>
              </a:xfrm>
              <a:prstGeom prst="roundRect">
                <a:avLst/>
              </a:prstGeom>
              <a:solidFill>
                <a:srgbClr val="24547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771180" y="2559395"/>
                <a:ext cx="281987" cy="74538"/>
              </a:xfrm>
              <a:prstGeom prst="roundRect">
                <a:avLst/>
              </a:prstGeom>
              <a:solidFill>
                <a:srgbClr val="569DE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771180" y="2536091"/>
              <a:ext cx="1739515" cy="76971"/>
              <a:chOff x="1771180" y="2832424"/>
              <a:chExt cx="1739515" cy="76971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1771180" y="2832425"/>
                <a:ext cx="1739515" cy="76970"/>
              </a:xfrm>
              <a:prstGeom prst="roundRect">
                <a:avLst/>
              </a:prstGeom>
              <a:solidFill>
                <a:srgbClr val="24547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771180" y="2832424"/>
                <a:ext cx="119709" cy="74465"/>
              </a:xfrm>
              <a:prstGeom prst="roundRect">
                <a:avLst/>
              </a:prstGeom>
              <a:solidFill>
                <a:srgbClr val="569DE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87276" y="1552143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18 - 29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7276" y="1856041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30 - 49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276" y="2162165"/>
              <a:ext cx="622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50 - 64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277" y="2454595"/>
              <a:ext cx="4566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65 +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3348" y="1508235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36%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3348" y="181435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23%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3348" y="211283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21%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43348" y="2420871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10%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61361" y="4912103"/>
            <a:ext cx="3274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Gotham"/>
                <a:cs typeface="Gotham"/>
              </a:rPr>
              <a:t>Source: </a:t>
            </a:r>
            <a:r>
              <a:rPr lang="en-US" sz="800" dirty="0" err="1" smtClean="0">
                <a:latin typeface="Gotham"/>
                <a:cs typeface="Gotham"/>
              </a:rPr>
              <a:t>SproutSocial</a:t>
            </a:r>
            <a:r>
              <a:rPr lang="en-US" sz="800" dirty="0" smtClean="0">
                <a:latin typeface="Gotham"/>
                <a:cs typeface="Gotham"/>
              </a:rPr>
              <a:t> March 2017</a:t>
            </a:r>
            <a:endParaRPr lang="en-US" sz="800" dirty="0">
              <a:latin typeface="Gotham"/>
              <a:cs typeface="Gotham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87640" y="2824330"/>
            <a:ext cx="4587009" cy="1933535"/>
            <a:chOff x="587640" y="2824330"/>
            <a:chExt cx="4587009" cy="1933535"/>
          </a:xfrm>
        </p:grpSpPr>
        <p:graphicFrame>
          <p:nvGraphicFramePr>
            <p:cNvPr id="42" name="Chart 41"/>
            <p:cNvGraphicFramePr/>
            <p:nvPr>
              <p:extLst>
                <p:ext uri="{D42A27DB-BD31-4B8C-83A1-F6EECF244321}">
                  <p14:modId xmlns:p14="http://schemas.microsoft.com/office/powerpoint/2010/main" val="266433246"/>
                </p:ext>
              </p:extLst>
            </p:nvPr>
          </p:nvGraphicFramePr>
          <p:xfrm>
            <a:off x="2318571" y="2843285"/>
            <a:ext cx="2856078" cy="19040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4" name="Group 33"/>
            <p:cNvGrpSpPr/>
            <p:nvPr/>
          </p:nvGrpSpPr>
          <p:grpSpPr>
            <a:xfrm>
              <a:off x="3334778" y="3575098"/>
              <a:ext cx="815879" cy="421872"/>
              <a:chOff x="6280633" y="1117456"/>
              <a:chExt cx="815879" cy="42187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312119" y="1117456"/>
                <a:ext cx="7529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25%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280633" y="1339273"/>
                <a:ext cx="81587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WOMEN</a:t>
                </a:r>
                <a:endParaRPr lang="en-US" sz="7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619894" y="3599729"/>
              <a:ext cx="815879" cy="421872"/>
              <a:chOff x="6280633" y="1140547"/>
              <a:chExt cx="815879" cy="42187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6312119" y="1140547"/>
                <a:ext cx="7529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/>
                    <a:cs typeface="Gotham"/>
                  </a:rPr>
                  <a:t>24%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280633" y="1362364"/>
                <a:ext cx="81587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7F7F7F"/>
                    </a:solidFill>
                    <a:latin typeface="Gotham"/>
                    <a:cs typeface="Gotham"/>
                  </a:rPr>
                  <a:t>MEN</a:t>
                </a:r>
                <a:endParaRPr lang="en-US" sz="700" b="1" dirty="0">
                  <a:solidFill>
                    <a:srgbClr val="7F7F7F"/>
                  </a:solidFill>
                  <a:latin typeface="Gotham"/>
                  <a:cs typeface="Gotham"/>
                </a:endParaRPr>
              </a:p>
            </p:txBody>
          </p:sp>
        </p:grpSp>
        <p:graphicFrame>
          <p:nvGraphicFramePr>
            <p:cNvPr id="44" name="Chart 43"/>
            <p:cNvGraphicFramePr/>
            <p:nvPr>
              <p:extLst>
                <p:ext uri="{D42A27DB-BD31-4B8C-83A1-F6EECF244321}">
                  <p14:modId xmlns:p14="http://schemas.microsoft.com/office/powerpoint/2010/main" val="533280605"/>
                </p:ext>
              </p:extLst>
            </p:nvPr>
          </p:nvGraphicFramePr>
          <p:xfrm>
            <a:off x="587640" y="2824330"/>
            <a:ext cx="2900302" cy="1933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5564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/>
          <p:cNvGraphicFramePr/>
          <p:nvPr>
            <p:extLst>
              <p:ext uri="{D42A27DB-BD31-4B8C-83A1-F6EECF244321}">
                <p14:modId xmlns:p14="http://schemas.microsoft.com/office/powerpoint/2010/main" val="235443914"/>
              </p:ext>
            </p:extLst>
          </p:nvPr>
        </p:nvGraphicFramePr>
        <p:xfrm>
          <a:off x="587640" y="2824330"/>
          <a:ext cx="2900302" cy="193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5383562" y="1584878"/>
            <a:ext cx="2824475" cy="2405197"/>
          </a:xfrm>
          <a:prstGeom prst="rect">
            <a:avLst/>
          </a:prstGeom>
          <a:solidFill>
            <a:srgbClr val="4BA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607108" y="1893268"/>
            <a:ext cx="2401890" cy="23931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Over 300 </a:t>
            </a:r>
            <a:r>
              <a:rPr lang="en-US" sz="1400" dirty="0">
                <a:solidFill>
                  <a:srgbClr val="FFFFFF"/>
                </a:solidFill>
                <a:latin typeface="Gotham"/>
                <a:cs typeface="Gotham"/>
              </a:rPr>
              <a:t>million users</a:t>
            </a:r>
          </a:p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36% between the ages of 18 and 29</a:t>
            </a:r>
            <a:endParaRPr lang="en-US" sz="1400" dirty="0">
              <a:solidFill>
                <a:srgbClr val="FFFFFF"/>
              </a:solidFill>
              <a:latin typeface="Gotham"/>
              <a:cs typeface="Gotham"/>
            </a:endParaRPr>
          </a:p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30% make over $75K</a:t>
            </a:r>
          </a:p>
          <a:p>
            <a:pPr marL="182880" indent="-18288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29% </a:t>
            </a:r>
            <a:r>
              <a:rPr lang="en-US" sz="1400" dirty="0">
                <a:solidFill>
                  <a:srgbClr val="FFFFFF"/>
                </a:solidFill>
                <a:latin typeface="Gotham"/>
                <a:cs typeface="Gotham"/>
              </a:rPr>
              <a:t>graduated </a:t>
            </a:r>
            <a:r>
              <a:rPr lang="en-US" sz="1400" dirty="0" smtClean="0">
                <a:solidFill>
                  <a:srgbClr val="FFFFFF"/>
                </a:solidFill>
                <a:latin typeface="Gotham"/>
                <a:cs typeface="Gotham"/>
              </a:rPr>
              <a:t>college</a:t>
            </a:r>
            <a:endParaRPr lang="en-US" sz="1400" dirty="0">
              <a:solidFill>
                <a:srgbClr val="FFFFFF"/>
              </a:solidFill>
              <a:latin typeface="Gotham"/>
              <a:cs typeface="Gotham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142680" y="1868007"/>
            <a:ext cx="4208602" cy="27081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Font typeface="Wingdings" charset="2"/>
              <a:buChar char="§"/>
            </a:pPr>
            <a:endParaRPr lang="en-US" sz="1800" dirty="0" smtClean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1043" y="3855082"/>
            <a:ext cx="579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D35F59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754" y="489092"/>
            <a:ext cx="8060364" cy="5814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None/>
            </a:pPr>
            <a:r>
              <a:rPr lang="en-US" sz="2800" b="1" dirty="0" smtClean="0">
                <a:solidFill>
                  <a:srgbClr val="404040"/>
                </a:solidFill>
                <a:latin typeface="Gotham"/>
                <a:cs typeface="Gotham"/>
              </a:rPr>
              <a:t>Twitter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179140401"/>
              </p:ext>
            </p:extLst>
          </p:nvPr>
        </p:nvGraphicFramePr>
        <p:xfrm>
          <a:off x="2318571" y="2843285"/>
          <a:ext cx="2856078" cy="190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433703" y="1508235"/>
            <a:ext cx="3108979" cy="1189635"/>
            <a:chOff x="1187276" y="1508235"/>
            <a:chExt cx="3108979" cy="1189635"/>
          </a:xfrm>
        </p:grpSpPr>
        <p:grpSp>
          <p:nvGrpSpPr>
            <p:cNvPr id="18" name="Group 17"/>
            <p:cNvGrpSpPr/>
            <p:nvPr/>
          </p:nvGrpSpPr>
          <p:grpSpPr>
            <a:xfrm>
              <a:off x="1771180" y="1638404"/>
              <a:ext cx="1739515" cy="79271"/>
              <a:chOff x="1771180" y="1934737"/>
              <a:chExt cx="1739515" cy="79271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771180" y="1934737"/>
                <a:ext cx="1739515" cy="76970"/>
              </a:xfrm>
              <a:prstGeom prst="roundRect">
                <a:avLst/>
              </a:prstGeom>
              <a:solidFill>
                <a:srgbClr val="24547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771180" y="1934737"/>
                <a:ext cx="1015764" cy="79271"/>
              </a:xfrm>
              <a:prstGeom prst="roundRect">
                <a:avLst/>
              </a:prstGeom>
              <a:solidFill>
                <a:srgbClr val="569DE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771180" y="1937632"/>
              <a:ext cx="1739515" cy="78493"/>
              <a:chOff x="1771180" y="2224313"/>
              <a:chExt cx="1739515" cy="78493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771180" y="2224314"/>
                <a:ext cx="1739515" cy="76970"/>
              </a:xfrm>
              <a:prstGeom prst="roundRect">
                <a:avLst/>
              </a:prstGeom>
              <a:solidFill>
                <a:srgbClr val="24547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771180" y="2224313"/>
                <a:ext cx="528931" cy="78493"/>
              </a:xfrm>
              <a:prstGeom prst="roundRect">
                <a:avLst/>
              </a:prstGeom>
              <a:solidFill>
                <a:srgbClr val="569DE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71180" y="2236862"/>
              <a:ext cx="1739515" cy="76971"/>
              <a:chOff x="1771180" y="2559395"/>
              <a:chExt cx="1739515" cy="7697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771180" y="2559396"/>
                <a:ext cx="1739515" cy="76970"/>
              </a:xfrm>
              <a:prstGeom prst="roundRect">
                <a:avLst/>
              </a:prstGeom>
              <a:solidFill>
                <a:srgbClr val="24547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771180" y="2559395"/>
                <a:ext cx="281987" cy="74538"/>
              </a:xfrm>
              <a:prstGeom prst="roundRect">
                <a:avLst/>
              </a:prstGeom>
              <a:solidFill>
                <a:srgbClr val="569DE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771180" y="2536091"/>
              <a:ext cx="1739515" cy="76971"/>
              <a:chOff x="1771180" y="2832424"/>
              <a:chExt cx="1739515" cy="76971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771180" y="2832425"/>
                <a:ext cx="1739515" cy="76970"/>
              </a:xfrm>
              <a:prstGeom prst="roundRect">
                <a:avLst/>
              </a:prstGeom>
              <a:solidFill>
                <a:srgbClr val="24547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1771180" y="2832424"/>
                <a:ext cx="119709" cy="74465"/>
              </a:xfrm>
              <a:prstGeom prst="roundRect">
                <a:avLst/>
              </a:prstGeom>
              <a:solidFill>
                <a:srgbClr val="569DE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87276" y="1552143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18 - 29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7276" y="1856041"/>
              <a:ext cx="752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30 - 49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87276" y="2162165"/>
              <a:ext cx="622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50 - 64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87277" y="2454595"/>
              <a:ext cx="4566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/>
                  <a:cs typeface="Gotham"/>
                </a:rPr>
                <a:t>65 +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43348" y="1508235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36%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3348" y="181435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23%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43348" y="2112837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21%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43348" y="2420871"/>
              <a:ext cx="752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Gotham"/>
                  <a:cs typeface="Gotham"/>
                </a:rPr>
                <a:t>10%</a:t>
              </a:r>
              <a:endParaRPr lang="en-US" sz="1200" dirty="0">
                <a:solidFill>
                  <a:srgbClr val="404040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34778" y="3575098"/>
            <a:ext cx="815879" cy="421872"/>
            <a:chOff x="6280633" y="1117456"/>
            <a:chExt cx="815879" cy="421872"/>
          </a:xfrm>
        </p:grpSpPr>
        <p:sp>
          <p:nvSpPr>
            <p:cNvPr id="39" name="TextBox 38"/>
            <p:cNvSpPr txBox="1"/>
            <p:nvPr/>
          </p:nvSpPr>
          <p:spPr>
            <a:xfrm>
              <a:off x="6312119" y="1117456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25%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80633" y="1339273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WOMEN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19894" y="3599729"/>
            <a:ext cx="815879" cy="421872"/>
            <a:chOff x="6280633" y="1140547"/>
            <a:chExt cx="815879" cy="421872"/>
          </a:xfrm>
        </p:grpSpPr>
        <p:sp>
          <p:nvSpPr>
            <p:cNvPr id="42" name="TextBox 41"/>
            <p:cNvSpPr txBox="1"/>
            <p:nvPr/>
          </p:nvSpPr>
          <p:spPr>
            <a:xfrm>
              <a:off x="6312119" y="1140547"/>
              <a:ext cx="75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"/>
                  <a:cs typeface="Gotham"/>
                </a:rPr>
                <a:t>24%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/>
                <a:cs typeface="Gotham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80633" y="1362364"/>
              <a:ext cx="815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F7F7F"/>
                  </a:solidFill>
                  <a:latin typeface="Gotham"/>
                  <a:cs typeface="Gotham"/>
                </a:rPr>
                <a:t>MEN</a:t>
              </a:r>
              <a:endParaRPr lang="en-US" sz="700" b="1" dirty="0">
                <a:solidFill>
                  <a:srgbClr val="7F7F7F"/>
                </a:solidFill>
                <a:latin typeface="Gotham"/>
                <a:cs typeface="Gotham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61361" y="4912103"/>
            <a:ext cx="3274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Gotham"/>
                <a:cs typeface="Gotham"/>
              </a:rPr>
              <a:t>Source: </a:t>
            </a:r>
            <a:r>
              <a:rPr lang="en-US" sz="800" dirty="0" err="1" smtClean="0">
                <a:latin typeface="Gotham"/>
                <a:cs typeface="Gotham"/>
              </a:rPr>
              <a:t>SproutSocial</a:t>
            </a:r>
            <a:r>
              <a:rPr lang="en-US" sz="800" dirty="0" smtClean="0">
                <a:latin typeface="Gotham"/>
                <a:cs typeface="Gotham"/>
              </a:rPr>
              <a:t> March 2017</a:t>
            </a:r>
            <a:endParaRPr lang="en-US" sz="800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09476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5456</TotalTime>
  <Words>702</Words>
  <Application>Microsoft Macintosh PowerPoint</Application>
  <PresentationFormat>On-screen Show (16:10)</PresentationFormat>
  <Paragraphs>257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Three primary ways to find  your crew on social media</vt:lpstr>
      <vt:lpstr>Look at social media demographics and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your audience</vt:lpstr>
      <vt:lpstr>PowerPoint Presentation</vt:lpstr>
      <vt:lpstr>PowerPoint Presentation</vt:lpstr>
      <vt:lpstr>PowerPoint Presentation</vt:lpstr>
      <vt:lpstr>Research your competitors</vt:lpstr>
      <vt:lpstr>PowerPoint Presentation</vt:lpstr>
      <vt:lpstr>PowerPoint Presentation</vt:lpstr>
      <vt:lpstr>PowerPoint Presentation</vt:lpstr>
      <vt:lpstr>Find the intersection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Clayton</dc:creator>
  <cp:lastModifiedBy>Sandra Clayton</cp:lastModifiedBy>
  <cp:revision>103</cp:revision>
  <cp:lastPrinted>2017-11-06T13:35:17Z</cp:lastPrinted>
  <dcterms:created xsi:type="dcterms:W3CDTF">2017-08-06T02:36:09Z</dcterms:created>
  <dcterms:modified xsi:type="dcterms:W3CDTF">2017-11-08T21:12:02Z</dcterms:modified>
</cp:coreProperties>
</file>