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8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5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77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9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8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9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18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58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85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78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0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44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1560C-F485-49FC-9378-51295AFA8FDA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3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41755" y="3006718"/>
            <a:ext cx="65085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>
                <a:latin typeface="Georgia" panose="02040502050405020303" pitchFamily="18" charset="0"/>
              </a:rPr>
              <a:t>The Statistic that Matters</a:t>
            </a:r>
          </a:p>
        </p:txBody>
      </p:sp>
    </p:spTree>
    <p:extLst>
      <p:ext uri="{BB962C8B-B14F-4D97-AF65-F5344CB8AC3E}">
        <p14:creationId xmlns:p14="http://schemas.microsoft.com/office/powerpoint/2010/main" val="128930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                     </a:t>
            </a:r>
            <a:r>
              <a:rPr lang="en-US" sz="3200" dirty="0">
                <a:latin typeface="Georgia" panose="02040502050405020303" pitchFamily="18" charset="0"/>
              </a:rPr>
              <a:t>Section 5 The Statistic That Matters</a:t>
            </a:r>
            <a:endParaRPr lang="en-US" sz="2800" dirty="0">
              <a:latin typeface="Georgia" panose="02040502050405020303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1443165" y="3006718"/>
            <a:ext cx="930575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>
                <a:latin typeface="Georgia" panose="02040502050405020303" pitchFamily="18" charset="0"/>
              </a:rPr>
              <a:t>What’s more important than getting </a:t>
            </a:r>
          </a:p>
          <a:p>
            <a:pPr algn="ctr"/>
            <a:r>
              <a:rPr lang="en-US" sz="4400" dirty="0">
                <a:latin typeface="Georgia" panose="02040502050405020303" pitchFamily="18" charset="0"/>
              </a:rPr>
              <a:t>the right student loan plan?</a:t>
            </a:r>
          </a:p>
        </p:txBody>
      </p:sp>
    </p:spTree>
    <p:extLst>
      <p:ext uri="{BB962C8B-B14F-4D97-AF65-F5344CB8AC3E}">
        <p14:creationId xmlns:p14="http://schemas.microsoft.com/office/powerpoint/2010/main" val="2735161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                     </a:t>
            </a:r>
            <a:r>
              <a:rPr lang="en-US" sz="3200" dirty="0">
                <a:latin typeface="Georgia" panose="02040502050405020303" pitchFamily="18" charset="0"/>
              </a:rPr>
              <a:t>Section 5 The Statistic that Matters</a:t>
            </a:r>
            <a:endParaRPr lang="en-US" sz="2800" dirty="0">
              <a:latin typeface="Georgia" panose="02040502050405020303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506970" y="1733089"/>
            <a:ext cx="10839827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latin typeface="Georgia" panose="02040502050405020303" pitchFamily="18" charset="0"/>
              </a:rPr>
              <a:t>Suggestions:</a:t>
            </a:r>
            <a:endParaRPr lang="en-US" sz="2800" b="1" dirty="0">
              <a:latin typeface="Georgia" panose="02040502050405020303" pitchFamily="18" charset="0"/>
            </a:endParaRPr>
          </a:p>
          <a:p>
            <a:pPr algn="ctr"/>
            <a:endParaRPr lang="en-US" sz="2400" dirty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Georgia" panose="02040502050405020303" pitchFamily="18" charset="0"/>
              </a:rPr>
              <a:t>Focus on practical ways to increase your savings rate (the stat that matters)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Georgia" panose="02040502050405020303" pitchFamily="18" charset="0"/>
              </a:rPr>
              <a:t>A 10% savings rate is great for the average American family. </a:t>
            </a:r>
          </a:p>
          <a:p>
            <a:r>
              <a:rPr lang="en-US" sz="2400" dirty="0">
                <a:latin typeface="Georgia" panose="02040502050405020303" pitchFamily="18" charset="0"/>
              </a:rPr>
              <a:t>      It’ll cause you to work until your seventies. 20% is minimum. </a:t>
            </a:r>
          </a:p>
          <a:p>
            <a:r>
              <a:rPr lang="en-US" sz="2400" dirty="0">
                <a:latin typeface="Georgia" panose="02040502050405020303" pitchFamily="18" charset="0"/>
              </a:rPr>
              <a:t>      30% will allow you to retire in your 50s or 60s. </a:t>
            </a:r>
          </a:p>
          <a:p>
            <a:r>
              <a:rPr lang="en-US" sz="2400" dirty="0">
                <a:latin typeface="Georgia" panose="02040502050405020303" pitchFamily="18" charset="0"/>
              </a:rPr>
              <a:t>      50% could get you early retirement</a:t>
            </a:r>
          </a:p>
        </p:txBody>
      </p:sp>
    </p:spTree>
    <p:extLst>
      <p:ext uri="{BB962C8B-B14F-4D97-AF65-F5344CB8AC3E}">
        <p14:creationId xmlns:p14="http://schemas.microsoft.com/office/powerpoint/2010/main" val="2371846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2619</TotalTime>
  <Words>96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Hornsby</dc:creator>
  <cp:lastModifiedBy>Travis Hornsby</cp:lastModifiedBy>
  <cp:revision>72</cp:revision>
  <dcterms:created xsi:type="dcterms:W3CDTF">2017-08-19T04:08:26Z</dcterms:created>
  <dcterms:modified xsi:type="dcterms:W3CDTF">2024-01-06T02:51:16Z</dcterms:modified>
</cp:coreProperties>
</file>