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49" r:id="rId2"/>
  </p:sldMasterIdLst>
  <p:notesMasterIdLst>
    <p:notesMasterId r:id="rId18"/>
  </p:notesMasterIdLst>
  <p:handoutMasterIdLst>
    <p:handoutMasterId r:id="rId19"/>
  </p:handoutMasterIdLst>
  <p:sldIdLst>
    <p:sldId id="256" r:id="rId3"/>
    <p:sldId id="272" r:id="rId4"/>
    <p:sldId id="270" r:id="rId5"/>
    <p:sldId id="271" r:id="rId6"/>
    <p:sldId id="259" r:id="rId7"/>
    <p:sldId id="260" r:id="rId8"/>
    <p:sldId id="268" r:id="rId9"/>
    <p:sldId id="258" r:id="rId10"/>
    <p:sldId id="269" r:id="rId11"/>
    <p:sldId id="261" r:id="rId12"/>
    <p:sldId id="262" r:id="rId13"/>
    <p:sldId id="263" r:id="rId14"/>
    <p:sldId id="264" r:id="rId15"/>
    <p:sldId id="267" r:id="rId16"/>
    <p:sldId id="265"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522"/>
    <a:srgbClr val="FF3934"/>
    <a:srgbClr val="FFE8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62653" autoAdjust="0"/>
  </p:normalViewPr>
  <p:slideViewPr>
    <p:cSldViewPr>
      <p:cViewPr>
        <p:scale>
          <a:sx n="75" d="100"/>
          <a:sy n="75" d="100"/>
        </p:scale>
        <p:origin x="-190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54" d="100"/>
          <a:sy n="54" d="100"/>
        </p:scale>
        <p:origin x="-360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673109-0ABB-7347-97BA-171E54B78D9E}" type="datetimeFigureOut">
              <a:t>10/11/15</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8D8180-C7DD-7240-9580-7417F9B46789}" type="slidenum">
              <a:t>‹n.›</a:t>
            </a:fld>
            <a:endParaRPr lang="it-IT"/>
          </a:p>
        </p:txBody>
      </p:sp>
    </p:spTree>
    <p:extLst>
      <p:ext uri="{BB962C8B-B14F-4D97-AF65-F5344CB8AC3E}">
        <p14:creationId xmlns:p14="http://schemas.microsoft.com/office/powerpoint/2010/main" val="38132129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6E77D3-348A-4942-B560-57A4A3361A1A}" type="datetimeFigureOut">
              <a:rPr lang="en-US" smtClean="0"/>
              <a:pPr/>
              <a:t>10/11/15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A50722-724F-46EF-9CB6-AA4C2D1FDBF9}" type="slidenum">
              <a:rPr lang="en-US" smtClean="0"/>
              <a:pPr/>
              <a:t>‹n.›</a:t>
            </a:fld>
            <a:endParaRPr lang="en-US"/>
          </a:p>
        </p:txBody>
      </p:sp>
    </p:spTree>
    <p:extLst>
      <p:ext uri="{BB962C8B-B14F-4D97-AF65-F5344CB8AC3E}">
        <p14:creationId xmlns:p14="http://schemas.microsoft.com/office/powerpoint/2010/main" val="40813533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A50722-724F-46EF-9CB6-AA4C2D1FDBF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aseline="0"/>
              <a:t>Therefore, leadership is proactive – problem solving, looking ahead, and not being satisfied with things as they are. Once they have developed their visions, leaders must make them compelling and convincing. A </a:t>
            </a:r>
            <a:r>
              <a:rPr lang="it-IT" sz="1200" b="1" baseline="0"/>
              <a:t>compelling vision </a:t>
            </a:r>
            <a:r>
              <a:rPr lang="it-IT" sz="1200" baseline="0"/>
              <a:t>is one that people can </a:t>
            </a:r>
            <a:r>
              <a:rPr lang="it-IT" sz="1200" b="1" baseline="0"/>
              <a:t>see, feel, understand</a:t>
            </a:r>
            <a:r>
              <a:rPr lang="it-IT" sz="1200" baseline="0"/>
              <a:t>, and </a:t>
            </a:r>
            <a:r>
              <a:rPr lang="it-IT" sz="1200" b="1" baseline="0"/>
              <a:t>embrace</a:t>
            </a:r>
            <a:r>
              <a:rPr lang="it-IT" sz="1200" baseline="0"/>
              <a:t>. Effective leaders provide a rich picture of what the future will look like when their visions have been realized. They </a:t>
            </a:r>
            <a:r>
              <a:rPr lang="it-IT" sz="1200" b="1" baseline="0"/>
              <a:t>tell inspiring stories</a:t>
            </a:r>
            <a:r>
              <a:rPr lang="it-IT" sz="1200" baseline="0"/>
              <a:t>, and explain their visions in ways that everyone can relate to.</a:t>
            </a:r>
          </a:p>
          <a:p>
            <a:r>
              <a:rPr lang="it-IT" sz="1200" baseline="0"/>
              <a:t>Here, leadership combines the analytical side of vision creation with the passion of shared values, creating something really meaningful to the people being led.</a:t>
            </a:r>
          </a:p>
          <a:p>
            <a:endParaRPr lang="it-IT" sz="1200" baseline="0"/>
          </a:p>
          <a:p>
            <a:r>
              <a:rPr lang="it-IT" sz="1200" baseline="0"/>
              <a:t>Apple’s original vision is an example of a extremely succesful one delivered by an exceptional leader – Steve Jobs (beacuse it turned out to reach a worldwide compellment) that unfortunately ended in betraying its fundamental values (“man should be above system and structures”…and propbabl not queing for being part of the system!).</a:t>
            </a:r>
          </a:p>
          <a:p>
            <a:r>
              <a:rPr lang="it-IT" sz="1200" baseline="0"/>
              <a:t>Therefore, always keep in mind the final purpose:</a:t>
            </a:r>
          </a:p>
          <a:p>
            <a:r>
              <a:rPr lang="it-IT" sz="1200" b="1" baseline="0"/>
              <a:t>The vision that a great leader inspires and delivers must be meaningful to pepople and to their personal development</a:t>
            </a:r>
          </a:p>
          <a:p>
            <a:endParaRPr lang="it-IT" sz="1400" baseline="0"/>
          </a:p>
        </p:txBody>
      </p:sp>
      <p:sp>
        <p:nvSpPr>
          <p:cNvPr id="4" name="Segnaposto numero diapositiva 3"/>
          <p:cNvSpPr>
            <a:spLocks noGrp="1"/>
          </p:cNvSpPr>
          <p:nvPr>
            <p:ph type="sldNum" sz="quarter" idx="10"/>
          </p:nvPr>
        </p:nvSpPr>
        <p:spPr/>
        <p:txBody>
          <a:bodyPr/>
          <a:lstStyle/>
          <a:p>
            <a:fld id="{CAA50722-724F-46EF-9CB6-AA4C2D1FDBF9}" type="slidenum">
              <a:rPr lang="en-US" smtClean="0"/>
              <a:pPr/>
              <a:t>10</a:t>
            </a:fld>
            <a:endParaRPr lang="en-US"/>
          </a:p>
        </p:txBody>
      </p:sp>
    </p:spTree>
    <p:extLst>
      <p:ext uri="{BB962C8B-B14F-4D97-AF65-F5344CB8AC3E}">
        <p14:creationId xmlns:p14="http://schemas.microsoft.com/office/powerpoint/2010/main" val="3435643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a:t>A compelling vision provides the foundation for leadership. But it's leaders' ability to motivate and inspire people that helps them deliver that vision.</a:t>
            </a:r>
          </a:p>
          <a:p>
            <a:pPr marL="0" marR="0" indent="0" algn="l" defTabSz="914400" rtl="0" eaLnBrk="1" fontAlgn="auto" latinLnBrk="0" hangingPunct="1">
              <a:lnSpc>
                <a:spcPct val="100000"/>
              </a:lnSpc>
              <a:spcBef>
                <a:spcPts val="0"/>
              </a:spcBef>
              <a:spcAft>
                <a:spcPts val="0"/>
              </a:spcAft>
              <a:buClrTx/>
              <a:buSzTx/>
              <a:buFontTx/>
              <a:buNone/>
              <a:tabLst/>
              <a:defRPr/>
            </a:pPr>
            <a:r>
              <a:rPr lang="it-IT"/>
              <a:t>For example, when you start a new project, you will probably have lots of enthusiasm for it, so it's often easy to win support for the project at the beginning. However, it can be difficult to find ways to keep your vision inspiring after the initial enthusiasm fades, especially if the team or organization needs to make significant changes in the way that they do things. Leaders recognize this, and they work hard throughout the project to connect their vision with people's individual needs, goals, and aspirations.</a:t>
            </a:r>
          </a:p>
          <a:p>
            <a:pPr marL="0" marR="0" indent="0" algn="l" defTabSz="914400" rtl="0" eaLnBrk="1" fontAlgn="auto" latinLnBrk="0" hangingPunct="1">
              <a:lnSpc>
                <a:spcPct val="100000"/>
              </a:lnSpc>
              <a:spcBef>
                <a:spcPts val="0"/>
              </a:spcBef>
              <a:spcAft>
                <a:spcPts val="0"/>
              </a:spcAft>
              <a:buClrTx/>
              <a:buSzTx/>
              <a:buFontTx/>
              <a:buNone/>
              <a:tabLst/>
              <a:defRPr/>
            </a:pPr>
            <a:r>
              <a:rPr lang="it-IT"/>
              <a:t>One of the key ways they do this is through Expectancy Theory. Effective leaders link together two different expectations:</a:t>
            </a:r>
          </a:p>
          <a:p>
            <a:pPr marL="0" marR="0" indent="0" algn="l" defTabSz="914400" rtl="0" eaLnBrk="1" fontAlgn="auto" latinLnBrk="0" hangingPunct="1">
              <a:lnSpc>
                <a:spcPct val="100000"/>
              </a:lnSpc>
              <a:spcBef>
                <a:spcPts val="0"/>
              </a:spcBef>
              <a:spcAft>
                <a:spcPts val="0"/>
              </a:spcAft>
              <a:buClrTx/>
              <a:buSzTx/>
              <a:buFontTx/>
              <a:buNone/>
              <a:tabLst/>
              <a:defRPr/>
            </a:pPr>
            <a:r>
              <a:rPr lang="it-IT"/>
              <a:t>1. The expectation that hard work leads to good results.</a:t>
            </a:r>
          </a:p>
          <a:p>
            <a:pPr marL="0" marR="0" indent="0" algn="l" defTabSz="914400" rtl="0" eaLnBrk="1" fontAlgn="auto" latinLnBrk="0" hangingPunct="1">
              <a:lnSpc>
                <a:spcPct val="100000"/>
              </a:lnSpc>
              <a:spcBef>
                <a:spcPts val="0"/>
              </a:spcBef>
              <a:spcAft>
                <a:spcPts val="0"/>
              </a:spcAft>
              <a:buClrTx/>
              <a:buSzTx/>
              <a:buFontTx/>
              <a:buNone/>
              <a:tabLst/>
              <a:defRPr/>
            </a:pPr>
            <a:r>
              <a:rPr lang="it-IT"/>
              <a:t>2. The expectation that good results lead to attractive rewards or incentives.</a:t>
            </a:r>
          </a:p>
          <a:p>
            <a:pPr marL="0" marR="0" indent="0" algn="l" defTabSz="914400" rtl="0" eaLnBrk="1" fontAlgn="auto" latinLnBrk="0" hangingPunct="1">
              <a:lnSpc>
                <a:spcPct val="100000"/>
              </a:lnSpc>
              <a:spcBef>
                <a:spcPts val="0"/>
              </a:spcBef>
              <a:spcAft>
                <a:spcPts val="0"/>
              </a:spcAft>
              <a:buClrTx/>
              <a:buSzTx/>
              <a:buFontTx/>
              <a:buNone/>
              <a:tabLst/>
              <a:defRPr/>
            </a:pPr>
            <a:r>
              <a:rPr lang="it-IT"/>
              <a:t>This motivates people to work hard to achieve success, because they expect to enjoy rewards – both intrinsic and extrinsic – as a result.</a:t>
            </a:r>
          </a:p>
          <a:p>
            <a:pPr marL="0" marR="0" indent="0" algn="l" defTabSz="914400" rtl="0" eaLnBrk="1" fontAlgn="auto" latinLnBrk="0" hangingPunct="1">
              <a:lnSpc>
                <a:spcPct val="100000"/>
              </a:lnSpc>
              <a:spcBef>
                <a:spcPts val="0"/>
              </a:spcBef>
              <a:spcAft>
                <a:spcPts val="0"/>
              </a:spcAft>
              <a:buClrTx/>
              <a:buSzTx/>
              <a:buFontTx/>
              <a:buNone/>
              <a:tabLst/>
              <a:defRPr/>
            </a:pPr>
            <a:r>
              <a:rPr lang="it-IT"/>
              <a:t>Other approaches include restating the vision in terms of the benefits it will bring to the team's customers, and taking frequent opportunities to communicate the vision in an attractive and engaging way.</a:t>
            </a:r>
          </a:p>
          <a:p>
            <a:pPr marL="0" marR="0" indent="0" algn="l" defTabSz="914400" rtl="0" eaLnBrk="1" fontAlgn="auto" latinLnBrk="0" hangingPunct="1">
              <a:lnSpc>
                <a:spcPct val="100000"/>
              </a:lnSpc>
              <a:spcBef>
                <a:spcPts val="0"/>
              </a:spcBef>
              <a:spcAft>
                <a:spcPts val="0"/>
              </a:spcAft>
              <a:buClrTx/>
              <a:buSzTx/>
              <a:buFontTx/>
              <a:buNone/>
              <a:tabLst/>
              <a:defRPr/>
            </a:pPr>
            <a:r>
              <a:rPr lang="it-IT"/>
              <a:t>What's particularly helpful here is where leaders have expert power. People admire and believe in these leaders because they are expert in what they do. They have credibility, and they've earned the right to ask people to listen to them and follow them. This makes it much easier for these leaders to motivate and inspire the people they lead.</a:t>
            </a:r>
          </a:p>
          <a:p>
            <a:pPr marL="0" marR="0" indent="0" algn="l" defTabSz="914400" rtl="0" eaLnBrk="1" fontAlgn="auto" latinLnBrk="0" hangingPunct="1">
              <a:lnSpc>
                <a:spcPct val="100000"/>
              </a:lnSpc>
              <a:spcBef>
                <a:spcPts val="0"/>
              </a:spcBef>
              <a:spcAft>
                <a:spcPts val="0"/>
              </a:spcAft>
              <a:buClrTx/>
              <a:buSzTx/>
              <a:buFontTx/>
              <a:buNone/>
              <a:tabLst/>
              <a:defRPr/>
            </a:pPr>
            <a:r>
              <a:rPr lang="it-IT"/>
              <a:t>Leaders can also motivate and influence people through their natural charisma and appeal, and through other sources of power, such as the power to pay bonuses or assign tasks to people. However, good leaders don't rely too much on these types of power to motivate and inspire others.</a:t>
            </a:r>
          </a:p>
        </p:txBody>
      </p:sp>
      <p:sp>
        <p:nvSpPr>
          <p:cNvPr id="4" name="Segnaposto numero diapositiva 3"/>
          <p:cNvSpPr>
            <a:spLocks noGrp="1"/>
          </p:cNvSpPr>
          <p:nvPr>
            <p:ph type="sldNum" sz="quarter" idx="10"/>
          </p:nvPr>
        </p:nvSpPr>
        <p:spPr/>
        <p:txBody>
          <a:bodyPr/>
          <a:lstStyle/>
          <a:p>
            <a:fld id="{CAA50722-724F-46EF-9CB6-AA4C2D1FDBF9}" type="slidenum">
              <a:rPr lang="en-US" smtClean="0"/>
              <a:pPr/>
              <a:t>11</a:t>
            </a:fld>
            <a:endParaRPr lang="en-US"/>
          </a:p>
        </p:txBody>
      </p:sp>
    </p:spTree>
    <p:extLst>
      <p:ext uri="{BB962C8B-B14F-4D97-AF65-F5344CB8AC3E}">
        <p14:creationId xmlns:p14="http://schemas.microsoft.com/office/powerpoint/2010/main" val="3027996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1" indent="0" algn="just"/>
            <a:r>
              <a:rPr lang="it-IT"/>
              <a:t>This is the area of leadership that relates to management. According to the (Tannenbaum continuum) there is time to tell, sell, suggest, consult, join, delegate.</a:t>
            </a:r>
          </a:p>
          <a:p>
            <a:pPr marL="0" lvl="1" indent="0" algn="just"/>
            <a:r>
              <a:rPr lang="it-IT"/>
              <a:t> Knowing which approach you need to use, and when you need it, is key to effective leadership.</a:t>
            </a:r>
          </a:p>
          <a:p>
            <a:pPr marL="0" lvl="1" indent="0" algn="just"/>
            <a:r>
              <a:rPr lang="it-IT"/>
              <a:t>Leaders must ensure that the work needed to deliver the vision is properly managed – either by themselves, or by a dedicated manager or team of managers to whom the leader delegates this responsibility – and they need to ensure that their vision is delivered successfully.</a:t>
            </a:r>
          </a:p>
          <a:p>
            <a:pPr marL="0" lvl="1" indent="0" algn="just"/>
            <a:r>
              <a:rPr lang="it-IT"/>
              <a:t>To do this, team members need performance goals that are linked to the team's overall vision. </a:t>
            </a:r>
          </a:p>
          <a:p>
            <a:pPr marL="0" lvl="1" indent="0" algn="just"/>
            <a:r>
              <a:rPr lang="it-IT"/>
              <a:t>Leaders also need to make sure they manage change effectively. This helps to ensure that the changes needed to deliver the vision are implemented smoothly and thoroughly, with the support and backing of the people affected.</a:t>
            </a:r>
          </a:p>
          <a:p>
            <a:pPr marL="0" lvl="1" indent="0" algn="just"/>
            <a:endParaRPr lang="it-IT"/>
          </a:p>
          <a:p>
            <a:pPr marL="0" lvl="1" indent="0" algn="just"/>
            <a:r>
              <a:rPr lang="it-IT"/>
              <a:t>A great example of vision delivery is John Frank Stevens, the American Engineer</a:t>
            </a:r>
            <a:r>
              <a:rPr lang="it-IT" baseline="0"/>
              <a:t> that eventually succeded in leading the construction of the Panama Canal after centuries of unsuccessful attempts. He started the delivery of one of mankind’s greatest vision starting from small detais that turned to be the key of implementing an historic change in the world trades</a:t>
            </a:r>
          </a:p>
          <a:p>
            <a:pPr marL="0" lvl="1" indent="0" algn="just"/>
            <a:endParaRPr lang="it-IT" baseline="0"/>
          </a:p>
          <a:p>
            <a:pPr marL="0" lvl="1" indent="0" algn="just"/>
            <a:r>
              <a:rPr lang="it-IT" sz="1200" kern="1200" smtClean="0">
                <a:solidFill>
                  <a:schemeClr val="tx1"/>
                </a:solidFill>
                <a:latin typeface="+mn-lt"/>
                <a:ea typeface="+mn-ea"/>
                <a:cs typeface="+mn-cs"/>
              </a:rPr>
              <a:t>“One of Stevens' primary achievements in Panama was in building and rebuilding the housing, cafeterias, hotels, water systems, repair shops, warehouses, and other infrastructure needed by the thousands of incoming workers. Stevens began the recruitment effort to entice thousands of workers from the United States and other areas to come to the Canal Zone to work, and tried to provide accommodation in which the incoming workers could work and live in reasonable safety and comfort.”</a:t>
            </a:r>
            <a:endParaRPr lang="it-IT"/>
          </a:p>
          <a:p>
            <a:pPr lvl="1"/>
            <a:endParaRPr lang="it-IT"/>
          </a:p>
          <a:p>
            <a:pPr lvl="1" algn="just"/>
            <a:endParaRPr lang="it-IT"/>
          </a:p>
          <a:p>
            <a:pPr lvl="1"/>
            <a:endParaRPr lang="it-IT"/>
          </a:p>
          <a:p>
            <a:pPr lvl="1"/>
            <a:endParaRPr lang="it-IT"/>
          </a:p>
        </p:txBody>
      </p:sp>
      <p:sp>
        <p:nvSpPr>
          <p:cNvPr id="4" name="Segnaposto numero diapositiva 3"/>
          <p:cNvSpPr>
            <a:spLocks noGrp="1"/>
          </p:cNvSpPr>
          <p:nvPr>
            <p:ph type="sldNum" sz="quarter" idx="10"/>
          </p:nvPr>
        </p:nvSpPr>
        <p:spPr/>
        <p:txBody>
          <a:bodyPr/>
          <a:lstStyle/>
          <a:p>
            <a:fld id="{CAA50722-724F-46EF-9CB6-AA4C2D1FDBF9}" type="slidenum">
              <a:rPr lang="en-US" smtClean="0"/>
              <a:pPr/>
              <a:t>12</a:t>
            </a:fld>
            <a:endParaRPr lang="en-US"/>
          </a:p>
        </p:txBody>
      </p:sp>
    </p:spTree>
    <p:extLst>
      <p:ext uri="{BB962C8B-B14F-4D97-AF65-F5344CB8AC3E}">
        <p14:creationId xmlns:p14="http://schemas.microsoft.com/office/powerpoint/2010/main" val="886280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a:t>Individual and team development are important activities carried out by transformational leaders. To develop a team, leaders must first understand team dynamics. Several well-established and popular models describe this, such as Belbin's Team Roles approach, and Bruce Tuckman's Forming, Storming, Norming, and Performing theory.</a:t>
            </a:r>
          </a:p>
          <a:p>
            <a:pPr marL="0" marR="0" indent="0" algn="l" defTabSz="914400" rtl="0" eaLnBrk="1" fontAlgn="auto" latinLnBrk="0" hangingPunct="1">
              <a:lnSpc>
                <a:spcPct val="100000"/>
              </a:lnSpc>
              <a:spcBef>
                <a:spcPts val="0"/>
              </a:spcBef>
              <a:spcAft>
                <a:spcPts val="0"/>
              </a:spcAft>
              <a:buClrTx/>
              <a:buSzTx/>
              <a:buFontTx/>
              <a:buNone/>
              <a:tabLst/>
              <a:defRPr/>
            </a:pPr>
            <a:r>
              <a:rPr lang="it-IT"/>
              <a:t>A leader will then ensure that team members have the necessary skills and abilities to do their job and achieve the vision. They do this by giving and receiving</a:t>
            </a:r>
          </a:p>
          <a:p>
            <a:pPr marL="0" marR="0" indent="0" algn="l" defTabSz="914400" rtl="0" eaLnBrk="1" fontAlgn="auto" latinLnBrk="0" hangingPunct="1">
              <a:lnSpc>
                <a:spcPct val="100000"/>
              </a:lnSpc>
              <a:spcBef>
                <a:spcPts val="0"/>
              </a:spcBef>
              <a:spcAft>
                <a:spcPts val="0"/>
              </a:spcAft>
              <a:buClrTx/>
              <a:buSzTx/>
              <a:buFontTx/>
              <a:buNone/>
              <a:tabLst/>
              <a:defRPr/>
            </a:pPr>
            <a:r>
              <a:rPr lang="it-IT"/>
              <a:t>feedback regularly, and by training and coaching people to improve individual and team performance.</a:t>
            </a:r>
          </a:p>
          <a:p>
            <a:pPr marL="0" marR="0" indent="0" algn="l" defTabSz="914400" rtl="0" eaLnBrk="1" fontAlgn="auto" latinLnBrk="0" hangingPunct="1">
              <a:lnSpc>
                <a:spcPct val="100000"/>
              </a:lnSpc>
              <a:spcBef>
                <a:spcPts val="0"/>
              </a:spcBef>
              <a:spcAft>
                <a:spcPts val="0"/>
              </a:spcAft>
              <a:buClrTx/>
              <a:buSzTx/>
              <a:buFontTx/>
              <a:buNone/>
              <a:tabLst/>
              <a:defRPr/>
            </a:pPr>
            <a:r>
              <a:rPr lang="it-IT"/>
              <a:t>Leadership also includes looking for leadership potential in others. By developing leadership skills within your team, you create an environment where you can continue success in the long term. And that's a true measure of great leadership.</a:t>
            </a:r>
          </a:p>
          <a:p>
            <a:pPr marL="0" marR="0" indent="0" algn="l" defTabSz="914400" rtl="0" eaLnBrk="1" fontAlgn="auto" latinLnBrk="0" hangingPunct="1">
              <a:lnSpc>
                <a:spcPct val="100000"/>
              </a:lnSpc>
              <a:spcBef>
                <a:spcPts val="0"/>
              </a:spcBef>
              <a:spcAft>
                <a:spcPts val="0"/>
              </a:spcAft>
              <a:buClrTx/>
              <a:buSzTx/>
              <a:buFontTx/>
              <a:buNone/>
              <a:tabLst/>
              <a:defRPr/>
            </a:pPr>
            <a:r>
              <a:rPr lang="it-IT"/>
              <a:t>Note:</a:t>
            </a:r>
          </a:p>
          <a:p>
            <a:pPr marL="0" marR="0" indent="0" algn="l" defTabSz="914400" rtl="0" eaLnBrk="1" fontAlgn="auto" latinLnBrk="0" hangingPunct="1">
              <a:lnSpc>
                <a:spcPct val="100000"/>
              </a:lnSpc>
              <a:spcBef>
                <a:spcPts val="0"/>
              </a:spcBef>
              <a:spcAft>
                <a:spcPts val="0"/>
              </a:spcAft>
              <a:buClrTx/>
              <a:buSzTx/>
              <a:buFontTx/>
              <a:buNone/>
              <a:tabLst/>
              <a:defRPr/>
            </a:pPr>
            <a:r>
              <a:rPr lang="it-IT"/>
              <a:t>The words "leader" and "leadership" are often used incorrectly to describe people who are actually managing. These individuals may be highly skilled, good at their jobs, and valuable to their organizations – but that just makes them excellent managers, not leaders.</a:t>
            </a:r>
          </a:p>
          <a:p>
            <a:pPr marL="0" marR="0" indent="0" algn="l" defTabSz="914400" rtl="0" eaLnBrk="1" fontAlgn="auto" latinLnBrk="0" hangingPunct="1">
              <a:lnSpc>
                <a:spcPct val="100000"/>
              </a:lnSpc>
              <a:spcBef>
                <a:spcPts val="0"/>
              </a:spcBef>
              <a:spcAft>
                <a:spcPts val="0"/>
              </a:spcAft>
              <a:buClrTx/>
              <a:buSzTx/>
              <a:buFontTx/>
              <a:buNone/>
              <a:tabLst/>
              <a:defRPr/>
            </a:pPr>
            <a:r>
              <a:rPr lang="it-IT"/>
              <a:t>So, be careful how you use the terms, and don't assume that people with "leader" in their job titles, people who describe themselves as "leaders," or even groups called "leadership teams," are actually creating and delivering transformational change.</a:t>
            </a:r>
          </a:p>
          <a:p>
            <a:pPr marL="0" marR="0" indent="0" algn="l" defTabSz="914400" rtl="0" eaLnBrk="1" fontAlgn="auto" latinLnBrk="0" hangingPunct="1">
              <a:lnSpc>
                <a:spcPct val="100000"/>
              </a:lnSpc>
              <a:spcBef>
                <a:spcPts val="0"/>
              </a:spcBef>
              <a:spcAft>
                <a:spcPts val="0"/>
              </a:spcAft>
              <a:buClrTx/>
              <a:buSzTx/>
              <a:buFontTx/>
              <a:buNone/>
              <a:tabLst/>
              <a:defRPr/>
            </a:pPr>
            <a:r>
              <a:rPr lang="it-IT"/>
              <a:t>A particular danger in these situations is that people or organizations that are being managed by such an individual or group think they're being led; but they're not. There may actually be no leadership at all, with no one setting a vision and no one being inspired. This can cause serious problems in the long term.</a:t>
            </a:r>
          </a:p>
          <a:p>
            <a:pPr marL="0" marR="0" indent="0" algn="l" defTabSz="914400" rtl="0" eaLnBrk="1" fontAlgn="auto" latinLnBrk="0" hangingPunct="1">
              <a:lnSpc>
                <a:spcPct val="100000"/>
              </a:lnSpc>
              <a:spcBef>
                <a:spcPts val="0"/>
              </a:spcBef>
              <a:spcAft>
                <a:spcPts val="0"/>
              </a:spcAft>
              <a:buClrTx/>
              <a:buSzTx/>
              <a:buFontTx/>
              <a:buNone/>
              <a:tabLst/>
              <a:defRPr/>
            </a:pPr>
            <a:endParaRPr lang="it-IT"/>
          </a:p>
          <a:p>
            <a:pPr marL="0" marR="0" indent="0" algn="l" defTabSz="914400" rtl="0" eaLnBrk="1" fontAlgn="auto" latinLnBrk="0" hangingPunct="1">
              <a:lnSpc>
                <a:spcPct val="100000"/>
              </a:lnSpc>
              <a:spcBef>
                <a:spcPts val="0"/>
              </a:spcBef>
              <a:spcAft>
                <a:spcPts val="0"/>
              </a:spcAft>
              <a:buClrTx/>
              <a:buSzTx/>
              <a:buFontTx/>
              <a:buNone/>
              <a:tabLst/>
              <a:defRPr/>
            </a:pPr>
            <a:r>
              <a:rPr lang="it-IT"/>
              <a:t>A great example of team leder psichology</a:t>
            </a:r>
            <a:r>
              <a:rPr lang="it-IT" baseline="0"/>
              <a:t> comes from Mr. Alberto Pozzo, coach of the Italian National Football team during the 30’  (the only coach who won two world cups)</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smtClean="0">
                <a:solidFill>
                  <a:schemeClr val="tx1"/>
                </a:solidFill>
                <a:latin typeface="+mn-lt"/>
                <a:ea typeface="+mn-ea"/>
                <a:cs typeface="+mn-cs"/>
              </a:rPr>
              <a:t>Legend has it that ahead of the semifinal against Brazil in 1938, Pozzo learned that the Brazilians were so sure of themselves and confident of appearing in the final in Paris that they had requisitioned the only airplane from Marseilles to Paris on the day after the semifinal against Pozzo's Italy. Pozzo went to the Brazilians that sunbathed in Côte d'Azur and asked them to surrender him the aerial bookings in case of Italian victory. The Brazilians apparently arrogantly answered "it is not possible because to Paris we will go, because we will beat you in Marseilles”. They then reportedly offered Pozzo the ironic hospitality of a plane ride to Paris to see them play in the final. </a:t>
            </a:r>
            <a:r>
              <a:rPr lang="it-IT" sz="1200" b="1" kern="1200" smtClean="0">
                <a:solidFill>
                  <a:schemeClr val="tx1"/>
                </a:solidFill>
                <a:latin typeface="+mn-lt"/>
                <a:ea typeface="+mn-ea"/>
                <a:cs typeface="+mn-cs"/>
              </a:rPr>
              <a:t>Pozzo reported to the Italian team what the Brazilians had told him to rouse the pride of the players. It was the psychological premise for revenge in the match, which Italy went on to win 2–1. </a:t>
            </a:r>
            <a:r>
              <a:rPr lang="it-IT" sz="1200" kern="1200" smtClean="0">
                <a:solidFill>
                  <a:schemeClr val="tx1"/>
                </a:solidFill>
                <a:latin typeface="+mn-lt"/>
                <a:ea typeface="+mn-ea"/>
                <a:cs typeface="+mn-cs"/>
              </a:rPr>
              <a:t>Brazilians did not want to sell the tickets to the Italians, who were then forced to reach Paris by train. In the resulting final, Italy duly won their second world title in a 4–2 free-scoring game against Hungary.</a:t>
            </a:r>
            <a:endParaRPr lang="it-IT"/>
          </a:p>
        </p:txBody>
      </p:sp>
      <p:sp>
        <p:nvSpPr>
          <p:cNvPr id="4" name="Segnaposto numero diapositiva 3"/>
          <p:cNvSpPr>
            <a:spLocks noGrp="1"/>
          </p:cNvSpPr>
          <p:nvPr>
            <p:ph type="sldNum" sz="quarter" idx="10"/>
          </p:nvPr>
        </p:nvSpPr>
        <p:spPr/>
        <p:txBody>
          <a:bodyPr/>
          <a:lstStyle/>
          <a:p>
            <a:fld id="{CAA50722-724F-46EF-9CB6-AA4C2D1FDBF9}" type="slidenum">
              <a:rPr lang="en-US" smtClean="0"/>
              <a:pPr/>
              <a:t>13</a:t>
            </a:fld>
            <a:endParaRPr lang="en-US"/>
          </a:p>
        </p:txBody>
      </p:sp>
    </p:spTree>
    <p:extLst>
      <p:ext uri="{BB962C8B-B14F-4D97-AF65-F5344CB8AC3E}">
        <p14:creationId xmlns:p14="http://schemas.microsoft.com/office/powerpoint/2010/main" val="3455675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a:p>
        </p:txBody>
      </p:sp>
      <p:sp>
        <p:nvSpPr>
          <p:cNvPr id="4" name="Segnaposto numero diapositiva 3"/>
          <p:cNvSpPr>
            <a:spLocks noGrp="1"/>
          </p:cNvSpPr>
          <p:nvPr>
            <p:ph type="sldNum" sz="quarter" idx="10"/>
          </p:nvPr>
        </p:nvSpPr>
        <p:spPr/>
        <p:txBody>
          <a:bodyPr/>
          <a:lstStyle/>
          <a:p>
            <a:fld id="{CAA50722-724F-46EF-9CB6-AA4C2D1FDBF9}" type="slidenum">
              <a:rPr lang="en-US" smtClean="0"/>
              <a:pPr/>
              <a:t>14</a:t>
            </a:fld>
            <a:endParaRPr lang="en-US"/>
          </a:p>
        </p:txBody>
      </p:sp>
    </p:spTree>
    <p:extLst>
      <p:ext uri="{BB962C8B-B14F-4D97-AF65-F5344CB8AC3E}">
        <p14:creationId xmlns:p14="http://schemas.microsoft.com/office/powerpoint/2010/main" val="3455675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AA50722-724F-46EF-9CB6-AA4C2D1FDBF9}" type="slidenum">
              <a:rPr lang="en-US" smtClean="0"/>
              <a:pPr/>
              <a:t>15</a:t>
            </a:fld>
            <a:endParaRPr lang="en-US"/>
          </a:p>
        </p:txBody>
      </p:sp>
    </p:spTree>
    <p:extLst>
      <p:ext uri="{BB962C8B-B14F-4D97-AF65-F5344CB8AC3E}">
        <p14:creationId xmlns:p14="http://schemas.microsoft.com/office/powerpoint/2010/main" val="56537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a:p>
        </p:txBody>
      </p:sp>
      <p:sp>
        <p:nvSpPr>
          <p:cNvPr id="4" name="Segnaposto numero diapositiva 3"/>
          <p:cNvSpPr>
            <a:spLocks noGrp="1"/>
          </p:cNvSpPr>
          <p:nvPr>
            <p:ph type="sldNum" sz="quarter" idx="10"/>
          </p:nvPr>
        </p:nvSpPr>
        <p:spPr/>
        <p:txBody>
          <a:bodyPr/>
          <a:lstStyle/>
          <a:p>
            <a:fld id="{CAA50722-724F-46EF-9CB6-AA4C2D1FDBF9}" type="slidenum">
              <a:rPr lang="en-US" smtClean="0"/>
              <a:pPr/>
              <a:t>2</a:t>
            </a:fld>
            <a:endParaRPr lang="en-US"/>
          </a:p>
        </p:txBody>
      </p:sp>
    </p:spTree>
    <p:extLst>
      <p:ext uri="{BB962C8B-B14F-4D97-AF65-F5344CB8AC3E}">
        <p14:creationId xmlns:p14="http://schemas.microsoft.com/office/powerpoint/2010/main" val="111455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AA50722-724F-46EF-9CB6-AA4C2D1FDBF9}" type="slidenum">
              <a:rPr lang="en-US" smtClean="0"/>
              <a:pPr/>
              <a:t>3</a:t>
            </a:fld>
            <a:endParaRPr lang="en-US"/>
          </a:p>
        </p:txBody>
      </p:sp>
    </p:spTree>
    <p:extLst>
      <p:ext uri="{BB962C8B-B14F-4D97-AF65-F5344CB8AC3E}">
        <p14:creationId xmlns:p14="http://schemas.microsoft.com/office/powerpoint/2010/main" val="1114555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AA50722-724F-46EF-9CB6-AA4C2D1FDBF9}" type="slidenum">
              <a:rPr lang="en-US" smtClean="0"/>
              <a:pPr/>
              <a:t>4</a:t>
            </a:fld>
            <a:endParaRPr lang="en-US"/>
          </a:p>
        </p:txBody>
      </p:sp>
    </p:spTree>
    <p:extLst>
      <p:ext uri="{BB962C8B-B14F-4D97-AF65-F5344CB8AC3E}">
        <p14:creationId xmlns:p14="http://schemas.microsoft.com/office/powerpoint/2010/main" val="1114555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pPr algn="just"/>
            <a:r>
              <a:rPr lang="it-IT" sz="1200" kern="1200" baseline="0" smtClean="0">
                <a:solidFill>
                  <a:schemeClr val="tx1"/>
                </a:solidFill>
                <a:latin typeface="+mn-lt"/>
                <a:ea typeface="+mn-ea"/>
                <a:cs typeface="+mn-cs"/>
              </a:rPr>
              <a:t>In the modern age good leaders are an </a:t>
            </a:r>
            <a:r>
              <a:rPr lang="it-IT" sz="1200" b="1" kern="1200" baseline="0" smtClean="0">
                <a:solidFill>
                  <a:schemeClr val="tx1"/>
                </a:solidFill>
                <a:latin typeface="+mn-lt"/>
                <a:ea typeface="+mn-ea"/>
                <a:cs typeface="+mn-cs"/>
              </a:rPr>
              <a:t>enabling </a:t>
            </a:r>
            <a:r>
              <a:rPr lang="it-IT" sz="1200" b="0" kern="1200" baseline="0" smtClean="0">
                <a:solidFill>
                  <a:schemeClr val="tx1"/>
                </a:solidFill>
                <a:latin typeface="+mn-lt"/>
                <a:ea typeface="+mn-ea"/>
                <a:cs typeface="+mn-cs"/>
              </a:rPr>
              <a:t>force, helping people and organizations to perform and develop, which implies that a sophisticated alignment be achieved - of people's needs, and the aims of the organization. The traditional concept of a leader being the directing chief at the top of a hierachy is nowadays a very incomplete appreciation of what true leadership must be.</a:t>
            </a:r>
          </a:p>
          <a:p>
            <a:pPr algn="just"/>
            <a:endParaRPr lang="it-IT" sz="1200" b="0" kern="1200" baseline="0" smtClean="0">
              <a:solidFill>
                <a:schemeClr val="tx1"/>
              </a:solidFill>
              <a:latin typeface="+mn-lt"/>
              <a:ea typeface="+mn-ea"/>
              <a:cs typeface="+mn-cs"/>
            </a:endParaRPr>
          </a:p>
          <a:p>
            <a:pPr algn="just"/>
            <a:r>
              <a:rPr lang="it-IT" sz="1200" b="0" kern="1200" baseline="0" smtClean="0">
                <a:solidFill>
                  <a:schemeClr val="tx1"/>
                </a:solidFill>
                <a:latin typeface="+mn-lt"/>
                <a:ea typeface="+mn-ea"/>
                <a:cs typeface="+mn-cs"/>
              </a:rPr>
              <a:t>Effective leadership does not necessarily require great technical or intellectual capacity. These attributes might help, but they are not pivotal. Good leadership in the modern age more importantly requires </a:t>
            </a:r>
            <a:r>
              <a:rPr lang="it-IT" sz="1200" b="1" kern="1200" baseline="0" smtClean="0">
                <a:solidFill>
                  <a:schemeClr val="tx1"/>
                </a:solidFill>
                <a:latin typeface="+mn-lt"/>
                <a:ea typeface="+mn-ea"/>
                <a:cs typeface="+mn-cs"/>
              </a:rPr>
              <a:t>attitudes </a:t>
            </a:r>
            <a:r>
              <a:rPr lang="it-IT" sz="1200" b="0" kern="1200" baseline="0" smtClean="0">
                <a:solidFill>
                  <a:schemeClr val="tx1"/>
                </a:solidFill>
                <a:latin typeface="+mn-lt"/>
                <a:ea typeface="+mn-ea"/>
                <a:cs typeface="+mn-cs"/>
              </a:rPr>
              <a:t>and </a:t>
            </a:r>
            <a:r>
              <a:rPr lang="it-IT" sz="1200" b="1" kern="1200" baseline="0" smtClean="0">
                <a:solidFill>
                  <a:schemeClr val="tx1"/>
                </a:solidFill>
                <a:latin typeface="+mn-lt"/>
                <a:ea typeface="+mn-ea"/>
                <a:cs typeface="+mn-cs"/>
              </a:rPr>
              <a:t>behaviours </a:t>
            </a:r>
            <a:r>
              <a:rPr lang="it-IT" sz="1200" b="0" kern="1200" baseline="0" smtClean="0">
                <a:solidFill>
                  <a:schemeClr val="tx1"/>
                </a:solidFill>
                <a:latin typeface="+mn-lt"/>
                <a:ea typeface="+mn-ea"/>
                <a:cs typeface="+mn-cs"/>
              </a:rPr>
              <a:t>which characterise and relate to </a:t>
            </a:r>
            <a:r>
              <a:rPr lang="it-IT" sz="1200" b="1" kern="1200" baseline="0" smtClean="0">
                <a:solidFill>
                  <a:schemeClr val="tx1"/>
                </a:solidFill>
                <a:latin typeface="+mn-lt"/>
                <a:ea typeface="+mn-ea"/>
                <a:cs typeface="+mn-cs"/>
              </a:rPr>
              <a:t>humanity</a:t>
            </a:r>
            <a:r>
              <a:rPr lang="it-IT" sz="1200" b="0" kern="1200" baseline="0" smtClean="0">
                <a:solidFill>
                  <a:schemeClr val="tx1"/>
                </a:solidFill>
                <a:latin typeface="+mn-lt"/>
                <a:ea typeface="+mn-ea"/>
                <a:cs typeface="+mn-cs"/>
              </a:rPr>
              <a:t>.</a:t>
            </a:r>
          </a:p>
          <a:p>
            <a:pPr algn="just"/>
            <a:endParaRPr lang="it-IT" sz="1200" b="0" kern="1200" baseline="0" smtClean="0">
              <a:solidFill>
                <a:schemeClr val="tx1"/>
              </a:solidFill>
              <a:latin typeface="+mn-lt"/>
              <a:ea typeface="+mn-ea"/>
              <a:cs typeface="+mn-cs"/>
            </a:endParaRPr>
          </a:p>
          <a:p>
            <a:pPr algn="just"/>
            <a:r>
              <a:rPr lang="it-IT" sz="1200" b="0" kern="1200" baseline="0" smtClean="0">
                <a:solidFill>
                  <a:schemeClr val="tx1"/>
                </a:solidFill>
                <a:latin typeface="+mn-lt"/>
                <a:ea typeface="+mn-ea"/>
                <a:cs typeface="+mn-cs"/>
              </a:rPr>
              <a:t>The concept of </a:t>
            </a:r>
            <a:r>
              <a:rPr lang="it-IT" sz="1200" b="1" kern="1200" baseline="0" smtClean="0">
                <a:solidFill>
                  <a:schemeClr val="tx1"/>
                </a:solidFill>
                <a:latin typeface="+mn-lt"/>
                <a:ea typeface="+mn-ea"/>
                <a:cs typeface="+mn-cs"/>
              </a:rPr>
              <a:t>serving </a:t>
            </a:r>
            <a:r>
              <a:rPr lang="it-IT" sz="1200" b="0" kern="1200" baseline="0" smtClean="0">
                <a:solidFill>
                  <a:schemeClr val="tx1"/>
                </a:solidFill>
                <a:latin typeface="+mn-lt"/>
                <a:ea typeface="+mn-ea"/>
                <a:cs typeface="+mn-cs"/>
              </a:rPr>
              <a:t>is fundamental to the leadership role. Good leadership involves </a:t>
            </a:r>
            <a:r>
              <a:rPr lang="it-IT" sz="1200" b="1" kern="1200" baseline="0" smtClean="0">
                <a:solidFill>
                  <a:schemeClr val="tx1"/>
                </a:solidFill>
                <a:latin typeface="+mn-lt"/>
                <a:ea typeface="+mn-ea"/>
                <a:cs typeface="+mn-cs"/>
              </a:rPr>
              <a:t>serving </a:t>
            </a:r>
            <a:r>
              <a:rPr lang="it-IT" sz="1200" b="0" kern="1200" baseline="0" smtClean="0">
                <a:solidFill>
                  <a:schemeClr val="tx1"/>
                </a:solidFill>
                <a:latin typeface="+mn-lt"/>
                <a:ea typeface="+mn-ea"/>
                <a:cs typeface="+mn-cs"/>
              </a:rPr>
              <a:t>the organization or group and the people within it. Ineffective leaders tend to invert this principle and consider merely that the leader must be served by the people. This faulty idea fosters the notion that leadership as an opportunity to take: to acquire personal status, advantage, gain, etc., at the expense of others, which is grossly wrong.</a:t>
            </a:r>
          </a:p>
          <a:p>
            <a:pPr algn="just"/>
            <a:endParaRPr lang="it-IT" sz="1200" b="0" kern="1200" baseline="0" smtClean="0">
              <a:solidFill>
                <a:schemeClr val="tx1"/>
              </a:solidFill>
              <a:latin typeface="+mn-lt"/>
              <a:ea typeface="+mn-ea"/>
              <a:cs typeface="+mn-cs"/>
            </a:endParaRPr>
          </a:p>
          <a:p>
            <a:pPr algn="just"/>
            <a:r>
              <a:rPr lang="it-IT" sz="1200" b="0" kern="1200" baseline="0" smtClean="0">
                <a:solidFill>
                  <a:schemeClr val="tx1"/>
                </a:solidFill>
                <a:latin typeface="+mn-lt"/>
                <a:ea typeface="+mn-ea"/>
                <a:cs typeface="+mn-cs"/>
              </a:rPr>
              <a:t>Leadership is instead </a:t>
            </a:r>
            <a:r>
              <a:rPr lang="it-IT" sz="1200" b="1" kern="1200" baseline="0" smtClean="0">
                <a:solidFill>
                  <a:schemeClr val="tx1"/>
                </a:solidFill>
                <a:latin typeface="+mn-lt"/>
                <a:ea typeface="+mn-ea"/>
                <a:cs typeface="+mn-cs"/>
              </a:rPr>
              <a:t>an opportunity to give</a:t>
            </a:r>
            <a:r>
              <a:rPr lang="it-IT" sz="1200" b="0" kern="1200" baseline="0" smtClean="0">
                <a:solidFill>
                  <a:schemeClr val="tx1"/>
                </a:solidFill>
                <a:latin typeface="+mn-lt"/>
                <a:ea typeface="+mn-ea"/>
                <a:cs typeface="+mn-cs"/>
              </a:rPr>
              <a:t>; to serve the organization, and crucially the people too</a:t>
            </a:r>
          </a:p>
          <a:p>
            <a:pPr algn="just"/>
            <a:endParaRPr lang="it-IT" sz="1200" b="0" kern="1200" baseline="0" smtClean="0">
              <a:solidFill>
                <a:schemeClr val="tx1"/>
              </a:solidFill>
              <a:latin typeface="+mn-lt"/>
              <a:ea typeface="+mn-ea"/>
              <a:cs typeface="+mn-cs"/>
            </a:endParaRPr>
          </a:p>
          <a:p>
            <a:pPr algn="just"/>
            <a:r>
              <a:rPr lang="it-IT" sz="1200" b="0" kern="1200" baseline="0" smtClean="0">
                <a:solidFill>
                  <a:schemeClr val="tx1"/>
                </a:solidFill>
                <a:latin typeface="+mn-lt"/>
                <a:ea typeface="+mn-ea"/>
                <a:cs typeface="+mn-cs"/>
              </a:rPr>
              <a:t>Leadership is centrally concerned with people. Of course leadership involves decisions and actions relating to all sorts of other things, but </a:t>
            </a:r>
            <a:r>
              <a:rPr lang="it-IT" sz="1200" b="1" kern="1200" baseline="0" smtClean="0">
                <a:solidFill>
                  <a:schemeClr val="tx1"/>
                </a:solidFill>
                <a:latin typeface="+mn-lt"/>
                <a:ea typeface="+mn-ea"/>
                <a:cs typeface="+mn-cs"/>
              </a:rPr>
              <a:t>leadership is special compared to any other role because of its unique responsibilty for people </a:t>
            </a:r>
            <a:r>
              <a:rPr lang="it-IT" sz="1200" b="0" kern="1200" baseline="0" smtClean="0">
                <a:solidFill>
                  <a:schemeClr val="tx1"/>
                </a:solidFill>
                <a:latin typeface="+mn-lt"/>
                <a:ea typeface="+mn-ea"/>
                <a:cs typeface="+mn-cs"/>
              </a:rPr>
              <a:t>- i.e., the followers of the leader - in whatever context leadership is seen to operate.</a:t>
            </a:r>
            <a:endParaRPr lang="it-IT" sz="1200" baseline="0"/>
          </a:p>
        </p:txBody>
      </p:sp>
      <p:sp>
        <p:nvSpPr>
          <p:cNvPr id="4" name="Segnaposto numero diapositiva 3"/>
          <p:cNvSpPr>
            <a:spLocks noGrp="1"/>
          </p:cNvSpPr>
          <p:nvPr>
            <p:ph type="sldNum" sz="quarter" idx="10"/>
          </p:nvPr>
        </p:nvSpPr>
        <p:spPr/>
        <p:txBody>
          <a:bodyPr/>
          <a:lstStyle/>
          <a:p>
            <a:fld id="{CAA50722-724F-46EF-9CB6-AA4C2D1FDBF9}" type="slidenum">
              <a:rPr lang="en-US" smtClean="0"/>
              <a:pPr/>
              <a:t>5</a:t>
            </a:fld>
            <a:endParaRPr lang="en-US"/>
          </a:p>
        </p:txBody>
      </p:sp>
    </p:spTree>
    <p:extLst>
      <p:ext uri="{BB962C8B-B14F-4D97-AF65-F5344CB8AC3E}">
        <p14:creationId xmlns:p14="http://schemas.microsoft.com/office/powerpoint/2010/main" val="1219510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The leadership role is an inevitable reflection of people's needs and challenges in modern life. Leadership is therefore a profound concept, with increasingly complex implications, driven by an increasingly complex and fast-changing world.</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This is a simple way to see how leadership is different to management:</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Management is mostly about processes. Leadership is mostly about behaviour.</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Effective managers achieve their goals by organising and staffing, creating an organisational structure and sets of jobs for accomplishing the plan’s requirements; staffing the jobs with qualified employees, communicating the goals and devising systems to monitor progress. Leaders try to align employees who share their vision. They create teams who understand and share their vision.</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Finally, managers ensure that employees reach goals by controlling their behaviours; that is, they monitor results by means of reports and meetings and note deviations from the goal. Effective leadership requires motivating and inspiring teams of employees. It taps their needs, values and emotions.</a:t>
            </a:r>
          </a:p>
        </p:txBody>
      </p:sp>
      <p:sp>
        <p:nvSpPr>
          <p:cNvPr id="4" name="Segnaposto numero diapositiva 3"/>
          <p:cNvSpPr>
            <a:spLocks noGrp="1"/>
          </p:cNvSpPr>
          <p:nvPr>
            <p:ph type="sldNum" sz="quarter" idx="10"/>
          </p:nvPr>
        </p:nvSpPr>
        <p:spPr/>
        <p:txBody>
          <a:bodyPr/>
          <a:lstStyle/>
          <a:p>
            <a:fld id="{CAA50722-724F-46EF-9CB6-AA4C2D1FDBF9}" type="slidenum">
              <a:rPr lang="en-US" smtClean="0"/>
              <a:pPr/>
              <a:t>6</a:t>
            </a:fld>
            <a:endParaRPr lang="en-US"/>
          </a:p>
        </p:txBody>
      </p:sp>
    </p:spTree>
    <p:extLst>
      <p:ext uri="{BB962C8B-B14F-4D97-AF65-F5344CB8AC3E}">
        <p14:creationId xmlns:p14="http://schemas.microsoft.com/office/powerpoint/2010/main" val="1219510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baseline="0"/>
              <a:t>Leadership and management are commonly seen as the same thing, which they are not. Leadership is also misunderstood to mean directing and instructing people and making important decisions on behalf of an organization. Effective leadership is much more than these.</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400" baseline="0"/>
              <a:t>Good leaders are followed chiefly because people trust and respect them, rather than the skills they possess. Leadership is about behaviour first, skills second.</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400" baseline="0"/>
              <a:t>In the next short video clip, former US Secretary of State Gen. (US Army) Colin Powell provide us with a brilliant definition of leadership that completes what we have seen together in the previous slides</a:t>
            </a:r>
          </a:p>
        </p:txBody>
      </p:sp>
      <p:sp>
        <p:nvSpPr>
          <p:cNvPr id="4" name="Segnaposto numero diapositiva 3"/>
          <p:cNvSpPr>
            <a:spLocks noGrp="1"/>
          </p:cNvSpPr>
          <p:nvPr>
            <p:ph type="sldNum" sz="quarter" idx="10"/>
          </p:nvPr>
        </p:nvSpPr>
        <p:spPr/>
        <p:txBody>
          <a:bodyPr/>
          <a:lstStyle/>
          <a:p>
            <a:fld id="{CAA50722-724F-46EF-9CB6-AA4C2D1FDBF9}" type="slidenum">
              <a:rPr lang="en-US" smtClean="0"/>
              <a:pPr/>
              <a:t>7</a:t>
            </a:fld>
            <a:endParaRPr lang="en-US"/>
          </a:p>
        </p:txBody>
      </p:sp>
    </p:spTree>
    <p:extLst>
      <p:ext uri="{BB962C8B-B14F-4D97-AF65-F5344CB8AC3E}">
        <p14:creationId xmlns:p14="http://schemas.microsoft.com/office/powerpoint/2010/main" val="3435643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pPr algn="just"/>
            <a:r>
              <a:rPr lang="it-IT" sz="1200" baseline="0"/>
              <a:t>Notes only for students:</a:t>
            </a:r>
          </a:p>
          <a:p>
            <a:pPr algn="just"/>
            <a:r>
              <a:rPr lang="it-IT" sz="1200" baseline="0"/>
              <a:t>Colin Luther Powell (/ˈkoʊlɨn/; born April 5, 1937) is an American statesman and a retired four-star general in the United States Army. He was the 65th United States Secretary of State, serving under U.S. President George W. Bush from 2001 to 2005, the first African American to serve in that position.During his military career, Powell also served as National Security Advisor (1987–1989), as Commander of the U.S. Army Forces Command (1989) and as Chairman of the Joint Chiefs of Staff (1989–1993), holding the latter position during the Persian Gulf War. He was the first, and so far the only, African American to serve on the Joint Chiefs of Staff, and was the first of two consecutive African American office-holders to hold the key administration position of U.S. Secretary of State.</a:t>
            </a:r>
          </a:p>
        </p:txBody>
      </p:sp>
      <p:sp>
        <p:nvSpPr>
          <p:cNvPr id="4" name="Segnaposto numero diapositiva 3"/>
          <p:cNvSpPr>
            <a:spLocks noGrp="1"/>
          </p:cNvSpPr>
          <p:nvPr>
            <p:ph type="sldNum" sz="quarter" idx="10"/>
          </p:nvPr>
        </p:nvSpPr>
        <p:spPr/>
        <p:txBody>
          <a:bodyPr/>
          <a:lstStyle/>
          <a:p>
            <a:fld id="{CAA50722-724F-46EF-9CB6-AA4C2D1FDBF9}" type="slidenum">
              <a:rPr lang="en-US" smtClean="0"/>
              <a:pPr/>
              <a:t>8</a:t>
            </a:fld>
            <a:endParaRPr lang="en-US"/>
          </a:p>
        </p:txBody>
      </p:sp>
    </p:spTree>
    <p:extLst>
      <p:ext uri="{BB962C8B-B14F-4D97-AF65-F5344CB8AC3E}">
        <p14:creationId xmlns:p14="http://schemas.microsoft.com/office/powerpoint/2010/main" val="442472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The leadership role is an inevitable reflection of people's needs and challenges in modern life. Leadership is therefore a profound concept, with increasingly complex implications, driven by an increasingly complex and fast-changing world.</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This is a simple way to see how leadership is different to management:</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Management is mostly about processes. Leadership is mostly about behaviour.</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Columbus embodied all the carachteristics of a great leader and in its historical achievement of discovering America he:</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Created an inspiring vision </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Engaged Queen Isabella of Spain into is vision</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Delivered the vision by organinzing his expeditions beyond what was commonly accepted as the borders of the known world</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Motivated, led, inspired his crews up to the point of avoiding mutiny </a:t>
            </a:r>
          </a:p>
          <a:p>
            <a:pPr marL="0" marR="0" indent="0" algn="just" defTabSz="914400" rtl="0" eaLnBrk="1" fontAlgn="auto" latinLnBrk="0" hangingPunct="1">
              <a:lnSpc>
                <a:spcPct val="100000"/>
              </a:lnSpc>
              <a:spcBef>
                <a:spcPts val="0"/>
              </a:spcBef>
              <a:spcAft>
                <a:spcPts val="0"/>
              </a:spcAft>
              <a:buClrTx/>
              <a:buSzTx/>
              <a:buFontTx/>
              <a:buNone/>
              <a:tabLst/>
              <a:defRPr/>
            </a:pPr>
            <a:endParaRPr lang="it-IT" sz="1200" baseline="0"/>
          </a:p>
          <a:p>
            <a:pPr marL="0" marR="0" indent="0" algn="just" defTabSz="914400" rtl="0" eaLnBrk="1" fontAlgn="auto" latinLnBrk="0" hangingPunct="1">
              <a:lnSpc>
                <a:spcPct val="100000"/>
              </a:lnSpc>
              <a:spcBef>
                <a:spcPts val="0"/>
              </a:spcBef>
              <a:spcAft>
                <a:spcPts val="0"/>
              </a:spcAft>
              <a:buClrTx/>
              <a:buSzTx/>
              <a:buFontTx/>
              <a:buNone/>
              <a:tabLst/>
              <a:defRPr/>
            </a:pPr>
            <a:r>
              <a:rPr lang="it-IT" sz="1200" baseline="0"/>
              <a:t>Do you think that even without his leadership skills Columbus would have been able to deliver his vision?</a:t>
            </a:r>
          </a:p>
          <a:p>
            <a:pPr marL="0" marR="0" indent="0" algn="just" defTabSz="914400" rtl="0" eaLnBrk="1" fontAlgn="auto" latinLnBrk="0" hangingPunct="1">
              <a:lnSpc>
                <a:spcPct val="100000"/>
              </a:lnSpc>
              <a:spcBef>
                <a:spcPts val="0"/>
              </a:spcBef>
              <a:spcAft>
                <a:spcPts val="0"/>
              </a:spcAft>
              <a:buClrTx/>
              <a:buSzTx/>
              <a:buFontTx/>
              <a:buNone/>
              <a:tabLst/>
              <a:defRPr/>
            </a:pPr>
            <a:endParaRPr lang="it-IT" sz="1200" baseline="0"/>
          </a:p>
        </p:txBody>
      </p:sp>
      <p:sp>
        <p:nvSpPr>
          <p:cNvPr id="4" name="Segnaposto numero diapositiva 3"/>
          <p:cNvSpPr>
            <a:spLocks noGrp="1"/>
          </p:cNvSpPr>
          <p:nvPr>
            <p:ph type="sldNum" sz="quarter" idx="10"/>
          </p:nvPr>
        </p:nvSpPr>
        <p:spPr/>
        <p:txBody>
          <a:bodyPr/>
          <a:lstStyle/>
          <a:p>
            <a:fld id="{CAA50722-724F-46EF-9CB6-AA4C2D1FDBF9}" type="slidenum">
              <a:rPr lang="en-US" smtClean="0"/>
              <a:pPr/>
              <a:t>9</a:t>
            </a:fld>
            <a:endParaRPr lang="en-US"/>
          </a:p>
        </p:txBody>
      </p:sp>
    </p:spTree>
    <p:extLst>
      <p:ext uri="{BB962C8B-B14F-4D97-AF65-F5344CB8AC3E}">
        <p14:creationId xmlns:p14="http://schemas.microsoft.com/office/powerpoint/2010/main" val="1219510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ctrTitle"/>
          </p:nvPr>
        </p:nvSpPr>
        <p:spPr>
          <a:xfrm>
            <a:off x="1828800" y="1"/>
            <a:ext cx="7315200" cy="1219200"/>
          </a:xfrm>
        </p:spPr>
        <p:txBody>
          <a:bodyPr/>
          <a:lstStyle>
            <a:lvl1pPr>
              <a:defRPr b="1" cap="none" spc="0">
                <a:ln w="12700">
                  <a:solidFill>
                    <a:schemeClr val="tx2">
                      <a:satMod val="155000"/>
                    </a:schemeClr>
                  </a:solidFill>
                  <a:prstDash val="solid"/>
                </a:ln>
                <a:solidFill>
                  <a:schemeClr val="bg1"/>
                </a:solidFill>
                <a:effectLst>
                  <a:outerShdw blurRad="41275" dist="20320" dir="1800000" algn="tl" rotWithShape="0">
                    <a:srgbClr val="000000">
                      <a:alpha val="40000"/>
                    </a:srgbClr>
                  </a:outerShdw>
                  <a:reflection blurRad="6350" stA="55000" endA="300" endPos="45500" dir="5400000" sy="-100000" algn="bl" rotWithShape="0"/>
                </a:effectLst>
              </a:defRPr>
            </a:lvl1pPr>
          </a:lstStyle>
          <a:p>
            <a:r>
              <a:rPr lang="it-IT" smtClean="0"/>
              <a:t>Fare clic per modificare stile</a:t>
            </a:r>
            <a:endParaRPr lang="en-US"/>
          </a:p>
        </p:txBody>
      </p:sp>
      <p:sp>
        <p:nvSpPr>
          <p:cNvPr id="3" name="Subtitle 2"/>
          <p:cNvSpPr>
            <a:spLocks noGrp="1"/>
          </p:cNvSpPr>
          <p:nvPr>
            <p:ph type="subTitle" idx="1"/>
          </p:nvPr>
        </p:nvSpPr>
        <p:spPr>
          <a:xfrm>
            <a:off x="2819400" y="1295400"/>
            <a:ext cx="6324600" cy="762000"/>
          </a:xfrm>
        </p:spPr>
        <p:txBody>
          <a:bodyPr vert="horz" lIns="91440" tIns="45720" rIns="91440" bIns="45720" rtlCol="0" anchor="ctr">
            <a:noAutofit/>
          </a:bodyPr>
          <a:lstStyle>
            <a:lvl1pPr marL="0" indent="0" algn="ctr" defTabSz="914400" rtl="0" eaLnBrk="1" latinLnBrk="0" hangingPunct="1">
              <a:spcBef>
                <a:spcPct val="0"/>
              </a:spcBef>
              <a:buNone/>
              <a:defRPr lang="en-US" sz="3600" b="0" kern="1200" cap="none" spc="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A2F34C7-6061-734C-9FC5-2D8F85E5A2FA}" type="datetime1">
              <a:t>10/11/15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90A60-EEB9-49D0-98B7-E5351412E80A}"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Date Placeholder 2"/>
          <p:cNvSpPr>
            <a:spLocks noGrp="1"/>
          </p:cNvSpPr>
          <p:nvPr>
            <p:ph type="dt" sz="half" idx="10"/>
          </p:nvPr>
        </p:nvSpPr>
        <p:spPr/>
        <p:txBody>
          <a:bodyPr/>
          <a:lstStyle/>
          <a:p>
            <a:fld id="{179BCE29-B164-1D49-A503-4AA4C4AB52D8}" type="datetime1">
              <a:t>10/11/15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90A60-EEB9-49D0-98B7-E5351412E80A}"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768FA3-FE22-B849-9839-0B17431B6A29}" type="datetime1">
              <a:t>10/11/15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E90A60-EEB9-49D0-98B7-E5351412E80A}"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it-IT" smtClean="0"/>
              <a:t>Fare clic per modificare stile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750302BD-6341-3E4D-AFA4-E612D45A408F}" type="datetime1">
              <a:t>10/11/15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90A60-EEB9-49D0-98B7-E5351412E80A}" type="slidenum">
              <a:rPr lang="en-US" smtClean="0"/>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it-IT" smtClean="0"/>
              <a:t>Fare clic per modificare stile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C05D05C8-E346-C140-8B89-A598F9FD0B54}" type="datetime1">
              <a:t>10/11/15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90A60-EEB9-49D0-98B7-E5351412E80A}" type="slidenum">
              <a:rPr lang="en-US" smtClean="0"/>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841418AB-BD73-7F4B-80EF-8A3FDB93D166}" type="datetime1">
              <a:t>10/11/15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90A60-EEB9-49D0-98B7-E5351412E80A}"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Vertical Title 1"/>
          <p:cNvSpPr>
            <a:spLocks noGrp="1"/>
          </p:cNvSpPr>
          <p:nvPr>
            <p:ph type="title" orient="vert"/>
          </p:nvPr>
        </p:nvSpPr>
        <p:spPr>
          <a:xfrm>
            <a:off x="7772400" y="274639"/>
            <a:ext cx="1371600" cy="5851525"/>
          </a:xfrm>
        </p:spPr>
        <p:txBody>
          <a:bodyPr vert="eaVert"/>
          <a:lstStyle/>
          <a:p>
            <a:r>
              <a:rPr lang="it-IT" smtClean="0"/>
              <a:t>Fare clic per modificare stile</a:t>
            </a:r>
            <a:endParaRPr lang="en-US"/>
          </a:p>
        </p:txBody>
      </p:sp>
      <p:sp>
        <p:nvSpPr>
          <p:cNvPr id="3" name="Vertical Text Placeholder 2"/>
          <p:cNvSpPr>
            <a:spLocks noGrp="1"/>
          </p:cNvSpPr>
          <p:nvPr>
            <p:ph type="body" orient="vert" idx="1"/>
          </p:nvPr>
        </p:nvSpPr>
        <p:spPr>
          <a:xfrm>
            <a:off x="457200" y="274639"/>
            <a:ext cx="70866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22D748A9-5EC8-E045-A71C-E16C9FCC720E}" type="datetime1">
              <a:t>10/11/15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F2DB-5954-4B07-AA42-382F92989D2C}"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olo e contenuto">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userDrawn="1"/>
        </p:nvPicPr>
        <p:blipFill>
          <a:blip r:embed="rId2">
            <a:alphaModFix amt="44000"/>
          </a:blip>
          <a:srcRect/>
          <a:stretch>
            <a:fillRect/>
          </a:stretch>
        </p:blipFill>
        <p:spPr bwMode="auto">
          <a:xfrm>
            <a:off x="0" y="0"/>
            <a:ext cx="9144000" cy="6858000"/>
          </a:xfrm>
          <a:prstGeom prst="rect">
            <a:avLst/>
          </a:prstGeom>
          <a:noFill/>
          <a:ln w="9525">
            <a:noFill/>
            <a:miter lim="800000"/>
            <a:headEnd/>
            <a:tailEnd/>
          </a:ln>
          <a:effectLst/>
        </p:spPr>
      </p:pic>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4A974D34-4196-6A48-88E0-89600CC6F255}" type="datetime1">
              <a:t>10/11/15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90A60-EEB9-49D0-98B7-E5351412E80A}" type="slidenum">
              <a:rPr lang="en-US" smtClean="0"/>
              <a:pPr/>
              <a:t>‹n.›</a:t>
            </a:fld>
            <a:r>
              <a:rPr lang="en-US" smtClean="0"/>
              <a:t> / 15</a:t>
            </a:r>
            <a:endParaRPr lang="en-US"/>
          </a:p>
        </p:txBody>
      </p:sp>
      <p:sp>
        <p:nvSpPr>
          <p:cNvPr id="11" name="Titolo 1"/>
          <p:cNvSpPr>
            <a:spLocks noGrp="1"/>
          </p:cNvSpPr>
          <p:nvPr>
            <p:ph type="title"/>
          </p:nvPr>
        </p:nvSpPr>
        <p:spPr>
          <a:xfrm>
            <a:off x="1066800" y="-152400"/>
            <a:ext cx="8229600" cy="1143000"/>
          </a:xfrm>
        </p:spPr>
        <p:txBody>
          <a:bodyPr>
            <a:normAutofit/>
          </a:bodyPr>
          <a:lstStyle/>
          <a:p>
            <a:pPr algn="l"/>
            <a:r>
              <a:rPr lang="it-IT" sz="4000">
                <a:effectLst>
                  <a:outerShdw blurRad="41275" dist="20320" dir="1800000" algn="tl" rotWithShape="0">
                    <a:srgbClr val="000000">
                      <a:alpha val="40000"/>
                    </a:srgbClr>
                  </a:outerShdw>
                  <a:reflection blurRad="6350" stA="9000" endA="300" endPos="45500" dir="5400000" sy="-100000" algn="bl" rotWithShape="0"/>
                </a:effectLst>
              </a:rPr>
              <a:t>Agenda</a:t>
            </a:r>
          </a:p>
        </p:txBody>
      </p:sp>
      <p:pic>
        <p:nvPicPr>
          <p:cNvPr id="13" name="Immagine 12" descr="SAILING IN THE STORM.png"/>
          <p:cNvPicPr>
            <a:picLocks noChangeAspect="1"/>
          </p:cNvPicPr>
          <p:nvPr userDrawn="1"/>
        </p:nvPicPr>
        <p:blipFill rotWithShape="1">
          <a:blip r:embed="rId3" cstate="print">
            <a:alphaModFix amt="17000"/>
            <a:extLst>
              <a:ext uri="{28A0092B-C50C-407E-A947-70E740481C1C}">
                <a14:useLocalDpi xmlns:a14="http://schemas.microsoft.com/office/drawing/2010/main"/>
              </a:ext>
            </a:extLst>
          </a:blip>
          <a:srcRect/>
          <a:stretch/>
        </p:blipFill>
        <p:spPr>
          <a:xfrm>
            <a:off x="5209032" y="2193304"/>
            <a:ext cx="3926268" cy="46802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it-IT" smtClean="0"/>
              <a:t>Fare clic per modificare stile</a:t>
            </a:r>
            <a:endParaRPr lang="en-US"/>
          </a:p>
        </p:txBody>
      </p:sp>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1E80E5DD-0F53-4B49-B0CE-027002D91030}" type="datetime1">
              <a:t>10/11/15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90A60-EEB9-49D0-98B7-E5351412E80A}"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DC6F6784-195E-1340-A05E-95023EF15768}" type="datetime1">
              <a:t>10/11/15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90A60-EEB9-49D0-98B7-E5351412E80A}" type="slidenum">
              <a:rPr lang="en-US" smtClean="0"/>
              <a:pPr/>
              <a:t>‹n.›</a:t>
            </a:fld>
            <a:endParaRPr lang="en-US"/>
          </a:p>
        </p:txBody>
      </p:sp>
      <p:pic>
        <p:nvPicPr>
          <p:cNvPr id="7" name="Picture 6" descr="Microsoft_2007__TXT_04 copy.png"/>
          <p:cNvPicPr>
            <a:picLocks noChangeAspect="1"/>
          </p:cNvPicPr>
          <p:nvPr userDrawn="1"/>
        </p:nvPicPr>
        <p:blipFill>
          <a:blip r:embed="rId2"/>
          <a:stretch>
            <a:fillRect/>
          </a:stretch>
        </p:blipFill>
        <p:spPr>
          <a:xfrm>
            <a:off x="2" y="0"/>
            <a:ext cx="9143999"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AE0899C3-1AB9-4D44-A60C-79CD9D32E977}" type="datetime1">
              <a:t>10/11/15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90A60-EEB9-49D0-98B7-E5351412E80A}"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pic>
        <p:nvPicPr>
          <p:cNvPr id="12" name="Picture 11" descr="Microsoft_2007__TXT_04.png"/>
          <p:cNvPicPr>
            <a:picLocks noChangeAspect="1"/>
          </p:cNvPicPr>
          <p:nvPr userDrawn="1"/>
        </p:nvPicPr>
        <p:blipFill>
          <a:blip r:embed="rId2"/>
          <a:stretch>
            <a:fillRect/>
          </a:stretch>
        </p:blipFill>
        <p:spPr>
          <a:xfrm>
            <a:off x="2" y="0"/>
            <a:ext cx="9143999" cy="6858000"/>
          </a:xfrm>
          <a:prstGeom prst="rect">
            <a:avLst/>
          </a:prstGeom>
          <a:noFill/>
          <a:ln>
            <a:noFill/>
          </a:ln>
        </p:spPr>
      </p:pic>
      <p:sp>
        <p:nvSpPr>
          <p:cNvPr id="13" name="Freeform 12"/>
          <p:cNvSpPr/>
          <p:nvPr userDrawn="1"/>
        </p:nvSpPr>
        <p:spPr>
          <a:xfrm>
            <a:off x="0" y="1219200"/>
            <a:ext cx="9144000" cy="5513832"/>
          </a:xfrm>
          <a:custGeom>
            <a:avLst/>
            <a:gdLst>
              <a:gd name="connsiteX0" fmla="*/ 0 w 9144000"/>
              <a:gd name="connsiteY0" fmla="*/ 0 h 5285232"/>
              <a:gd name="connsiteX1" fmla="*/ 9144000 w 9144000"/>
              <a:gd name="connsiteY1" fmla="*/ 0 h 5285232"/>
              <a:gd name="connsiteX2" fmla="*/ 9144000 w 9144000"/>
              <a:gd name="connsiteY2" fmla="*/ 5285232 h 5285232"/>
              <a:gd name="connsiteX3" fmla="*/ 0 w 9144000"/>
              <a:gd name="connsiteY3" fmla="*/ 5285232 h 5285232"/>
              <a:gd name="connsiteX4" fmla="*/ 0 w 9144000"/>
              <a:gd name="connsiteY4" fmla="*/ 0 h 5285232"/>
              <a:gd name="connsiteX0" fmla="*/ 0 w 9144000"/>
              <a:gd name="connsiteY0" fmla="*/ 19050 h 5304282"/>
              <a:gd name="connsiteX1" fmla="*/ 4114800 w 9144000"/>
              <a:gd name="connsiteY1" fmla="*/ 0 h 5304282"/>
              <a:gd name="connsiteX2" fmla="*/ 9144000 w 9144000"/>
              <a:gd name="connsiteY2" fmla="*/ 19050 h 5304282"/>
              <a:gd name="connsiteX3" fmla="*/ 9144000 w 9144000"/>
              <a:gd name="connsiteY3" fmla="*/ 5304282 h 5304282"/>
              <a:gd name="connsiteX4" fmla="*/ 0 w 9144000"/>
              <a:gd name="connsiteY4" fmla="*/ 5304282 h 5304282"/>
              <a:gd name="connsiteX5" fmla="*/ 0 w 9144000"/>
              <a:gd name="connsiteY5" fmla="*/ 19050 h 5304282"/>
              <a:gd name="connsiteX0" fmla="*/ 0 w 9144000"/>
              <a:gd name="connsiteY0" fmla="*/ 228600 h 5513832"/>
              <a:gd name="connsiteX1" fmla="*/ 4114800 w 9144000"/>
              <a:gd name="connsiteY1" fmla="*/ 209550 h 5513832"/>
              <a:gd name="connsiteX2" fmla="*/ 9144000 w 9144000"/>
              <a:gd name="connsiteY2" fmla="*/ 0 h 5513832"/>
              <a:gd name="connsiteX3" fmla="*/ 9144000 w 9144000"/>
              <a:gd name="connsiteY3" fmla="*/ 5513832 h 5513832"/>
              <a:gd name="connsiteX4" fmla="*/ 0 w 9144000"/>
              <a:gd name="connsiteY4" fmla="*/ 5513832 h 5513832"/>
              <a:gd name="connsiteX5" fmla="*/ 0 w 9144000"/>
              <a:gd name="connsiteY5" fmla="*/ 228600 h 5513832"/>
              <a:gd name="connsiteX0" fmla="*/ 0 w 9144000"/>
              <a:gd name="connsiteY0" fmla="*/ 76200 h 5513832"/>
              <a:gd name="connsiteX1" fmla="*/ 4114800 w 9144000"/>
              <a:gd name="connsiteY1" fmla="*/ 209550 h 5513832"/>
              <a:gd name="connsiteX2" fmla="*/ 9144000 w 9144000"/>
              <a:gd name="connsiteY2" fmla="*/ 0 h 5513832"/>
              <a:gd name="connsiteX3" fmla="*/ 9144000 w 9144000"/>
              <a:gd name="connsiteY3" fmla="*/ 5513832 h 5513832"/>
              <a:gd name="connsiteX4" fmla="*/ 0 w 9144000"/>
              <a:gd name="connsiteY4" fmla="*/ 5513832 h 5513832"/>
              <a:gd name="connsiteX5" fmla="*/ 0 w 9144000"/>
              <a:gd name="connsiteY5" fmla="*/ 76200 h 5513832"/>
              <a:gd name="connsiteX0" fmla="*/ 0 w 9144000"/>
              <a:gd name="connsiteY0" fmla="*/ 76200 h 5513832"/>
              <a:gd name="connsiteX1" fmla="*/ 4114800 w 9144000"/>
              <a:gd name="connsiteY1" fmla="*/ 209550 h 5513832"/>
              <a:gd name="connsiteX2" fmla="*/ 9144000 w 9144000"/>
              <a:gd name="connsiteY2" fmla="*/ 0 h 5513832"/>
              <a:gd name="connsiteX3" fmla="*/ 9144000 w 9144000"/>
              <a:gd name="connsiteY3" fmla="*/ 5513832 h 5513832"/>
              <a:gd name="connsiteX4" fmla="*/ 0 w 9144000"/>
              <a:gd name="connsiteY4" fmla="*/ 5513832 h 5513832"/>
              <a:gd name="connsiteX5" fmla="*/ 0 w 9144000"/>
              <a:gd name="connsiteY5" fmla="*/ 76200 h 5513832"/>
              <a:gd name="connsiteX0" fmla="*/ 0 w 9144000"/>
              <a:gd name="connsiteY0" fmla="*/ 76200 h 5513832"/>
              <a:gd name="connsiteX1" fmla="*/ 4114800 w 9144000"/>
              <a:gd name="connsiteY1" fmla="*/ 209550 h 5513832"/>
              <a:gd name="connsiteX2" fmla="*/ 9144000 w 9144000"/>
              <a:gd name="connsiteY2" fmla="*/ 0 h 5513832"/>
              <a:gd name="connsiteX3" fmla="*/ 9144000 w 9144000"/>
              <a:gd name="connsiteY3" fmla="*/ 5513832 h 5513832"/>
              <a:gd name="connsiteX4" fmla="*/ 0 w 9144000"/>
              <a:gd name="connsiteY4" fmla="*/ 5513832 h 5513832"/>
              <a:gd name="connsiteX5" fmla="*/ 0 w 9144000"/>
              <a:gd name="connsiteY5" fmla="*/ 76200 h 5513832"/>
              <a:gd name="connsiteX0" fmla="*/ 0 w 9144000"/>
              <a:gd name="connsiteY0" fmla="*/ 76200 h 5513832"/>
              <a:gd name="connsiteX1" fmla="*/ 4114800 w 9144000"/>
              <a:gd name="connsiteY1" fmla="*/ 209550 h 5513832"/>
              <a:gd name="connsiteX2" fmla="*/ 9144000 w 9144000"/>
              <a:gd name="connsiteY2" fmla="*/ 0 h 5513832"/>
              <a:gd name="connsiteX3" fmla="*/ 9144000 w 9144000"/>
              <a:gd name="connsiteY3" fmla="*/ 5513832 h 5513832"/>
              <a:gd name="connsiteX4" fmla="*/ 0 w 9144000"/>
              <a:gd name="connsiteY4" fmla="*/ 5513832 h 5513832"/>
              <a:gd name="connsiteX5" fmla="*/ 0 w 9144000"/>
              <a:gd name="connsiteY5" fmla="*/ 76200 h 5513832"/>
              <a:gd name="connsiteX0" fmla="*/ 0 w 9144000"/>
              <a:gd name="connsiteY0" fmla="*/ 76200 h 5513832"/>
              <a:gd name="connsiteX1" fmla="*/ 4114800 w 9144000"/>
              <a:gd name="connsiteY1" fmla="*/ 209550 h 5513832"/>
              <a:gd name="connsiteX2" fmla="*/ 9144000 w 9144000"/>
              <a:gd name="connsiteY2" fmla="*/ 0 h 5513832"/>
              <a:gd name="connsiteX3" fmla="*/ 9144000 w 9144000"/>
              <a:gd name="connsiteY3" fmla="*/ 5513832 h 5513832"/>
              <a:gd name="connsiteX4" fmla="*/ 0 w 9144000"/>
              <a:gd name="connsiteY4" fmla="*/ 5513832 h 5513832"/>
              <a:gd name="connsiteX5" fmla="*/ 0 w 9144000"/>
              <a:gd name="connsiteY5" fmla="*/ 76200 h 5513832"/>
              <a:gd name="connsiteX0" fmla="*/ 0 w 9144000"/>
              <a:gd name="connsiteY0" fmla="*/ 76200 h 5513832"/>
              <a:gd name="connsiteX1" fmla="*/ 4114800 w 9144000"/>
              <a:gd name="connsiteY1" fmla="*/ 209550 h 5513832"/>
              <a:gd name="connsiteX2" fmla="*/ 9144000 w 9144000"/>
              <a:gd name="connsiteY2" fmla="*/ 0 h 5513832"/>
              <a:gd name="connsiteX3" fmla="*/ 9144000 w 9144000"/>
              <a:gd name="connsiteY3" fmla="*/ 5513832 h 5513832"/>
              <a:gd name="connsiteX4" fmla="*/ 0 w 9144000"/>
              <a:gd name="connsiteY4" fmla="*/ 5513832 h 5513832"/>
              <a:gd name="connsiteX5" fmla="*/ 0 w 9144000"/>
              <a:gd name="connsiteY5" fmla="*/ 76200 h 5513832"/>
              <a:gd name="connsiteX0" fmla="*/ 0 w 9144000"/>
              <a:gd name="connsiteY0" fmla="*/ 76200 h 5513832"/>
              <a:gd name="connsiteX1" fmla="*/ 4114800 w 9144000"/>
              <a:gd name="connsiteY1" fmla="*/ 209550 h 5513832"/>
              <a:gd name="connsiteX2" fmla="*/ 9144000 w 9144000"/>
              <a:gd name="connsiteY2" fmla="*/ 0 h 5513832"/>
              <a:gd name="connsiteX3" fmla="*/ 9144000 w 9144000"/>
              <a:gd name="connsiteY3" fmla="*/ 5513832 h 5513832"/>
              <a:gd name="connsiteX4" fmla="*/ 0 w 9144000"/>
              <a:gd name="connsiteY4" fmla="*/ 5513832 h 5513832"/>
              <a:gd name="connsiteX5" fmla="*/ 0 w 9144000"/>
              <a:gd name="connsiteY5" fmla="*/ 76200 h 55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5513832">
                <a:moveTo>
                  <a:pt x="0" y="76200"/>
                </a:moveTo>
                <a:cubicBezTo>
                  <a:pt x="0" y="34925"/>
                  <a:pt x="1490663" y="227013"/>
                  <a:pt x="4114800" y="209550"/>
                </a:cubicBezTo>
                <a:cubicBezTo>
                  <a:pt x="7791451" y="168275"/>
                  <a:pt x="7467600" y="69850"/>
                  <a:pt x="9144000" y="0"/>
                </a:cubicBezTo>
                <a:lnTo>
                  <a:pt x="9144000" y="5513832"/>
                </a:lnTo>
                <a:lnTo>
                  <a:pt x="0" y="5513832"/>
                </a:lnTo>
                <a:lnTo>
                  <a:pt x="0" y="762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it-IT" dirty="0" smtClean="0"/>
              <a:t>Fare clic per modificare stile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fld id="{B09FF1E4-8116-F147-ADB2-B76A7886E06E}" type="datetime1">
              <a:t>10/11/15</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E90A60-EEB9-49D0-98B7-E5351412E80A}"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Microsoft_2007__TXT_04a.png"/>
          <p:cNvPicPr>
            <a:picLocks noChangeAspect="1"/>
          </p:cNvPicPr>
          <p:nvPr/>
        </p:nvPicPr>
        <p:blipFill>
          <a:blip r:embed="rId2"/>
          <a:stretch>
            <a:fillRect/>
          </a:stretch>
        </p:blipFill>
        <p:spPr>
          <a:xfrm>
            <a:off x="1981202" y="0"/>
            <a:ext cx="7152679" cy="6858000"/>
          </a:xfrm>
          <a:prstGeom prst="rect">
            <a:avLst/>
          </a:prstGeom>
          <a:noFill/>
          <a:ln>
            <a:noFill/>
          </a:ln>
        </p:spPr>
      </p:pic>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it-IT" smtClean="0"/>
              <a:t>Fare clic per modificare stile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F48EE1DB-4F48-304B-861E-3892F49EAB82}" type="datetime1">
              <a:t>10/11/15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90A60-EEB9-49D0-98B7-E5351412E80A}"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Date Placeholder 4"/>
          <p:cNvSpPr>
            <a:spLocks noGrp="1"/>
          </p:cNvSpPr>
          <p:nvPr>
            <p:ph type="dt" sz="half" idx="10"/>
          </p:nvPr>
        </p:nvSpPr>
        <p:spPr/>
        <p:txBody>
          <a:bodyPr/>
          <a:lstStyle/>
          <a:p>
            <a:fld id="{3A2234F1-5A7E-FD4F-A615-4A2874081794}" type="datetime1">
              <a:t>10/11/15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90A60-EEB9-49D0-98B7-E5351412E80A}"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stile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Date Placeholder 6"/>
          <p:cNvSpPr>
            <a:spLocks noGrp="1"/>
          </p:cNvSpPr>
          <p:nvPr>
            <p:ph type="dt" sz="half" idx="10"/>
          </p:nvPr>
        </p:nvSpPr>
        <p:spPr/>
        <p:txBody>
          <a:bodyPr/>
          <a:lstStyle/>
          <a:p>
            <a:fld id="{1E4A7E95-0724-5D42-8B5B-620F8EFABB58}" type="datetime1">
              <a:t>10/11/15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90A60-EEB9-49D0-98B7-E5351412E80A}"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pic>
        <p:nvPicPr>
          <p:cNvPr id="8" name="Picture 7" descr="Microsoft_2007__TXT_04.png"/>
          <p:cNvPicPr>
            <a:picLocks noChangeAspect="1"/>
          </p:cNvPicPr>
          <p:nvPr/>
        </p:nvPicPr>
        <p:blipFill>
          <a:blip r:embed="rId17"/>
          <a:stretch>
            <a:fillRect/>
          </a:stretch>
        </p:blipFill>
        <p:spPr>
          <a:xfrm>
            <a:off x="2" y="0"/>
            <a:ext cx="9143999" cy="6858000"/>
          </a:xfrm>
          <a:prstGeom prst="rect">
            <a:avLst/>
          </a:prstGeom>
          <a:noFill/>
          <a:ln>
            <a:noFill/>
          </a:ln>
        </p:spPr>
      </p:pic>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it-IT" smtClean="0"/>
              <a:t>Fare clic per modificare stile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53E1A6AC-D941-0140-8648-29C9AA3C3E81}" type="datetime1">
              <a:t>10/11/15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0AE90A60-EEB9-49D0-98B7-E5351412E80A}"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64" r:id="rId4"/>
    <p:sldLayoutId id="2147483853" r:id="rId5"/>
    <p:sldLayoutId id="214748386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Lst>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lang="en-US" sz="4400" b="1" kern="1200" cap="none" spc="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reflection blurRad="6350" stA="55000" endA="300" endPos="45500" dir="5400000" sy="-100000" algn="bl" rotWithShape="0"/>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rot="19517446">
            <a:off x="-1595443" y="1827809"/>
            <a:ext cx="9527845" cy="914400"/>
          </a:xfrm>
          <a:prstGeom prst="rect">
            <a:avLst/>
          </a:prstGeom>
          <a:solidFill>
            <a:schemeClr val="bg1">
              <a:alpha val="41000"/>
            </a:schemeClr>
          </a:solidFill>
          <a:ln>
            <a:no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ln>
                <a:solidFill>
                  <a:srgbClr val="FFFFFF"/>
                </a:solidFill>
              </a:ln>
              <a:solidFill>
                <a:schemeClr val="bg1"/>
              </a:solidFill>
            </a:endParaRPr>
          </a:p>
        </p:txBody>
      </p:sp>
      <p:sp>
        <p:nvSpPr>
          <p:cNvPr id="3" name="Subtitle 2"/>
          <p:cNvSpPr>
            <a:spLocks noGrp="1"/>
          </p:cNvSpPr>
          <p:nvPr>
            <p:ph type="subTitle" idx="1"/>
          </p:nvPr>
        </p:nvSpPr>
        <p:spPr>
          <a:xfrm rot="19512876">
            <a:off x="-1180156" y="2148515"/>
            <a:ext cx="8839200" cy="762000"/>
          </a:xfrm>
        </p:spPr>
        <p:txBody>
          <a:bodyPr>
            <a:scene3d>
              <a:camera prst="orthographicFront"/>
              <a:lightRig rig="soft" dir="t">
                <a:rot lat="0" lon="0" rev="10800000"/>
              </a:lightRig>
            </a:scene3d>
            <a:sp3d>
              <a:bevelT w="27940" h="12700"/>
              <a:contourClr>
                <a:srgbClr val="DDDDDD"/>
              </a:contourClr>
            </a:sp3d>
          </a:bodyPr>
          <a:lstStyle/>
          <a:p>
            <a:r>
              <a:rPr lang="en-US" sz="4600">
                <a:ln w="10160">
                  <a:solidFill>
                    <a:schemeClr val="tx1"/>
                  </a:solidFill>
                  <a:prstDash val="solid"/>
                </a:ln>
                <a:solidFill>
                  <a:srgbClr val="FFFFFF"/>
                </a:solidFill>
                <a:effectLst>
                  <a:outerShdw blurRad="38100" dist="32000" dir="5400000" algn="tl">
                    <a:srgbClr val="000000">
                      <a:alpha val="30000"/>
                    </a:srgbClr>
                  </a:outerShdw>
                </a:effectLst>
                <a:latin typeface="Arial Black"/>
                <a:cs typeface="Arial Black"/>
              </a:rPr>
              <a:t>LEADERSHIP</a:t>
            </a:r>
            <a:r>
              <a:rPr lang="en-US" sz="4600" b="1" spc="150">
                <a:ln w="11430"/>
                <a:solidFill>
                  <a:srgbClr val="F8F8F8"/>
                </a:solidFill>
                <a:effectLst>
                  <a:outerShdw blurRad="25400" algn="tl" rotWithShape="0">
                    <a:srgbClr val="000000">
                      <a:alpha val="43000"/>
                    </a:srgbClr>
                  </a:outerShdw>
                </a:effectLst>
                <a:latin typeface="Arial Black"/>
                <a:cs typeface="Arial Black"/>
              </a:rPr>
              <a:t> </a:t>
            </a:r>
            <a:r>
              <a:rPr lang="en-US" sz="4600">
                <a:ln w="10160">
                  <a:solidFill>
                    <a:schemeClr val="tx1"/>
                  </a:solidFill>
                  <a:prstDash val="solid"/>
                </a:ln>
                <a:solidFill>
                  <a:srgbClr val="FFFFFF"/>
                </a:solidFill>
                <a:effectLst>
                  <a:outerShdw blurRad="38100" dist="32000" dir="5400000" algn="tl">
                    <a:srgbClr val="000000">
                      <a:alpha val="30000"/>
                    </a:srgbClr>
                  </a:outerShdw>
                </a:effectLst>
                <a:latin typeface="Arial Black"/>
                <a:cs typeface="Arial Black"/>
              </a:rPr>
              <a:t>MODULE</a:t>
            </a:r>
          </a:p>
          <a:p>
            <a:endParaRPr lang="en-US" sz="4600">
              <a:ln w="10160">
                <a:solidFill>
                  <a:schemeClr val="tx1"/>
                </a:solidFill>
                <a:prstDash val="solid"/>
              </a:ln>
              <a:solidFill>
                <a:srgbClr val="FFFFFF"/>
              </a:solidFill>
              <a:effectLst>
                <a:outerShdw blurRad="38100" dist="32000" dir="5400000" algn="tl">
                  <a:srgbClr val="000000">
                    <a:alpha val="30000"/>
                  </a:srgbClr>
                </a:outerShdw>
              </a:effectLst>
              <a:latin typeface="Arial Black"/>
              <a:cs typeface="Arial Black"/>
            </a:endParaRPr>
          </a:p>
        </p:txBody>
      </p:sp>
      <p:sp>
        <p:nvSpPr>
          <p:cNvPr id="7" name="CasellaDiTesto 6"/>
          <p:cNvSpPr txBox="1"/>
          <p:nvPr/>
        </p:nvSpPr>
        <p:spPr>
          <a:xfrm>
            <a:off x="4726664" y="6769615"/>
            <a:ext cx="184666" cy="369332"/>
          </a:xfrm>
          <a:prstGeom prst="rect">
            <a:avLst/>
          </a:prstGeom>
          <a:noFill/>
        </p:spPr>
        <p:txBody>
          <a:bodyPr wrap="none" rtlCol="0">
            <a:spAutoFit/>
          </a:bodyPr>
          <a:lstStyle/>
          <a:p>
            <a:endParaRPr lang="it-IT"/>
          </a:p>
        </p:txBody>
      </p:sp>
      <p:sp>
        <p:nvSpPr>
          <p:cNvPr id="16" name="Subtitle 2"/>
          <p:cNvSpPr txBox="1">
            <a:spLocks/>
          </p:cNvSpPr>
          <p:nvPr/>
        </p:nvSpPr>
        <p:spPr>
          <a:xfrm rot="19512876">
            <a:off x="1639244" y="1615115"/>
            <a:ext cx="8839200" cy="762000"/>
          </a:xfrm>
          <a:prstGeom prst="rect">
            <a:avLst/>
          </a:prstGeom>
        </p:spPr>
        <p:txBody>
          <a:bodyPr vert="horz" lIns="91440" tIns="45720" rIns="91440" bIns="45720" rtlCol="0" anchor="ctr">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Font typeface="Arial" pitchFamily="34" charset="0"/>
              <a:buNone/>
              <a:defRPr lang="en-US" sz="3600" b="0" kern="1200" cap="none" spc="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mj-lt"/>
                <a:ea typeface="+mj-ea"/>
                <a:cs typeface="+mj-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tabLst>
                <a:tab pos="7353300" algn="l"/>
              </a:tabLst>
            </a:pPr>
            <a:endParaRPr lang="en-US" sz="4600">
              <a:ln w="10160">
                <a:solidFill>
                  <a:schemeClr val="tx1"/>
                </a:solidFill>
                <a:prstDash val="solid"/>
              </a:ln>
              <a:solidFill>
                <a:srgbClr val="FFFFFF"/>
              </a:solidFill>
              <a:effectLst>
                <a:outerShdw blurRad="38100" dist="32000" dir="5400000" algn="tl">
                  <a:srgbClr val="000000">
                    <a:alpha val="30000"/>
                  </a:srgbClr>
                </a:outerShdw>
              </a:effectLst>
              <a:latin typeface="Arial Black"/>
              <a:cs typeface="Arial Black"/>
            </a:endParaRPr>
          </a:p>
          <a:p>
            <a:pPr algn="l">
              <a:tabLst>
                <a:tab pos="7353300" algn="l"/>
              </a:tabLst>
            </a:pPr>
            <a:r>
              <a:rPr lang="en-US" sz="4600">
                <a:ln w="10160">
                  <a:solidFill>
                    <a:schemeClr val="tx1"/>
                  </a:solidFill>
                  <a:prstDash val="solid"/>
                </a:ln>
                <a:solidFill>
                  <a:srgbClr val="FFFFFF"/>
                </a:solidFill>
                <a:effectLst>
                  <a:outerShdw blurRad="38100" dist="32000" dir="5400000" algn="tl">
                    <a:srgbClr val="000000">
                      <a:alpha val="30000"/>
                    </a:srgbClr>
                  </a:outerShdw>
                </a:effectLst>
                <a:latin typeface="Arial Black"/>
                <a:cs typeface="Arial Black"/>
              </a:rPr>
              <a:t>Class 1</a:t>
            </a:r>
          </a:p>
          <a:p>
            <a:pPr algn="l">
              <a:tabLst>
                <a:tab pos="7353300" algn="l"/>
              </a:tabLst>
            </a:pPr>
            <a:r>
              <a:rPr lang="en-US" sz="4600">
                <a:ln w="10160">
                  <a:solidFill>
                    <a:schemeClr val="tx1"/>
                  </a:solidFill>
                  <a:prstDash val="solid"/>
                </a:ln>
                <a:solidFill>
                  <a:srgbClr val="FFFFFF"/>
                </a:solidFill>
                <a:effectLst>
                  <a:outerShdw blurRad="38100" dist="32000" dir="5400000" algn="tl">
                    <a:srgbClr val="000000">
                      <a:alpha val="30000"/>
                    </a:srgbClr>
                  </a:outerShdw>
                </a:effectLst>
                <a:latin typeface="Arial Black"/>
                <a:cs typeface="Arial Black"/>
              </a:rPr>
              <a:t>WHAT IS </a:t>
            </a:r>
          </a:p>
          <a:p>
            <a:pPr algn="l"/>
            <a:r>
              <a:rPr lang="en-US" sz="4600">
                <a:ln w="10160">
                  <a:solidFill>
                    <a:schemeClr val="tx1"/>
                  </a:solidFill>
                  <a:prstDash val="solid"/>
                </a:ln>
                <a:solidFill>
                  <a:srgbClr val="FFFFFF"/>
                </a:solidFill>
                <a:effectLst>
                  <a:outerShdw blurRad="38100" dist="32000" dir="5400000" algn="tl">
                    <a:srgbClr val="000000">
                      <a:alpha val="30000"/>
                    </a:srgbClr>
                  </a:outerShdw>
                </a:effectLst>
                <a:latin typeface="Arial Black"/>
                <a:cs typeface="Arial Black"/>
              </a:rPr>
              <a:t>LEADERSHIP?</a:t>
            </a:r>
          </a:p>
          <a:p>
            <a:endParaRPr lang="en-US" sz="4600">
              <a:ln w="10160">
                <a:solidFill>
                  <a:schemeClr val="tx1"/>
                </a:solidFill>
                <a:prstDash val="solid"/>
              </a:ln>
              <a:solidFill>
                <a:srgbClr val="FFFFFF"/>
              </a:solidFill>
              <a:effectLst>
                <a:outerShdw blurRad="38100" dist="32000" dir="5400000" algn="tl">
                  <a:srgbClr val="000000">
                    <a:alpha val="30000"/>
                  </a:srgbClr>
                </a:outerShdw>
              </a:effectLst>
              <a:latin typeface="Arial Black"/>
              <a:cs typeface="Arial Black"/>
            </a:endParaRPr>
          </a:p>
        </p:txBody>
      </p:sp>
      <p:sp>
        <p:nvSpPr>
          <p:cNvPr id="14" name="Rettangolo 13"/>
          <p:cNvSpPr/>
          <p:nvPr/>
        </p:nvSpPr>
        <p:spPr>
          <a:xfrm rot="3327716">
            <a:off x="5159371" y="1765099"/>
            <a:ext cx="3932911" cy="8566005"/>
          </a:xfrm>
          <a:custGeom>
            <a:avLst/>
            <a:gdLst>
              <a:gd name="connsiteX0" fmla="*/ 0 w 3928055"/>
              <a:gd name="connsiteY0" fmla="*/ 0 h 9932115"/>
              <a:gd name="connsiteX1" fmla="*/ 3928055 w 3928055"/>
              <a:gd name="connsiteY1" fmla="*/ 0 h 9932115"/>
              <a:gd name="connsiteX2" fmla="*/ 3928055 w 3928055"/>
              <a:gd name="connsiteY2" fmla="*/ 9932115 h 9932115"/>
              <a:gd name="connsiteX3" fmla="*/ 0 w 3928055"/>
              <a:gd name="connsiteY3" fmla="*/ 9932115 h 9932115"/>
              <a:gd name="connsiteX4" fmla="*/ 0 w 3928055"/>
              <a:gd name="connsiteY4" fmla="*/ 0 h 9932115"/>
              <a:gd name="connsiteX0" fmla="*/ 6308 w 3934363"/>
              <a:gd name="connsiteY0" fmla="*/ 0 h 9932115"/>
              <a:gd name="connsiteX1" fmla="*/ 3934363 w 3934363"/>
              <a:gd name="connsiteY1" fmla="*/ 0 h 9932115"/>
              <a:gd name="connsiteX2" fmla="*/ 3934363 w 3934363"/>
              <a:gd name="connsiteY2" fmla="*/ 9932115 h 9932115"/>
              <a:gd name="connsiteX3" fmla="*/ 6308 w 3934363"/>
              <a:gd name="connsiteY3" fmla="*/ 9932115 h 9932115"/>
              <a:gd name="connsiteX4" fmla="*/ 0 w 3934363"/>
              <a:gd name="connsiteY4" fmla="*/ 1344099 h 9932115"/>
              <a:gd name="connsiteX5" fmla="*/ 6308 w 3934363"/>
              <a:gd name="connsiteY5" fmla="*/ 0 h 9932115"/>
              <a:gd name="connsiteX0" fmla="*/ 6308 w 3934363"/>
              <a:gd name="connsiteY0" fmla="*/ 0 h 9932115"/>
              <a:gd name="connsiteX1" fmla="*/ 3934363 w 3934363"/>
              <a:gd name="connsiteY1" fmla="*/ 0 h 9932115"/>
              <a:gd name="connsiteX2" fmla="*/ 3932911 w 3934363"/>
              <a:gd name="connsiteY2" fmla="*/ 3910796 h 9932115"/>
              <a:gd name="connsiteX3" fmla="*/ 3934363 w 3934363"/>
              <a:gd name="connsiteY3" fmla="*/ 9932115 h 9932115"/>
              <a:gd name="connsiteX4" fmla="*/ 6308 w 3934363"/>
              <a:gd name="connsiteY4" fmla="*/ 9932115 h 9932115"/>
              <a:gd name="connsiteX5" fmla="*/ 0 w 3934363"/>
              <a:gd name="connsiteY5" fmla="*/ 1344099 h 9932115"/>
              <a:gd name="connsiteX6" fmla="*/ 6308 w 3934363"/>
              <a:gd name="connsiteY6" fmla="*/ 0 h 9932115"/>
              <a:gd name="connsiteX0" fmla="*/ 6308 w 3934363"/>
              <a:gd name="connsiteY0" fmla="*/ 0 h 9932115"/>
              <a:gd name="connsiteX1" fmla="*/ 3932911 w 3934363"/>
              <a:gd name="connsiteY1" fmla="*/ 3910796 h 9932115"/>
              <a:gd name="connsiteX2" fmla="*/ 3934363 w 3934363"/>
              <a:gd name="connsiteY2" fmla="*/ 9932115 h 9932115"/>
              <a:gd name="connsiteX3" fmla="*/ 6308 w 3934363"/>
              <a:gd name="connsiteY3" fmla="*/ 9932115 h 9932115"/>
              <a:gd name="connsiteX4" fmla="*/ 0 w 3934363"/>
              <a:gd name="connsiteY4" fmla="*/ 1344099 h 9932115"/>
              <a:gd name="connsiteX5" fmla="*/ 6308 w 3934363"/>
              <a:gd name="connsiteY5" fmla="*/ 0 h 9932115"/>
              <a:gd name="connsiteX0" fmla="*/ 0 w 3934363"/>
              <a:gd name="connsiteY0" fmla="*/ 258928 h 8846944"/>
              <a:gd name="connsiteX1" fmla="*/ 3932911 w 3934363"/>
              <a:gd name="connsiteY1" fmla="*/ 2825625 h 8846944"/>
              <a:gd name="connsiteX2" fmla="*/ 3934363 w 3934363"/>
              <a:gd name="connsiteY2" fmla="*/ 8846944 h 8846944"/>
              <a:gd name="connsiteX3" fmla="*/ 6308 w 3934363"/>
              <a:gd name="connsiteY3" fmla="*/ 8846944 h 8846944"/>
              <a:gd name="connsiteX4" fmla="*/ 0 w 3934363"/>
              <a:gd name="connsiteY4" fmla="*/ 258928 h 8846944"/>
              <a:gd name="connsiteX0" fmla="*/ 0 w 3934363"/>
              <a:gd name="connsiteY0" fmla="*/ 258928 h 8846944"/>
              <a:gd name="connsiteX1" fmla="*/ 3932911 w 3934363"/>
              <a:gd name="connsiteY1" fmla="*/ 2825625 h 8846944"/>
              <a:gd name="connsiteX2" fmla="*/ 3934363 w 3934363"/>
              <a:gd name="connsiteY2" fmla="*/ 8846944 h 8846944"/>
              <a:gd name="connsiteX3" fmla="*/ 6308 w 3934363"/>
              <a:gd name="connsiteY3" fmla="*/ 8846944 h 8846944"/>
              <a:gd name="connsiteX4" fmla="*/ 0 w 3934363"/>
              <a:gd name="connsiteY4" fmla="*/ 258928 h 8846944"/>
              <a:gd name="connsiteX0" fmla="*/ 0 w 3934363"/>
              <a:gd name="connsiteY0" fmla="*/ 258928 h 8846944"/>
              <a:gd name="connsiteX1" fmla="*/ 3932911 w 3934363"/>
              <a:gd name="connsiteY1" fmla="*/ 2825625 h 8846944"/>
              <a:gd name="connsiteX2" fmla="*/ 3934363 w 3934363"/>
              <a:gd name="connsiteY2" fmla="*/ 8846944 h 8846944"/>
              <a:gd name="connsiteX3" fmla="*/ 6308 w 3934363"/>
              <a:gd name="connsiteY3" fmla="*/ 8846944 h 8846944"/>
              <a:gd name="connsiteX4" fmla="*/ 0 w 3934363"/>
              <a:gd name="connsiteY4" fmla="*/ 258928 h 8846944"/>
              <a:gd name="connsiteX0" fmla="*/ 0 w 3934363"/>
              <a:gd name="connsiteY0" fmla="*/ 522415 h 9110431"/>
              <a:gd name="connsiteX1" fmla="*/ 1540834 w 3934363"/>
              <a:gd name="connsiteY1" fmla="*/ 1473890 h 9110431"/>
              <a:gd name="connsiteX2" fmla="*/ 3932911 w 3934363"/>
              <a:gd name="connsiteY2" fmla="*/ 3089112 h 9110431"/>
              <a:gd name="connsiteX3" fmla="*/ 3934363 w 3934363"/>
              <a:gd name="connsiteY3" fmla="*/ 9110431 h 9110431"/>
              <a:gd name="connsiteX4" fmla="*/ 6308 w 3934363"/>
              <a:gd name="connsiteY4" fmla="*/ 9110431 h 9110431"/>
              <a:gd name="connsiteX5" fmla="*/ 0 w 3934363"/>
              <a:gd name="connsiteY5" fmla="*/ 522415 h 9110431"/>
              <a:gd name="connsiteX0" fmla="*/ 0 w 3934363"/>
              <a:gd name="connsiteY0" fmla="*/ 522415 h 9110431"/>
              <a:gd name="connsiteX1" fmla="*/ 1540834 w 3934363"/>
              <a:gd name="connsiteY1" fmla="*/ 1473890 h 9110431"/>
              <a:gd name="connsiteX2" fmla="*/ 3932911 w 3934363"/>
              <a:gd name="connsiteY2" fmla="*/ 3089112 h 9110431"/>
              <a:gd name="connsiteX3" fmla="*/ 3934363 w 3934363"/>
              <a:gd name="connsiteY3" fmla="*/ 9110431 h 9110431"/>
              <a:gd name="connsiteX4" fmla="*/ 7279 w 3934363"/>
              <a:gd name="connsiteY4" fmla="*/ 8566005 h 9110431"/>
              <a:gd name="connsiteX5" fmla="*/ 0 w 3934363"/>
              <a:gd name="connsiteY5" fmla="*/ 522415 h 9110431"/>
              <a:gd name="connsiteX0" fmla="*/ 0 w 3932911"/>
              <a:gd name="connsiteY0" fmla="*/ 522415 h 8566005"/>
              <a:gd name="connsiteX1" fmla="*/ 1540834 w 3932911"/>
              <a:gd name="connsiteY1" fmla="*/ 1473890 h 8566005"/>
              <a:gd name="connsiteX2" fmla="*/ 3932911 w 3932911"/>
              <a:gd name="connsiteY2" fmla="*/ 3089112 h 8566005"/>
              <a:gd name="connsiteX3" fmla="*/ 1483434 w 3932911"/>
              <a:gd name="connsiteY3" fmla="*/ 6426810 h 8566005"/>
              <a:gd name="connsiteX4" fmla="*/ 7279 w 3932911"/>
              <a:gd name="connsiteY4" fmla="*/ 8566005 h 8566005"/>
              <a:gd name="connsiteX5" fmla="*/ 0 w 3932911"/>
              <a:gd name="connsiteY5" fmla="*/ 522415 h 856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2911" h="8566005">
                <a:moveTo>
                  <a:pt x="0" y="522415"/>
                </a:moveTo>
                <a:cubicBezTo>
                  <a:pt x="196061" y="-923806"/>
                  <a:pt x="885349" y="1046107"/>
                  <a:pt x="1540834" y="1473890"/>
                </a:cubicBezTo>
                <a:cubicBezTo>
                  <a:pt x="2196319" y="1901673"/>
                  <a:pt x="3474296" y="1642891"/>
                  <a:pt x="3932911" y="3089112"/>
                </a:cubicBezTo>
                <a:lnTo>
                  <a:pt x="1483434" y="6426810"/>
                </a:lnTo>
                <a:lnTo>
                  <a:pt x="7279" y="8566005"/>
                </a:lnTo>
                <a:cubicBezTo>
                  <a:pt x="5176" y="5703333"/>
                  <a:pt x="3154" y="4816423"/>
                  <a:pt x="0" y="522415"/>
                </a:cubicBezTo>
                <a:close/>
              </a:path>
            </a:pathLst>
          </a:custGeom>
          <a:gradFill flip="none" rotWithShape="1">
            <a:gsLst>
              <a:gs pos="0">
                <a:schemeClr val="bg1">
                  <a:alpha val="35000"/>
                </a:schemeClr>
              </a:gs>
              <a:gs pos="100000">
                <a:srgbClr val="000000">
                  <a:alpha val="35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SAILING IN THE STORM.png"/>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5410200" y="2317040"/>
            <a:ext cx="3926268" cy="468026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09600" y="4618037"/>
            <a:ext cx="8229600" cy="4525963"/>
          </a:xfrm>
        </p:spPr>
        <p:txBody>
          <a:bodyPr>
            <a:normAutofit/>
          </a:bodyPr>
          <a:lstStyle/>
          <a:p>
            <a:r>
              <a:rPr lang="it-IT" sz="2400"/>
              <a:t>Create a vision to inspire others</a:t>
            </a:r>
          </a:p>
          <a:p>
            <a:r>
              <a:rPr lang="it-IT" sz="2400"/>
              <a:t>Make the vision compelling (see, feel, embrace)</a:t>
            </a:r>
          </a:p>
          <a:p>
            <a:pPr lvl="0"/>
            <a:r>
              <a:rPr lang="it-IT" sz="2400"/>
              <a:t>Tell inspiring stories </a:t>
            </a:r>
            <a:r>
              <a:rPr lang="it-IT" sz="1800"/>
              <a:t>(</a:t>
            </a:r>
            <a:r>
              <a:rPr lang="it-IT" sz="1800">
                <a:latin typeface="ＭＳ ゴシック"/>
                <a:ea typeface="ＭＳ ゴシック"/>
                <a:cs typeface="ＭＳ ゴシック"/>
              </a:rPr>
              <a:t>⏎</a:t>
            </a:r>
            <a:r>
              <a:rPr lang="it-IT" sz="1800"/>
              <a:t>class 4)</a:t>
            </a:r>
          </a:p>
        </p:txBody>
      </p:sp>
      <p:sp>
        <p:nvSpPr>
          <p:cNvPr id="3" name="Segnaposto numero diapositiva 2"/>
          <p:cNvSpPr>
            <a:spLocks noGrp="1"/>
          </p:cNvSpPr>
          <p:nvPr>
            <p:ph type="sldNum" sz="quarter" idx="12"/>
          </p:nvPr>
        </p:nvSpPr>
        <p:spPr/>
        <p:txBody>
          <a:bodyPr/>
          <a:lstStyle/>
          <a:p>
            <a:fld id="{0AE90A60-EEB9-49D0-98B7-E5351412E80A}" type="slidenum">
              <a:rPr lang="en-US" smtClean="0"/>
              <a:pPr/>
              <a:t>10</a:t>
            </a:fld>
            <a:r>
              <a:rPr lang="en-US" smtClean="0"/>
              <a:t> / 15</a:t>
            </a:r>
            <a:endParaRPr lang="en-US"/>
          </a:p>
        </p:txBody>
      </p:sp>
      <p:sp>
        <p:nvSpPr>
          <p:cNvPr id="4" name="Titolo 3"/>
          <p:cNvSpPr>
            <a:spLocks noGrp="1"/>
          </p:cNvSpPr>
          <p:nvPr>
            <p:ph type="title"/>
          </p:nvPr>
        </p:nvSpPr>
        <p:spPr/>
        <p:txBody>
          <a:bodyPr/>
          <a:lstStyle/>
          <a:p>
            <a:pPr algn="l"/>
            <a:r>
              <a:rPr lang="it-IT"/>
              <a:t>Create an inspiring vision</a:t>
            </a:r>
          </a:p>
        </p:txBody>
      </p:sp>
      <p:pic>
        <p:nvPicPr>
          <p:cNvPr id="5" name="Immagine 4" descr="531e05e5e4b03e512acdc28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838200"/>
            <a:ext cx="2209800" cy="1902638"/>
          </a:xfrm>
          <a:prstGeom prst="rect">
            <a:avLst/>
          </a:prstGeom>
        </p:spPr>
      </p:pic>
      <p:sp>
        <p:nvSpPr>
          <p:cNvPr id="6" name="Rettangolo 5"/>
          <p:cNvSpPr/>
          <p:nvPr/>
        </p:nvSpPr>
        <p:spPr>
          <a:xfrm>
            <a:off x="228600" y="2971800"/>
            <a:ext cx="3505200" cy="1569660"/>
          </a:xfrm>
          <a:prstGeom prst="rect">
            <a:avLst/>
          </a:prstGeom>
          <a:solidFill>
            <a:srgbClr val="FFFFFF"/>
          </a:solidFill>
        </p:spPr>
        <p:txBody>
          <a:bodyPr wrap="square">
            <a:spAutoFit/>
          </a:bodyPr>
          <a:lstStyle/>
          <a:p>
            <a:r>
              <a:rPr lang="it-IT" sz="1600" i="1">
                <a:latin typeface="Arial"/>
                <a:cs typeface="Arial"/>
              </a:rPr>
              <a:t> "Man is the creator of change in this world. As such he should be above systems and structures, and not subordinate to them.”</a:t>
            </a:r>
          </a:p>
          <a:p>
            <a:r>
              <a:rPr lang="it-IT" sz="1600" i="1">
                <a:latin typeface="Arial"/>
                <a:cs typeface="Arial"/>
              </a:rPr>
              <a:t> </a:t>
            </a:r>
          </a:p>
          <a:p>
            <a:r>
              <a:rPr lang="it-IT" sz="1600" i="1">
                <a:latin typeface="Arial"/>
                <a:cs typeface="Arial"/>
              </a:rPr>
              <a:t>1980, Apple’s mission statement</a:t>
            </a:r>
          </a:p>
        </p:txBody>
      </p:sp>
      <p:pic>
        <p:nvPicPr>
          <p:cNvPr id="8" name="Immagine 7"/>
          <p:cNvPicPr>
            <a:picLocks noChangeAspect="1"/>
          </p:cNvPicPr>
          <p:nvPr/>
        </p:nvPicPr>
        <p:blipFill>
          <a:blip r:embed="rId4"/>
          <a:stretch>
            <a:fillRect/>
          </a:stretch>
        </p:blipFill>
        <p:spPr>
          <a:xfrm>
            <a:off x="3962400" y="838200"/>
            <a:ext cx="4927600" cy="3282417"/>
          </a:xfrm>
          <a:prstGeom prst="rect">
            <a:avLst/>
          </a:prstGeom>
        </p:spPr>
      </p:pic>
      <p:sp>
        <p:nvSpPr>
          <p:cNvPr id="9" name="Rettangolo 8"/>
          <p:cNvSpPr/>
          <p:nvPr/>
        </p:nvSpPr>
        <p:spPr>
          <a:xfrm>
            <a:off x="4953000" y="3962400"/>
            <a:ext cx="3505200" cy="584776"/>
          </a:xfrm>
          <a:prstGeom prst="rect">
            <a:avLst/>
          </a:prstGeom>
          <a:solidFill>
            <a:srgbClr val="FFFFFF"/>
          </a:solidFill>
        </p:spPr>
        <p:txBody>
          <a:bodyPr wrap="square">
            <a:spAutoFit/>
          </a:bodyPr>
          <a:lstStyle/>
          <a:p>
            <a:r>
              <a:rPr lang="it-IT" sz="1600" i="1">
                <a:latin typeface="Arial"/>
                <a:cs typeface="Arial"/>
              </a:rPr>
              <a:t>2014, Launch of iPhone 6 – Apple store Covent Garden, London</a:t>
            </a:r>
          </a:p>
        </p:txBody>
      </p:sp>
      <p:sp>
        <p:nvSpPr>
          <p:cNvPr id="10" name="Rettangolo 9"/>
          <p:cNvSpPr/>
          <p:nvPr/>
        </p:nvSpPr>
        <p:spPr>
          <a:xfrm>
            <a:off x="1447800" y="6076890"/>
            <a:ext cx="6248400" cy="40011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lgn="ctr">
              <a:spcBef>
                <a:spcPct val="20000"/>
              </a:spcBef>
            </a:pPr>
            <a:r>
              <a:rPr lang="it-IT" sz="2000">
                <a:solidFill>
                  <a:srgbClr val="000000"/>
                </a:solidFill>
                <a:latin typeface="Arial" pitchFamily="34" charset="0"/>
                <a:cs typeface="Arial" pitchFamily="34" charset="0"/>
              </a:rPr>
              <a:t>But is Apple’s vision still </a:t>
            </a:r>
            <a:r>
              <a:rPr lang="it-IT" sz="2000" b="1">
                <a:solidFill>
                  <a:srgbClr val="000000"/>
                </a:solidFill>
                <a:latin typeface="Arial" pitchFamily="34" charset="0"/>
                <a:cs typeface="Arial" pitchFamily="34" charset="0"/>
              </a:rPr>
              <a:t>meaningful</a:t>
            </a:r>
            <a:r>
              <a:rPr lang="it-IT" sz="2000">
                <a:solidFill>
                  <a:srgbClr val="000000"/>
                </a:solidFill>
                <a:latin typeface="Arial" pitchFamily="34" charset="0"/>
                <a:cs typeface="Arial" pitchFamily="34" charset="0"/>
              </a:rPr>
              <a:t> to people?</a:t>
            </a:r>
          </a:p>
        </p:txBody>
      </p:sp>
      <p:sp>
        <p:nvSpPr>
          <p:cNvPr id="11" name="Rettangolo 10"/>
          <p:cNvSpPr/>
          <p:nvPr/>
        </p:nvSpPr>
        <p:spPr>
          <a:xfrm>
            <a:off x="1219200" y="2438400"/>
            <a:ext cx="1161083" cy="369332"/>
          </a:xfrm>
          <a:prstGeom prst="rect">
            <a:avLst/>
          </a:prstGeom>
          <a:solidFill>
            <a:schemeClr val="bg1"/>
          </a:solidFill>
        </p:spPr>
        <p:txBody>
          <a:bodyPr wrap="none">
            <a:spAutoFit/>
          </a:bodyPr>
          <a:lstStyle/>
          <a:p>
            <a:pPr algn="ctr"/>
            <a:r>
              <a:rPr lang="it-IT"/>
              <a:t>Steve Jobs</a:t>
            </a:r>
          </a:p>
        </p:txBody>
      </p:sp>
    </p:spTree>
    <p:extLst>
      <p:ext uri="{BB962C8B-B14F-4D97-AF65-F5344CB8AC3E}">
        <p14:creationId xmlns:p14="http://schemas.microsoft.com/office/powerpoint/2010/main" val="78258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Ins="432000" rtlCol="0" anchor="ctr"/>
          <a:lstStyle/>
          <a:p>
            <a:pPr marL="3403600" algn="just">
              <a:tabLst>
                <a:tab pos="8516938" algn="l"/>
              </a:tabLst>
            </a:pPr>
            <a:endParaRPr lang="it-IT" sz="16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Segnaposto contenuto 1"/>
          <p:cNvSpPr>
            <a:spLocks noGrp="1"/>
          </p:cNvSpPr>
          <p:nvPr>
            <p:ph idx="1"/>
          </p:nvPr>
        </p:nvSpPr>
        <p:spPr>
          <a:xfrm>
            <a:off x="0" y="1295400"/>
            <a:ext cx="8915400" cy="1676399"/>
          </a:xfrm>
        </p:spPr>
        <p:txBody>
          <a:bodyPr>
            <a:normAutofit/>
          </a:bodyPr>
          <a:lstStyle/>
          <a:p>
            <a:pPr marL="0" indent="0">
              <a:buNone/>
            </a:pPr>
            <a:r>
              <a:rPr lang="it-IT" sz="2000"/>
              <a:t>Good leaders create expectations by:</a:t>
            </a:r>
          </a:p>
          <a:p>
            <a:pPr marL="446088"/>
            <a:r>
              <a:rPr lang="it-IT" sz="2000"/>
              <a:t>Using soft skills to inspire / motivate </a:t>
            </a:r>
            <a:r>
              <a:rPr lang="it-IT" sz="1600">
                <a:solidFill>
                  <a:prstClr val="white"/>
                </a:solidFill>
              </a:rPr>
              <a:t>(</a:t>
            </a:r>
            <a:r>
              <a:rPr lang="en-US" sz="1600">
                <a:solidFill>
                  <a:prstClr val="white"/>
                </a:solidFill>
              </a:rPr>
              <a:t>⏎class 5)</a:t>
            </a:r>
          </a:p>
          <a:p>
            <a:pPr marL="446088"/>
            <a:r>
              <a:rPr lang="en-US" sz="2000">
                <a:solidFill>
                  <a:prstClr val="white"/>
                </a:solidFill>
              </a:rPr>
              <a:t>Arousing admiration and respect </a:t>
            </a:r>
            <a:r>
              <a:rPr lang="en-US" sz="1600">
                <a:solidFill>
                  <a:prstClr val="white"/>
                </a:solidFill>
              </a:rPr>
              <a:t>(⏎class 8</a:t>
            </a:r>
            <a:r>
              <a:rPr lang="en-US" sz="1800">
                <a:solidFill>
                  <a:prstClr val="white"/>
                </a:solidFill>
              </a:rPr>
              <a:t>)</a:t>
            </a:r>
            <a:endParaRPr lang="en-US" sz="2400">
              <a:solidFill>
                <a:prstClr val="white"/>
              </a:solidFill>
            </a:endParaRPr>
          </a:p>
        </p:txBody>
      </p:sp>
      <p:sp>
        <p:nvSpPr>
          <p:cNvPr id="3" name="Segnaposto numero diapositiva 2"/>
          <p:cNvSpPr>
            <a:spLocks noGrp="1"/>
          </p:cNvSpPr>
          <p:nvPr>
            <p:ph type="sldNum" sz="quarter" idx="12"/>
          </p:nvPr>
        </p:nvSpPr>
        <p:spPr/>
        <p:txBody>
          <a:bodyPr/>
          <a:lstStyle/>
          <a:p>
            <a:fld id="{0AE90A60-EEB9-49D0-98B7-E5351412E80A}" type="slidenum">
              <a:rPr lang="en-US" smtClean="0"/>
              <a:pPr/>
              <a:t>11</a:t>
            </a:fld>
            <a:r>
              <a:rPr lang="en-US" smtClean="0"/>
              <a:t> / 15</a:t>
            </a:r>
            <a:endParaRPr lang="en-US"/>
          </a:p>
        </p:txBody>
      </p:sp>
      <p:sp>
        <p:nvSpPr>
          <p:cNvPr id="4" name="Titolo 3"/>
          <p:cNvSpPr>
            <a:spLocks noGrp="1"/>
          </p:cNvSpPr>
          <p:nvPr>
            <p:ph type="title"/>
          </p:nvPr>
        </p:nvSpPr>
        <p:spPr/>
        <p:txBody>
          <a:bodyPr/>
          <a:lstStyle/>
          <a:p>
            <a:pPr algn="l"/>
            <a:r>
              <a:rPr lang="it-IT"/>
              <a:t>Motivating and inspiring</a:t>
            </a:r>
          </a:p>
        </p:txBody>
      </p:sp>
      <p:sp>
        <p:nvSpPr>
          <p:cNvPr id="5" name="Segnaposto contenuto 1"/>
          <p:cNvSpPr txBox="1">
            <a:spLocks/>
          </p:cNvSpPr>
          <p:nvPr/>
        </p:nvSpPr>
        <p:spPr>
          <a:xfrm>
            <a:off x="2743200" y="5334000"/>
            <a:ext cx="6019800" cy="198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7" indent="0">
              <a:buNone/>
            </a:pPr>
            <a:r>
              <a:rPr lang="it-IT" sz="2000"/>
              <a:t>Great leaders also  fulfill expectations by:</a:t>
            </a:r>
          </a:p>
          <a:p>
            <a:pPr marL="711200" indent="-525463"/>
            <a:r>
              <a:rPr lang="it-IT" sz="2000"/>
              <a:t>Excercising their power </a:t>
            </a:r>
            <a:r>
              <a:rPr lang="en-US" sz="1600">
                <a:solidFill>
                  <a:prstClr val="white"/>
                </a:solidFill>
              </a:rPr>
              <a:t>(⏎class 8)</a:t>
            </a:r>
          </a:p>
          <a:p>
            <a:pPr marL="711200" indent="-525463"/>
            <a:r>
              <a:rPr lang="en-US" sz="2000">
                <a:solidFill>
                  <a:prstClr val="white"/>
                </a:solidFill>
              </a:rPr>
              <a:t>Being credible and accountable </a:t>
            </a:r>
            <a:r>
              <a:rPr lang="en-US" sz="1600">
                <a:solidFill>
                  <a:prstClr val="white"/>
                </a:solidFill>
              </a:rPr>
              <a:t>(⏎class 4)</a:t>
            </a:r>
          </a:p>
          <a:p>
            <a:pPr marL="711200" indent="-525463">
              <a:buFont typeface="Arial" pitchFamily="34" charset="0"/>
              <a:buNone/>
            </a:pPr>
            <a:endParaRPr lang="en-US" sz="2000">
              <a:solidFill>
                <a:prstClr val="white"/>
              </a:solidFill>
            </a:endParaRPr>
          </a:p>
          <a:p>
            <a:pPr marL="711200" indent="-525463"/>
            <a:endParaRPr lang="it-IT" sz="2000"/>
          </a:p>
        </p:txBody>
      </p:sp>
      <p:pic>
        <p:nvPicPr>
          <p:cNvPr id="7" name="Immagine 6"/>
          <p:cNvPicPr>
            <a:picLocks noChangeAspect="1"/>
          </p:cNvPicPr>
          <p:nvPr/>
        </p:nvPicPr>
        <p:blipFill>
          <a:blip r:embed="rId3"/>
          <a:stretch>
            <a:fillRect/>
          </a:stretch>
        </p:blipFill>
        <p:spPr>
          <a:xfrm>
            <a:off x="228600" y="3470063"/>
            <a:ext cx="2667000" cy="3354070"/>
          </a:xfrm>
          <a:prstGeom prst="rect">
            <a:avLst/>
          </a:prstGeom>
          <a:ln>
            <a:noFill/>
          </a:ln>
          <a:effectLst>
            <a:softEdge rad="112500"/>
          </a:effectLst>
        </p:spPr>
      </p:pic>
      <p:pic>
        <p:nvPicPr>
          <p:cNvPr id="11" name="Immagin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000" y="1295400"/>
            <a:ext cx="2818959" cy="3657600"/>
          </a:xfrm>
          <a:prstGeom prst="rect">
            <a:avLst/>
          </a:prstGeom>
          <a:ln>
            <a:noFill/>
          </a:ln>
          <a:effectLst>
            <a:softEdge rad="112500"/>
          </a:effectLst>
        </p:spPr>
      </p:pic>
      <p:sp>
        <p:nvSpPr>
          <p:cNvPr id="8" name="Rettangolo 7"/>
          <p:cNvSpPr/>
          <p:nvPr/>
        </p:nvSpPr>
        <p:spPr>
          <a:xfrm>
            <a:off x="3124200" y="3429000"/>
            <a:ext cx="289560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it-IT" sz="2000">
                <a:solidFill>
                  <a:schemeClr val="tx1"/>
                </a:solidFill>
                <a:latin typeface="Arial"/>
                <a:cs typeface="Arial"/>
              </a:rPr>
              <a:t>But do you think that this is enough?</a:t>
            </a:r>
          </a:p>
        </p:txBody>
      </p:sp>
    </p:spTree>
    <p:extLst>
      <p:ext uri="{BB962C8B-B14F-4D97-AF65-F5344CB8AC3E}">
        <p14:creationId xmlns:p14="http://schemas.microsoft.com/office/powerpoint/2010/main" val="196377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297269"/>
            <a:ext cx="9144000" cy="3568700"/>
          </a:xfrm>
          <a:prstGeom prst="rect">
            <a:avLst/>
          </a:prstGeom>
          <a:ln>
            <a:noFill/>
          </a:ln>
          <a:effectLst>
            <a:softEdge rad="112500"/>
          </a:effectLst>
        </p:spPr>
      </p:pic>
      <p:sp>
        <p:nvSpPr>
          <p:cNvPr id="2" name="Segnaposto contenuto 1"/>
          <p:cNvSpPr>
            <a:spLocks noGrp="1"/>
          </p:cNvSpPr>
          <p:nvPr>
            <p:ph idx="1"/>
          </p:nvPr>
        </p:nvSpPr>
        <p:spPr>
          <a:xfrm>
            <a:off x="228600" y="1219200"/>
            <a:ext cx="8763000" cy="4525963"/>
          </a:xfrm>
        </p:spPr>
        <p:txBody>
          <a:bodyPr>
            <a:normAutofit/>
          </a:bodyPr>
          <a:lstStyle/>
          <a:p>
            <a:pPr marL="0" indent="0">
              <a:buNone/>
            </a:pPr>
            <a:r>
              <a:rPr lang="it-IT" sz="2400"/>
              <a:t>How to deliver the vision?</a:t>
            </a:r>
          </a:p>
          <a:p>
            <a:pPr marL="700088">
              <a:spcBef>
                <a:spcPts val="0"/>
              </a:spcBef>
            </a:pPr>
            <a:r>
              <a:rPr lang="it-IT" sz="2400"/>
              <a:t>Know the right approach to use </a:t>
            </a:r>
            <a:r>
              <a:rPr lang="en-US" sz="1800">
                <a:solidFill>
                  <a:prstClr val="white"/>
                </a:solidFill>
                <a:latin typeface="Calibri"/>
                <a:cs typeface="+mn-cs"/>
              </a:rPr>
              <a:t>(⏎class 2)</a:t>
            </a:r>
          </a:p>
          <a:p>
            <a:pPr marL="700088" lvl="0">
              <a:spcBef>
                <a:spcPts val="0"/>
              </a:spcBef>
            </a:pPr>
            <a:r>
              <a:rPr lang="en-US" sz="2400"/>
              <a:t>Manage and delegate vision’s implementation </a:t>
            </a:r>
            <a:r>
              <a:rPr lang="en-US" sz="1800">
                <a:solidFill>
                  <a:prstClr val="white"/>
                </a:solidFill>
                <a:latin typeface="Calibri"/>
              </a:rPr>
              <a:t>(⏎class 8)</a:t>
            </a:r>
          </a:p>
          <a:p>
            <a:pPr marL="700088" lvl="0">
              <a:spcBef>
                <a:spcPts val="0"/>
              </a:spcBef>
            </a:pPr>
            <a:r>
              <a:rPr lang="en-US" sz="2400"/>
              <a:t>Link performances to goals and goals to the vision </a:t>
            </a:r>
            <a:r>
              <a:rPr lang="en-US" sz="1800">
                <a:solidFill>
                  <a:prstClr val="white"/>
                </a:solidFill>
                <a:latin typeface="Calibri"/>
              </a:rPr>
              <a:t>(⏎class 3)</a:t>
            </a:r>
          </a:p>
          <a:p>
            <a:pPr marL="700088" lvl="0">
              <a:spcBef>
                <a:spcPts val="0"/>
              </a:spcBef>
            </a:pPr>
            <a:r>
              <a:rPr lang="en-US" sz="2400"/>
              <a:t>Be able to manage change effectively </a:t>
            </a:r>
            <a:r>
              <a:rPr lang="en-US" sz="1800">
                <a:solidFill>
                  <a:prstClr val="white"/>
                </a:solidFill>
                <a:latin typeface="Calibri"/>
              </a:rPr>
              <a:t>(⏎class 7)</a:t>
            </a:r>
          </a:p>
          <a:p>
            <a:pPr marL="700088">
              <a:spcBef>
                <a:spcPts val="0"/>
              </a:spcBef>
            </a:pPr>
            <a:endParaRPr lang="en-US" sz="2400"/>
          </a:p>
          <a:p>
            <a:endParaRPr lang="it-IT" sz="2400"/>
          </a:p>
          <a:p>
            <a:endParaRPr lang="it-IT" sz="2400"/>
          </a:p>
        </p:txBody>
      </p:sp>
      <p:sp>
        <p:nvSpPr>
          <p:cNvPr id="3" name="Segnaposto numero diapositiva 2"/>
          <p:cNvSpPr>
            <a:spLocks noGrp="1"/>
          </p:cNvSpPr>
          <p:nvPr>
            <p:ph type="sldNum" sz="quarter" idx="12"/>
          </p:nvPr>
        </p:nvSpPr>
        <p:spPr/>
        <p:txBody>
          <a:bodyPr/>
          <a:lstStyle/>
          <a:p>
            <a:fld id="{0AE90A60-EEB9-49D0-98B7-E5351412E80A}" type="slidenum">
              <a:rPr lang="en-US" smtClean="0"/>
              <a:pPr/>
              <a:t>12</a:t>
            </a:fld>
            <a:r>
              <a:rPr lang="en-US" smtClean="0"/>
              <a:t> / 15</a:t>
            </a:r>
            <a:endParaRPr lang="en-US"/>
          </a:p>
        </p:txBody>
      </p:sp>
      <p:sp>
        <p:nvSpPr>
          <p:cNvPr id="4" name="Titolo 3"/>
          <p:cNvSpPr>
            <a:spLocks noGrp="1"/>
          </p:cNvSpPr>
          <p:nvPr>
            <p:ph type="title"/>
          </p:nvPr>
        </p:nvSpPr>
        <p:spPr/>
        <p:txBody>
          <a:bodyPr>
            <a:normAutofit fontScale="90000"/>
          </a:bodyPr>
          <a:lstStyle/>
          <a:p>
            <a:pPr algn="l"/>
            <a:r>
              <a:rPr lang="it-IT"/>
              <a:t>Managing delivery of the vision</a:t>
            </a:r>
          </a:p>
        </p:txBody>
      </p:sp>
      <p:sp>
        <p:nvSpPr>
          <p:cNvPr id="6" name="CasellaDiTesto 5"/>
          <p:cNvSpPr txBox="1"/>
          <p:nvPr/>
        </p:nvSpPr>
        <p:spPr>
          <a:xfrm>
            <a:off x="5437778" y="2381078"/>
            <a:ext cx="184666" cy="369332"/>
          </a:xfrm>
          <a:prstGeom prst="rect">
            <a:avLst/>
          </a:prstGeom>
          <a:noFill/>
        </p:spPr>
        <p:txBody>
          <a:bodyPr wrap="none" rtlCol="0">
            <a:spAutoFit/>
          </a:bodyPr>
          <a:lstStyle/>
          <a:p>
            <a:endParaRPr lang="it-IT"/>
          </a:p>
        </p:txBody>
      </p:sp>
      <p:pic>
        <p:nvPicPr>
          <p:cNvPr id="7" name="Immagine 6"/>
          <p:cNvPicPr>
            <a:picLocks noChangeAspect="1"/>
          </p:cNvPicPr>
          <p:nvPr/>
        </p:nvPicPr>
        <p:blipFill>
          <a:blip r:embed="rId4"/>
          <a:stretch>
            <a:fillRect/>
          </a:stretch>
        </p:blipFill>
        <p:spPr>
          <a:xfrm>
            <a:off x="6959600" y="3429000"/>
            <a:ext cx="2032000" cy="2832100"/>
          </a:xfrm>
          <a:prstGeom prst="rect">
            <a:avLst/>
          </a:prstGeom>
          <a:ln>
            <a:noFill/>
          </a:ln>
          <a:effectLst>
            <a:softEdge rad="112500"/>
          </a:effectLst>
        </p:spPr>
      </p:pic>
      <p:sp>
        <p:nvSpPr>
          <p:cNvPr id="8" name="Rettangolo 7"/>
          <p:cNvSpPr/>
          <p:nvPr/>
        </p:nvSpPr>
        <p:spPr>
          <a:xfrm>
            <a:off x="7010400" y="5867400"/>
            <a:ext cx="1980029" cy="923330"/>
          </a:xfrm>
          <a:prstGeom prst="rect">
            <a:avLst/>
          </a:prstGeom>
          <a:solidFill>
            <a:schemeClr val="bg1">
              <a:alpha val="70000"/>
            </a:schemeClr>
          </a:solidFill>
        </p:spPr>
        <p:txBody>
          <a:bodyPr wrap="none">
            <a:spAutoFit/>
          </a:bodyPr>
          <a:lstStyle/>
          <a:p>
            <a:pPr algn="ctr"/>
            <a:r>
              <a:rPr lang="it-IT"/>
              <a:t>John Frank Stevens</a:t>
            </a:r>
          </a:p>
          <a:p>
            <a:pPr algn="ctr"/>
            <a:r>
              <a:rPr lang="it-IT"/>
              <a:t>Panama Canal</a:t>
            </a:r>
          </a:p>
          <a:p>
            <a:pPr algn="ctr"/>
            <a:r>
              <a:rPr lang="it-IT"/>
              <a:t> Project Manager</a:t>
            </a:r>
          </a:p>
        </p:txBody>
      </p:sp>
    </p:spTree>
    <p:extLst>
      <p:ext uri="{BB962C8B-B14F-4D97-AF65-F5344CB8AC3E}">
        <p14:creationId xmlns:p14="http://schemas.microsoft.com/office/powerpoint/2010/main" val="130930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47800"/>
            <a:ext cx="8229600" cy="4525963"/>
          </a:xfrm>
        </p:spPr>
        <p:txBody>
          <a:bodyPr>
            <a:normAutofit/>
          </a:bodyPr>
          <a:lstStyle/>
          <a:p>
            <a:r>
              <a:rPr lang="it-IT" sz="2400"/>
              <a:t>Ensure that team members have the necessary skills and abilities to do their job and achieve the vision</a:t>
            </a:r>
          </a:p>
          <a:p>
            <a:r>
              <a:rPr lang="it-IT" sz="2400"/>
              <a:t>Give / receive feedbacks</a:t>
            </a:r>
          </a:p>
          <a:p>
            <a:r>
              <a:rPr lang="it-IT" sz="2400"/>
              <a:t>Make your people proud to be part of the team</a:t>
            </a:r>
          </a:p>
          <a:p>
            <a:endParaRPr lang="it-IT" sz="2400"/>
          </a:p>
        </p:txBody>
      </p:sp>
      <p:sp>
        <p:nvSpPr>
          <p:cNvPr id="3" name="Segnaposto numero diapositiva 2"/>
          <p:cNvSpPr>
            <a:spLocks noGrp="1"/>
          </p:cNvSpPr>
          <p:nvPr>
            <p:ph type="sldNum" sz="quarter" idx="12"/>
          </p:nvPr>
        </p:nvSpPr>
        <p:spPr/>
        <p:txBody>
          <a:bodyPr/>
          <a:lstStyle/>
          <a:p>
            <a:fld id="{0AE90A60-EEB9-49D0-98B7-E5351412E80A}" type="slidenum">
              <a:rPr lang="en-US" smtClean="0"/>
              <a:pPr/>
              <a:t>13</a:t>
            </a:fld>
            <a:r>
              <a:rPr lang="en-US" smtClean="0"/>
              <a:t> / 15</a:t>
            </a:r>
            <a:endParaRPr lang="en-US"/>
          </a:p>
        </p:txBody>
      </p:sp>
      <p:sp>
        <p:nvSpPr>
          <p:cNvPr id="4" name="Titolo 3"/>
          <p:cNvSpPr>
            <a:spLocks noGrp="1"/>
          </p:cNvSpPr>
          <p:nvPr>
            <p:ph type="title"/>
          </p:nvPr>
        </p:nvSpPr>
        <p:spPr>
          <a:xfrm>
            <a:off x="914400" y="228600"/>
            <a:ext cx="8229600" cy="1143000"/>
          </a:xfrm>
        </p:spPr>
        <p:txBody>
          <a:bodyPr>
            <a:normAutofit/>
          </a:bodyPr>
          <a:lstStyle/>
          <a:p>
            <a:pPr algn="l"/>
            <a:r>
              <a:rPr lang="it-IT" sz="6000" spc="-100" baseline="30000"/>
              <a:t>Coaching and Building a Team </a:t>
            </a:r>
            <a:r>
              <a:rPr lang="it-IT" spc="-100" baseline="30000"/>
              <a:t/>
            </a:r>
            <a:br>
              <a:rPr lang="it-IT" spc="-100" baseline="30000"/>
            </a:br>
            <a:r>
              <a:rPr lang="it-IT" sz="3200" spc="-100" baseline="30000"/>
              <a:t>to Achieve the Vision</a:t>
            </a:r>
            <a:endParaRPr lang="it-IT" sz="3200" spc="-100"/>
          </a:p>
        </p:txBody>
      </p:sp>
      <p:pic>
        <p:nvPicPr>
          <p:cNvPr id="8" name="Immagin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3200400"/>
            <a:ext cx="6501741" cy="3657600"/>
          </a:xfrm>
          <a:prstGeom prst="rect">
            <a:avLst/>
          </a:prstGeom>
          <a:ln>
            <a:noFill/>
          </a:ln>
          <a:effectLst>
            <a:softEdge rad="112500"/>
          </a:effectLst>
        </p:spPr>
      </p:pic>
      <p:pic>
        <p:nvPicPr>
          <p:cNvPr id="9" name="Immagine 8"/>
          <p:cNvPicPr>
            <a:picLocks noChangeAspect="1"/>
          </p:cNvPicPr>
          <p:nvPr/>
        </p:nvPicPr>
        <p:blipFill>
          <a:blip r:embed="rId4"/>
          <a:stretch>
            <a:fillRect/>
          </a:stretch>
        </p:blipFill>
        <p:spPr>
          <a:xfrm>
            <a:off x="6477000" y="3200400"/>
            <a:ext cx="2590800" cy="3517900"/>
          </a:xfrm>
          <a:prstGeom prst="rect">
            <a:avLst/>
          </a:prstGeom>
          <a:ln>
            <a:noFill/>
          </a:ln>
          <a:effectLst>
            <a:softEdge rad="112500"/>
          </a:effectLst>
        </p:spPr>
      </p:pic>
      <p:sp>
        <p:nvSpPr>
          <p:cNvPr id="10" name="Rettangolo 9"/>
          <p:cNvSpPr/>
          <p:nvPr/>
        </p:nvSpPr>
        <p:spPr>
          <a:xfrm>
            <a:off x="6553200" y="5908238"/>
            <a:ext cx="2438400" cy="923330"/>
          </a:xfrm>
          <a:prstGeom prst="rect">
            <a:avLst/>
          </a:prstGeom>
          <a:solidFill>
            <a:schemeClr val="bg1">
              <a:alpha val="82000"/>
            </a:schemeClr>
          </a:solidFill>
        </p:spPr>
        <p:txBody>
          <a:bodyPr wrap="square">
            <a:spAutoFit/>
          </a:bodyPr>
          <a:lstStyle/>
          <a:p>
            <a:pPr algn="ctr"/>
            <a:r>
              <a:rPr lang="it-IT"/>
              <a:t>Alberto Pozzo</a:t>
            </a:r>
          </a:p>
          <a:p>
            <a:pPr algn="ctr"/>
            <a:r>
              <a:rPr lang="it-IT"/>
              <a:t>Italian National Footbal</a:t>
            </a:r>
          </a:p>
          <a:p>
            <a:pPr algn="ctr"/>
            <a:r>
              <a:rPr lang="it-IT"/>
              <a:t> Team Coach</a:t>
            </a:r>
          </a:p>
        </p:txBody>
      </p:sp>
    </p:spTree>
    <p:extLst>
      <p:ext uri="{BB962C8B-B14F-4D97-AF65-F5344CB8AC3E}">
        <p14:creationId xmlns:p14="http://schemas.microsoft.com/office/powerpoint/2010/main" val="63277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Gaye-Crispins-Business-Clinic-Great-leaders-dont-tell-you-what-to-do....-they-show-you-how-its-done-1024x921.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648364"/>
            <a:ext cx="9144000" cy="3209636"/>
          </a:xfrm>
          <a:prstGeom prst="rect">
            <a:avLst/>
          </a:prstGeom>
        </p:spPr>
      </p:pic>
      <p:sp>
        <p:nvSpPr>
          <p:cNvPr id="2" name="Segnaposto contenuto 1"/>
          <p:cNvSpPr>
            <a:spLocks noGrp="1"/>
          </p:cNvSpPr>
          <p:nvPr>
            <p:ph idx="1"/>
          </p:nvPr>
        </p:nvSpPr>
        <p:spPr>
          <a:xfrm>
            <a:off x="533400" y="884237"/>
            <a:ext cx="8229600" cy="4525963"/>
          </a:xfrm>
        </p:spPr>
        <p:txBody>
          <a:bodyPr>
            <a:normAutofit/>
          </a:bodyPr>
          <a:lstStyle/>
          <a:p>
            <a:r>
              <a:rPr lang="it-IT" sz="2400"/>
              <a:t>Leadership is an enabling forces</a:t>
            </a:r>
          </a:p>
          <a:p>
            <a:r>
              <a:rPr lang="it-IT" sz="2400"/>
              <a:t>Leadership involves serving others</a:t>
            </a:r>
          </a:p>
          <a:p>
            <a:r>
              <a:rPr lang="it-IT" sz="2400"/>
              <a:t>Leadership goes beyond management</a:t>
            </a:r>
          </a:p>
          <a:p>
            <a:r>
              <a:rPr lang="it-IT" sz="2400"/>
              <a:t>Delivery of the vision is the final purpose of the leader</a:t>
            </a:r>
          </a:p>
          <a:p>
            <a:r>
              <a:rPr lang="it-IT" sz="2400"/>
              <a:t>Leadership is setting the example</a:t>
            </a:r>
          </a:p>
          <a:p>
            <a:endParaRPr lang="it-IT" sz="2400"/>
          </a:p>
          <a:p>
            <a:endParaRPr lang="it-IT" sz="2400"/>
          </a:p>
        </p:txBody>
      </p:sp>
      <p:sp>
        <p:nvSpPr>
          <p:cNvPr id="3" name="Segnaposto numero diapositiva 2"/>
          <p:cNvSpPr>
            <a:spLocks noGrp="1"/>
          </p:cNvSpPr>
          <p:nvPr>
            <p:ph type="sldNum" sz="quarter" idx="12"/>
          </p:nvPr>
        </p:nvSpPr>
        <p:spPr/>
        <p:txBody>
          <a:bodyPr/>
          <a:lstStyle/>
          <a:p>
            <a:fld id="{0AE90A60-EEB9-49D0-98B7-E5351412E80A}" type="slidenum">
              <a:rPr lang="en-US" smtClean="0"/>
              <a:pPr/>
              <a:t>14</a:t>
            </a:fld>
            <a:r>
              <a:rPr lang="en-US" smtClean="0"/>
              <a:t> / 15</a:t>
            </a:r>
            <a:endParaRPr lang="en-US"/>
          </a:p>
        </p:txBody>
      </p:sp>
      <p:sp>
        <p:nvSpPr>
          <p:cNvPr id="5" name="Titolo 3"/>
          <p:cNvSpPr>
            <a:spLocks noGrp="1"/>
          </p:cNvSpPr>
          <p:nvPr>
            <p:ph type="title"/>
          </p:nvPr>
        </p:nvSpPr>
        <p:spPr>
          <a:xfrm>
            <a:off x="1066800" y="-152400"/>
            <a:ext cx="8229600" cy="1143000"/>
          </a:xfrm>
        </p:spPr>
        <p:txBody>
          <a:bodyPr>
            <a:normAutofit/>
          </a:bodyPr>
          <a:lstStyle/>
          <a:p>
            <a:pPr algn="l"/>
            <a:r>
              <a:rPr lang="it-IT"/>
              <a:t>Closing takeaways</a:t>
            </a:r>
          </a:p>
        </p:txBody>
      </p:sp>
    </p:spTree>
    <p:extLst>
      <p:ext uri="{BB962C8B-B14F-4D97-AF65-F5344CB8AC3E}">
        <p14:creationId xmlns:p14="http://schemas.microsoft.com/office/powerpoint/2010/main" val="348087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0" y="0"/>
            <a:ext cx="9144000" cy="6858000"/>
          </a:xfrm>
          <a:prstGeom prst="rect">
            <a:avLst/>
          </a:prstGeom>
        </p:spPr>
      </p:pic>
      <p:sp>
        <p:nvSpPr>
          <p:cNvPr id="3" name="Segnaposto numero diapositiva 2"/>
          <p:cNvSpPr>
            <a:spLocks noGrp="1"/>
          </p:cNvSpPr>
          <p:nvPr>
            <p:ph type="sldNum" sz="quarter" idx="12"/>
          </p:nvPr>
        </p:nvSpPr>
        <p:spPr/>
        <p:txBody>
          <a:bodyPr/>
          <a:lstStyle/>
          <a:p>
            <a:fld id="{0AE90A60-EEB9-49D0-98B7-E5351412E80A}" type="slidenum">
              <a:rPr lang="en-US" smtClean="0"/>
              <a:pPr/>
              <a:t>15</a:t>
            </a:fld>
            <a:r>
              <a:rPr lang="en-US" smtClean="0"/>
              <a:t> / 15</a:t>
            </a:r>
            <a:endParaRPr lang="en-US"/>
          </a:p>
        </p:txBody>
      </p:sp>
      <p:sp>
        <p:nvSpPr>
          <p:cNvPr id="4" name="Titolo 3"/>
          <p:cNvSpPr>
            <a:spLocks noGrp="1"/>
          </p:cNvSpPr>
          <p:nvPr>
            <p:ph type="title"/>
          </p:nvPr>
        </p:nvSpPr>
        <p:spPr>
          <a:xfrm>
            <a:off x="381000" y="5334000"/>
            <a:ext cx="8229600" cy="1143000"/>
          </a:xfrm>
        </p:spPr>
        <p:txBody>
          <a:bodyPr/>
          <a:lstStyle/>
          <a:p>
            <a:pPr algn="r"/>
            <a:r>
              <a:rPr lang="it-IT"/>
              <a:t>Question time</a:t>
            </a:r>
          </a:p>
        </p:txBody>
      </p:sp>
    </p:spTree>
    <p:extLst>
      <p:ext uri="{BB962C8B-B14F-4D97-AF65-F5344CB8AC3E}">
        <p14:creationId xmlns:p14="http://schemas.microsoft.com/office/powerpoint/2010/main" val="125822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srcRect l="5252" t="491" r="4697" b="-491"/>
          <a:stretch/>
        </p:blipFill>
        <p:spPr>
          <a:xfrm>
            <a:off x="0" y="0"/>
            <a:ext cx="9144000" cy="6891867"/>
          </a:xfrm>
          <a:prstGeom prst="rect">
            <a:avLst/>
          </a:prstGeom>
        </p:spPr>
      </p:pic>
      <p:sp>
        <p:nvSpPr>
          <p:cNvPr id="2" name="Titolo 1"/>
          <p:cNvSpPr>
            <a:spLocks noGrp="1"/>
          </p:cNvSpPr>
          <p:nvPr>
            <p:ph type="title"/>
          </p:nvPr>
        </p:nvSpPr>
        <p:spPr>
          <a:xfrm>
            <a:off x="1066800" y="-152400"/>
            <a:ext cx="8229600" cy="1143000"/>
          </a:xfrm>
        </p:spPr>
        <p:txBody>
          <a:bodyPr>
            <a:normAutofit/>
          </a:bodyPr>
          <a:lstStyle/>
          <a:p>
            <a:pPr algn="l"/>
            <a:r>
              <a:rPr lang="it-IT" sz="4000">
                <a:ln w="12700">
                  <a:solidFill>
                    <a:srgbClr val="800000"/>
                  </a:solidFill>
                  <a:prstDash val="solid"/>
                </a:ln>
                <a:effectLst>
                  <a:outerShdw blurRad="41275" dist="20320" dir="1800000" algn="tl" rotWithShape="0">
                    <a:srgbClr val="000000">
                      <a:alpha val="40000"/>
                    </a:srgbClr>
                  </a:outerShdw>
                  <a:reflection blurRad="6350" stA="9000" endA="300" endPos="45500" dir="5400000" sy="-100000" algn="bl" rotWithShape="0"/>
                </a:effectLst>
              </a:rPr>
              <a:t>Agenda</a:t>
            </a:r>
          </a:p>
        </p:txBody>
      </p:sp>
      <p:sp>
        <p:nvSpPr>
          <p:cNvPr id="3" name="Segnaposto contenuto 2"/>
          <p:cNvSpPr>
            <a:spLocks noGrp="1"/>
          </p:cNvSpPr>
          <p:nvPr>
            <p:ph idx="1"/>
          </p:nvPr>
        </p:nvSpPr>
        <p:spPr>
          <a:xfrm>
            <a:off x="5410199" y="0"/>
            <a:ext cx="3767667" cy="6858000"/>
          </a:xfrm>
          <a:gradFill flip="none" rotWithShape="1">
            <a:gsLst>
              <a:gs pos="90000">
                <a:srgbClr val="744805">
                  <a:alpha val="59000"/>
                </a:srgbClr>
              </a:gs>
              <a:gs pos="100000">
                <a:srgbClr val="000000">
                  <a:alpha val="0"/>
                </a:srgbClr>
              </a:gs>
            </a:gsLst>
            <a:lin ang="10980000" scaled="0"/>
            <a:tileRect/>
          </a:gradFill>
          <a:ln>
            <a:noFill/>
          </a:ln>
        </p:spPr>
        <p:txBody>
          <a:bodyPr>
            <a:noAutofit/>
          </a:bodyPr>
          <a:lstStyle/>
          <a:p>
            <a:pPr marL="0" indent="0">
              <a:buNone/>
            </a:pPr>
            <a:endParaRPr lang="it-IT" sz="1800"/>
          </a:p>
          <a:p>
            <a:pPr lvl="0"/>
            <a:r>
              <a:rPr lang="en-US" sz="2400">
                <a:solidFill>
                  <a:srgbClr val="FFFFFF"/>
                </a:solidFill>
              </a:rPr>
              <a:t>Module’s conceptual map</a:t>
            </a:r>
          </a:p>
          <a:p>
            <a:pPr lvl="0"/>
            <a:endParaRPr lang="en-US" sz="2400">
              <a:solidFill>
                <a:srgbClr val="FFFFFF"/>
              </a:solidFill>
            </a:endParaRPr>
          </a:p>
          <a:p>
            <a:pPr lvl="0"/>
            <a:r>
              <a:rPr lang="en-US" sz="2400">
                <a:solidFill>
                  <a:srgbClr val="FFFFFF"/>
                </a:solidFill>
              </a:rPr>
              <a:t>Definition of leadership</a:t>
            </a:r>
          </a:p>
          <a:p>
            <a:pPr lvl="0"/>
            <a:endParaRPr lang="en-US" sz="2400">
              <a:solidFill>
                <a:srgbClr val="FFFFFF"/>
              </a:solidFill>
            </a:endParaRPr>
          </a:p>
          <a:p>
            <a:pPr lvl="0"/>
            <a:r>
              <a:rPr lang="en-US" sz="2400">
                <a:solidFill>
                  <a:srgbClr val="FFFFFF"/>
                </a:solidFill>
              </a:rPr>
              <a:t>Leadership vs. management</a:t>
            </a:r>
          </a:p>
          <a:p>
            <a:pPr lvl="0"/>
            <a:endParaRPr lang="en-US" sz="2400">
              <a:solidFill>
                <a:srgbClr val="FFFFFF"/>
              </a:solidFill>
            </a:endParaRPr>
          </a:p>
          <a:p>
            <a:pPr lvl="0"/>
            <a:r>
              <a:rPr lang="en-US" sz="2400">
                <a:solidFill>
                  <a:srgbClr val="FFFFFF"/>
                </a:solidFill>
              </a:rPr>
              <a:t>Why is leadership so important?</a:t>
            </a:r>
          </a:p>
          <a:p>
            <a:pPr marL="457200" lvl="1" indent="0">
              <a:buNone/>
            </a:pPr>
            <a:r>
              <a:rPr lang="en-US" sz="1800"/>
              <a:t> </a:t>
            </a:r>
            <a:endParaRPr lang="it-IT" sz="1800"/>
          </a:p>
        </p:txBody>
      </p:sp>
      <p:sp>
        <p:nvSpPr>
          <p:cNvPr id="7" name="Segnaposto numero diapositiva 6"/>
          <p:cNvSpPr>
            <a:spLocks noGrp="1"/>
          </p:cNvSpPr>
          <p:nvPr>
            <p:ph type="sldNum" sz="quarter" idx="12"/>
          </p:nvPr>
        </p:nvSpPr>
        <p:spPr/>
        <p:txBody>
          <a:bodyPr/>
          <a:lstStyle/>
          <a:p>
            <a:fld id="{0AE90A60-EEB9-49D0-98B7-E5351412E80A}" type="slidenum">
              <a:rPr lang="en-US" smtClean="0"/>
              <a:pPr/>
              <a:t>2</a:t>
            </a:fld>
            <a:endParaRPr lang="en-US"/>
          </a:p>
        </p:txBody>
      </p:sp>
      <p:pic>
        <p:nvPicPr>
          <p:cNvPr id="11" name="Immagine 1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7400" y1="21200" x2="52200" y2="21200"/>
                        <a14:foregroundMark x1="76600" y1="59500" x2="72400" y2="66800"/>
                        <a14:backgroundMark x1="57200" y1="31800" x2="57200" y2="31800"/>
                      </a14:backgroundRemoval>
                    </a14:imgEffect>
                    <a14:imgEffect>
                      <a14:artisticMarker trans="37000" size="23"/>
                    </a14:imgEffect>
                  </a14:imgLayer>
                </a14:imgProps>
              </a:ext>
            </a:extLst>
          </a:blip>
          <a:srcRect l="18025" t="16173" r="25184" b="46543"/>
          <a:stretch/>
        </p:blipFill>
        <p:spPr>
          <a:xfrm>
            <a:off x="6538957" y="5147733"/>
            <a:ext cx="2605043" cy="1710267"/>
          </a:xfrm>
          <a:prstGeom prst="rect">
            <a:avLst/>
          </a:prstGeom>
        </p:spPr>
      </p:pic>
    </p:spTree>
    <p:extLst>
      <p:ext uri="{BB962C8B-B14F-4D97-AF65-F5344CB8AC3E}">
        <p14:creationId xmlns:p14="http://schemas.microsoft.com/office/powerpoint/2010/main" val="24998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rotWithShape="1">
          <a:blip r:embed="rId3">
            <a:alphaModFix/>
          </a:blip>
          <a:srcRect l="5252" t="491" r="4697" b="-491"/>
          <a:stretch/>
        </p:blipFill>
        <p:spPr>
          <a:xfrm>
            <a:off x="0" y="0"/>
            <a:ext cx="9144000" cy="6891867"/>
          </a:xfrm>
          <a:prstGeom prst="rect">
            <a:avLst/>
          </a:prstGeom>
        </p:spPr>
      </p:pic>
      <p:sp>
        <p:nvSpPr>
          <p:cNvPr id="2" name="Titolo 1"/>
          <p:cNvSpPr>
            <a:spLocks noGrp="1"/>
          </p:cNvSpPr>
          <p:nvPr>
            <p:ph type="title"/>
          </p:nvPr>
        </p:nvSpPr>
        <p:spPr>
          <a:xfrm>
            <a:off x="1066800" y="-152400"/>
            <a:ext cx="8229600" cy="1143000"/>
          </a:xfrm>
        </p:spPr>
        <p:txBody>
          <a:bodyPr>
            <a:normAutofit/>
          </a:bodyPr>
          <a:lstStyle/>
          <a:p>
            <a:pPr algn="l"/>
            <a:r>
              <a:rPr lang="it-IT" sz="4000">
                <a:effectLst>
                  <a:outerShdw blurRad="41275" dist="20320" dir="1800000" algn="tl" rotWithShape="0">
                    <a:srgbClr val="000000">
                      <a:alpha val="40000"/>
                    </a:srgbClr>
                  </a:outerShdw>
                  <a:reflection blurRad="6350" stA="9000" endA="300" endPos="45500" dir="5400000" sy="-100000" algn="bl" rotWithShape="0"/>
                </a:effectLst>
              </a:rPr>
              <a:t>Module’s Conceptual Map</a:t>
            </a:r>
          </a:p>
        </p:txBody>
      </p:sp>
      <p:sp>
        <p:nvSpPr>
          <p:cNvPr id="45" name="Rettangolo 44"/>
          <p:cNvSpPr/>
          <p:nvPr/>
        </p:nvSpPr>
        <p:spPr>
          <a:xfrm>
            <a:off x="1600200" y="1066800"/>
            <a:ext cx="5715000" cy="1754327"/>
          </a:xfrm>
          <a:prstGeom prst="rect">
            <a:avLst/>
          </a:prstGeom>
          <a:solidFill>
            <a:schemeClr val="bg1">
              <a:alpha val="77000"/>
            </a:schemeClr>
          </a:solidFill>
        </p:spPr>
        <p:txBody>
          <a:bodyPr wrap="square">
            <a:spAutoFit/>
          </a:bodyPr>
          <a:lstStyle/>
          <a:p>
            <a:pPr algn="ctr"/>
            <a:r>
              <a:rPr lang="en-US" b="1" i="1"/>
              <a:t>MODULE’s VISION:</a:t>
            </a:r>
          </a:p>
          <a:p>
            <a:pPr algn="ctr"/>
            <a:r>
              <a:rPr lang="en-US" i="1"/>
              <a:t>“We want YOUR COMPANYS’ golden nuggets to become not only excellent managers, but also leaders able to help others to do the right things, able to set direction, build an inspiring vision, as well as to innovate our company and the entire shipping industry”</a:t>
            </a:r>
            <a:r>
              <a:rPr lang="it-IT">
                <a:effectLst/>
              </a:rPr>
              <a:t> </a:t>
            </a:r>
            <a:endParaRPr lang="it-IT"/>
          </a:p>
        </p:txBody>
      </p:sp>
      <p:sp>
        <p:nvSpPr>
          <p:cNvPr id="46" name="Rettangolo 45"/>
          <p:cNvSpPr/>
          <p:nvPr/>
        </p:nvSpPr>
        <p:spPr>
          <a:xfrm>
            <a:off x="1905000" y="4495800"/>
            <a:ext cx="5257800" cy="1200329"/>
          </a:xfrm>
          <a:prstGeom prst="rect">
            <a:avLst/>
          </a:prstGeom>
          <a:solidFill>
            <a:schemeClr val="bg1">
              <a:alpha val="77000"/>
            </a:schemeClr>
          </a:solidFill>
        </p:spPr>
        <p:txBody>
          <a:bodyPr wrap="square">
            <a:spAutoFit/>
          </a:bodyPr>
          <a:lstStyle/>
          <a:p>
            <a:pPr algn="ctr"/>
            <a:r>
              <a:rPr lang="en-US" b="1" i="1"/>
              <a:t>MODULE’s MISSION:</a:t>
            </a:r>
          </a:p>
          <a:p>
            <a:pPr algn="ctr"/>
            <a:r>
              <a:rPr lang="en-US" i="1"/>
              <a:t>“Provide a basic theoretical background on leadership, inspire with real life examples of great leaders, boost young managers’ leadership skills”</a:t>
            </a:r>
            <a:r>
              <a:rPr lang="it-IT">
                <a:effectLst/>
              </a:rPr>
              <a:t> </a:t>
            </a:r>
            <a:endParaRPr lang="it-IT"/>
          </a:p>
        </p:txBody>
      </p:sp>
      <p:sp>
        <p:nvSpPr>
          <p:cNvPr id="47" name="Freccia giù 46"/>
          <p:cNvSpPr/>
          <p:nvPr/>
        </p:nvSpPr>
        <p:spPr>
          <a:xfrm>
            <a:off x="3810000" y="2895600"/>
            <a:ext cx="1219200" cy="1600200"/>
          </a:xfrm>
          <a:prstGeom prst="downArrow">
            <a:avLst/>
          </a:prstGeom>
          <a:gradFill flip="none" rotWithShape="1">
            <a:gsLst>
              <a:gs pos="0">
                <a:schemeClr val="accent1">
                  <a:shade val="51000"/>
                  <a:satMod val="130000"/>
                  <a:alpha val="69000"/>
                </a:schemeClr>
              </a:gs>
              <a:gs pos="80000">
                <a:schemeClr val="accent1">
                  <a:shade val="93000"/>
                  <a:satMod val="130000"/>
                  <a:alpha val="69000"/>
                </a:schemeClr>
              </a:gs>
              <a:gs pos="100000">
                <a:schemeClr val="accent1">
                  <a:shade val="94000"/>
                  <a:satMod val="135000"/>
                  <a:alpha val="6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8" name="Freccia giù 47"/>
          <p:cNvSpPr/>
          <p:nvPr/>
        </p:nvSpPr>
        <p:spPr>
          <a:xfrm>
            <a:off x="3810000" y="5715000"/>
            <a:ext cx="1219200" cy="978961"/>
          </a:xfrm>
          <a:prstGeom prst="downArrow">
            <a:avLst/>
          </a:prstGeom>
          <a:gradFill flip="none" rotWithShape="1">
            <a:gsLst>
              <a:gs pos="0">
                <a:schemeClr val="accent1">
                  <a:shade val="51000"/>
                  <a:satMod val="130000"/>
                  <a:alpha val="69000"/>
                </a:schemeClr>
              </a:gs>
              <a:gs pos="80000">
                <a:schemeClr val="accent1">
                  <a:shade val="93000"/>
                  <a:satMod val="130000"/>
                  <a:alpha val="69000"/>
                </a:schemeClr>
              </a:gs>
              <a:gs pos="100000">
                <a:schemeClr val="accent1">
                  <a:shade val="94000"/>
                  <a:satMod val="135000"/>
                  <a:alpha val="6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4030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magine 40"/>
          <p:cNvPicPr>
            <a:picLocks noChangeAspect="1"/>
          </p:cNvPicPr>
          <p:nvPr/>
        </p:nvPicPr>
        <p:blipFill rotWithShape="1">
          <a:blip r:embed="rId3">
            <a:alphaModFix/>
          </a:blip>
          <a:srcRect l="5252" t="491" r="4697" b="-491"/>
          <a:stretch/>
        </p:blipFill>
        <p:spPr>
          <a:xfrm>
            <a:off x="0" y="0"/>
            <a:ext cx="9144000" cy="6891867"/>
          </a:xfrm>
          <a:prstGeom prst="rect">
            <a:avLst/>
          </a:prstGeom>
        </p:spPr>
      </p:pic>
      <p:sp>
        <p:nvSpPr>
          <p:cNvPr id="2" name="Titolo 1"/>
          <p:cNvSpPr>
            <a:spLocks noGrp="1"/>
          </p:cNvSpPr>
          <p:nvPr>
            <p:ph type="title"/>
          </p:nvPr>
        </p:nvSpPr>
        <p:spPr>
          <a:xfrm>
            <a:off x="1066800" y="-152400"/>
            <a:ext cx="8229600" cy="1143000"/>
          </a:xfrm>
        </p:spPr>
        <p:txBody>
          <a:bodyPr>
            <a:normAutofit/>
          </a:bodyPr>
          <a:lstStyle/>
          <a:p>
            <a:pPr algn="l"/>
            <a:r>
              <a:rPr lang="it-IT" sz="4000">
                <a:effectLst>
                  <a:outerShdw blurRad="41275" dist="20320" dir="1800000" algn="tl" rotWithShape="0">
                    <a:srgbClr val="000000">
                      <a:alpha val="40000"/>
                    </a:srgbClr>
                  </a:outerShdw>
                  <a:reflection blurRad="6350" stA="9000" endA="300" endPos="45500" dir="5400000" sy="-100000" algn="bl" rotWithShape="0"/>
                </a:effectLst>
              </a:rPr>
              <a:t>Module’s Conceptual Map</a:t>
            </a:r>
          </a:p>
        </p:txBody>
      </p:sp>
      <p:sp>
        <p:nvSpPr>
          <p:cNvPr id="7" name="Segnaposto numero diapositiva 6"/>
          <p:cNvSpPr>
            <a:spLocks noGrp="1"/>
          </p:cNvSpPr>
          <p:nvPr>
            <p:ph type="sldNum" sz="quarter" idx="12"/>
          </p:nvPr>
        </p:nvSpPr>
        <p:spPr/>
        <p:txBody>
          <a:bodyPr/>
          <a:lstStyle/>
          <a:p>
            <a:fld id="{0AE90A60-EEB9-49D0-98B7-E5351412E80A}" type="slidenum">
              <a:rPr lang="en-US" smtClean="0"/>
              <a:pPr/>
              <a:t>4</a:t>
            </a:fld>
            <a:endParaRPr lang="en-US"/>
          </a:p>
        </p:txBody>
      </p:sp>
      <p:grpSp>
        <p:nvGrpSpPr>
          <p:cNvPr id="39" name="Gruppo 38"/>
          <p:cNvGrpSpPr/>
          <p:nvPr/>
        </p:nvGrpSpPr>
        <p:grpSpPr>
          <a:xfrm>
            <a:off x="152400" y="1143000"/>
            <a:ext cx="8839200" cy="914400"/>
            <a:chOff x="152400" y="1143000"/>
            <a:chExt cx="8839200" cy="914400"/>
          </a:xfrm>
        </p:grpSpPr>
        <p:sp>
          <p:nvSpPr>
            <p:cNvPr id="10" name="Rettangolo 9"/>
            <p:cNvSpPr/>
            <p:nvPr/>
          </p:nvSpPr>
          <p:spPr>
            <a:xfrm>
              <a:off x="152400" y="1371600"/>
              <a:ext cx="4038600" cy="619760"/>
            </a:xfrm>
            <a:prstGeom prst="rect">
              <a:avLst/>
            </a:prstGeom>
            <a:solidFill>
              <a:srgbClr val="660066">
                <a:alpha val="58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en-US" sz="1400">
                  <a:solidFill>
                    <a:srgbClr val="FFFFFF"/>
                  </a:solidFill>
                  <a:effectLst/>
                  <a:latin typeface="Arial"/>
                  <a:ea typeface="ＭＳ 明朝"/>
                  <a:cs typeface="Times New Roman"/>
                </a:rPr>
                <a:t>Forge a shared notion of leadership and leadership styles that would enrich companys’ culture</a:t>
              </a:r>
              <a:endParaRPr lang="it-IT" sz="1400">
                <a:solidFill>
                  <a:srgbClr val="FFFFFF"/>
                </a:solidFill>
                <a:effectLst/>
                <a:latin typeface="Arial"/>
                <a:ea typeface="ＭＳ 明朝"/>
                <a:cs typeface="Times New Roman"/>
              </a:endParaRPr>
            </a:p>
          </p:txBody>
        </p:sp>
        <p:sp>
          <p:nvSpPr>
            <p:cNvPr id="15" name="Rettangolo 14"/>
            <p:cNvSpPr/>
            <p:nvPr/>
          </p:nvSpPr>
          <p:spPr>
            <a:xfrm>
              <a:off x="4953000" y="1143000"/>
              <a:ext cx="4038600" cy="381000"/>
            </a:xfrm>
            <a:prstGeom prst="rect">
              <a:avLst/>
            </a:prstGeom>
            <a:ln>
              <a:solidFill>
                <a:srgbClr val="660066"/>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it-IT" sz="1400">
                  <a:solidFill>
                    <a:srgbClr val="000000"/>
                  </a:solidFill>
                  <a:effectLst/>
                  <a:latin typeface="Arial"/>
                  <a:ea typeface="ＭＳ 明朝"/>
                  <a:cs typeface="Times New Roman"/>
                </a:rPr>
                <a:t>Class 1: Defining Leadership</a:t>
              </a:r>
            </a:p>
          </p:txBody>
        </p:sp>
        <p:sp>
          <p:nvSpPr>
            <p:cNvPr id="16" name="Rettangolo 15"/>
            <p:cNvSpPr/>
            <p:nvPr/>
          </p:nvSpPr>
          <p:spPr>
            <a:xfrm>
              <a:off x="4953000" y="1676400"/>
              <a:ext cx="4038600" cy="381000"/>
            </a:xfrm>
            <a:prstGeom prst="rect">
              <a:avLst/>
            </a:prstGeom>
            <a:ln>
              <a:solidFill>
                <a:srgbClr val="660066"/>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it-IT" sz="1400">
                  <a:solidFill>
                    <a:srgbClr val="000000"/>
                  </a:solidFill>
                  <a:effectLst/>
                  <a:latin typeface="Arial"/>
                  <a:ea typeface="ＭＳ 明朝"/>
                  <a:cs typeface="Times New Roman"/>
                </a:rPr>
                <a:t>Class 2: How to lead – leadership styles</a:t>
              </a:r>
            </a:p>
          </p:txBody>
        </p:sp>
        <p:cxnSp>
          <p:nvCxnSpPr>
            <p:cNvPr id="26" name="Connettore 2 25"/>
            <p:cNvCxnSpPr>
              <a:stCxn id="10" idx="3"/>
              <a:endCxn id="15" idx="1"/>
            </p:cNvCxnSpPr>
            <p:nvPr/>
          </p:nvCxnSpPr>
          <p:spPr>
            <a:xfrm flipV="1">
              <a:off x="4191000" y="1333500"/>
              <a:ext cx="762000" cy="34798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8" name="Connettore 2 27"/>
            <p:cNvCxnSpPr>
              <a:stCxn id="10" idx="3"/>
              <a:endCxn id="16" idx="1"/>
            </p:cNvCxnSpPr>
            <p:nvPr/>
          </p:nvCxnSpPr>
          <p:spPr>
            <a:xfrm>
              <a:off x="4191000" y="1681480"/>
              <a:ext cx="762000" cy="18542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grpSp>
      <p:grpSp>
        <p:nvGrpSpPr>
          <p:cNvPr id="40" name="Gruppo 39"/>
          <p:cNvGrpSpPr/>
          <p:nvPr/>
        </p:nvGrpSpPr>
        <p:grpSpPr>
          <a:xfrm>
            <a:off x="152400" y="2362200"/>
            <a:ext cx="8839200" cy="914400"/>
            <a:chOff x="152400" y="2362200"/>
            <a:chExt cx="8839200" cy="914400"/>
          </a:xfrm>
        </p:grpSpPr>
        <p:sp>
          <p:nvSpPr>
            <p:cNvPr id="11" name="Rettangolo 10"/>
            <p:cNvSpPr/>
            <p:nvPr/>
          </p:nvSpPr>
          <p:spPr>
            <a:xfrm>
              <a:off x="152400" y="2514600"/>
              <a:ext cx="4038600" cy="619760"/>
            </a:xfrm>
            <a:prstGeom prst="rect">
              <a:avLst/>
            </a:prstGeom>
            <a:solidFill>
              <a:schemeClr val="accent1">
                <a:alpha val="58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en-US" sz="1400">
                  <a:solidFill>
                    <a:schemeClr val="bg1"/>
                  </a:solidFill>
                  <a:effectLst/>
                  <a:latin typeface="Arial"/>
                  <a:ea typeface="ＭＳ 明朝"/>
                  <a:cs typeface="Times New Roman"/>
                </a:rPr>
                <a:t>Raise the benchmark of ethical behavior, when dealing with superiors, equals, subordinates  </a:t>
              </a:r>
              <a:endParaRPr lang="it-IT" sz="1400">
                <a:solidFill>
                  <a:schemeClr val="bg1"/>
                </a:solidFill>
                <a:effectLst/>
                <a:latin typeface="Arial"/>
                <a:ea typeface="ＭＳ 明朝"/>
                <a:cs typeface="Times New Roman"/>
              </a:endParaRPr>
            </a:p>
          </p:txBody>
        </p:sp>
        <p:sp>
          <p:nvSpPr>
            <p:cNvPr id="17" name="Rettangolo 16"/>
            <p:cNvSpPr/>
            <p:nvPr/>
          </p:nvSpPr>
          <p:spPr>
            <a:xfrm>
              <a:off x="4953000" y="2362200"/>
              <a:ext cx="4038600" cy="381000"/>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it-IT" sz="1400">
                  <a:solidFill>
                    <a:srgbClr val="000000"/>
                  </a:solidFill>
                  <a:effectLst/>
                  <a:latin typeface="Arial"/>
                  <a:ea typeface="ＭＳ 明朝"/>
                  <a:cs typeface="Times New Roman"/>
                </a:rPr>
                <a:t>Class 3: Mission Command</a:t>
              </a:r>
            </a:p>
          </p:txBody>
        </p:sp>
        <p:sp>
          <p:nvSpPr>
            <p:cNvPr id="18" name="Rettangolo 17"/>
            <p:cNvSpPr/>
            <p:nvPr/>
          </p:nvSpPr>
          <p:spPr>
            <a:xfrm>
              <a:off x="4953000" y="2895600"/>
              <a:ext cx="4038600" cy="381000"/>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it-IT" sz="1400">
                  <a:solidFill>
                    <a:srgbClr val="000000"/>
                  </a:solidFill>
                  <a:effectLst/>
                  <a:latin typeface="Arial"/>
                  <a:ea typeface="ＭＳ 明朝"/>
                  <a:cs typeface="Times New Roman"/>
                </a:rPr>
                <a:t>Class 4: Leadership Ethics</a:t>
              </a:r>
            </a:p>
          </p:txBody>
        </p:sp>
        <p:cxnSp>
          <p:nvCxnSpPr>
            <p:cNvPr id="31" name="Connettore 2 30"/>
            <p:cNvCxnSpPr/>
            <p:nvPr/>
          </p:nvCxnSpPr>
          <p:spPr>
            <a:xfrm flipV="1">
              <a:off x="4191000" y="2514600"/>
              <a:ext cx="762000" cy="3479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onnettore 2 31"/>
            <p:cNvCxnSpPr/>
            <p:nvPr/>
          </p:nvCxnSpPr>
          <p:spPr>
            <a:xfrm>
              <a:off x="4191000" y="2862580"/>
              <a:ext cx="762000" cy="1854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2" name="Gruppo 41"/>
          <p:cNvGrpSpPr/>
          <p:nvPr/>
        </p:nvGrpSpPr>
        <p:grpSpPr>
          <a:xfrm>
            <a:off x="152400" y="3505200"/>
            <a:ext cx="8839200" cy="914400"/>
            <a:chOff x="152400" y="3505200"/>
            <a:chExt cx="8839200" cy="914400"/>
          </a:xfrm>
        </p:grpSpPr>
        <p:sp>
          <p:nvSpPr>
            <p:cNvPr id="12" name="Rettangolo 11"/>
            <p:cNvSpPr/>
            <p:nvPr/>
          </p:nvSpPr>
          <p:spPr>
            <a:xfrm>
              <a:off x="152400" y="3657600"/>
              <a:ext cx="4038600" cy="619760"/>
            </a:xfrm>
            <a:prstGeom prst="rect">
              <a:avLst/>
            </a:prstGeom>
            <a:solidFill>
              <a:srgbClr val="FFA522">
                <a:alpha val="88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en-US" sz="1400">
                  <a:solidFill>
                    <a:srgbClr val="FFFFFF"/>
                  </a:solidFill>
                  <a:effectLst/>
                  <a:latin typeface="Arial"/>
                  <a:ea typeface="ＭＳ 明朝"/>
                  <a:cs typeface="Times New Roman"/>
                </a:rPr>
                <a:t>Enhance the quality of the working environment thanks to improved interpersonal relationships</a:t>
              </a:r>
              <a:endParaRPr lang="it-IT" sz="1400">
                <a:solidFill>
                  <a:srgbClr val="FFFFFF"/>
                </a:solidFill>
                <a:effectLst/>
                <a:latin typeface="Arial"/>
                <a:ea typeface="ＭＳ 明朝"/>
                <a:cs typeface="Times New Roman"/>
              </a:endParaRPr>
            </a:p>
          </p:txBody>
        </p:sp>
        <p:sp>
          <p:nvSpPr>
            <p:cNvPr id="19" name="Rettangolo 18"/>
            <p:cNvSpPr/>
            <p:nvPr/>
          </p:nvSpPr>
          <p:spPr>
            <a:xfrm>
              <a:off x="4953000" y="3505200"/>
              <a:ext cx="4038600" cy="381000"/>
            </a:xfrm>
            <a:prstGeom prst="rect">
              <a:avLst/>
            </a:prstGeom>
            <a:ln>
              <a:solidFill>
                <a:srgbClr val="FFA522"/>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it-IT" sz="1400">
                  <a:solidFill>
                    <a:srgbClr val="000000"/>
                  </a:solidFill>
                  <a:effectLst/>
                  <a:latin typeface="Arial"/>
                  <a:ea typeface="ＭＳ 明朝"/>
                  <a:cs typeface="Times New Roman"/>
                </a:rPr>
                <a:t>Class 5: Leadership and Soft Skills</a:t>
              </a:r>
            </a:p>
          </p:txBody>
        </p:sp>
        <p:sp>
          <p:nvSpPr>
            <p:cNvPr id="20" name="Rettangolo 19"/>
            <p:cNvSpPr/>
            <p:nvPr/>
          </p:nvSpPr>
          <p:spPr>
            <a:xfrm>
              <a:off x="4953000" y="4038600"/>
              <a:ext cx="4038600" cy="381000"/>
            </a:xfrm>
            <a:prstGeom prst="rect">
              <a:avLst/>
            </a:prstGeom>
            <a:ln>
              <a:solidFill>
                <a:srgbClr val="FFA522"/>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it-IT" sz="1400">
                  <a:solidFill>
                    <a:srgbClr val="000000"/>
                  </a:solidFill>
                  <a:effectLst/>
                  <a:latin typeface="Arial"/>
                  <a:ea typeface="ＭＳ 明朝"/>
                  <a:cs typeface="Times New Roman"/>
                </a:rPr>
                <a:t>Class 6: Leadership Mistakes</a:t>
              </a:r>
            </a:p>
          </p:txBody>
        </p:sp>
        <p:cxnSp>
          <p:nvCxnSpPr>
            <p:cNvPr id="33" name="Connettore 2 32"/>
            <p:cNvCxnSpPr/>
            <p:nvPr/>
          </p:nvCxnSpPr>
          <p:spPr>
            <a:xfrm flipV="1">
              <a:off x="4191000" y="3733800"/>
              <a:ext cx="762000" cy="347980"/>
            </a:xfrm>
            <a:prstGeom prst="straightConnector1">
              <a:avLst/>
            </a:prstGeom>
            <a:ln>
              <a:solidFill>
                <a:srgbClr val="FFA522"/>
              </a:solidFill>
              <a:tailEnd type="arrow"/>
            </a:ln>
          </p:spPr>
          <p:style>
            <a:lnRef idx="2">
              <a:schemeClr val="accent1"/>
            </a:lnRef>
            <a:fillRef idx="0">
              <a:schemeClr val="accent1"/>
            </a:fillRef>
            <a:effectRef idx="1">
              <a:schemeClr val="accent1"/>
            </a:effectRef>
            <a:fontRef idx="minor">
              <a:schemeClr val="tx1"/>
            </a:fontRef>
          </p:style>
        </p:cxnSp>
        <p:cxnSp>
          <p:nvCxnSpPr>
            <p:cNvPr id="34" name="Connettore 2 33"/>
            <p:cNvCxnSpPr/>
            <p:nvPr/>
          </p:nvCxnSpPr>
          <p:spPr>
            <a:xfrm>
              <a:off x="4191000" y="4081780"/>
              <a:ext cx="762000" cy="185420"/>
            </a:xfrm>
            <a:prstGeom prst="straightConnector1">
              <a:avLst/>
            </a:prstGeom>
            <a:ln>
              <a:solidFill>
                <a:srgbClr val="FFA522"/>
              </a:solidFill>
              <a:tailEnd type="arrow"/>
            </a:ln>
          </p:spPr>
          <p:style>
            <a:lnRef idx="2">
              <a:schemeClr val="accent1"/>
            </a:lnRef>
            <a:fillRef idx="0">
              <a:schemeClr val="accent1"/>
            </a:fillRef>
            <a:effectRef idx="1">
              <a:schemeClr val="accent1"/>
            </a:effectRef>
            <a:fontRef idx="minor">
              <a:schemeClr val="tx1"/>
            </a:fontRef>
          </p:style>
        </p:cxnSp>
      </p:grpSp>
      <p:grpSp>
        <p:nvGrpSpPr>
          <p:cNvPr id="43" name="Gruppo 42"/>
          <p:cNvGrpSpPr/>
          <p:nvPr/>
        </p:nvGrpSpPr>
        <p:grpSpPr>
          <a:xfrm>
            <a:off x="152400" y="4648200"/>
            <a:ext cx="8839200" cy="914400"/>
            <a:chOff x="152400" y="4648200"/>
            <a:chExt cx="8839200" cy="914400"/>
          </a:xfrm>
        </p:grpSpPr>
        <p:sp>
          <p:nvSpPr>
            <p:cNvPr id="13" name="Rettangolo 12"/>
            <p:cNvSpPr/>
            <p:nvPr/>
          </p:nvSpPr>
          <p:spPr>
            <a:xfrm>
              <a:off x="152400" y="4724400"/>
              <a:ext cx="4038600" cy="762000"/>
            </a:xfrm>
            <a:prstGeom prst="rect">
              <a:avLst/>
            </a:prstGeom>
            <a:solidFill>
              <a:srgbClr val="008000">
                <a:alpha val="58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en-US" sz="1400">
                  <a:solidFill>
                    <a:srgbClr val="FFFFFF"/>
                  </a:solidFill>
                  <a:effectLst/>
                  <a:latin typeface="Arial"/>
                  <a:ea typeface="ＭＳ 明朝"/>
                  <a:cs typeface="Times New Roman"/>
                </a:rPr>
                <a:t>Prepare our Managers to lead their departments through the future changes that will affect the company</a:t>
              </a:r>
              <a:endParaRPr lang="it-IT" sz="1400">
                <a:solidFill>
                  <a:srgbClr val="FFFFFF"/>
                </a:solidFill>
                <a:effectLst/>
                <a:latin typeface="Arial"/>
                <a:ea typeface="ＭＳ 明朝"/>
                <a:cs typeface="Times New Roman"/>
              </a:endParaRPr>
            </a:p>
          </p:txBody>
        </p:sp>
        <p:sp>
          <p:nvSpPr>
            <p:cNvPr id="21" name="Rettangolo 20"/>
            <p:cNvSpPr/>
            <p:nvPr/>
          </p:nvSpPr>
          <p:spPr>
            <a:xfrm>
              <a:off x="4953000" y="4648200"/>
              <a:ext cx="4038600" cy="381000"/>
            </a:xfrm>
            <a:prstGeom prst="rect">
              <a:avLst/>
            </a:prstGeom>
            <a:ln>
              <a:solidFill>
                <a:srgbClr val="008000"/>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it-IT" sz="1400">
                  <a:solidFill>
                    <a:srgbClr val="000000"/>
                  </a:solidFill>
                  <a:effectLst/>
                  <a:latin typeface="Arial"/>
                  <a:ea typeface="ＭＳ 明朝"/>
                  <a:cs typeface="Times New Roman"/>
                </a:rPr>
                <a:t>Class 7: Leading the Change</a:t>
              </a:r>
            </a:p>
          </p:txBody>
        </p:sp>
        <p:sp>
          <p:nvSpPr>
            <p:cNvPr id="22" name="Rettangolo 21"/>
            <p:cNvSpPr/>
            <p:nvPr/>
          </p:nvSpPr>
          <p:spPr>
            <a:xfrm>
              <a:off x="4953000" y="5181600"/>
              <a:ext cx="4038600" cy="381000"/>
            </a:xfrm>
            <a:prstGeom prst="rect">
              <a:avLst/>
            </a:prstGeom>
            <a:ln>
              <a:solidFill>
                <a:srgbClr val="008000"/>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it-IT" sz="1400">
                  <a:solidFill>
                    <a:srgbClr val="000000"/>
                  </a:solidFill>
                  <a:effectLst/>
                  <a:latin typeface="Arial"/>
                  <a:ea typeface="ＭＳ 明朝"/>
                  <a:cs typeface="Times New Roman"/>
                </a:rPr>
                <a:t>Class 8: Leading your Team</a:t>
              </a:r>
            </a:p>
          </p:txBody>
        </p:sp>
        <p:cxnSp>
          <p:nvCxnSpPr>
            <p:cNvPr id="35" name="Connettore 2 34"/>
            <p:cNvCxnSpPr/>
            <p:nvPr/>
          </p:nvCxnSpPr>
          <p:spPr>
            <a:xfrm flipV="1">
              <a:off x="4191000" y="4833620"/>
              <a:ext cx="762000" cy="34798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6" name="Connettore 2 35"/>
            <p:cNvCxnSpPr/>
            <p:nvPr/>
          </p:nvCxnSpPr>
          <p:spPr>
            <a:xfrm>
              <a:off x="4191000" y="5181600"/>
              <a:ext cx="762000" cy="18542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4" name="Gruppo 43"/>
          <p:cNvGrpSpPr/>
          <p:nvPr/>
        </p:nvGrpSpPr>
        <p:grpSpPr>
          <a:xfrm>
            <a:off x="152400" y="5867400"/>
            <a:ext cx="8839200" cy="914400"/>
            <a:chOff x="152400" y="5867400"/>
            <a:chExt cx="8839200" cy="914400"/>
          </a:xfrm>
        </p:grpSpPr>
        <p:sp>
          <p:nvSpPr>
            <p:cNvPr id="14" name="Rettangolo 13"/>
            <p:cNvSpPr/>
            <p:nvPr/>
          </p:nvSpPr>
          <p:spPr>
            <a:xfrm>
              <a:off x="152400" y="6009640"/>
              <a:ext cx="4038600" cy="619760"/>
            </a:xfrm>
            <a:prstGeom prst="rect">
              <a:avLst/>
            </a:prstGeom>
            <a:solidFill>
              <a:srgbClr val="FF0000">
                <a:alpha val="58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en-US" sz="1400">
                  <a:solidFill>
                    <a:srgbClr val="FFFFFF"/>
                  </a:solidFill>
                  <a:effectLst/>
                  <a:latin typeface="Arial"/>
                  <a:ea typeface="ＭＳ 明朝"/>
                  <a:cs typeface="Times New Roman"/>
                </a:rPr>
                <a:t>Provide students with a better understanding of their weaknesses and strengths </a:t>
              </a:r>
              <a:endParaRPr lang="it-IT" sz="1400">
                <a:solidFill>
                  <a:srgbClr val="FFFFFF"/>
                </a:solidFill>
                <a:effectLst/>
                <a:latin typeface="Arial"/>
                <a:ea typeface="ＭＳ 明朝"/>
                <a:cs typeface="Times New Roman"/>
              </a:endParaRPr>
            </a:p>
          </p:txBody>
        </p:sp>
        <p:sp>
          <p:nvSpPr>
            <p:cNvPr id="23" name="Rettangolo 22"/>
            <p:cNvSpPr/>
            <p:nvPr/>
          </p:nvSpPr>
          <p:spPr>
            <a:xfrm>
              <a:off x="4953000" y="5867400"/>
              <a:ext cx="4038600" cy="38100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it-IT" sz="1400">
                  <a:solidFill>
                    <a:srgbClr val="000000"/>
                  </a:solidFill>
                  <a:effectLst/>
                  <a:latin typeface="Arial"/>
                  <a:ea typeface="ＭＳ 明朝"/>
                  <a:cs typeface="Times New Roman"/>
                </a:rPr>
                <a:t>Class 9: Role playing – Team Leadership</a:t>
              </a:r>
            </a:p>
          </p:txBody>
        </p:sp>
        <p:sp>
          <p:nvSpPr>
            <p:cNvPr id="24" name="Rettangolo 23"/>
            <p:cNvSpPr/>
            <p:nvPr/>
          </p:nvSpPr>
          <p:spPr>
            <a:xfrm>
              <a:off x="4953000" y="6400800"/>
              <a:ext cx="4038600" cy="38100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18000" rIns="91440" bIns="18000" numCol="1" spcCol="0" rtlCol="0" fromWordArt="0" anchor="ctr" anchorCtr="0" forceAA="0" compatLnSpc="1">
              <a:prstTxWarp prst="textNoShape">
                <a:avLst/>
              </a:prstTxWarp>
              <a:noAutofit/>
            </a:bodyPr>
            <a:lstStyle/>
            <a:p>
              <a:pPr>
                <a:spcAft>
                  <a:spcPts val="0"/>
                </a:spcAft>
              </a:pPr>
              <a:r>
                <a:rPr lang="it-IT" sz="1400">
                  <a:solidFill>
                    <a:srgbClr val="000000"/>
                  </a:solidFill>
                  <a:latin typeface="Arial"/>
                  <a:ea typeface="ＭＳ 明朝"/>
                  <a:cs typeface="Times New Roman"/>
                </a:rPr>
                <a:t>Initial Self-Evaluation Test </a:t>
              </a:r>
              <a:endParaRPr lang="it-IT" sz="1400">
                <a:solidFill>
                  <a:srgbClr val="000000"/>
                </a:solidFill>
                <a:effectLst/>
                <a:latin typeface="Arial"/>
                <a:ea typeface="ＭＳ 明朝"/>
                <a:cs typeface="Times New Roman"/>
              </a:endParaRPr>
            </a:p>
          </p:txBody>
        </p:sp>
        <p:cxnSp>
          <p:nvCxnSpPr>
            <p:cNvPr id="37" name="Connettore 2 36"/>
            <p:cNvCxnSpPr/>
            <p:nvPr/>
          </p:nvCxnSpPr>
          <p:spPr>
            <a:xfrm flipV="1">
              <a:off x="4191000" y="6052820"/>
              <a:ext cx="762000" cy="347980"/>
            </a:xfrm>
            <a:prstGeom prst="straightConnector1">
              <a:avLst/>
            </a:prstGeom>
            <a:ln>
              <a:solidFill>
                <a:srgbClr val="FF3934"/>
              </a:solidFill>
              <a:tailEnd type="arrow"/>
            </a:ln>
          </p:spPr>
          <p:style>
            <a:lnRef idx="2">
              <a:schemeClr val="accent1"/>
            </a:lnRef>
            <a:fillRef idx="0">
              <a:schemeClr val="accent1"/>
            </a:fillRef>
            <a:effectRef idx="1">
              <a:schemeClr val="accent1"/>
            </a:effectRef>
            <a:fontRef idx="minor">
              <a:schemeClr val="tx1"/>
            </a:fontRef>
          </p:style>
        </p:cxnSp>
        <p:cxnSp>
          <p:nvCxnSpPr>
            <p:cNvPr id="38" name="Connettore 2 37"/>
            <p:cNvCxnSpPr/>
            <p:nvPr/>
          </p:nvCxnSpPr>
          <p:spPr>
            <a:xfrm>
              <a:off x="4191000" y="6400800"/>
              <a:ext cx="762000" cy="185420"/>
            </a:xfrm>
            <a:prstGeom prst="straightConnector1">
              <a:avLst/>
            </a:prstGeom>
            <a:ln>
              <a:solidFill>
                <a:srgbClr val="FF3934"/>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9752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2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2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2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2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0" y="2005561"/>
            <a:ext cx="9144000" cy="4852439"/>
          </a:xfrm>
          <a:prstGeom prst="rect">
            <a:avLst/>
          </a:prstGeom>
          <a:ln>
            <a:noFill/>
          </a:ln>
          <a:effectLst>
            <a:softEdge rad="112500"/>
          </a:effectLst>
        </p:spPr>
      </p:pic>
      <p:sp>
        <p:nvSpPr>
          <p:cNvPr id="2" name="Titolo 1"/>
          <p:cNvSpPr>
            <a:spLocks noGrp="1"/>
          </p:cNvSpPr>
          <p:nvPr>
            <p:ph type="title"/>
          </p:nvPr>
        </p:nvSpPr>
        <p:spPr>
          <a:xfrm>
            <a:off x="1066800" y="-152400"/>
            <a:ext cx="8229600" cy="1143000"/>
          </a:xfrm>
        </p:spPr>
        <p:txBody>
          <a:bodyPr>
            <a:normAutofit/>
          </a:bodyPr>
          <a:lstStyle/>
          <a:p>
            <a:pPr algn="l"/>
            <a:r>
              <a:rPr lang="it-IT" sz="4000">
                <a:effectLst>
                  <a:outerShdw blurRad="41275" dist="20320" dir="1800000" algn="tl" rotWithShape="0">
                    <a:srgbClr val="000000">
                      <a:alpha val="40000"/>
                    </a:srgbClr>
                  </a:outerShdw>
                  <a:reflection blurRad="6350" stA="9000" endA="300" endPos="45500" dir="5400000" sy="-100000" algn="bl" rotWithShape="0"/>
                </a:effectLst>
              </a:rPr>
              <a:t>The Pillars of Leadership</a:t>
            </a:r>
          </a:p>
        </p:txBody>
      </p:sp>
      <p:sp>
        <p:nvSpPr>
          <p:cNvPr id="3" name="Segnaposto contenuto 2"/>
          <p:cNvSpPr>
            <a:spLocks noGrp="1"/>
          </p:cNvSpPr>
          <p:nvPr>
            <p:ph idx="1"/>
          </p:nvPr>
        </p:nvSpPr>
        <p:spPr>
          <a:xfrm>
            <a:off x="457200" y="1143001"/>
            <a:ext cx="8686800" cy="2057400"/>
          </a:xfrm>
          <a:solidFill>
            <a:srgbClr val="FFFFFF">
              <a:alpha val="64000"/>
            </a:srgbClr>
          </a:solidFill>
        </p:spPr>
        <p:txBody>
          <a:bodyPr>
            <a:noAutofit/>
          </a:bodyPr>
          <a:lstStyle/>
          <a:p>
            <a:r>
              <a:rPr lang="en-US" sz="2400">
                <a:solidFill>
                  <a:srgbClr val="000000"/>
                </a:solidFill>
              </a:rPr>
              <a:t>Leadership is an enabling force </a:t>
            </a:r>
            <a:r>
              <a:rPr lang="it-IT" sz="1800">
                <a:solidFill>
                  <a:srgbClr val="000000"/>
                </a:solidFill>
              </a:rPr>
              <a:t>(</a:t>
            </a:r>
            <a:r>
              <a:rPr lang="it-IT" sz="1800">
                <a:solidFill>
                  <a:srgbClr val="000000"/>
                </a:solidFill>
                <a:latin typeface="ＭＳ ゴシック"/>
                <a:ea typeface="ＭＳ ゴシック"/>
                <a:cs typeface="ＭＳ ゴシック"/>
              </a:rPr>
              <a:t>⏎</a:t>
            </a:r>
            <a:r>
              <a:rPr lang="it-IT" sz="1800">
                <a:solidFill>
                  <a:srgbClr val="000000"/>
                </a:solidFill>
              </a:rPr>
              <a:t>class 3)</a:t>
            </a:r>
            <a:endParaRPr lang="en-US" sz="1800">
              <a:solidFill>
                <a:srgbClr val="000000"/>
              </a:solidFill>
            </a:endParaRPr>
          </a:p>
          <a:p>
            <a:r>
              <a:rPr lang="en-US" sz="2400">
                <a:solidFill>
                  <a:srgbClr val="000000"/>
                </a:solidFill>
              </a:rPr>
              <a:t>Involves the concept of serving others </a:t>
            </a:r>
            <a:r>
              <a:rPr lang="en-US" sz="1800">
                <a:solidFill>
                  <a:srgbClr val="000000"/>
                </a:solidFill>
              </a:rPr>
              <a:t>(⏎class 4)</a:t>
            </a:r>
          </a:p>
          <a:p>
            <a:pPr lvl="0"/>
            <a:r>
              <a:rPr lang="en-US" sz="2400">
                <a:solidFill>
                  <a:srgbClr val="000000"/>
                </a:solidFill>
              </a:rPr>
              <a:t>It is an opportunity to give </a:t>
            </a:r>
            <a:r>
              <a:rPr lang="en-US" sz="1800">
                <a:solidFill>
                  <a:srgbClr val="000000"/>
                </a:solidFill>
              </a:rPr>
              <a:t>(⏎class 4)</a:t>
            </a:r>
            <a:endParaRPr lang="en-US" sz="2400">
              <a:solidFill>
                <a:srgbClr val="000000"/>
              </a:solidFill>
            </a:endParaRPr>
          </a:p>
          <a:p>
            <a:r>
              <a:rPr lang="en-US" sz="2400">
                <a:solidFill>
                  <a:srgbClr val="000000"/>
                </a:solidFill>
              </a:rPr>
              <a:t>Involves an unique responsibility for people </a:t>
            </a:r>
            <a:r>
              <a:rPr lang="en-US" sz="1800">
                <a:solidFill>
                  <a:srgbClr val="000000"/>
                </a:solidFill>
              </a:rPr>
              <a:t>(⏎class 8)</a:t>
            </a:r>
            <a:r>
              <a:rPr lang="en-US" sz="2400">
                <a:solidFill>
                  <a:srgbClr val="000000"/>
                </a:solidFill>
              </a:rPr>
              <a:t> </a:t>
            </a:r>
          </a:p>
          <a:p>
            <a:endParaRPr lang="it-IT">
              <a:solidFill>
                <a:srgbClr val="000000"/>
              </a:solidFill>
            </a:endParaRPr>
          </a:p>
        </p:txBody>
      </p:sp>
      <p:sp>
        <p:nvSpPr>
          <p:cNvPr id="5" name="Segnaposto numero diapositiva 4"/>
          <p:cNvSpPr>
            <a:spLocks noGrp="1"/>
          </p:cNvSpPr>
          <p:nvPr>
            <p:ph type="sldNum" sz="quarter" idx="12"/>
          </p:nvPr>
        </p:nvSpPr>
        <p:spPr/>
        <p:txBody>
          <a:bodyPr/>
          <a:lstStyle/>
          <a:p>
            <a:fld id="{0AE90A60-EEB9-49D0-98B7-E5351412E80A}" type="slidenum">
              <a:rPr lang="en-US" smtClean="0"/>
              <a:pPr/>
              <a:t>5</a:t>
            </a:fld>
            <a:endParaRPr lang="en-US"/>
          </a:p>
        </p:txBody>
      </p:sp>
      <p:sp>
        <p:nvSpPr>
          <p:cNvPr id="6" name="Rettangolo 5"/>
          <p:cNvSpPr/>
          <p:nvPr/>
        </p:nvSpPr>
        <p:spPr>
          <a:xfrm>
            <a:off x="1600200" y="5334000"/>
            <a:ext cx="6248400" cy="1200328"/>
          </a:xfrm>
          <a:prstGeom prst="rect">
            <a:avLst/>
          </a:prstGeom>
          <a:solidFill>
            <a:schemeClr val="bg1">
              <a:alpha val="68000"/>
            </a:schemeClr>
          </a:solidFill>
          <a:ln>
            <a:noFill/>
          </a:ln>
        </p:spPr>
        <p:txBody>
          <a:bodyPr wrap="square">
            <a:spAutoFit/>
          </a:bodyPr>
          <a:lstStyle/>
          <a:p>
            <a:pPr algn="ctr"/>
            <a:r>
              <a:rPr lang="it-IT" sz="2400" i="1">
                <a:latin typeface="Arial"/>
                <a:cs typeface="Arial"/>
              </a:rPr>
              <a:t>“Leadership is a process of social influence, which maximizes the efforts of others, towards the delivery of a vision”</a:t>
            </a:r>
          </a:p>
        </p:txBody>
      </p:sp>
    </p:spTree>
    <p:extLst>
      <p:ext uri="{BB962C8B-B14F-4D97-AF65-F5344CB8AC3E}">
        <p14:creationId xmlns:p14="http://schemas.microsoft.com/office/powerpoint/2010/main" val="352775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152400"/>
            <a:ext cx="8229600" cy="1143000"/>
          </a:xfrm>
        </p:spPr>
        <p:txBody>
          <a:bodyPr>
            <a:normAutofit/>
          </a:bodyPr>
          <a:lstStyle/>
          <a:p>
            <a:pPr algn="l"/>
            <a:r>
              <a:rPr lang="it-IT" sz="4000">
                <a:effectLst>
                  <a:outerShdw blurRad="41275" dist="20320" dir="1800000" algn="tl" rotWithShape="0">
                    <a:srgbClr val="000000">
                      <a:alpha val="40000"/>
                    </a:srgbClr>
                  </a:outerShdw>
                  <a:reflection blurRad="6350" stA="9000" endA="300" endPos="45500" dir="5400000" sy="-100000" algn="bl" rotWithShape="0"/>
                </a:effectLst>
              </a:rPr>
              <a:t>Definition of Leadership</a:t>
            </a:r>
          </a:p>
        </p:txBody>
      </p:sp>
      <p:sp>
        <p:nvSpPr>
          <p:cNvPr id="3" name="Segnaposto contenuto 2"/>
          <p:cNvSpPr>
            <a:spLocks noGrp="1"/>
          </p:cNvSpPr>
          <p:nvPr>
            <p:ph idx="1"/>
          </p:nvPr>
        </p:nvSpPr>
        <p:spPr>
          <a:xfrm>
            <a:off x="152400" y="4114800"/>
            <a:ext cx="3810000" cy="2133600"/>
          </a:xfrm>
        </p:spPr>
        <p:txBody>
          <a:bodyPr>
            <a:noAutofit/>
          </a:bodyPr>
          <a:lstStyle/>
          <a:p>
            <a:pPr>
              <a:spcBef>
                <a:spcPts val="0"/>
              </a:spcBef>
              <a:tabLst>
                <a:tab pos="811213" algn="l"/>
              </a:tabLst>
            </a:pPr>
            <a:r>
              <a:rPr lang="it-IT" sz="2400"/>
              <a:t>Organizing and staffing</a:t>
            </a:r>
          </a:p>
          <a:p>
            <a:pPr>
              <a:spcBef>
                <a:spcPts val="0"/>
              </a:spcBef>
              <a:tabLst>
                <a:tab pos="811213" algn="l"/>
              </a:tabLst>
            </a:pPr>
            <a:r>
              <a:rPr lang="it-IT" sz="2400"/>
              <a:t>Creating a structure</a:t>
            </a:r>
          </a:p>
          <a:p>
            <a:pPr>
              <a:spcBef>
                <a:spcPts val="0"/>
              </a:spcBef>
              <a:tabLst>
                <a:tab pos="811213" algn="l"/>
              </a:tabLst>
            </a:pPr>
            <a:r>
              <a:rPr lang="it-IT" sz="2400"/>
              <a:t>Planning</a:t>
            </a:r>
          </a:p>
          <a:p>
            <a:pPr>
              <a:spcBef>
                <a:spcPts val="0"/>
              </a:spcBef>
              <a:tabLst>
                <a:tab pos="811213" algn="l"/>
              </a:tabLst>
            </a:pPr>
            <a:r>
              <a:rPr lang="it-IT" sz="2400"/>
              <a:t>Monitoring progresses</a:t>
            </a:r>
          </a:p>
          <a:p>
            <a:pPr>
              <a:spcBef>
                <a:spcPts val="0"/>
              </a:spcBef>
              <a:tabLst>
                <a:tab pos="811213" algn="l"/>
              </a:tabLst>
            </a:pPr>
            <a:r>
              <a:rPr lang="it-IT" sz="2400"/>
              <a:t>Controlling behaviours</a:t>
            </a:r>
            <a:endParaRPr lang="en-US" sz="2400"/>
          </a:p>
          <a:p>
            <a:endParaRPr lang="it-IT" sz="2400"/>
          </a:p>
        </p:txBody>
      </p:sp>
      <p:sp>
        <p:nvSpPr>
          <p:cNvPr id="5" name="Segnaposto numero diapositiva 4"/>
          <p:cNvSpPr>
            <a:spLocks noGrp="1"/>
          </p:cNvSpPr>
          <p:nvPr>
            <p:ph type="sldNum" sz="quarter" idx="12"/>
          </p:nvPr>
        </p:nvSpPr>
        <p:spPr/>
        <p:txBody>
          <a:bodyPr/>
          <a:lstStyle/>
          <a:p>
            <a:fld id="{0AE90A60-EEB9-49D0-98B7-E5351412E80A}" type="slidenum">
              <a:rPr lang="en-US" smtClean="0"/>
              <a:pPr/>
              <a:t>6</a:t>
            </a:fld>
            <a:r>
              <a:rPr lang="en-US" smtClean="0"/>
              <a:t>/15</a:t>
            </a:r>
            <a:endParaRPr lang="en-US"/>
          </a:p>
        </p:txBody>
      </p:sp>
      <p:sp>
        <p:nvSpPr>
          <p:cNvPr id="7" name="Rettangolo 6"/>
          <p:cNvSpPr/>
          <p:nvPr/>
        </p:nvSpPr>
        <p:spPr>
          <a:xfrm>
            <a:off x="4495800" y="914400"/>
            <a:ext cx="4419600" cy="461665"/>
          </a:xfrm>
          <a:prstGeom prst="rect">
            <a:avLst/>
          </a:prstGeom>
        </p:spPr>
        <p:txBody>
          <a:bodyPr wrap="square">
            <a:spAutoFit/>
          </a:bodyPr>
          <a:lstStyle/>
          <a:p>
            <a:pPr lvl="0" algn="r">
              <a:spcBef>
                <a:spcPct val="20000"/>
              </a:spcBef>
            </a:pPr>
            <a:r>
              <a:rPr lang="it-IT" sz="2400">
                <a:solidFill>
                  <a:prstClr val="white"/>
                </a:solidFill>
                <a:latin typeface="Arial" pitchFamily="34" charset="0"/>
                <a:cs typeface="Arial" pitchFamily="34" charset="0"/>
              </a:rPr>
              <a:t>Leader: inspires behaviours</a:t>
            </a:r>
          </a:p>
        </p:txBody>
      </p:sp>
      <p:grpSp>
        <p:nvGrpSpPr>
          <p:cNvPr id="6" name="Gruppo 5"/>
          <p:cNvGrpSpPr/>
          <p:nvPr/>
        </p:nvGrpSpPr>
        <p:grpSpPr>
          <a:xfrm>
            <a:off x="381000" y="914400"/>
            <a:ext cx="3767191" cy="3048000"/>
            <a:chOff x="228600" y="914400"/>
            <a:chExt cx="3767191" cy="3048000"/>
          </a:xfrm>
        </p:grpSpPr>
        <p:sp>
          <p:nvSpPr>
            <p:cNvPr id="4" name="Rettangolo 3"/>
            <p:cNvSpPr/>
            <p:nvPr/>
          </p:nvSpPr>
          <p:spPr>
            <a:xfrm>
              <a:off x="228600" y="914400"/>
              <a:ext cx="3657600" cy="461665"/>
            </a:xfrm>
            <a:prstGeom prst="rect">
              <a:avLst/>
            </a:prstGeom>
          </p:spPr>
          <p:txBody>
            <a:bodyPr wrap="square">
              <a:spAutoFit/>
            </a:bodyPr>
            <a:lstStyle/>
            <a:p>
              <a:pPr lvl="0">
                <a:spcBef>
                  <a:spcPct val="20000"/>
                </a:spcBef>
              </a:pPr>
              <a:r>
                <a:rPr lang="it-IT" sz="2400">
                  <a:solidFill>
                    <a:prstClr val="white"/>
                  </a:solidFill>
                  <a:latin typeface="Arial" pitchFamily="34" charset="0"/>
                  <a:cs typeface="Arial" pitchFamily="34" charset="0"/>
                </a:rPr>
                <a:t>Manager: runs processes</a:t>
              </a:r>
            </a:p>
          </p:txBody>
        </p:sp>
        <p:pic>
          <p:nvPicPr>
            <p:cNvPr id="8" name="Immagine 7" descr="Energy Engineer Windmill_full.jpg"/>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228600" y="1447800"/>
              <a:ext cx="3767191" cy="2514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pic>
        <p:nvPicPr>
          <p:cNvPr id="9" name="Immagine 8" descr="2081-owner-s-engineer-services-for-wind-project-development-1353.jpg"/>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5105400" y="1555623"/>
            <a:ext cx="3733800" cy="2482977"/>
          </a:xfrm>
          <a:prstGeom prst="rect">
            <a:avLst/>
          </a:prstGeom>
          <a:ln>
            <a:noFill/>
          </a:ln>
          <a:effectLst>
            <a:reflection blurRad="12700" stA="30000" endPos="30000" dist="5000" dir="5400000" sy="-100000" algn="bl" rotWithShape="0"/>
          </a:effectLst>
          <a:scene3d>
            <a:camera prst="perspectiveContrastingLeftFacing" fov="4020000">
              <a:rot lat="623785" lon="1434000" rev="21504000"/>
            </a:camera>
            <a:lightRig rig="threePt" dir="t">
              <a:rot lat="0" lon="0" rev="2700000"/>
            </a:lightRig>
          </a:scene3d>
          <a:sp3d>
            <a:bevelT w="63500" h="50800"/>
          </a:sp3d>
        </p:spPr>
      </p:pic>
      <p:sp>
        <p:nvSpPr>
          <p:cNvPr id="10" name="Segnaposto contenuto 2"/>
          <p:cNvSpPr txBox="1">
            <a:spLocks/>
          </p:cNvSpPr>
          <p:nvPr/>
        </p:nvSpPr>
        <p:spPr>
          <a:xfrm>
            <a:off x="5410200" y="4114800"/>
            <a:ext cx="3886200" cy="2133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tabLst>
                <a:tab pos="811213" algn="l"/>
              </a:tabLst>
            </a:pPr>
            <a:r>
              <a:rPr lang="it-IT" sz="2400"/>
              <a:t>Envisioning</a:t>
            </a:r>
          </a:p>
          <a:p>
            <a:pPr>
              <a:spcBef>
                <a:spcPts val="0"/>
              </a:spcBef>
              <a:tabLst>
                <a:tab pos="811213" algn="l"/>
              </a:tabLst>
            </a:pPr>
            <a:r>
              <a:rPr lang="it-IT" sz="2400"/>
              <a:t>Creating teams</a:t>
            </a:r>
          </a:p>
          <a:p>
            <a:pPr>
              <a:spcBef>
                <a:spcPts val="0"/>
              </a:spcBef>
              <a:tabLst>
                <a:tab pos="811213" algn="l"/>
              </a:tabLst>
            </a:pPr>
            <a:r>
              <a:rPr lang="it-IT" sz="2400"/>
              <a:t>Aligning to the vision</a:t>
            </a:r>
          </a:p>
          <a:p>
            <a:pPr>
              <a:spcBef>
                <a:spcPts val="0"/>
              </a:spcBef>
              <a:tabLst>
                <a:tab pos="811213" algn="l"/>
              </a:tabLst>
            </a:pPr>
            <a:r>
              <a:rPr lang="it-IT" sz="2400"/>
              <a:t>Setting the direction</a:t>
            </a:r>
          </a:p>
          <a:p>
            <a:pPr>
              <a:spcBef>
                <a:spcPts val="0"/>
              </a:spcBef>
              <a:tabLst>
                <a:tab pos="811213" algn="l"/>
              </a:tabLst>
            </a:pPr>
            <a:r>
              <a:rPr lang="it-IT" sz="2400"/>
              <a:t>Inspiring behaviours</a:t>
            </a:r>
            <a:endParaRPr lang="en-US" sz="2400"/>
          </a:p>
          <a:p>
            <a:endParaRPr lang="it-IT" sz="2400"/>
          </a:p>
        </p:txBody>
      </p:sp>
      <p:sp>
        <p:nvSpPr>
          <p:cNvPr id="12" name="Rettangolo 11"/>
          <p:cNvSpPr/>
          <p:nvPr/>
        </p:nvSpPr>
        <p:spPr>
          <a:xfrm>
            <a:off x="1371600" y="6229290"/>
            <a:ext cx="6248400" cy="40011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lgn="ctr">
              <a:spcBef>
                <a:spcPct val="20000"/>
              </a:spcBef>
            </a:pPr>
            <a:r>
              <a:rPr lang="it-IT" sz="2000">
                <a:solidFill>
                  <a:srgbClr val="000000"/>
                </a:solidFill>
                <a:latin typeface="Arial" pitchFamily="34" charset="0"/>
                <a:cs typeface="Arial" pitchFamily="34" charset="0"/>
              </a:rPr>
              <a:t>But what is the most important difference?</a:t>
            </a:r>
          </a:p>
        </p:txBody>
      </p:sp>
    </p:spTree>
    <p:extLst>
      <p:ext uri="{BB962C8B-B14F-4D97-AF65-F5344CB8AC3E}">
        <p14:creationId xmlns:p14="http://schemas.microsoft.com/office/powerpoint/2010/main" val="328767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Ins="432000" rtlCol="0" anchor="ctr"/>
          <a:lstStyle/>
          <a:p>
            <a:pPr marL="3403600" algn="just">
              <a:tabLst>
                <a:tab pos="8516938" algn="l"/>
              </a:tabLst>
            </a:pPr>
            <a:endParaRPr lang="it-IT" sz="16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Segnaposto numero diapositiva 2"/>
          <p:cNvSpPr>
            <a:spLocks noGrp="1"/>
          </p:cNvSpPr>
          <p:nvPr>
            <p:ph type="sldNum" sz="quarter" idx="12"/>
          </p:nvPr>
        </p:nvSpPr>
        <p:spPr/>
        <p:txBody>
          <a:bodyPr/>
          <a:lstStyle/>
          <a:p>
            <a:fld id="{0AE90A60-EEB9-49D0-98B7-E5351412E80A}" type="slidenum">
              <a:rPr lang="en-US" smtClean="0"/>
              <a:pPr/>
              <a:t>7</a:t>
            </a:fld>
            <a:r>
              <a:rPr lang="en-US" smtClean="0"/>
              <a:t> / 15</a:t>
            </a:r>
            <a:endParaRPr lang="en-US"/>
          </a:p>
        </p:txBody>
      </p:sp>
      <p:pic>
        <p:nvPicPr>
          <p:cNvPr id="7" name="Immagine 6" descr="boss-vs-leader-800x80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762000"/>
            <a:ext cx="6172200" cy="4572000"/>
          </a:xfrm>
          <a:prstGeom prst="rect">
            <a:avLst/>
          </a:prstGeom>
          <a:noFill/>
          <a:ln>
            <a:noFill/>
          </a:ln>
        </p:spPr>
      </p:pic>
      <p:sp>
        <p:nvSpPr>
          <p:cNvPr id="8" name="Titolo 1"/>
          <p:cNvSpPr>
            <a:spLocks noGrp="1"/>
          </p:cNvSpPr>
          <p:nvPr>
            <p:ph type="title"/>
          </p:nvPr>
        </p:nvSpPr>
        <p:spPr>
          <a:xfrm>
            <a:off x="1066800" y="-152400"/>
            <a:ext cx="8229600" cy="1143000"/>
          </a:xfrm>
        </p:spPr>
        <p:txBody>
          <a:bodyPr>
            <a:normAutofit/>
          </a:bodyPr>
          <a:lstStyle/>
          <a:p>
            <a:pPr algn="l"/>
            <a:r>
              <a:rPr lang="it-IT" sz="4000">
                <a:effectLst>
                  <a:outerShdw blurRad="41275" dist="20320" dir="1800000" algn="tl" rotWithShape="0">
                    <a:srgbClr val="000000">
                      <a:alpha val="40000"/>
                    </a:srgbClr>
                  </a:outerShdw>
                  <a:reflection blurRad="6350" stA="9000" endA="300" endPos="45500" dir="5400000" sy="-100000" algn="bl" rotWithShape="0"/>
                </a:effectLst>
              </a:rPr>
              <a:t>Definition of Leadership</a:t>
            </a:r>
          </a:p>
        </p:txBody>
      </p:sp>
      <p:sp>
        <p:nvSpPr>
          <p:cNvPr id="10" name="Rettangolo 9"/>
          <p:cNvSpPr/>
          <p:nvPr/>
        </p:nvSpPr>
        <p:spPr>
          <a:xfrm>
            <a:off x="609600" y="5352872"/>
            <a:ext cx="7924800" cy="1200328"/>
          </a:xfrm>
          <a:prstGeom prst="rect">
            <a:avLst/>
          </a:prstGeom>
        </p:spPr>
        <p:txBody>
          <a:bodyPr wrap="square">
            <a:spAutoFit/>
          </a:bodyPr>
          <a:lstStyle/>
          <a:p>
            <a:pPr marL="342900" indent="-342900">
              <a:buFont typeface="Arial"/>
              <a:buChar char="•"/>
            </a:pPr>
            <a:r>
              <a:rPr lang="it-IT" sz="2400">
                <a:solidFill>
                  <a:schemeClr val="bg1"/>
                </a:solidFill>
                <a:latin typeface="Arial"/>
                <a:cs typeface="Arial"/>
              </a:rPr>
              <a:t>Good leaders are followed because people trust and respect them</a:t>
            </a:r>
          </a:p>
          <a:p>
            <a:pPr marL="342900" indent="-342900">
              <a:buFont typeface="Arial"/>
              <a:buChar char="•"/>
            </a:pPr>
            <a:r>
              <a:rPr lang="it-IT" sz="2400">
                <a:solidFill>
                  <a:schemeClr val="bg1"/>
                </a:solidFill>
                <a:latin typeface="Arial"/>
                <a:cs typeface="Arial"/>
              </a:rPr>
              <a:t>Leadership is about behaviour first, skills second.</a:t>
            </a:r>
          </a:p>
        </p:txBody>
      </p:sp>
    </p:spTree>
    <p:extLst>
      <p:ext uri="{BB962C8B-B14F-4D97-AF65-F5344CB8AC3E}">
        <p14:creationId xmlns:p14="http://schemas.microsoft.com/office/powerpoint/2010/main" val="57367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Ins="432000" rtlCol="0" anchor="ctr"/>
          <a:lstStyle/>
          <a:p>
            <a:pPr marL="3403600" algn="just">
              <a:tabLst>
                <a:tab pos="8516938" algn="l"/>
              </a:tabLst>
            </a:pPr>
            <a:endParaRPr lang="it-IT" sz="16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THE ESSENCE OF LEADERSHIP C POWEL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070" t="8921" r="1677" b="8538"/>
          <a:stretch/>
        </p:blipFill>
        <p:spPr>
          <a:xfrm>
            <a:off x="178255" y="1205015"/>
            <a:ext cx="8801415" cy="4967185"/>
          </a:xfrm>
        </p:spPr>
      </p:pic>
      <p:sp>
        <p:nvSpPr>
          <p:cNvPr id="5" name="CasellaDiTesto 4"/>
          <p:cNvSpPr txBox="1"/>
          <p:nvPr/>
        </p:nvSpPr>
        <p:spPr>
          <a:xfrm>
            <a:off x="1143000" y="6324600"/>
            <a:ext cx="6934200" cy="381000"/>
          </a:xfrm>
          <a:prstGeom prst="rect">
            <a:avLst/>
          </a:prstGeom>
          <a:noFill/>
        </p:spPr>
        <p:txBody>
          <a:bodyPr wrap="square" rtlCol="0">
            <a:spAutoFit/>
          </a:bodyPr>
          <a:lstStyle/>
          <a:p>
            <a:pPr algn="ctr"/>
            <a:r>
              <a:rPr lang="it-IT">
                <a:solidFill>
                  <a:srgbClr val="FFFFFF"/>
                </a:solidFill>
              </a:rPr>
              <a:t>Former US Secretary of State – General Colin Powell</a:t>
            </a:r>
          </a:p>
        </p:txBody>
      </p:sp>
      <p:sp>
        <p:nvSpPr>
          <p:cNvPr id="7" name="Titolo 1"/>
          <p:cNvSpPr>
            <a:spLocks noGrp="1"/>
          </p:cNvSpPr>
          <p:nvPr>
            <p:ph type="title"/>
          </p:nvPr>
        </p:nvSpPr>
        <p:spPr>
          <a:xfrm>
            <a:off x="1066800" y="-152400"/>
            <a:ext cx="8229600" cy="1143000"/>
          </a:xfrm>
        </p:spPr>
        <p:txBody>
          <a:bodyPr>
            <a:normAutofit/>
          </a:bodyPr>
          <a:lstStyle/>
          <a:p>
            <a:pPr algn="l"/>
            <a:r>
              <a:rPr lang="it-IT" sz="4000">
                <a:effectLst>
                  <a:outerShdw blurRad="41275" dist="20320" dir="1800000" algn="tl" rotWithShape="0">
                    <a:srgbClr val="000000">
                      <a:alpha val="40000"/>
                    </a:srgbClr>
                  </a:outerShdw>
                  <a:reflection blurRad="6350" stA="9000" endA="300" endPos="45500" dir="5400000" sy="-100000" algn="bl" rotWithShape="0"/>
                </a:effectLst>
              </a:rPr>
              <a:t>The essence of leadership</a:t>
            </a:r>
          </a:p>
        </p:txBody>
      </p:sp>
      <p:sp>
        <p:nvSpPr>
          <p:cNvPr id="9" name="Segnaposto numero diapositiva 8"/>
          <p:cNvSpPr>
            <a:spLocks noGrp="1"/>
          </p:cNvSpPr>
          <p:nvPr>
            <p:ph type="sldNum" sz="quarter" idx="12"/>
          </p:nvPr>
        </p:nvSpPr>
        <p:spPr/>
        <p:txBody>
          <a:bodyPr/>
          <a:lstStyle/>
          <a:p>
            <a:fld id="{0AE90A60-EEB9-49D0-98B7-E5351412E80A}" type="slidenum">
              <a:rPr lang="en-US" smtClean="0"/>
              <a:pPr/>
              <a:t>8</a:t>
            </a:fld>
            <a:r>
              <a:rPr lang="en-US" smtClean="0"/>
              <a:t> </a:t>
            </a:r>
            <a:r>
              <a:rPr lang="en-US"/>
              <a:t>/ 15</a:t>
            </a:r>
          </a:p>
        </p:txBody>
      </p:sp>
    </p:spTree>
    <p:extLst>
      <p:ext uri="{BB962C8B-B14F-4D97-AF65-F5344CB8AC3E}">
        <p14:creationId xmlns:p14="http://schemas.microsoft.com/office/powerpoint/2010/main" val="407178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152400"/>
            <a:ext cx="8229600" cy="1143000"/>
          </a:xfrm>
        </p:spPr>
        <p:txBody>
          <a:bodyPr>
            <a:normAutofit/>
          </a:bodyPr>
          <a:lstStyle/>
          <a:p>
            <a:pPr algn="l"/>
            <a:r>
              <a:rPr lang="it-IT" sz="4000">
                <a:effectLst>
                  <a:outerShdw blurRad="41275" dist="20320" dir="1800000" algn="tl" rotWithShape="0">
                    <a:srgbClr val="000000">
                      <a:alpha val="40000"/>
                    </a:srgbClr>
                  </a:outerShdw>
                  <a:reflection blurRad="6350" stA="9000" endA="300" endPos="45500" dir="5400000" sy="-100000" algn="bl" rotWithShape="0"/>
                </a:effectLst>
              </a:rPr>
              <a:t>Why is leadership so important?</a:t>
            </a:r>
          </a:p>
        </p:txBody>
      </p:sp>
      <p:sp>
        <p:nvSpPr>
          <p:cNvPr id="3" name="Segnaposto contenuto 2"/>
          <p:cNvSpPr>
            <a:spLocks noGrp="1"/>
          </p:cNvSpPr>
          <p:nvPr>
            <p:ph idx="1"/>
          </p:nvPr>
        </p:nvSpPr>
        <p:spPr>
          <a:xfrm>
            <a:off x="228600" y="4343400"/>
            <a:ext cx="9144000" cy="4724400"/>
          </a:xfrm>
        </p:spPr>
        <p:txBody>
          <a:bodyPr>
            <a:noAutofit/>
          </a:bodyPr>
          <a:lstStyle/>
          <a:p>
            <a:pPr marL="0" indent="0">
              <a:spcBef>
                <a:spcPts val="0"/>
              </a:spcBef>
              <a:buNone/>
              <a:tabLst>
                <a:tab pos="811213" algn="l"/>
              </a:tabLst>
            </a:pPr>
            <a:r>
              <a:rPr lang="it-IT" sz="3600" baseline="30000"/>
              <a:t>Because a leader:</a:t>
            </a:r>
          </a:p>
          <a:p>
            <a:pPr>
              <a:spcBef>
                <a:spcPts val="0"/>
              </a:spcBef>
              <a:tabLst>
                <a:tab pos="811213" algn="l"/>
              </a:tabLst>
            </a:pPr>
            <a:r>
              <a:rPr lang="it-IT" sz="2400"/>
              <a:t>Creates an inspiring vision of the future</a:t>
            </a:r>
          </a:p>
          <a:p>
            <a:pPr>
              <a:spcBef>
                <a:spcPts val="0"/>
              </a:spcBef>
              <a:tabLst>
                <a:tab pos="720725" algn="l"/>
              </a:tabLst>
            </a:pPr>
            <a:r>
              <a:rPr lang="it-IT" sz="2400"/>
              <a:t>Motivates and inspires people to engage with that vision</a:t>
            </a:r>
          </a:p>
          <a:p>
            <a:pPr>
              <a:spcBef>
                <a:spcPts val="0"/>
              </a:spcBef>
              <a:tabLst>
                <a:tab pos="811213" algn="l"/>
              </a:tabLst>
            </a:pPr>
            <a:r>
              <a:rPr lang="it-IT" sz="2400"/>
              <a:t>Manages delivery of the vision</a:t>
            </a:r>
          </a:p>
          <a:p>
            <a:pPr>
              <a:spcBef>
                <a:spcPts val="0"/>
              </a:spcBef>
              <a:tabLst>
                <a:tab pos="811213" algn="l"/>
              </a:tabLst>
            </a:pPr>
            <a:r>
              <a:rPr lang="it-IT" sz="2400"/>
              <a:t>Coaches and builds a team, so that it is more effective at achieving the vision</a:t>
            </a:r>
            <a:endParaRPr lang="en-US" sz="2400"/>
          </a:p>
          <a:p>
            <a:endParaRPr lang="it-IT" sz="4000"/>
          </a:p>
        </p:txBody>
      </p:sp>
      <p:sp>
        <p:nvSpPr>
          <p:cNvPr id="5" name="Segnaposto numero diapositiva 4"/>
          <p:cNvSpPr>
            <a:spLocks noGrp="1"/>
          </p:cNvSpPr>
          <p:nvPr>
            <p:ph type="sldNum" sz="quarter" idx="12"/>
          </p:nvPr>
        </p:nvSpPr>
        <p:spPr/>
        <p:txBody>
          <a:bodyPr/>
          <a:lstStyle/>
          <a:p>
            <a:fld id="{0AE90A60-EEB9-49D0-98B7-E5351412E80A}" type="slidenum">
              <a:rPr lang="en-US" smtClean="0"/>
              <a:pPr/>
              <a:t>9</a:t>
            </a:fld>
            <a:r>
              <a:rPr lang="en-US" smtClean="0"/>
              <a:t>/15</a:t>
            </a:r>
            <a:endParaRPr lang="en-US"/>
          </a:p>
        </p:txBody>
      </p:sp>
      <p:pic>
        <p:nvPicPr>
          <p:cNvPr id="10" name="Immagin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726796"/>
            <a:ext cx="2667000" cy="1778404"/>
          </a:xfrm>
          <a:prstGeom prst="rect">
            <a:avLst/>
          </a:prstGeom>
        </p:spPr>
      </p:pic>
      <p:pic>
        <p:nvPicPr>
          <p:cNvPr id="11" name="Immagin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838200"/>
            <a:ext cx="9144000" cy="3419764"/>
          </a:xfrm>
          <a:prstGeom prst="rect">
            <a:avLst/>
          </a:prstGeom>
          <a:ln>
            <a:noFill/>
          </a:ln>
          <a:effectLst>
            <a:softEdge rad="112500"/>
          </a:effectLst>
        </p:spPr>
      </p:pic>
    </p:spTree>
    <p:extLst>
      <p:ext uri="{BB962C8B-B14F-4D97-AF65-F5344CB8AC3E}">
        <p14:creationId xmlns:p14="http://schemas.microsoft.com/office/powerpoint/2010/main" val="190626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C102413829990">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9B383C3-4CF4-42BB-A93F-E940D6CF52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TC102413829990</Template>
  <TotalTime>0</TotalTime>
  <Words>3071</Words>
  <PresentationFormat>Presentazione su schermo (4:3)</PresentationFormat>
  <Paragraphs>203</Paragraphs>
  <Slides>15</Slides>
  <Notes>15</Notes>
  <HiddenSlides>0</HiddenSlides>
  <MMClips>1</MMClips>
  <ScaleCrop>false</ScaleCrop>
  <HeadingPairs>
    <vt:vector size="4" baseType="variant">
      <vt:variant>
        <vt:lpstr>Tema</vt:lpstr>
      </vt:variant>
      <vt:variant>
        <vt:i4>1</vt:i4>
      </vt:variant>
      <vt:variant>
        <vt:lpstr>Titoli diapositive</vt:lpstr>
      </vt:variant>
      <vt:variant>
        <vt:i4>15</vt:i4>
      </vt:variant>
    </vt:vector>
  </HeadingPairs>
  <TitlesOfParts>
    <vt:vector size="16" baseType="lpstr">
      <vt:lpstr>TC102413829990</vt:lpstr>
      <vt:lpstr>Presentazione di PowerPoint</vt:lpstr>
      <vt:lpstr>Agenda</vt:lpstr>
      <vt:lpstr>Module’s Conceptual Map</vt:lpstr>
      <vt:lpstr>Module’s Conceptual Map</vt:lpstr>
      <vt:lpstr>The Pillars of Leadership</vt:lpstr>
      <vt:lpstr>Definition of Leadership</vt:lpstr>
      <vt:lpstr>Definition of Leadership</vt:lpstr>
      <vt:lpstr>The essence of leadership</vt:lpstr>
      <vt:lpstr>Why is leadership so important?</vt:lpstr>
      <vt:lpstr>Create an inspiring vision</vt:lpstr>
      <vt:lpstr>Motivating and inspiring</vt:lpstr>
      <vt:lpstr>Managing delivery of the vision</vt:lpstr>
      <vt:lpstr>Coaching and Building a Team  to Achieve the Vision</vt:lpstr>
      <vt:lpstr>Closing takeaways</vt:lpstr>
      <vt:lpstr>Question time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
  <cp:lastModifiedBy/>
  <dcterms:modified xsi:type="dcterms:W3CDTF">2015-10-12T00:36:49Z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TC102413829990</vt:lpwstr>
  </property>
</Properties>
</file>