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8" r:id="rId2"/>
    <p:sldId id="273" r:id="rId3"/>
    <p:sldId id="274" r:id="rId4"/>
    <p:sldId id="272" r:id="rId5"/>
    <p:sldId id="268" r:id="rId6"/>
    <p:sldId id="270" r:id="rId7"/>
    <p:sldId id="271" r:id="rId8"/>
    <p:sldId id="269" r:id="rId9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86658"/>
    <a:srgbClr val="9E9784"/>
    <a:srgbClr val="927E6F"/>
    <a:srgbClr val="C7B19B"/>
    <a:srgbClr val="3026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73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BCD9C1-1E78-4515-8A17-64B1F70B8D79}" type="datetimeFigureOut">
              <a:rPr lang="es-MX" smtClean="0"/>
              <a:t>28/05/2022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10E59B-6BD2-46A2-B3EE-864962E0DF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23191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A2A44-8B5C-49C4-978F-117599E9CA54}" type="datetimeFigureOut">
              <a:rPr lang="es-MX" smtClean="0"/>
              <a:t>28/05/2022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240AC-77AB-4AF7-97F6-08BF5E6F13D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4637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A2A44-8B5C-49C4-978F-117599E9CA54}" type="datetimeFigureOut">
              <a:rPr lang="es-MX" smtClean="0"/>
              <a:t>28/05/2022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240AC-77AB-4AF7-97F6-08BF5E6F13D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07389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A2A44-8B5C-49C4-978F-117599E9CA54}" type="datetimeFigureOut">
              <a:rPr lang="es-MX" smtClean="0"/>
              <a:t>28/05/2022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240AC-77AB-4AF7-97F6-08BF5E6F13D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9668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A2A44-8B5C-49C4-978F-117599E9CA54}" type="datetimeFigureOut">
              <a:rPr lang="es-MX" smtClean="0"/>
              <a:t>28/05/2022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240AC-77AB-4AF7-97F6-08BF5E6F13D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3380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A2A44-8B5C-49C4-978F-117599E9CA54}" type="datetimeFigureOut">
              <a:rPr lang="es-MX" smtClean="0"/>
              <a:t>28/05/2022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240AC-77AB-4AF7-97F6-08BF5E6F13D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9170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A2A44-8B5C-49C4-978F-117599E9CA54}" type="datetimeFigureOut">
              <a:rPr lang="es-MX" smtClean="0"/>
              <a:t>28/05/2022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240AC-77AB-4AF7-97F6-08BF5E6F13D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92001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A2A44-8B5C-49C4-978F-117599E9CA54}" type="datetimeFigureOut">
              <a:rPr lang="es-MX" smtClean="0"/>
              <a:t>28/05/2022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240AC-77AB-4AF7-97F6-08BF5E6F13D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772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A2A44-8B5C-49C4-978F-117599E9CA54}" type="datetimeFigureOut">
              <a:rPr lang="es-MX" smtClean="0"/>
              <a:t>28/05/2022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240AC-77AB-4AF7-97F6-08BF5E6F13D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8685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A2A44-8B5C-49C4-978F-117599E9CA54}" type="datetimeFigureOut">
              <a:rPr lang="es-MX" smtClean="0"/>
              <a:t>28/05/2022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240AC-77AB-4AF7-97F6-08BF5E6F13D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94636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A2A44-8B5C-49C4-978F-117599E9CA54}" type="datetimeFigureOut">
              <a:rPr lang="es-MX" smtClean="0"/>
              <a:t>28/05/2022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240AC-77AB-4AF7-97F6-08BF5E6F13D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4201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A2A44-8B5C-49C4-978F-117599E9CA54}" type="datetimeFigureOut">
              <a:rPr lang="es-MX" smtClean="0"/>
              <a:t>28/05/2022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240AC-77AB-4AF7-97F6-08BF5E6F13D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8371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DA2A44-8B5C-49C4-978F-117599E9CA54}" type="datetimeFigureOut">
              <a:rPr lang="es-MX" smtClean="0"/>
              <a:t>28/05/2022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240AC-77AB-4AF7-97F6-08BF5E6F13D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0947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0" y="-3288"/>
            <a:ext cx="12192000" cy="6858000"/>
          </a:xfrm>
          <a:prstGeom prst="rect">
            <a:avLst/>
          </a:prstGeom>
          <a:solidFill>
            <a:srgbClr val="C8B39A"/>
          </a:solidFill>
          <a:ln>
            <a:solidFill>
              <a:srgbClr val="C8B39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bg1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34998" y="1022759"/>
            <a:ext cx="10001250" cy="1109443"/>
          </a:xfrm>
        </p:spPr>
        <p:txBody>
          <a:bodyPr>
            <a:noAutofit/>
          </a:bodyPr>
          <a:lstStyle/>
          <a:p>
            <a:r>
              <a:rPr lang="es-MX" sz="3600" dirty="0" smtClean="0">
                <a:solidFill>
                  <a:schemeClr val="bg1"/>
                </a:solidFill>
                <a:latin typeface="PF Regal Display Pro" panose="02000803000000020003" pitchFamily="50" charset="0"/>
              </a:rPr>
              <a:t>Como potenciador para dedicarnos a lo que amamos y vivir en Propósito</a:t>
            </a:r>
            <a:endParaRPr lang="es-MX" sz="3600" dirty="0">
              <a:solidFill>
                <a:schemeClr val="bg1"/>
              </a:solidFill>
              <a:latin typeface="PF Regal Display Pro" panose="02000803000000020003" pitchFamily="50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-536028" y="262512"/>
            <a:ext cx="3930869" cy="638887"/>
          </a:xfrm>
          <a:prstGeom prst="rect">
            <a:avLst/>
          </a:prstGeom>
          <a:solidFill>
            <a:srgbClr val="F2EDE6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b="1" dirty="0" smtClean="0">
                <a:solidFill>
                  <a:schemeClr val="bg2">
                    <a:lumMod val="50000"/>
                  </a:schemeClr>
                </a:solidFill>
                <a:latin typeface="Raleway Medium" panose="020B0603030101060003" pitchFamily="34" charset="0"/>
              </a:rPr>
              <a:t>El Eneagrama</a:t>
            </a:r>
            <a:endParaRPr lang="es-MX" sz="3200" b="1" dirty="0">
              <a:solidFill>
                <a:schemeClr val="bg2">
                  <a:lumMod val="50000"/>
                </a:schemeClr>
              </a:solidFill>
              <a:latin typeface="Raleway Medium" panose="020B0603030101060003" pitchFamily="34" charset="0"/>
            </a:endParaRPr>
          </a:p>
        </p:txBody>
      </p:sp>
      <p:grpSp>
        <p:nvGrpSpPr>
          <p:cNvPr id="8" name="Grupo 7"/>
          <p:cNvGrpSpPr/>
          <p:nvPr/>
        </p:nvGrpSpPr>
        <p:grpSpPr>
          <a:xfrm>
            <a:off x="3370552" y="2677830"/>
            <a:ext cx="5450896" cy="3631254"/>
            <a:chOff x="2468668" y="1034799"/>
            <a:chExt cx="6716989" cy="4831926"/>
          </a:xfrm>
        </p:grpSpPr>
        <p:pic>
          <p:nvPicPr>
            <p:cNvPr id="9" name="Imagen 8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22" t="22837" b="22451"/>
            <a:stretch/>
          </p:blipFill>
          <p:spPr>
            <a:xfrm>
              <a:off x="3669030" y="1404131"/>
              <a:ext cx="4490597" cy="4462594"/>
            </a:xfrm>
            <a:prstGeom prst="rect">
              <a:avLst/>
            </a:prstGeom>
          </p:spPr>
        </p:pic>
        <p:sp>
          <p:nvSpPr>
            <p:cNvPr id="10" name="CuadroTexto 9"/>
            <p:cNvSpPr txBox="1"/>
            <p:nvPr/>
          </p:nvSpPr>
          <p:spPr>
            <a:xfrm>
              <a:off x="7297852" y="1891862"/>
              <a:ext cx="17235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dirty="0">
                  <a:solidFill>
                    <a:schemeClr val="bg1"/>
                  </a:solidFill>
                  <a:latin typeface="Raleway Medium" panose="020B0603030101060003" pitchFamily="34" charset="0"/>
                </a:rPr>
                <a:t>Perfeccionista</a:t>
              </a:r>
            </a:p>
          </p:txBody>
        </p:sp>
        <p:sp>
          <p:nvSpPr>
            <p:cNvPr id="11" name="CuadroTexto 10"/>
            <p:cNvSpPr txBox="1"/>
            <p:nvPr/>
          </p:nvSpPr>
          <p:spPr>
            <a:xfrm>
              <a:off x="8042127" y="2921141"/>
              <a:ext cx="109677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dirty="0">
                  <a:solidFill>
                    <a:schemeClr val="bg1"/>
                  </a:solidFill>
                  <a:latin typeface="Raleway Medium" panose="020B0603030101060003" pitchFamily="34" charset="0"/>
                </a:rPr>
                <a:t>Servicial</a:t>
              </a:r>
            </a:p>
          </p:txBody>
        </p:sp>
        <p:sp>
          <p:nvSpPr>
            <p:cNvPr id="12" name="CuadroTexto 11"/>
            <p:cNvSpPr txBox="1"/>
            <p:nvPr/>
          </p:nvSpPr>
          <p:spPr>
            <a:xfrm>
              <a:off x="7874079" y="4615355"/>
              <a:ext cx="13115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dirty="0">
                  <a:solidFill>
                    <a:schemeClr val="bg1"/>
                  </a:solidFill>
                  <a:latin typeface="Raleway Medium" panose="020B0603030101060003" pitchFamily="34" charset="0"/>
                </a:rPr>
                <a:t>Triunfador</a:t>
              </a:r>
            </a:p>
          </p:txBody>
        </p:sp>
        <p:sp>
          <p:nvSpPr>
            <p:cNvPr id="13" name="CuadroTexto 12"/>
            <p:cNvSpPr txBox="1"/>
            <p:nvPr/>
          </p:nvSpPr>
          <p:spPr>
            <a:xfrm>
              <a:off x="6742251" y="5459968"/>
              <a:ext cx="1111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dirty="0">
                  <a:solidFill>
                    <a:schemeClr val="bg1"/>
                  </a:solidFill>
                  <a:latin typeface="Raleway Medium" panose="020B0603030101060003" pitchFamily="34" charset="0"/>
                </a:rPr>
                <a:t>Sensible</a:t>
              </a:r>
            </a:p>
          </p:txBody>
        </p:sp>
        <p:sp>
          <p:nvSpPr>
            <p:cNvPr id="14" name="CuadroTexto 13"/>
            <p:cNvSpPr txBox="1"/>
            <p:nvPr/>
          </p:nvSpPr>
          <p:spPr>
            <a:xfrm>
              <a:off x="3444255" y="5459968"/>
              <a:ext cx="15279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dirty="0">
                  <a:solidFill>
                    <a:schemeClr val="bg1"/>
                  </a:solidFill>
                  <a:latin typeface="Raleway Medium" panose="020B0603030101060003" pitchFamily="34" charset="0"/>
                </a:rPr>
                <a:t>Investigador</a:t>
              </a:r>
            </a:p>
          </p:txBody>
        </p:sp>
        <p:sp>
          <p:nvSpPr>
            <p:cNvPr id="15" name="CuadroTexto 14"/>
            <p:cNvSpPr txBox="1"/>
            <p:nvPr/>
          </p:nvSpPr>
          <p:spPr>
            <a:xfrm>
              <a:off x="3119487" y="4615355"/>
              <a:ext cx="6495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s-MX" dirty="0">
                  <a:solidFill>
                    <a:schemeClr val="bg1"/>
                  </a:solidFill>
                  <a:latin typeface="Raleway Medium" panose="020B0603030101060003" pitchFamily="34" charset="0"/>
                </a:rPr>
                <a:t>Leal</a:t>
              </a:r>
            </a:p>
          </p:txBody>
        </p:sp>
        <p:sp>
          <p:nvSpPr>
            <p:cNvPr id="16" name="CuadroTexto 15"/>
            <p:cNvSpPr txBox="1"/>
            <p:nvPr/>
          </p:nvSpPr>
          <p:spPr>
            <a:xfrm>
              <a:off x="2468668" y="3234587"/>
              <a:ext cx="13003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dirty="0">
                  <a:solidFill>
                    <a:schemeClr val="bg1"/>
                  </a:solidFill>
                  <a:latin typeface="Raleway Medium" panose="020B0603030101060003" pitchFamily="34" charset="0"/>
                </a:rPr>
                <a:t>Entusiasta</a:t>
              </a:r>
            </a:p>
          </p:txBody>
        </p:sp>
        <p:sp>
          <p:nvSpPr>
            <p:cNvPr id="17" name="CuadroTexto 16"/>
            <p:cNvSpPr txBox="1"/>
            <p:nvPr/>
          </p:nvSpPr>
          <p:spPr>
            <a:xfrm>
              <a:off x="3669030" y="1891862"/>
              <a:ext cx="7377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dirty="0">
                  <a:solidFill>
                    <a:schemeClr val="bg1"/>
                  </a:solidFill>
                  <a:latin typeface="Raleway Medium" panose="020B0603030101060003" pitchFamily="34" charset="0"/>
                </a:rPr>
                <a:t>Líder</a:t>
              </a:r>
            </a:p>
          </p:txBody>
        </p:sp>
        <p:sp>
          <p:nvSpPr>
            <p:cNvPr id="18" name="CuadroTexto 17"/>
            <p:cNvSpPr txBox="1"/>
            <p:nvPr/>
          </p:nvSpPr>
          <p:spPr>
            <a:xfrm>
              <a:off x="5068770" y="1034799"/>
              <a:ext cx="14109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dirty="0">
                  <a:solidFill>
                    <a:schemeClr val="bg1"/>
                  </a:solidFill>
                  <a:latin typeface="Raleway Medium" panose="020B0603030101060003" pitchFamily="34" charset="0"/>
                </a:rPr>
                <a:t>Conciliador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00771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0" y="2255240"/>
            <a:ext cx="12192000" cy="2968269"/>
          </a:xfrm>
          <a:prstGeom prst="rect">
            <a:avLst/>
          </a:prstGeom>
          <a:solidFill>
            <a:srgbClr val="C8B39A"/>
          </a:solidFill>
          <a:ln>
            <a:solidFill>
              <a:srgbClr val="C8B39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bg1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95375" y="2545574"/>
            <a:ext cx="10001250" cy="2387600"/>
          </a:xfrm>
        </p:spPr>
        <p:txBody>
          <a:bodyPr>
            <a:noAutofit/>
          </a:bodyPr>
          <a:lstStyle/>
          <a:p>
            <a:r>
              <a:rPr lang="es-MX" sz="4400" dirty="0" smtClean="0">
                <a:solidFill>
                  <a:schemeClr val="bg1"/>
                </a:solidFill>
                <a:latin typeface="PF Regal Display Pro" panose="02000803000000020003" pitchFamily="50" charset="0"/>
              </a:rPr>
              <a:t>Si no necesitaras dinero, ¿te seguirías dedicando a lo que te dedicas?</a:t>
            </a:r>
            <a:endParaRPr lang="es-MX" sz="4400" dirty="0">
              <a:solidFill>
                <a:schemeClr val="bg1"/>
              </a:solidFill>
              <a:latin typeface="PF Regal Display Pro" panose="02000803000000020003" pitchFamily="50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929" b="20577"/>
          <a:stretch/>
        </p:blipFill>
        <p:spPr>
          <a:xfrm>
            <a:off x="10553471" y="6080726"/>
            <a:ext cx="1638529" cy="683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5592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0" y="2255240"/>
            <a:ext cx="12192000" cy="2968269"/>
          </a:xfrm>
          <a:prstGeom prst="rect">
            <a:avLst/>
          </a:prstGeom>
          <a:solidFill>
            <a:srgbClr val="C8B39A"/>
          </a:solidFill>
          <a:ln>
            <a:solidFill>
              <a:srgbClr val="C8B39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bg1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95375" y="2545574"/>
            <a:ext cx="10001250" cy="2387600"/>
          </a:xfrm>
        </p:spPr>
        <p:txBody>
          <a:bodyPr>
            <a:noAutofit/>
          </a:bodyPr>
          <a:lstStyle/>
          <a:p>
            <a:r>
              <a:rPr lang="es-MX" sz="4400" dirty="0" smtClean="0">
                <a:solidFill>
                  <a:schemeClr val="bg1"/>
                </a:solidFill>
                <a:latin typeface="PF Regal Display Pro" panose="02000803000000020003" pitchFamily="50" charset="0"/>
              </a:rPr>
              <a:t>¿Cuál es la principal resistencia que tienes actualmente que te impide ir por la vida de tus sueños?</a:t>
            </a:r>
            <a:endParaRPr lang="es-MX" sz="4400" dirty="0">
              <a:solidFill>
                <a:schemeClr val="bg1"/>
              </a:solidFill>
              <a:latin typeface="PF Regal Display Pro" panose="02000803000000020003" pitchFamily="50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929" b="20577"/>
          <a:stretch/>
        </p:blipFill>
        <p:spPr>
          <a:xfrm>
            <a:off x="10553471" y="6080726"/>
            <a:ext cx="1638529" cy="683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7684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7B19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2" t="22837" b="22451"/>
          <a:stretch/>
        </p:blipFill>
        <p:spPr>
          <a:xfrm>
            <a:off x="3669030" y="1404131"/>
            <a:ext cx="4490597" cy="4462594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500"/>
          <a:stretch/>
        </p:blipFill>
        <p:spPr>
          <a:xfrm>
            <a:off x="0" y="0"/>
            <a:ext cx="4528393" cy="1891862"/>
          </a:xfrm>
          <a:prstGeom prst="rect">
            <a:avLst/>
          </a:prstGeom>
        </p:spPr>
      </p:pic>
      <p:sp>
        <p:nvSpPr>
          <p:cNvPr id="22" name="CuadroTexto 21"/>
          <p:cNvSpPr txBox="1"/>
          <p:nvPr/>
        </p:nvSpPr>
        <p:spPr>
          <a:xfrm>
            <a:off x="3836382" y="1034799"/>
            <a:ext cx="39934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dirty="0" smtClean="0">
                <a:solidFill>
                  <a:schemeClr val="bg1"/>
                </a:solidFill>
                <a:latin typeface="Raleway Medium" panose="020B0603030101060003" pitchFamily="34" charset="0"/>
              </a:rPr>
              <a:t>Procrastinación. Pereza. Indolencia </a:t>
            </a:r>
            <a:endParaRPr lang="es-MX" dirty="0">
              <a:solidFill>
                <a:schemeClr val="bg1"/>
              </a:solidFill>
              <a:latin typeface="Raleway Medium" panose="020B0603030101060003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57839" y="1891862"/>
            <a:ext cx="4148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MX" dirty="0" smtClean="0">
                <a:solidFill>
                  <a:schemeClr val="bg1"/>
                </a:solidFill>
                <a:latin typeface="Raleway Medium" panose="020B0603030101060003" pitchFamily="34" charset="0"/>
              </a:rPr>
              <a:t>Control. Vulnerabilidad. Indefensión. </a:t>
            </a:r>
            <a:endParaRPr lang="es-MX" dirty="0">
              <a:solidFill>
                <a:schemeClr val="bg1"/>
              </a:solidFill>
              <a:latin typeface="Raleway Medium" panose="020B0603030101060003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915359" y="3234587"/>
            <a:ext cx="2853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MX" dirty="0" smtClean="0">
                <a:solidFill>
                  <a:schemeClr val="bg1"/>
                </a:solidFill>
                <a:latin typeface="Raleway Medium" panose="020B0603030101060003" pitchFamily="34" charset="0"/>
              </a:rPr>
              <a:t>Desenfoque. Dispersión. </a:t>
            </a:r>
          </a:p>
          <a:p>
            <a:pPr algn="r"/>
            <a:r>
              <a:rPr lang="es-MX" dirty="0" smtClean="0">
                <a:solidFill>
                  <a:schemeClr val="bg1"/>
                </a:solidFill>
                <a:latin typeface="Raleway Medium" panose="020B0603030101060003" pitchFamily="34" charset="0"/>
              </a:rPr>
              <a:t>Falta de compromiso. </a:t>
            </a:r>
            <a:endParaRPr lang="es-MX" dirty="0">
              <a:solidFill>
                <a:schemeClr val="bg1"/>
              </a:solidFill>
              <a:latin typeface="Raleway Medium" panose="020B0603030101060003" pitchFamily="34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-48047" y="4615355"/>
            <a:ext cx="38170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MX" dirty="0" smtClean="0">
                <a:solidFill>
                  <a:schemeClr val="bg1"/>
                </a:solidFill>
                <a:latin typeface="Raleway Medium" panose="020B0603030101060003" pitchFamily="34" charset="0"/>
              </a:rPr>
              <a:t>Duda. Inseguridad. Desconfianza. </a:t>
            </a:r>
          </a:p>
          <a:p>
            <a:pPr algn="r"/>
            <a:r>
              <a:rPr lang="es-MX" dirty="0" smtClean="0">
                <a:solidFill>
                  <a:schemeClr val="bg1"/>
                </a:solidFill>
                <a:latin typeface="Raleway Medium" panose="020B0603030101060003" pitchFamily="34" charset="0"/>
              </a:rPr>
              <a:t>Sobre-análisis</a:t>
            </a:r>
            <a:endParaRPr lang="es-MX" dirty="0">
              <a:solidFill>
                <a:schemeClr val="bg1"/>
              </a:solidFill>
              <a:latin typeface="Raleway Medium" panose="020B0603030101060003" pitchFamily="34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978838" y="5459968"/>
            <a:ext cx="39757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MX" dirty="0" smtClean="0">
                <a:solidFill>
                  <a:schemeClr val="bg1"/>
                </a:solidFill>
                <a:latin typeface="Raleway Medium" panose="020B0603030101060003" pitchFamily="34" charset="0"/>
              </a:rPr>
              <a:t>Insuficiencia. Falta de preparación. </a:t>
            </a:r>
          </a:p>
          <a:p>
            <a:pPr algn="r"/>
            <a:r>
              <a:rPr lang="es-MX" dirty="0" smtClean="0">
                <a:solidFill>
                  <a:schemeClr val="bg1"/>
                </a:solidFill>
                <a:latin typeface="Raleway Medium" panose="020B0603030101060003" pitchFamily="34" charset="0"/>
              </a:rPr>
              <a:t>Avaricia intelectual.</a:t>
            </a:r>
            <a:endParaRPr lang="es-MX" dirty="0">
              <a:solidFill>
                <a:schemeClr val="bg1"/>
              </a:solidFill>
              <a:latin typeface="Raleway Medium" panose="020B0603030101060003" pitchFamily="34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6742251" y="5459968"/>
            <a:ext cx="53767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>
                <a:solidFill>
                  <a:schemeClr val="bg1"/>
                </a:solidFill>
                <a:latin typeface="Raleway Medium" panose="020B0603030101060003" pitchFamily="34" charset="0"/>
              </a:rPr>
              <a:t>Comparación. Desorden emocional. Inferioridad.</a:t>
            </a:r>
            <a:endParaRPr lang="es-MX" dirty="0">
              <a:solidFill>
                <a:schemeClr val="bg1"/>
              </a:solidFill>
              <a:latin typeface="Raleway Medium" panose="020B0603030101060003" pitchFamily="34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7874079" y="4615355"/>
            <a:ext cx="38940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>
                <a:solidFill>
                  <a:schemeClr val="bg1"/>
                </a:solidFill>
                <a:latin typeface="Raleway Medium" panose="020B0603030101060003" pitchFamily="34" charset="0"/>
              </a:rPr>
              <a:t>No ser el mejor. Rechazo. Miedo a </a:t>
            </a:r>
          </a:p>
          <a:p>
            <a:r>
              <a:rPr lang="es-MX" dirty="0" smtClean="0">
                <a:solidFill>
                  <a:schemeClr val="bg1"/>
                </a:solidFill>
                <a:latin typeface="Raleway Medium" panose="020B0603030101060003" pitchFamily="34" charset="0"/>
              </a:rPr>
              <a:t>perder identidad</a:t>
            </a:r>
            <a:endParaRPr lang="es-MX" dirty="0">
              <a:solidFill>
                <a:schemeClr val="bg1"/>
              </a:solidFill>
              <a:latin typeface="Raleway Medium" panose="020B0603030101060003" pitchFamily="34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8042127" y="2921141"/>
            <a:ext cx="33041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>
                <a:solidFill>
                  <a:schemeClr val="bg1"/>
                </a:solidFill>
                <a:latin typeface="Raleway Medium" panose="020B0603030101060003" pitchFamily="34" charset="0"/>
              </a:rPr>
              <a:t>Desaprobación. Soledad. No </a:t>
            </a:r>
          </a:p>
          <a:p>
            <a:r>
              <a:rPr lang="es-MX" dirty="0" smtClean="0">
                <a:solidFill>
                  <a:schemeClr val="bg1"/>
                </a:solidFill>
                <a:latin typeface="Raleway Medium" panose="020B0603030101060003" pitchFamily="34" charset="0"/>
              </a:rPr>
              <a:t>priorizarse.</a:t>
            </a:r>
            <a:endParaRPr lang="es-MX" dirty="0">
              <a:solidFill>
                <a:schemeClr val="bg1"/>
              </a:solidFill>
              <a:latin typeface="Raleway Medium" panose="020B0603030101060003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7297852" y="1891862"/>
            <a:ext cx="3576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>
                <a:solidFill>
                  <a:schemeClr val="bg1"/>
                </a:solidFill>
                <a:latin typeface="Raleway Medium" panose="020B0603030101060003" pitchFamily="34" charset="0"/>
              </a:rPr>
              <a:t>Perfección. Críticas. Estructura. </a:t>
            </a:r>
            <a:endParaRPr lang="es-MX" dirty="0">
              <a:solidFill>
                <a:schemeClr val="bg1"/>
              </a:solidFill>
              <a:latin typeface="Raleway Medium" panose="020B06030301010600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0832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0" y="2255240"/>
            <a:ext cx="12192000" cy="2968269"/>
          </a:xfrm>
          <a:prstGeom prst="rect">
            <a:avLst/>
          </a:prstGeom>
          <a:solidFill>
            <a:srgbClr val="C8B39A"/>
          </a:solidFill>
          <a:ln>
            <a:solidFill>
              <a:srgbClr val="C8B39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bg1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95375" y="2545574"/>
            <a:ext cx="10001250" cy="2387600"/>
          </a:xfrm>
        </p:spPr>
        <p:txBody>
          <a:bodyPr>
            <a:noAutofit/>
          </a:bodyPr>
          <a:lstStyle/>
          <a:p>
            <a:r>
              <a:rPr lang="es-MX" sz="4400" dirty="0" smtClean="0">
                <a:solidFill>
                  <a:schemeClr val="bg1"/>
                </a:solidFill>
                <a:latin typeface="PF Regal Display Pro" panose="02000803000000020003" pitchFamily="50" charset="0"/>
              </a:rPr>
              <a:t>¿Cuál es la principal resistencia que tienes actualmente que te impide ir por la vida de tus sueños?</a:t>
            </a:r>
            <a:endParaRPr lang="es-MX" sz="4400" dirty="0">
              <a:solidFill>
                <a:schemeClr val="bg1"/>
              </a:solidFill>
              <a:latin typeface="PF Regal Display Pro" panose="02000803000000020003" pitchFamily="50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929" b="20577"/>
          <a:stretch/>
        </p:blipFill>
        <p:spPr>
          <a:xfrm>
            <a:off x="10553471" y="6080726"/>
            <a:ext cx="1638529" cy="683174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-536028" y="262512"/>
            <a:ext cx="3930869" cy="638887"/>
          </a:xfrm>
          <a:prstGeom prst="rect">
            <a:avLst/>
          </a:prstGeom>
          <a:solidFill>
            <a:srgbClr val="F2EDE6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b="1" dirty="0" smtClean="0">
                <a:solidFill>
                  <a:schemeClr val="bg2">
                    <a:lumMod val="50000"/>
                  </a:schemeClr>
                </a:solidFill>
                <a:latin typeface="Raleway Medium" panose="020B0603030101060003" pitchFamily="34" charset="0"/>
              </a:rPr>
              <a:t>Reflexiones</a:t>
            </a:r>
            <a:endParaRPr lang="es-MX" sz="3200" b="1" dirty="0">
              <a:solidFill>
                <a:schemeClr val="bg2">
                  <a:lumMod val="50000"/>
                </a:schemeClr>
              </a:solidFill>
              <a:latin typeface="Raleway Medium" panose="020B06030301010600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0754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1095375" y="2545574"/>
            <a:ext cx="10001250" cy="23876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4800" dirty="0" smtClean="0">
                <a:latin typeface="PF Regal Display Pro" panose="02000803000000020003" pitchFamily="50" charset="0"/>
              </a:rPr>
              <a:t>Ya veo las resistencias que me alejan de compartir mi propósito, ¿y ahora qué?</a:t>
            </a:r>
            <a:endParaRPr lang="es-MX" sz="4800" dirty="0">
              <a:latin typeface="PF Regal Display Pro" panose="02000803000000020003" pitchFamily="50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929" b="20577"/>
          <a:stretch/>
        </p:blipFill>
        <p:spPr>
          <a:xfrm>
            <a:off x="10553471" y="6080726"/>
            <a:ext cx="1638529" cy="683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7377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8665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750" y="800100"/>
            <a:ext cx="5524500" cy="552450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3" name="Terminador 2"/>
          <p:cNvSpPr/>
          <p:nvPr/>
        </p:nvSpPr>
        <p:spPr>
          <a:xfrm>
            <a:off x="7486650" y="2971800"/>
            <a:ext cx="3314700" cy="1104900"/>
          </a:xfrm>
          <a:prstGeom prst="flowChartTerminator">
            <a:avLst/>
          </a:prstGeom>
          <a:gradFill>
            <a:gsLst>
              <a:gs pos="0">
                <a:srgbClr val="C7B19B"/>
              </a:gs>
              <a:gs pos="50000">
                <a:srgbClr val="927E6F"/>
              </a:gs>
              <a:gs pos="100000">
                <a:srgbClr val="786658"/>
              </a:gs>
            </a:gsLst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Link de acceso en el chat</a:t>
            </a:r>
            <a:endParaRPr lang="es-MX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8105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7B19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2468668" y="1034799"/>
            <a:ext cx="6716989" cy="4831926"/>
            <a:chOff x="2468668" y="1034799"/>
            <a:chExt cx="6716989" cy="4831926"/>
          </a:xfrm>
        </p:grpSpPr>
        <p:pic>
          <p:nvPicPr>
            <p:cNvPr id="3" name="Imagen 2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22" t="22837" b="22451"/>
            <a:stretch/>
          </p:blipFill>
          <p:spPr>
            <a:xfrm>
              <a:off x="3669030" y="1404131"/>
              <a:ext cx="4490597" cy="4462594"/>
            </a:xfrm>
            <a:prstGeom prst="rect">
              <a:avLst/>
            </a:prstGeom>
          </p:spPr>
        </p:pic>
        <p:sp>
          <p:nvSpPr>
            <p:cNvPr id="14" name="CuadroTexto 13"/>
            <p:cNvSpPr txBox="1"/>
            <p:nvPr/>
          </p:nvSpPr>
          <p:spPr>
            <a:xfrm>
              <a:off x="7297852" y="1891862"/>
              <a:ext cx="17235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dirty="0">
                  <a:solidFill>
                    <a:schemeClr val="bg1"/>
                  </a:solidFill>
                  <a:latin typeface="Raleway Medium" panose="020B0603030101060003" pitchFamily="34" charset="0"/>
                </a:rPr>
                <a:t>Perfeccionista</a:t>
              </a:r>
            </a:p>
          </p:txBody>
        </p:sp>
        <p:sp>
          <p:nvSpPr>
            <p:cNvPr id="15" name="CuadroTexto 14"/>
            <p:cNvSpPr txBox="1"/>
            <p:nvPr/>
          </p:nvSpPr>
          <p:spPr>
            <a:xfrm>
              <a:off x="8042127" y="2921141"/>
              <a:ext cx="109677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dirty="0">
                  <a:solidFill>
                    <a:schemeClr val="bg1"/>
                  </a:solidFill>
                  <a:latin typeface="Raleway Medium" panose="020B0603030101060003" pitchFamily="34" charset="0"/>
                </a:rPr>
                <a:t>Servicial</a:t>
              </a:r>
            </a:p>
          </p:txBody>
        </p:sp>
        <p:sp>
          <p:nvSpPr>
            <p:cNvPr id="16" name="CuadroTexto 15"/>
            <p:cNvSpPr txBox="1"/>
            <p:nvPr/>
          </p:nvSpPr>
          <p:spPr>
            <a:xfrm>
              <a:off x="7874079" y="4615355"/>
              <a:ext cx="13115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dirty="0">
                  <a:solidFill>
                    <a:schemeClr val="bg1"/>
                  </a:solidFill>
                  <a:latin typeface="Raleway Medium" panose="020B0603030101060003" pitchFamily="34" charset="0"/>
                </a:rPr>
                <a:t>Triunfador</a:t>
              </a:r>
            </a:p>
          </p:txBody>
        </p:sp>
        <p:sp>
          <p:nvSpPr>
            <p:cNvPr id="17" name="CuadroTexto 16"/>
            <p:cNvSpPr txBox="1"/>
            <p:nvPr/>
          </p:nvSpPr>
          <p:spPr>
            <a:xfrm>
              <a:off x="6742251" y="5459968"/>
              <a:ext cx="1111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dirty="0">
                  <a:solidFill>
                    <a:schemeClr val="bg1"/>
                  </a:solidFill>
                  <a:latin typeface="Raleway Medium" panose="020B0603030101060003" pitchFamily="34" charset="0"/>
                </a:rPr>
                <a:t>Sensible</a:t>
              </a:r>
            </a:p>
          </p:txBody>
        </p:sp>
        <p:sp>
          <p:nvSpPr>
            <p:cNvPr id="18" name="CuadroTexto 17"/>
            <p:cNvSpPr txBox="1"/>
            <p:nvPr/>
          </p:nvSpPr>
          <p:spPr>
            <a:xfrm>
              <a:off x="3444255" y="5459968"/>
              <a:ext cx="15279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dirty="0">
                  <a:solidFill>
                    <a:schemeClr val="bg1"/>
                  </a:solidFill>
                  <a:latin typeface="Raleway Medium" panose="020B0603030101060003" pitchFamily="34" charset="0"/>
                </a:rPr>
                <a:t>Investigador</a:t>
              </a:r>
            </a:p>
          </p:txBody>
        </p:sp>
        <p:sp>
          <p:nvSpPr>
            <p:cNvPr id="19" name="CuadroTexto 18"/>
            <p:cNvSpPr txBox="1"/>
            <p:nvPr/>
          </p:nvSpPr>
          <p:spPr>
            <a:xfrm>
              <a:off x="3119487" y="4615355"/>
              <a:ext cx="6495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s-MX" dirty="0">
                  <a:solidFill>
                    <a:schemeClr val="bg1"/>
                  </a:solidFill>
                  <a:latin typeface="Raleway Medium" panose="020B0603030101060003" pitchFamily="34" charset="0"/>
                </a:rPr>
                <a:t>Leal</a:t>
              </a:r>
            </a:p>
          </p:txBody>
        </p:sp>
        <p:sp>
          <p:nvSpPr>
            <p:cNvPr id="20" name="CuadroTexto 19"/>
            <p:cNvSpPr txBox="1"/>
            <p:nvPr/>
          </p:nvSpPr>
          <p:spPr>
            <a:xfrm>
              <a:off x="2468668" y="3234587"/>
              <a:ext cx="13003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dirty="0">
                  <a:solidFill>
                    <a:schemeClr val="bg1"/>
                  </a:solidFill>
                  <a:latin typeface="Raleway Medium" panose="020B0603030101060003" pitchFamily="34" charset="0"/>
                </a:rPr>
                <a:t>Entusiasta</a:t>
              </a:r>
            </a:p>
          </p:txBody>
        </p:sp>
        <p:sp>
          <p:nvSpPr>
            <p:cNvPr id="21" name="CuadroTexto 20"/>
            <p:cNvSpPr txBox="1"/>
            <p:nvPr/>
          </p:nvSpPr>
          <p:spPr>
            <a:xfrm>
              <a:off x="3669030" y="1891862"/>
              <a:ext cx="7377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dirty="0">
                  <a:solidFill>
                    <a:schemeClr val="bg1"/>
                  </a:solidFill>
                  <a:latin typeface="Raleway Medium" panose="020B0603030101060003" pitchFamily="34" charset="0"/>
                </a:rPr>
                <a:t>Líder</a:t>
              </a:r>
            </a:p>
          </p:txBody>
        </p:sp>
        <p:sp>
          <p:nvSpPr>
            <p:cNvPr id="22" name="CuadroTexto 21"/>
            <p:cNvSpPr txBox="1"/>
            <p:nvPr/>
          </p:nvSpPr>
          <p:spPr>
            <a:xfrm>
              <a:off x="5068770" y="1034799"/>
              <a:ext cx="14109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dirty="0">
                  <a:solidFill>
                    <a:schemeClr val="bg1"/>
                  </a:solidFill>
                  <a:latin typeface="Raleway Medium" panose="020B0603030101060003" pitchFamily="34" charset="0"/>
                </a:rPr>
                <a:t>Conciliador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46897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177</Words>
  <Application>Microsoft Office PowerPoint</Application>
  <PresentationFormat>Panorámica</PresentationFormat>
  <Paragraphs>40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PF Regal Display Pro</vt:lpstr>
      <vt:lpstr>Raleway Medium</vt:lpstr>
      <vt:lpstr>Tema de Office</vt:lpstr>
      <vt:lpstr>Como potenciador para dedicarnos a lo que amamos y vivir en Propósito</vt:lpstr>
      <vt:lpstr>Si no necesitaras dinero, ¿te seguirías dedicando a lo que te dedicas?</vt:lpstr>
      <vt:lpstr>¿Cuál es la principal resistencia que tienes actualmente que te impide ir por la vida de tus sueños?</vt:lpstr>
      <vt:lpstr>Presentación de PowerPoint</vt:lpstr>
      <vt:lpstr>¿Cuál es la principal resistencia que tienes actualmente que te impide ir por la vida de tus sueños?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Como potenciador para dedicarnos a lo que amamos y vivir en Propósito</dc:title>
  <dc:creator>compufacil</dc:creator>
  <cp:lastModifiedBy>compufacil</cp:lastModifiedBy>
  <cp:revision>15</cp:revision>
  <dcterms:created xsi:type="dcterms:W3CDTF">2022-05-25T16:44:19Z</dcterms:created>
  <dcterms:modified xsi:type="dcterms:W3CDTF">2022-05-28T15:51:06Z</dcterms:modified>
</cp:coreProperties>
</file>