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7" r:id="rId2"/>
    <p:sldId id="535" r:id="rId3"/>
    <p:sldId id="359" r:id="rId4"/>
    <p:sldId id="536" r:id="rId5"/>
    <p:sldId id="340" r:id="rId6"/>
    <p:sldId id="365" r:id="rId7"/>
    <p:sldId id="366" r:id="rId8"/>
    <p:sldId id="368" r:id="rId9"/>
    <p:sldId id="369" r:id="rId10"/>
    <p:sldId id="370" r:id="rId11"/>
    <p:sldId id="372" r:id="rId12"/>
    <p:sldId id="375" r:id="rId13"/>
    <p:sldId id="377" r:id="rId14"/>
    <p:sldId id="378" r:id="rId15"/>
    <p:sldId id="379" r:id="rId16"/>
    <p:sldId id="380" r:id="rId17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D77"/>
    <a:srgbClr val="F48277"/>
    <a:srgbClr val="EEC047"/>
    <a:srgbClr val="91A7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60" autoAdjust="0"/>
    <p:restoredTop sz="94660"/>
  </p:normalViewPr>
  <p:slideViewPr>
    <p:cSldViewPr>
      <p:cViewPr>
        <p:scale>
          <a:sx n="66" d="100"/>
          <a:sy n="66" d="100"/>
        </p:scale>
        <p:origin x="-1596" y="-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2E11-D159-47AA-89F1-3E8F0AF152F2}" type="datetimeFigureOut">
              <a:rPr lang="en-US" smtClean="0"/>
              <a:pPr/>
              <a:t>30/11/2019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27A03-77D1-4261-8213-90BA5675AC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474" y="162055"/>
            <a:ext cx="1001445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92A2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Futura Lt BT"/>
                <a:cs typeface="Futura Lt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92A2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92A2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91995" y="7056018"/>
            <a:ext cx="761904" cy="438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474" y="162055"/>
            <a:ext cx="211391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92A2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5240" y="2025086"/>
            <a:ext cx="9782919" cy="337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Futura Lt BT"/>
                <a:cs typeface="Futura Lt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41300" y="7316762"/>
            <a:ext cx="2903220" cy="14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30/11/2019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9500" y="2945299"/>
            <a:ext cx="8915400" cy="836126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4000" b="1" spc="-5" dirty="0">
                <a:solidFill>
                  <a:srgbClr val="EC8423"/>
                </a:solidFill>
                <a:latin typeface="Futura Hv BT"/>
                <a:cs typeface="Futura Hv BT"/>
              </a:rPr>
              <a:t>CASE</a:t>
            </a:r>
            <a:r>
              <a:rPr sz="4000" b="1" spc="-20" dirty="0">
                <a:solidFill>
                  <a:srgbClr val="EC8423"/>
                </a:solidFill>
                <a:latin typeface="Futura Hv BT"/>
                <a:cs typeface="Futura Hv BT"/>
              </a:rPr>
              <a:t> STUDY</a:t>
            </a:r>
            <a:r>
              <a:rPr lang="en-IN" sz="4000" b="1" dirty="0">
                <a:solidFill>
                  <a:srgbClr val="EC8423"/>
                </a:solidFill>
                <a:latin typeface="Futura Hv BT"/>
                <a:cs typeface="Futura Hv BT"/>
              </a:rPr>
              <a:t> | </a:t>
            </a:r>
            <a:r>
              <a:rPr sz="4800" i="1" spc="-5" dirty="0">
                <a:latin typeface="Futura Bk BT"/>
                <a:cs typeface="Futura Bk BT"/>
              </a:rPr>
              <a:t>The Good</a:t>
            </a:r>
            <a:r>
              <a:rPr sz="4800" i="1" spc="-90" dirty="0">
                <a:latin typeface="Futura Bk BT"/>
                <a:cs typeface="Futura Bk BT"/>
              </a:rPr>
              <a:t> </a:t>
            </a:r>
            <a:r>
              <a:rPr sz="4800" i="1" dirty="0">
                <a:latin typeface="Futura Bk BT"/>
                <a:cs typeface="Futura Bk BT"/>
              </a:rPr>
              <a:t>Kitchen</a:t>
            </a:r>
            <a:endParaRPr sz="4000" dirty="0">
              <a:latin typeface="Futura Bk BT"/>
              <a:cs typeface="Futura Bk B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xmlns="" id="{C06522AA-7261-4D23-9280-ED6C3A150AC4}"/>
              </a:ext>
            </a:extLst>
          </p:cNvPr>
          <p:cNvSpPr txBox="1"/>
          <p:nvPr/>
        </p:nvSpPr>
        <p:spPr>
          <a:xfrm>
            <a:off x="1079500" y="4314825"/>
            <a:ext cx="8534400" cy="713016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60"/>
              </a:spcBef>
            </a:pPr>
            <a:r>
              <a:rPr lang="en-IN" sz="4000" b="1" spc="-5" dirty="0">
                <a:solidFill>
                  <a:schemeClr val="bg1">
                    <a:lumMod val="65000"/>
                  </a:schemeClr>
                </a:solidFill>
                <a:latin typeface="Futura Hv BT"/>
                <a:cs typeface="Futura Hv BT"/>
              </a:rPr>
              <a:t>What is?</a:t>
            </a:r>
            <a:endParaRPr sz="4000" dirty="0">
              <a:solidFill>
                <a:schemeClr val="bg1">
                  <a:lumMod val="65000"/>
                </a:schemeClr>
              </a:solidFill>
              <a:latin typeface="Futura Bk BT"/>
              <a:cs typeface="Futura Bk BT"/>
            </a:endParaRPr>
          </a:p>
        </p:txBody>
      </p:sp>
      <p:pic>
        <p:nvPicPr>
          <p:cNvPr id="5" name="Picture 4" descr="Case Stu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- What was the aim of the third workshop?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- What were the prototypes that got generated?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- Why were even the minutest of the details asked to the participants?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4" name="Picture 3" descr="Case Stu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53" t="20203" r="18432" b="10768"/>
          <a:stretch>
            <a:fillRect/>
          </a:stretch>
        </p:blipFill>
        <p:spPr bwMode="auto">
          <a:xfrm>
            <a:off x="304800" y="966364"/>
            <a:ext cx="10083800" cy="563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ase Stu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ED84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507" y="276225"/>
            <a:ext cx="2721226" cy="857158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2700" marR="5080">
              <a:lnSpc>
                <a:spcPct val="98500"/>
              </a:lnSpc>
              <a:spcBef>
                <a:spcPts val="150"/>
              </a:spcBef>
            </a:pPr>
            <a:r>
              <a:rPr lang="en-IN" dirty="0"/>
              <a:t>Prototyping</a:t>
            </a:r>
            <a:br>
              <a:rPr lang="en-IN" dirty="0"/>
            </a:br>
            <a:r>
              <a:rPr sz="2500" b="0" i="1" spc="-5" dirty="0">
                <a:latin typeface="Futura Lt BT"/>
                <a:cs typeface="Futura Lt BT"/>
              </a:rPr>
              <a:t>Design</a:t>
            </a:r>
            <a:r>
              <a:rPr sz="2500" b="0" i="1" spc="-55" dirty="0">
                <a:latin typeface="Futura Lt BT"/>
                <a:cs typeface="Futura Lt BT"/>
              </a:rPr>
              <a:t> </a:t>
            </a:r>
            <a:r>
              <a:rPr sz="2500" b="0" i="1" spc="-75" dirty="0">
                <a:latin typeface="Futura Lt BT"/>
                <a:cs typeface="Futura Lt BT"/>
              </a:rPr>
              <a:t>Tool</a:t>
            </a:r>
            <a:endParaRPr sz="2500" dirty="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4840286"/>
            <a:ext cx="59258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000" dirty="0">
                <a:latin typeface="Futura Hv BT"/>
                <a:cs typeface="Futura Hv BT"/>
              </a:rPr>
              <a:t>Make it tangible and concrete. Draw a picture, tell a story, take a photo, make a map..</a:t>
            </a:r>
            <a:endParaRPr sz="2000" dirty="0">
              <a:latin typeface="Futura Hv BT"/>
              <a:cs typeface="Futura Hv BT"/>
            </a:endParaRPr>
          </a:p>
        </p:txBody>
      </p:sp>
      <p:pic>
        <p:nvPicPr>
          <p:cNvPr id="6" name="Picture 5" descr="Case Stu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6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53" t="20203" r="18432" b="12452"/>
          <a:stretch>
            <a:fillRect/>
          </a:stretch>
        </p:blipFill>
        <p:spPr bwMode="auto">
          <a:xfrm>
            <a:off x="304800" y="1008380"/>
            <a:ext cx="10083800" cy="554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ase Stu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805" t="35356" r="23693" b="24237"/>
          <a:stretch>
            <a:fillRect/>
          </a:stretch>
        </p:blipFill>
        <p:spPr bwMode="auto">
          <a:xfrm>
            <a:off x="303049" y="1974744"/>
            <a:ext cx="10087301" cy="361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ase Stu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xmlns="" id="{4F57BA53-3D71-4029-ACA1-4097EE757B82}"/>
              </a:ext>
            </a:extLst>
          </p:cNvPr>
          <p:cNvSpPr txBox="1"/>
          <p:nvPr/>
        </p:nvSpPr>
        <p:spPr>
          <a:xfrm>
            <a:off x="3060700" y="3033077"/>
            <a:ext cx="6420485" cy="1492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2650" marR="5080" indent="-870585" algn="r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292A2B"/>
                </a:solidFill>
                <a:latin typeface="Futura Hv BT"/>
                <a:cs typeface="Futura Hv BT"/>
              </a:rPr>
              <a:t>“</a:t>
            </a:r>
            <a:r>
              <a:rPr lang="en-IN" sz="2400" b="1" i="1" spc="-5" dirty="0">
                <a:solidFill>
                  <a:srgbClr val="292A2B"/>
                </a:solidFill>
                <a:latin typeface="Futura Hv BT"/>
                <a:cs typeface="Futura Hv BT"/>
              </a:rPr>
              <a:t>If you have professional pride, you’ll also cook good food. Good food has to come from the heart!</a:t>
            </a:r>
            <a:r>
              <a:rPr sz="2400" b="1" i="1" spc="30" dirty="0">
                <a:solidFill>
                  <a:srgbClr val="292A2B"/>
                </a:solidFill>
                <a:latin typeface="Futura Hv BT"/>
                <a:cs typeface="Futura Hv BT"/>
              </a:rPr>
              <a:t>”</a:t>
            </a:r>
            <a:endParaRPr sz="2400" dirty="0">
              <a:latin typeface="Futura Hv BT"/>
              <a:cs typeface="Futura Hv BT"/>
            </a:endParaRPr>
          </a:p>
          <a:p>
            <a:pPr marR="5715" algn="r">
              <a:lnSpc>
                <a:spcPct val="100000"/>
              </a:lnSpc>
              <a:spcBef>
                <a:spcPts val="1140"/>
              </a:spcBef>
            </a:pPr>
            <a:r>
              <a:rPr lang="en-IN" sz="1500" spc="-5" dirty="0">
                <a:solidFill>
                  <a:srgbClr val="292A2B"/>
                </a:solidFill>
                <a:latin typeface="Futura Lt BT"/>
                <a:cs typeface="Futura Lt BT"/>
              </a:rPr>
              <a:t>Anne Marie Nielsen, Director of The Good Kitchen</a:t>
            </a:r>
            <a:endParaRPr sz="1500" dirty="0">
              <a:latin typeface="Futura Lt BT"/>
              <a:cs typeface="Futura Lt BT"/>
            </a:endParaRPr>
          </a:p>
        </p:txBody>
      </p:sp>
      <p:pic>
        <p:nvPicPr>
          <p:cNvPr id="3" name="Picture 2" descr="Case Stu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98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647" dirty="0">
                <a:latin typeface="Futura Lt BT" panose="020B0402020204020303" pitchFamily="34" charset="0"/>
              </a:rPr>
              <a:t>Make your inferences keeping in mind each stage of Design Thinking as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6" dirty="0">
                <a:latin typeface="Futura Lt BT" panose="020B0402020204020303" pitchFamily="34" charset="0"/>
              </a:rPr>
              <a:t>Observation: Study of AS IS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6" dirty="0">
                <a:latin typeface="Futura Lt BT" panose="020B0402020204020303" pitchFamily="34" charset="0"/>
              </a:rPr>
              <a:t>Empathy: Deeper Insights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6" dirty="0">
                <a:latin typeface="Futura Lt BT" panose="020B0402020204020303" pitchFamily="34" charset="0"/>
              </a:rPr>
              <a:t>Problem/challenge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6" dirty="0">
                <a:latin typeface="Futura Lt BT" panose="020B0402020204020303" pitchFamily="34" charset="0"/>
              </a:rPr>
              <a:t>Idea generation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6" dirty="0">
                <a:latin typeface="Futura Lt BT" panose="020B0402020204020303" pitchFamily="34" charset="0"/>
              </a:rPr>
              <a:t>Prototyping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206" dirty="0">
                <a:latin typeface="Futura Lt BT" panose="020B0402020204020303" pitchFamily="34" charset="0"/>
              </a:rPr>
              <a:t>Testing </a:t>
            </a:r>
          </a:p>
        </p:txBody>
      </p:sp>
      <p:pic>
        <p:nvPicPr>
          <p:cNvPr id="4" name="Picture 3" descr="Case Stu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1800" y="3781425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spc="-5" dirty="0" smtClean="0">
                <a:solidFill>
                  <a:srgbClr val="292A2B"/>
                </a:solidFill>
                <a:latin typeface="Futura Hv BT"/>
                <a:cs typeface="Futura Hv BT"/>
              </a:rPr>
              <a:t>Outside of the for-profit sector, other organizations were</a:t>
            </a:r>
          </a:p>
          <a:p>
            <a:pPr>
              <a:lnSpc>
                <a:spcPct val="150000"/>
              </a:lnSpc>
            </a:pPr>
            <a:r>
              <a:rPr lang="en-US" sz="2400" b="1" i="1" spc="-5" dirty="0" smtClean="0">
                <a:solidFill>
                  <a:srgbClr val="292A2B"/>
                </a:solidFill>
                <a:latin typeface="Futura Hv BT"/>
                <a:cs typeface="Futura Hv BT"/>
              </a:rPr>
              <a:t>bringing design thinking to address social issues: In Denmark, The Good Kitchen transformed meal delivery service for the elderly using a comprehensive design thinking process from end to end</a:t>
            </a:r>
            <a:endParaRPr lang="en-US" sz="2400" b="1" i="1" spc="-5" dirty="0">
              <a:solidFill>
                <a:srgbClr val="292A2B"/>
              </a:solidFill>
              <a:latin typeface="Futura Hv BT"/>
              <a:cs typeface="Futura Hv BT"/>
            </a:endParaRPr>
          </a:p>
        </p:txBody>
      </p:sp>
      <p:pic>
        <p:nvPicPr>
          <p:cNvPr id="3" name="Picture 2" descr="Case Stu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AB39153-416E-442F-9605-D0DA93073022}"/>
              </a:ext>
            </a:extLst>
          </p:cNvPr>
          <p:cNvGrpSpPr/>
          <p:nvPr/>
        </p:nvGrpSpPr>
        <p:grpSpPr>
          <a:xfrm>
            <a:off x="902953" y="1495425"/>
            <a:ext cx="8887494" cy="5381372"/>
            <a:chOff x="345406" y="1524252"/>
            <a:chExt cx="8887494" cy="53813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71EE9E1-CC39-41D3-90C8-FA9210BFF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5406" y="1524252"/>
              <a:ext cx="4329588" cy="244376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B4C86F19-25B2-4FFC-B6EB-E875EF2DC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89500" y="1526772"/>
              <a:ext cx="4329588" cy="24412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A654DA3-7CD2-4BB2-82FD-FE89678BFA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18" t="11953" r="4540" b="11679"/>
            <a:stretch/>
          </p:blipFill>
          <p:spPr>
            <a:xfrm>
              <a:off x="345406" y="4191445"/>
              <a:ext cx="4342686" cy="271417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62A52479-D960-4613-9CB1-E0006B8B6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471" b="16252"/>
            <a:stretch/>
          </p:blipFill>
          <p:spPr>
            <a:xfrm>
              <a:off x="4903312" y="4191444"/>
              <a:ext cx="4329588" cy="2714179"/>
            </a:xfrm>
            <a:prstGeom prst="rect">
              <a:avLst/>
            </a:prstGeom>
          </p:spPr>
        </p:pic>
      </p:grpSp>
      <p:pic>
        <p:nvPicPr>
          <p:cNvPr id="7" name="Picture 6" descr="Case Stud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821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1299" y="313286"/>
            <a:ext cx="6560184" cy="55073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en-US" sz="2000" b="1" spc="-5" dirty="0" smtClean="0">
                <a:latin typeface="Futura Hv BT"/>
                <a:cs typeface="Futura Hv BT"/>
              </a:rPr>
              <a:t>THE SOCIAL PROBLEM</a:t>
            </a:r>
            <a:endParaRPr sz="2000" dirty="0">
              <a:latin typeface="Futura Hv BT"/>
              <a:cs typeface="Futura Hv BT"/>
            </a:endParaRPr>
          </a:p>
          <a:p>
            <a:pPr>
              <a:lnSpc>
                <a:spcPct val="150000"/>
              </a:lnSpc>
              <a:spcBef>
                <a:spcPts val="45"/>
              </a:spcBef>
            </a:pPr>
            <a:r>
              <a:rPr lang="en-US" sz="2000" spc="-5" dirty="0" smtClean="0">
                <a:latin typeface="Futura Hv BT"/>
                <a:cs typeface="Futura Hv BT"/>
              </a:rPr>
              <a:t>Improving the nutrition of the elderly</a:t>
            </a:r>
          </a:p>
          <a:p>
            <a:pPr>
              <a:lnSpc>
                <a:spcPct val="150000"/>
              </a:lnSpc>
              <a:spcBef>
                <a:spcPts val="45"/>
              </a:spcBef>
            </a:pPr>
            <a:endParaRPr lang="en-US" sz="2000" b="1" spc="-5" dirty="0" smtClean="0">
              <a:latin typeface="Futura Hv BT"/>
              <a:cs typeface="Futura Hv BT"/>
            </a:endParaRPr>
          </a:p>
          <a:p>
            <a:pPr>
              <a:lnSpc>
                <a:spcPct val="150000"/>
              </a:lnSpc>
              <a:spcBef>
                <a:spcPts val="45"/>
              </a:spcBef>
            </a:pPr>
            <a:r>
              <a:rPr lang="en-US" sz="2000" b="1" spc="-5" dirty="0" smtClean="0">
                <a:latin typeface="Futura Hv BT"/>
                <a:cs typeface="Futura Hv BT"/>
              </a:rPr>
              <a:t>THE CONTEXT</a:t>
            </a:r>
          </a:p>
          <a:p>
            <a:pPr>
              <a:lnSpc>
                <a:spcPct val="150000"/>
              </a:lnSpc>
              <a:spcBef>
                <a:spcPts val="45"/>
              </a:spcBef>
            </a:pPr>
            <a:r>
              <a:rPr lang="en-US" sz="2000" spc="-5" dirty="0" smtClean="0">
                <a:latin typeface="Futura Hv BT"/>
                <a:cs typeface="Futura Hv BT"/>
              </a:rPr>
              <a:t>A program in Denmark’s Municipality of </a:t>
            </a:r>
            <a:r>
              <a:rPr lang="en-US" sz="2000" spc="-5" dirty="0" err="1" smtClean="0">
                <a:latin typeface="Futura Hv BT"/>
                <a:cs typeface="Futura Hv BT"/>
              </a:rPr>
              <a:t>Holstebro</a:t>
            </a:r>
            <a:r>
              <a:rPr lang="en-US" sz="2000" spc="-5" dirty="0" smtClean="0">
                <a:latin typeface="Futura Hv BT"/>
                <a:cs typeface="Futura Hv BT"/>
              </a:rPr>
              <a:t> for delivering subsidized meals</a:t>
            </a:r>
          </a:p>
          <a:p>
            <a:pPr>
              <a:lnSpc>
                <a:spcPct val="150000"/>
              </a:lnSpc>
              <a:spcBef>
                <a:spcPts val="45"/>
              </a:spcBef>
              <a:buFont typeface="Futura Lt BT"/>
              <a:buChar char="-"/>
            </a:pPr>
            <a:endParaRPr lang="en-US" sz="2050" dirty="0" smtClean="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spcBef>
                <a:spcPts val="45"/>
              </a:spcBef>
            </a:pPr>
            <a:r>
              <a:rPr lang="en-US" sz="2000" b="1" spc="-5" dirty="0" smtClean="0">
                <a:latin typeface="Futura Hv BT"/>
                <a:cs typeface="Futura Hv BT"/>
              </a:rPr>
              <a:t>DESIGN’S CONTRIBUTION</a:t>
            </a:r>
          </a:p>
          <a:p>
            <a:pPr>
              <a:lnSpc>
                <a:spcPct val="150000"/>
              </a:lnSpc>
              <a:spcBef>
                <a:spcPts val="45"/>
              </a:spcBef>
            </a:pPr>
            <a:r>
              <a:rPr lang="en-US" sz="2000" spc="-5" dirty="0" smtClean="0">
                <a:latin typeface="Futura Hv BT"/>
                <a:cs typeface="Futura Hv BT"/>
              </a:rPr>
              <a:t>Using the tools of design thinking to develop deep insights into both customers and employees to reframe the possibilities for improving the nutrition and health of the elderly by creating a more appealing meal service</a:t>
            </a:r>
          </a:p>
        </p:txBody>
      </p:sp>
      <p:pic>
        <p:nvPicPr>
          <p:cNvPr id="3" name="Picture 2" descr="Case Stud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0A27C3-5E3F-4377-9233-36C59E5E46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2998"/>
          <a:stretch/>
        </p:blipFill>
        <p:spPr bwMode="auto">
          <a:xfrm>
            <a:off x="622300" y="276225"/>
            <a:ext cx="9282545" cy="53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ase Stu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669511"/>
            <a:ext cx="6864350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45"/>
              </a:spcBef>
            </a:pPr>
            <a:r>
              <a:rPr lang="en-US" sz="1600" spc="-5" dirty="0" smtClean="0">
                <a:latin typeface="Futura Hv BT"/>
                <a:cs typeface="Futura Hv BT"/>
              </a:rPr>
              <a:t>Once team members had finished their ethnographic research, they enlisted a broader group of stakeholders in understanding the nature of the challenges and participating in creating solutions. The goal was to solicit a wide range of ideas for developing a new and better meal service. To accomplish this they held a series of three workshops.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240" y="2025086"/>
            <a:ext cx="4967659" cy="337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6" dirty="0"/>
              <a:t>- How do Trigger Questions work? And what are its advantages?</a:t>
            </a:r>
          </a:p>
          <a:p>
            <a:pPr>
              <a:lnSpc>
                <a:spcPct val="150000"/>
              </a:lnSpc>
            </a:pPr>
            <a:endParaRPr lang="en-US" sz="2206" dirty="0"/>
          </a:p>
          <a:p>
            <a:pPr>
              <a:lnSpc>
                <a:spcPct val="150000"/>
              </a:lnSpc>
            </a:pPr>
            <a:r>
              <a:rPr lang="en-US" sz="2206" dirty="0"/>
              <a:t>- How will you use them in your project? Discuss in team</a:t>
            </a:r>
          </a:p>
          <a:p>
            <a:pPr>
              <a:lnSpc>
                <a:spcPct val="150000"/>
              </a:lnSpc>
            </a:pPr>
            <a:endParaRPr lang="en-US" sz="2206" dirty="0"/>
          </a:p>
          <a:p>
            <a:pPr>
              <a:lnSpc>
                <a:spcPct val="150000"/>
              </a:lnSpc>
            </a:pPr>
            <a:endParaRPr lang="en-US" sz="2206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491" t="20203" r="33029" b="17503"/>
          <a:stretch>
            <a:fillRect/>
          </a:stretch>
        </p:blipFill>
        <p:spPr bwMode="auto">
          <a:xfrm>
            <a:off x="6032500" y="2028825"/>
            <a:ext cx="4191000" cy="310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se Stu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53" t="20203" r="18432" b="12452"/>
          <a:stretch>
            <a:fillRect/>
          </a:stretch>
        </p:blipFill>
        <p:spPr bwMode="auto">
          <a:xfrm>
            <a:off x="285893" y="1008380"/>
            <a:ext cx="10121614" cy="554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ase Stu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910" t="25254" r="20537" b="19186"/>
          <a:stretch>
            <a:fillRect/>
          </a:stretch>
        </p:blipFill>
        <p:spPr bwMode="auto">
          <a:xfrm>
            <a:off x="1229149" y="1428539"/>
            <a:ext cx="8657808" cy="420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ase Stu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753" t="20203" r="19484" b="12452"/>
          <a:stretch>
            <a:fillRect/>
          </a:stretch>
        </p:blipFill>
        <p:spPr bwMode="auto">
          <a:xfrm>
            <a:off x="304800" y="966364"/>
            <a:ext cx="10083800" cy="563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ase Stu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5929" y="0"/>
            <a:ext cx="717471" cy="880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4630</TotalTime>
  <Words>350</Words>
  <Application>Microsoft Office PowerPoint</Application>
  <PresentationFormat>Custom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Prototyping Design Tool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credit course</dc:title>
  <dc:creator>XDS</dc:creator>
  <cp:lastModifiedBy>XDS</cp:lastModifiedBy>
  <cp:revision>293</cp:revision>
  <dcterms:created xsi:type="dcterms:W3CDTF">2019-06-08T10:59:01Z</dcterms:created>
  <dcterms:modified xsi:type="dcterms:W3CDTF">2019-11-30T09:14:11Z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2019-06-08T00:00:00Z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2019-06-08T00:00:00Z</vt:filetime>
  </property>
</Properties>
</file>