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  <p:sldMasterId id="2147483664" r:id="rId2"/>
  </p:sldMasterIdLst>
  <p:notesMasterIdLst>
    <p:notesMasterId r:id="rId30"/>
  </p:notesMasterIdLst>
  <p:sldIdLst>
    <p:sldId id="256" r:id="rId3"/>
    <p:sldId id="257" r:id="rId4"/>
    <p:sldId id="258" r:id="rId5"/>
    <p:sldId id="1979421821" r:id="rId6"/>
    <p:sldId id="1979421822" r:id="rId7"/>
    <p:sldId id="1979421847" r:id="rId8"/>
    <p:sldId id="1979421848" r:id="rId9"/>
    <p:sldId id="1979421853" r:id="rId10"/>
    <p:sldId id="1979421849" r:id="rId11"/>
    <p:sldId id="1979421823" r:id="rId12"/>
    <p:sldId id="1979421830" r:id="rId13"/>
    <p:sldId id="1979421831" r:id="rId14"/>
    <p:sldId id="1979421801" r:id="rId15"/>
    <p:sldId id="1979421802" r:id="rId16"/>
    <p:sldId id="1979421832" r:id="rId17"/>
    <p:sldId id="1979421854" r:id="rId18"/>
    <p:sldId id="260" r:id="rId19"/>
    <p:sldId id="1979421824" r:id="rId20"/>
    <p:sldId id="1979421846" r:id="rId21"/>
    <p:sldId id="1979421840" r:id="rId22"/>
    <p:sldId id="1979421841" r:id="rId23"/>
    <p:sldId id="1979421835" r:id="rId24"/>
    <p:sldId id="1979421836" r:id="rId25"/>
    <p:sldId id="1979421845" r:id="rId26"/>
    <p:sldId id="1979421844" r:id="rId27"/>
    <p:sldId id="1979421855" r:id="rId28"/>
    <p:sldId id="885" r:id="rId29"/>
  </p:sldIdLst>
  <p:sldSz cx="9144000" cy="5143500" type="screen16x9"/>
  <p:notesSz cx="6858000" cy="9144000"/>
  <p:embeddedFontLst>
    <p:embeddedFont>
      <p:font typeface="☞Galano Grotesque" pitchFamily="2" charset="77"/>
      <p:bold r:id="rId31"/>
      <p:italic r:id="rId32"/>
    </p:embeddedFont>
    <p:embeddedFont>
      <p:font typeface="☞Galano Grotesque" pitchFamily="2" charset="77"/>
      <p:bold r:id="rId31"/>
      <p:italic r:id="rId32"/>
    </p:embeddedFont>
    <p:embeddedFont>
      <p:font typeface="☞Galano Grotesque ExtraBold" pitchFamily="2" charset="77"/>
      <p:bold r:id="rId33"/>
    </p:embeddedFont>
    <p:embeddedFont>
      <p:font typeface="☞GALANO GROTESQUE MEDIUM" pitchFamily="2" charset="77"/>
      <p:regular r:id="rId34"/>
    </p:embeddedFont>
    <p:embeddedFont>
      <p:font typeface="☞GALANO GROTESQUE SEMIBOLD" pitchFamily="2" charset="77"/>
      <p:bold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League Spartan" pitchFamily="2" charset="77"/>
      <p:regular r:id="rId40"/>
      <p:bold r:id="rId41"/>
    </p:embeddedFont>
    <p:embeddedFont>
      <p:font typeface="Oswald" pitchFamily="2" charset="77"/>
      <p:regular r:id="rId42"/>
      <p:bold r:id="rId43"/>
    </p:embeddedFont>
    <p:embeddedFont>
      <p:font typeface="Oswald SemiBold" panose="020F0502020204030204" pitchFamily="34" charset="0"/>
      <p:regular r:id="rId44"/>
      <p:bold r:id="rId45"/>
    </p:embeddedFont>
    <p:embeddedFont>
      <p:font typeface="Segoe UI" panose="020B0502040204020203" pitchFamily="34" charset="0"/>
      <p:regular r:id="rId46"/>
      <p:bold r:id="rId47"/>
      <p:italic r:id="rId48"/>
      <p:boldItalic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6E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09"/>
    <p:restoredTop sz="86000"/>
  </p:normalViewPr>
  <p:slideViewPr>
    <p:cSldViewPr snapToGrid="0">
      <p:cViewPr>
        <p:scale>
          <a:sx n="116" d="100"/>
          <a:sy n="116" d="100"/>
        </p:scale>
        <p:origin x="536" y="624"/>
      </p:cViewPr>
      <p:guideLst>
        <p:guide orient="horz" pos="1620"/>
        <p:guide pos="2880"/>
      </p:guideLst>
    </p:cSldViewPr>
  </p:slideViewPr>
  <p:notesTextViewPr>
    <p:cViewPr>
      <p:scale>
        <a:sx n="145" d="100"/>
        <a:sy n="14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9.fntdata"/><Relationship Id="rId21" Type="http://schemas.openxmlformats.org/officeDocument/2006/relationships/slide" Target="slides/slide19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0" Type="http://schemas.openxmlformats.org/officeDocument/2006/relationships/slide" Target="slides/slide18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6.fntdata"/><Relationship Id="rId49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" name="Google Shape;5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31a57743f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131a57743f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53363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31a57743f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131a57743f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33593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A13F1-38F8-9D42-B7A6-BA18AEA9A5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1349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Think of your last big win – what feelings did you help them achieve? What feelings did you eliminate or prevent?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A13F1-38F8-9D42-B7A6-BA18AEA9A5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65010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A13F1-38F8-9D42-B7A6-BA18AEA9A5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06173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A13F1-38F8-9D42-B7A6-BA18AEA9A5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47792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A13F1-38F8-9D42-B7A6-BA18AEA9A5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12542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31780f3a6e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131780f3a6e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31a57743f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131a57743f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14955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31a57743f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131a57743f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95137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131780f3a6e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131780f3a6e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31a57743f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131a57743f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96220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31a57743f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131a57743f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69225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31a57743f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131a57743f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88338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31a57743f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131a57743f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387312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31780f3a6e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131780f3a6e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84677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31780f3a6e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131780f3a6e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59794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31780f3a6e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131780f3a6e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83730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131780f3a6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131780f3a6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31a57743f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131a57743f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theory of psychology explaining human motivation based on the pursuit of different levels of needs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. Humans are motivated to fulfill their needs in a hierarchical order. most basic needs before moving on to more advanced needs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401635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31a57743f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131a57743f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45864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31a57743f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131a57743f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86153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31a57743f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131a57743f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84583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31a57743f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131a57743f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11539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31a57743f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131a57743f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2643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2915338"/>
            <a:ext cx="7772400" cy="458115"/>
          </a:xfrm>
        </p:spPr>
        <p:txBody>
          <a:bodyPr/>
          <a:lstStyle>
            <a:lvl1pPr algn="ctr">
              <a:defRPr lang="en-US" sz="30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99265"/>
            <a:ext cx="6400801" cy="573330"/>
          </a:xfrm>
        </p:spPr>
        <p:txBody>
          <a:bodyPr>
            <a:normAutofit/>
          </a:bodyPr>
          <a:lstStyle>
            <a:lvl1pPr marL="0" indent="0" algn="ctr">
              <a:buNone/>
              <a:defRPr lang="en-US" sz="1800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1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8D6DB-6798-42D2-B9AD-FC6F1C72FC30}" type="datetimeFigureOut">
              <a:rPr lang="en-US" smtClean="0"/>
              <a:pPr/>
              <a:t>6/22/22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DE275-BE14-4364-AEA2-5F5667C0FD4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3219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1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6/22/22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2612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6/22/22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9755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6"/>
          </a:xfrm>
        </p:spPr>
        <p:txBody>
          <a:bodyPr anchor="t"/>
          <a:lstStyle>
            <a:lvl1pPr algn="l">
              <a:defRPr sz="397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25">
                <a:solidFill>
                  <a:schemeClr val="tx1">
                    <a:tint val="75000"/>
                  </a:schemeClr>
                </a:solidFill>
              </a:defRPr>
            </a:lvl1pPr>
            <a:lvl2pPr marL="4571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4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3pPr>
            <a:lvl4pPr marL="1371360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4pPr>
            <a:lvl5pPr marL="1828480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5pPr>
            <a:lvl6pPr marL="2285600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6pPr>
            <a:lvl7pPr marL="2742720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7pPr>
            <a:lvl8pPr marL="3199840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8pPr>
            <a:lvl9pPr marL="3656960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6/22/22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2682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2"/>
            <a:ext cx="4038600" cy="3394472"/>
          </a:xfrm>
        </p:spPr>
        <p:txBody>
          <a:bodyPr/>
          <a:lstStyle>
            <a:lvl1pPr>
              <a:defRPr sz="2775"/>
            </a:lvl1pPr>
            <a:lvl2pPr>
              <a:defRPr sz="2400"/>
            </a:lvl2pPr>
            <a:lvl3pPr>
              <a:defRPr sz="2025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2"/>
            <a:ext cx="4038600" cy="3394472"/>
          </a:xfrm>
        </p:spPr>
        <p:txBody>
          <a:bodyPr/>
          <a:lstStyle>
            <a:lvl1pPr>
              <a:defRPr sz="2775"/>
            </a:lvl1pPr>
            <a:lvl2pPr>
              <a:defRPr sz="2400"/>
            </a:lvl2pPr>
            <a:lvl3pPr>
              <a:defRPr sz="2025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6/22/22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3117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6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0" indent="0">
              <a:buNone/>
              <a:defRPr sz="2025" b="1"/>
            </a:lvl2pPr>
            <a:lvl3pPr marL="914240" indent="0">
              <a:buNone/>
              <a:defRPr sz="1800" b="1"/>
            </a:lvl3pPr>
            <a:lvl4pPr marL="1371360" indent="0">
              <a:buNone/>
              <a:defRPr sz="1575" b="1"/>
            </a:lvl4pPr>
            <a:lvl5pPr marL="1828480" indent="0">
              <a:buNone/>
              <a:defRPr sz="1575" b="1"/>
            </a:lvl5pPr>
            <a:lvl6pPr marL="2285600" indent="0">
              <a:buNone/>
              <a:defRPr sz="1575" b="1"/>
            </a:lvl6pPr>
            <a:lvl7pPr marL="2742720" indent="0">
              <a:buNone/>
              <a:defRPr sz="1575" b="1"/>
            </a:lvl7pPr>
            <a:lvl8pPr marL="3199840" indent="0">
              <a:buNone/>
              <a:defRPr sz="1575" b="1"/>
            </a:lvl8pPr>
            <a:lvl9pPr marL="3656960" indent="0">
              <a:buNone/>
              <a:defRPr sz="15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25"/>
            </a:lvl2pPr>
            <a:lvl3pPr>
              <a:defRPr sz="1800"/>
            </a:lvl3pPr>
            <a:lvl4pPr>
              <a:defRPr sz="1575"/>
            </a:lvl4pPr>
            <a:lvl5pPr>
              <a:defRPr sz="1575"/>
            </a:lvl5pPr>
            <a:lvl6pPr>
              <a:defRPr sz="1575"/>
            </a:lvl6pPr>
            <a:lvl7pPr>
              <a:defRPr sz="1575"/>
            </a:lvl7pPr>
            <a:lvl8pPr>
              <a:defRPr sz="1575"/>
            </a:lvl8pPr>
            <a:lvl9pPr>
              <a:defRPr sz="15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6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20" indent="0">
              <a:buNone/>
              <a:defRPr sz="2025" b="1"/>
            </a:lvl2pPr>
            <a:lvl3pPr marL="914240" indent="0">
              <a:buNone/>
              <a:defRPr sz="1800" b="1"/>
            </a:lvl3pPr>
            <a:lvl4pPr marL="1371360" indent="0">
              <a:buNone/>
              <a:defRPr sz="1575" b="1"/>
            </a:lvl4pPr>
            <a:lvl5pPr marL="1828480" indent="0">
              <a:buNone/>
              <a:defRPr sz="1575" b="1"/>
            </a:lvl5pPr>
            <a:lvl6pPr marL="2285600" indent="0">
              <a:buNone/>
              <a:defRPr sz="1575" b="1"/>
            </a:lvl6pPr>
            <a:lvl7pPr marL="2742720" indent="0">
              <a:buNone/>
              <a:defRPr sz="1575" b="1"/>
            </a:lvl7pPr>
            <a:lvl8pPr marL="3199840" indent="0">
              <a:buNone/>
              <a:defRPr sz="1575" b="1"/>
            </a:lvl8pPr>
            <a:lvl9pPr marL="3656960" indent="0">
              <a:buNone/>
              <a:defRPr sz="15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25"/>
            </a:lvl2pPr>
            <a:lvl3pPr>
              <a:defRPr sz="1800"/>
            </a:lvl3pPr>
            <a:lvl4pPr>
              <a:defRPr sz="1575"/>
            </a:lvl4pPr>
            <a:lvl5pPr>
              <a:defRPr sz="1575"/>
            </a:lvl5pPr>
            <a:lvl6pPr>
              <a:defRPr sz="1575"/>
            </a:lvl6pPr>
            <a:lvl7pPr>
              <a:defRPr sz="1575"/>
            </a:lvl7pPr>
            <a:lvl8pPr>
              <a:defRPr sz="1575"/>
            </a:lvl8pPr>
            <a:lvl9pPr>
              <a:defRPr sz="15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6/22/22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8860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6/22/22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5766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6/22/22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292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8"/>
            <a:ext cx="3008313" cy="871538"/>
          </a:xfrm>
        </p:spPr>
        <p:txBody>
          <a:bodyPr anchor="b"/>
          <a:lstStyle>
            <a:lvl1pPr algn="l">
              <a:defRPr sz="20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25"/>
            </a:lvl1pPr>
            <a:lvl2pPr>
              <a:defRPr sz="2775"/>
            </a:lvl2pPr>
            <a:lvl3pPr>
              <a:defRPr sz="2400"/>
            </a:lvl3pPr>
            <a:lvl4pPr>
              <a:defRPr sz="2025"/>
            </a:lvl4pPr>
            <a:lvl5pPr>
              <a:defRPr sz="2025"/>
            </a:lvl5pPr>
            <a:lvl6pPr>
              <a:defRPr sz="2025"/>
            </a:lvl6pPr>
            <a:lvl7pPr>
              <a:defRPr sz="2025"/>
            </a:lvl7pPr>
            <a:lvl8pPr>
              <a:defRPr sz="2025"/>
            </a:lvl8pPr>
            <a:lvl9pPr>
              <a:defRPr sz="20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25"/>
            </a:lvl1pPr>
            <a:lvl2pPr marL="457120" indent="0">
              <a:buNone/>
              <a:defRPr sz="1200"/>
            </a:lvl2pPr>
            <a:lvl3pPr marL="914240" indent="0">
              <a:buNone/>
              <a:defRPr sz="975"/>
            </a:lvl3pPr>
            <a:lvl4pPr marL="1371360" indent="0">
              <a:buNone/>
              <a:defRPr sz="900"/>
            </a:lvl4pPr>
            <a:lvl5pPr marL="1828480" indent="0">
              <a:buNone/>
              <a:defRPr sz="900"/>
            </a:lvl5pPr>
            <a:lvl6pPr marL="2285600" indent="0">
              <a:buNone/>
              <a:defRPr sz="900"/>
            </a:lvl6pPr>
            <a:lvl7pPr marL="2742720" indent="0">
              <a:buNone/>
              <a:defRPr sz="900"/>
            </a:lvl7pPr>
            <a:lvl8pPr marL="3199840" indent="0">
              <a:buNone/>
              <a:defRPr sz="900"/>
            </a:lvl8pPr>
            <a:lvl9pPr marL="365696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6/22/22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5405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3600451"/>
            <a:ext cx="5486400" cy="425054"/>
          </a:xfrm>
        </p:spPr>
        <p:txBody>
          <a:bodyPr anchor="b"/>
          <a:lstStyle>
            <a:lvl1pPr algn="l">
              <a:defRPr sz="20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459581"/>
            <a:ext cx="5486400" cy="3086100"/>
          </a:xfrm>
        </p:spPr>
        <p:txBody>
          <a:bodyPr/>
          <a:lstStyle>
            <a:lvl1pPr marL="0" indent="0">
              <a:buNone/>
              <a:defRPr sz="3225"/>
            </a:lvl1pPr>
            <a:lvl2pPr marL="457120" indent="0">
              <a:buNone/>
              <a:defRPr sz="2775"/>
            </a:lvl2pPr>
            <a:lvl3pPr marL="914240" indent="0">
              <a:buNone/>
              <a:defRPr sz="2400"/>
            </a:lvl3pPr>
            <a:lvl4pPr marL="1371360" indent="0">
              <a:buNone/>
              <a:defRPr sz="2025"/>
            </a:lvl4pPr>
            <a:lvl5pPr marL="1828480" indent="0">
              <a:buNone/>
              <a:defRPr sz="2025"/>
            </a:lvl5pPr>
            <a:lvl6pPr marL="2285600" indent="0">
              <a:buNone/>
              <a:defRPr sz="2025"/>
            </a:lvl6pPr>
            <a:lvl7pPr marL="2742720" indent="0">
              <a:buNone/>
              <a:defRPr sz="2025"/>
            </a:lvl7pPr>
            <a:lvl8pPr marL="3199840" indent="0">
              <a:buNone/>
              <a:defRPr sz="2025"/>
            </a:lvl8pPr>
            <a:lvl9pPr marL="3656960" indent="0">
              <a:buNone/>
              <a:defRPr sz="20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4025505"/>
            <a:ext cx="5486400" cy="603647"/>
          </a:xfrm>
        </p:spPr>
        <p:txBody>
          <a:bodyPr/>
          <a:lstStyle>
            <a:lvl1pPr marL="0" indent="0">
              <a:buNone/>
              <a:defRPr sz="1425"/>
            </a:lvl1pPr>
            <a:lvl2pPr marL="457120" indent="0">
              <a:buNone/>
              <a:defRPr sz="1200"/>
            </a:lvl2pPr>
            <a:lvl3pPr marL="914240" indent="0">
              <a:buNone/>
              <a:defRPr sz="975"/>
            </a:lvl3pPr>
            <a:lvl4pPr marL="1371360" indent="0">
              <a:buNone/>
              <a:defRPr sz="900"/>
            </a:lvl4pPr>
            <a:lvl5pPr marL="1828480" indent="0">
              <a:buNone/>
              <a:defRPr sz="900"/>
            </a:lvl5pPr>
            <a:lvl6pPr marL="2285600" indent="0">
              <a:buNone/>
              <a:defRPr sz="900"/>
            </a:lvl6pPr>
            <a:lvl7pPr marL="2742720" indent="0">
              <a:buNone/>
              <a:defRPr sz="900"/>
            </a:lvl7pPr>
            <a:lvl8pPr marL="3199840" indent="0">
              <a:buNone/>
              <a:defRPr sz="900"/>
            </a:lvl8pPr>
            <a:lvl9pPr marL="365696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6/22/22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3713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6/22/22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1206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6/22/22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0323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model2">
    <p:bg>
      <p:bgPr>
        <a:gradFill flip="none" rotWithShape="1">
          <a:gsLst>
            <a:gs pos="55000">
              <a:srgbClr val="1181AE"/>
            </a:gs>
            <a:gs pos="0">
              <a:srgbClr val="1181AE"/>
            </a:gs>
            <a:gs pos="100000">
              <a:srgbClr val="095474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14005" y="2152976"/>
            <a:ext cx="4449167" cy="533311"/>
          </a:xfrm>
        </p:spPr>
        <p:txBody>
          <a:bodyPr>
            <a:normAutofit/>
          </a:bodyPr>
          <a:lstStyle>
            <a:lvl1pPr algn="ctr">
              <a:defRPr sz="27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Open Sans" pitchFamily="34" charset="0"/>
                <a:cs typeface="Open Sans" pitchFamily="34" charset="0"/>
              </a:defRPr>
            </a:lvl1pPr>
          </a:lstStyle>
          <a:p>
            <a:r>
              <a:rPr lang="en-US"/>
              <a:t>SlideModel.com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/>
              <a:pPr/>
              <a:t>6/22/22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8892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B569A3D-BEDB-DF46-AB13-17BF3FBC65D0}"/>
              </a:ext>
            </a:extLst>
          </p:cNvPr>
          <p:cNvSpPr txBox="1"/>
          <p:nvPr userDrawn="1"/>
        </p:nvSpPr>
        <p:spPr>
          <a:xfrm>
            <a:off x="2206489" y="655983"/>
            <a:ext cx="18473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05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3765196-6790-824B-B5B2-21C3E8FAEE61}"/>
              </a:ext>
            </a:extLst>
          </p:cNvPr>
          <p:cNvGrpSpPr/>
          <p:nvPr userDrawn="1"/>
        </p:nvGrpSpPr>
        <p:grpSpPr>
          <a:xfrm>
            <a:off x="3567449" y="4272592"/>
            <a:ext cx="1642057" cy="867161"/>
            <a:chOff x="1365160" y="2327375"/>
            <a:chExt cx="6364310" cy="3692129"/>
          </a:xfrm>
        </p:grpSpPr>
        <p:pic>
          <p:nvPicPr>
            <p:cNvPr id="5" name="Picture 4" descr="A close up of a logo&#10;&#10;Description automatically generated">
              <a:extLst>
                <a:ext uri="{FF2B5EF4-FFF2-40B4-BE49-F238E27FC236}">
                  <a16:creationId xmlns:a16="http://schemas.microsoft.com/office/drawing/2014/main" id="{46C33C5D-83F9-EA4B-8DA1-6F37C54BF09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23095" r="23884" b="22900"/>
            <a:stretch/>
          </p:blipFill>
          <p:spPr>
            <a:xfrm>
              <a:off x="1365160" y="2327375"/>
              <a:ext cx="2382592" cy="3692129"/>
            </a:xfrm>
            <a:prstGeom prst="rect">
              <a:avLst/>
            </a:prstGeom>
          </p:spPr>
        </p:pic>
        <p:pic>
          <p:nvPicPr>
            <p:cNvPr id="6" name="Picture 5" descr="A close up of a logo&#10;&#10;Description automatically generated">
              <a:extLst>
                <a:ext uri="{FF2B5EF4-FFF2-40B4-BE49-F238E27FC236}">
                  <a16:creationId xmlns:a16="http://schemas.microsoft.com/office/drawing/2014/main" id="{1340F715-1719-6B41-9541-3BC1639D503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80682"/>
            <a:stretch/>
          </p:blipFill>
          <p:spPr>
            <a:xfrm>
              <a:off x="3235846" y="4803818"/>
              <a:ext cx="4493624" cy="925093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98D1E88-22F0-7F41-8F0A-1D9B2D7A8607}"/>
              </a:ext>
            </a:extLst>
          </p:cNvPr>
          <p:cNvSpPr txBox="1"/>
          <p:nvPr userDrawn="1"/>
        </p:nvSpPr>
        <p:spPr>
          <a:xfrm>
            <a:off x="8831382" y="4908920"/>
            <a:ext cx="3353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959FD721-53D0-AA41-BA06-82EBBC49DC92}" type="slidenum">
              <a:rPr lang="en-US" sz="1050" b="0" i="0" smtClean="0">
                <a:solidFill>
                  <a:schemeClr val="tx1">
                    <a:lumMod val="65000"/>
                    <a:lumOff val="35000"/>
                  </a:schemeClr>
                </a:solidFill>
                <a:latin typeface="☞Galano Grotesque Light" pitchFamily="2" charset="77"/>
              </a:rPr>
              <a:t>‹#›</a:t>
            </a:fld>
            <a:endParaRPr lang="en-US" sz="1050" b="0" i="0">
              <a:solidFill>
                <a:schemeClr val="tx1">
                  <a:lumMod val="65000"/>
                  <a:lumOff val="35000"/>
                </a:schemeClr>
              </a:solidFill>
              <a:latin typeface="☞Galano Grotesque Light" pitchFamily="2" charset="77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896D4A7-073D-9C41-AB8A-930227D33AEA}"/>
              </a:ext>
            </a:extLst>
          </p:cNvPr>
          <p:cNvSpPr/>
          <p:nvPr userDrawn="1"/>
        </p:nvSpPr>
        <p:spPr>
          <a:xfrm>
            <a:off x="1" y="4888651"/>
            <a:ext cx="167385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0" i="1">
                <a:solidFill>
                  <a:schemeClr val="tx1">
                    <a:lumMod val="65000"/>
                    <a:lumOff val="35000"/>
                  </a:schemeClr>
                </a:solidFill>
                <a:latin typeface="☞Galano Grotesque" pitchFamily="2" charset="77"/>
              </a:rPr>
              <a:t>Confidential &amp; Proprietary</a:t>
            </a:r>
          </a:p>
        </p:txBody>
      </p:sp>
    </p:spTree>
    <p:extLst>
      <p:ext uri="{BB962C8B-B14F-4D97-AF65-F5344CB8AC3E}">
        <p14:creationId xmlns:p14="http://schemas.microsoft.com/office/powerpoint/2010/main" val="782461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80"/>
            <a:ext cx="8229601" cy="533311"/>
          </a:xfrm>
          <a:prstGeom prst="rect">
            <a:avLst/>
          </a:prstGeom>
        </p:spPr>
        <p:txBody>
          <a:bodyPr vert="horz" lIns="0" tIns="60949" rIns="0" bIns="6094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853820"/>
            <a:ext cx="8229601" cy="3740804"/>
          </a:xfrm>
          <a:prstGeom prst="rect">
            <a:avLst/>
          </a:prstGeom>
        </p:spPr>
        <p:txBody>
          <a:bodyPr vert="horz" lIns="0" tIns="60949" rIns="0" bIns="6094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0" tIns="60949" rIns="0" bIns="6094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404F2-BE9A-4460-8815-8F645183555F}" type="datetimeFigureOut">
              <a:rPr lang="en-US" smtClean="0"/>
              <a:pPr/>
              <a:t>6/22/22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4767264"/>
            <a:ext cx="2895600" cy="273844"/>
          </a:xfrm>
          <a:prstGeom prst="rect">
            <a:avLst/>
          </a:prstGeom>
        </p:spPr>
        <p:txBody>
          <a:bodyPr vert="horz" lIns="0" tIns="60949" rIns="0" bIns="6094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1" y="4767264"/>
            <a:ext cx="2133600" cy="273844"/>
          </a:xfrm>
          <a:prstGeom prst="rect">
            <a:avLst/>
          </a:prstGeom>
        </p:spPr>
        <p:txBody>
          <a:bodyPr vert="horz" lIns="0" tIns="60949" rIns="0" bIns="6094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E69268-9C8B-4EBF-A9EE-DC5DC2D48D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572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</p:sldLayoutIdLst>
  <p:txStyles>
    <p:titleStyle>
      <a:lvl1pPr algn="l" defTabSz="914240" rtl="0" eaLnBrk="1" latinLnBrk="0" hangingPunct="1">
        <a:spcBef>
          <a:spcPct val="0"/>
        </a:spcBef>
        <a:buNone/>
        <a:defRPr sz="2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40" indent="-342840" algn="l" defTabSz="91424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j-lt"/>
          <a:ea typeface="+mn-ea"/>
          <a:cs typeface="+mn-cs"/>
        </a:defRPr>
      </a:lvl1pPr>
      <a:lvl2pPr marL="742820" indent="-285700" algn="l" defTabSz="91424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j-lt"/>
          <a:ea typeface="+mn-ea"/>
          <a:cs typeface="+mn-cs"/>
        </a:defRPr>
      </a:lvl2pPr>
      <a:lvl3pPr marL="1142800" indent="-228560" algn="l" defTabSz="91424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599920" indent="-228560" algn="l" defTabSz="91424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040" indent="-228560" algn="l" defTabSz="91424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160" indent="-228560" algn="l" defTabSz="914240" rtl="0" eaLnBrk="1" latinLnBrk="0" hangingPunct="1">
        <a:spcBef>
          <a:spcPct val="20000"/>
        </a:spcBef>
        <a:buFont typeface="Arial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2971280" indent="-228560" algn="l" defTabSz="914240" rtl="0" eaLnBrk="1" latinLnBrk="0" hangingPunct="1">
        <a:spcBef>
          <a:spcPct val="20000"/>
        </a:spcBef>
        <a:buFont typeface="Arial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428400" indent="-228560" algn="l" defTabSz="914240" rtl="0" eaLnBrk="1" latinLnBrk="0" hangingPunct="1">
        <a:spcBef>
          <a:spcPct val="20000"/>
        </a:spcBef>
        <a:buFont typeface="Arial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3885520" indent="-228560" algn="l" defTabSz="914240" rtl="0" eaLnBrk="1" latinLnBrk="0" hangingPunct="1">
        <a:spcBef>
          <a:spcPct val="20000"/>
        </a:spcBef>
        <a:buFont typeface="Arial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0" algn="l" defTabSz="9142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0" algn="l" defTabSz="9142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0" algn="l" defTabSz="9142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80" algn="l" defTabSz="9142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00" algn="l" defTabSz="9142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20" algn="l" defTabSz="9142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40" algn="l" defTabSz="9142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0" algn="l" defTabSz="9142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3.png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8.tiff"/><Relationship Id="rId5" Type="http://schemas.openxmlformats.org/officeDocument/2006/relationships/image" Target="../media/image17.jpg"/><Relationship Id="rId4" Type="http://schemas.openxmlformats.org/officeDocument/2006/relationships/image" Target="../media/image16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14"/>
          <p:cNvPicPr preferRelativeResize="0"/>
          <p:nvPr/>
        </p:nvPicPr>
        <p:blipFill rotWithShape="1">
          <a:blip r:embed="rId4">
            <a:alphaModFix/>
          </a:blip>
          <a:srcRect t="40515" b="42126"/>
          <a:stretch/>
        </p:blipFill>
        <p:spPr>
          <a:xfrm>
            <a:off x="2485150" y="251000"/>
            <a:ext cx="5671700" cy="553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4"/>
          <p:cNvPicPr preferRelativeResize="0"/>
          <p:nvPr/>
        </p:nvPicPr>
        <p:blipFill rotWithShape="1">
          <a:blip r:embed="rId5">
            <a:alphaModFix/>
          </a:blip>
          <a:srcRect l="34468" t="18179" r="34564" b="12457"/>
          <a:stretch/>
        </p:blipFill>
        <p:spPr>
          <a:xfrm>
            <a:off x="3151901" y="744675"/>
            <a:ext cx="2831524" cy="3567551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4"/>
          <p:cNvSpPr txBox="1"/>
          <p:nvPr/>
        </p:nvSpPr>
        <p:spPr>
          <a:xfrm>
            <a:off x="2346625" y="4251625"/>
            <a:ext cx="24504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 b="1">
                <a:solidFill>
                  <a:schemeClr val="lt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JUNE 24</a:t>
            </a:r>
            <a:endParaRPr sz="3900" b="1">
              <a:solidFill>
                <a:schemeClr val="lt1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58" name="Google Shape;58;p14"/>
          <p:cNvSpPr txBox="1"/>
          <p:nvPr/>
        </p:nvSpPr>
        <p:spPr>
          <a:xfrm>
            <a:off x="4554675" y="4338200"/>
            <a:ext cx="32040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46E2D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CANOPY BY HILTON</a:t>
            </a:r>
            <a:endParaRPr sz="1700">
              <a:solidFill>
                <a:srgbClr val="F46E2D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46E2D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WEST PALM BEACH, FL</a:t>
            </a:r>
            <a:endParaRPr sz="1700">
              <a:solidFill>
                <a:srgbClr val="F46E2D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sp>
        <p:nvSpPr>
          <p:cNvPr id="59" name="Google Shape;59;p14"/>
          <p:cNvSpPr txBox="1"/>
          <p:nvPr/>
        </p:nvSpPr>
        <p:spPr>
          <a:xfrm>
            <a:off x="1246900" y="259775"/>
            <a:ext cx="1766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46E2D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SPONSORED BY</a:t>
            </a:r>
            <a:endParaRPr>
              <a:solidFill>
                <a:srgbClr val="F46E2D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sp>
        <p:nvSpPr>
          <p:cNvPr id="60" name="Google Shape;60;p14"/>
          <p:cNvSpPr txBox="1"/>
          <p:nvPr/>
        </p:nvSpPr>
        <p:spPr>
          <a:xfrm>
            <a:off x="130700" y="4619325"/>
            <a:ext cx="2582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46E2D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#BusDev2022</a:t>
            </a:r>
            <a:endParaRPr sz="1200">
              <a:solidFill>
                <a:srgbClr val="F46E2D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 txBox="1"/>
          <p:nvPr/>
        </p:nvSpPr>
        <p:spPr>
          <a:xfrm>
            <a:off x="130700" y="130603"/>
            <a:ext cx="4141049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chemeClr val="lt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TADAH! </a:t>
            </a:r>
            <a:endParaRPr sz="3600" b="1" dirty="0">
              <a:solidFill>
                <a:schemeClr val="lt1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86" name="Google Shape;86;p17"/>
          <p:cNvSpPr txBox="1"/>
          <p:nvPr/>
        </p:nvSpPr>
        <p:spPr>
          <a:xfrm>
            <a:off x="130700" y="4619325"/>
            <a:ext cx="7845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46E2D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#BusDev2022</a:t>
            </a:r>
            <a:endParaRPr sz="1200">
              <a:solidFill>
                <a:srgbClr val="F46E2D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pic>
        <p:nvPicPr>
          <p:cNvPr id="87" name="Google Shape;87;p17"/>
          <p:cNvPicPr preferRelativeResize="0"/>
          <p:nvPr/>
        </p:nvPicPr>
        <p:blipFill rotWithShape="1">
          <a:blip r:embed="rId4">
            <a:alphaModFix/>
          </a:blip>
          <a:srcRect t="40515" b="42126"/>
          <a:stretch/>
        </p:blipFill>
        <p:spPr>
          <a:xfrm>
            <a:off x="3078283" y="4606550"/>
            <a:ext cx="4897418" cy="387924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7"/>
          <p:cNvSpPr txBox="1"/>
          <p:nvPr/>
        </p:nvSpPr>
        <p:spPr>
          <a:xfrm>
            <a:off x="2009075" y="4612697"/>
            <a:ext cx="1525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46E2D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SPONSORED BY</a:t>
            </a:r>
            <a:endParaRPr>
              <a:solidFill>
                <a:srgbClr val="F46E2D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pic>
        <p:nvPicPr>
          <p:cNvPr id="89" name="Google Shape;89;p17"/>
          <p:cNvPicPr preferRelativeResize="0"/>
          <p:nvPr/>
        </p:nvPicPr>
        <p:blipFill rotWithShape="1">
          <a:blip r:embed="rId5">
            <a:alphaModFix/>
          </a:blip>
          <a:srcRect l="34468" t="18179" r="34564" b="12457"/>
          <a:stretch/>
        </p:blipFill>
        <p:spPr>
          <a:xfrm>
            <a:off x="8322875" y="4496849"/>
            <a:ext cx="487526" cy="6142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8F06F53B-9805-A8A0-C38D-D1C79FDE3074}"/>
              </a:ext>
            </a:extLst>
          </p:cNvPr>
          <p:cNvGrpSpPr/>
          <p:nvPr/>
        </p:nvGrpSpPr>
        <p:grpSpPr>
          <a:xfrm>
            <a:off x="4053199" y="367432"/>
            <a:ext cx="7845001" cy="3975727"/>
            <a:chOff x="1385712" y="1268760"/>
            <a:chExt cx="9068054" cy="5047032"/>
          </a:xfrm>
        </p:grpSpPr>
        <p:sp>
          <p:nvSpPr>
            <p:cNvPr id="36" name="Freeform 10">
              <a:extLst>
                <a:ext uri="{FF2B5EF4-FFF2-40B4-BE49-F238E27FC236}">
                  <a16:creationId xmlns:a16="http://schemas.microsoft.com/office/drawing/2014/main" id="{A59C0283-8DB2-9F95-90E2-A3E29576D3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5712" y="1268760"/>
              <a:ext cx="5551732" cy="5047032"/>
            </a:xfrm>
            <a:custGeom>
              <a:avLst/>
              <a:gdLst>
                <a:gd name="T0" fmla="*/ 480 w 957"/>
                <a:gd name="T1" fmla="*/ 0 h 870"/>
                <a:gd name="T2" fmla="*/ 0 w 957"/>
                <a:gd name="T3" fmla="*/ 870 h 870"/>
                <a:gd name="T4" fmla="*/ 957 w 957"/>
                <a:gd name="T5" fmla="*/ 870 h 870"/>
                <a:gd name="T6" fmla="*/ 480 w 957"/>
                <a:gd name="T7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7" h="870">
                  <a:moveTo>
                    <a:pt x="480" y="0"/>
                  </a:moveTo>
                  <a:lnTo>
                    <a:pt x="0" y="870"/>
                  </a:lnTo>
                  <a:lnTo>
                    <a:pt x="957" y="870"/>
                  </a:lnTo>
                  <a:lnTo>
                    <a:pt x="480" y="0"/>
                  </a:lnTo>
                  <a:close/>
                </a:path>
              </a:pathLst>
            </a:custGeom>
            <a:solidFill>
              <a:srgbClr val="A5A5A5">
                <a:lumMod val="75000"/>
              </a:srgb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24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</a:endParaRPr>
            </a:p>
          </p:txBody>
        </p:sp>
        <p:sp>
          <p:nvSpPr>
            <p:cNvPr id="37" name="Freeform 8">
              <a:extLst>
                <a:ext uri="{FF2B5EF4-FFF2-40B4-BE49-F238E27FC236}">
                  <a16:creationId xmlns:a16="http://schemas.microsoft.com/office/drawing/2014/main" id="{3B6C77F4-5ED8-8E3C-C9FF-69BF812D800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2475" y="4823101"/>
              <a:ext cx="4408487" cy="1189038"/>
            </a:xfrm>
            <a:custGeom>
              <a:avLst/>
              <a:gdLst>
                <a:gd name="T0" fmla="*/ 0 w 2777"/>
                <a:gd name="T1" fmla="*/ 751 h 751"/>
                <a:gd name="T2" fmla="*/ 2777 w 2777"/>
                <a:gd name="T3" fmla="*/ 751 h 751"/>
                <a:gd name="T4" fmla="*/ 2364 w 2777"/>
                <a:gd name="T5" fmla="*/ 0 h 751"/>
                <a:gd name="T6" fmla="*/ 413 w 2777"/>
                <a:gd name="T7" fmla="*/ 0 h 751"/>
                <a:gd name="T8" fmla="*/ 0 w 2777"/>
                <a:gd name="T9" fmla="*/ 751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77" h="751">
                  <a:moveTo>
                    <a:pt x="0" y="751"/>
                  </a:moveTo>
                  <a:lnTo>
                    <a:pt x="2777" y="751"/>
                  </a:lnTo>
                  <a:lnTo>
                    <a:pt x="2364" y="0"/>
                  </a:lnTo>
                  <a:lnTo>
                    <a:pt x="413" y="0"/>
                  </a:lnTo>
                  <a:lnTo>
                    <a:pt x="0" y="751"/>
                  </a:lnTo>
                  <a:close/>
                </a:path>
              </a:pathLst>
            </a:custGeom>
            <a:solidFill>
              <a:srgbClr val="0072B5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24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</a:endParaRPr>
            </a:p>
          </p:txBody>
        </p:sp>
        <p:sp>
          <p:nvSpPr>
            <p:cNvPr id="38" name="Freeform 9">
              <a:extLst>
                <a:ext uri="{FF2B5EF4-FFF2-40B4-BE49-F238E27FC236}">
                  <a16:creationId xmlns:a16="http://schemas.microsoft.com/office/drawing/2014/main" id="{DDE01AA7-7C20-2C8F-6A3C-BFC9484945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5581" y="3518176"/>
              <a:ext cx="2962275" cy="1184275"/>
            </a:xfrm>
            <a:custGeom>
              <a:avLst/>
              <a:gdLst>
                <a:gd name="T0" fmla="*/ 411 w 1866"/>
                <a:gd name="T1" fmla="*/ 0 h 746"/>
                <a:gd name="T2" fmla="*/ 0 w 1866"/>
                <a:gd name="T3" fmla="*/ 746 h 746"/>
                <a:gd name="T4" fmla="*/ 1866 w 1866"/>
                <a:gd name="T5" fmla="*/ 746 h 746"/>
                <a:gd name="T6" fmla="*/ 1453 w 1866"/>
                <a:gd name="T7" fmla="*/ 0 h 746"/>
                <a:gd name="T8" fmla="*/ 411 w 1866"/>
                <a:gd name="T9" fmla="*/ 0 h 7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66" h="746">
                  <a:moveTo>
                    <a:pt x="411" y="0"/>
                  </a:moveTo>
                  <a:lnTo>
                    <a:pt x="0" y="746"/>
                  </a:lnTo>
                  <a:lnTo>
                    <a:pt x="1866" y="746"/>
                  </a:lnTo>
                  <a:lnTo>
                    <a:pt x="1453" y="0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ED7D3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24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</a:endParaRPr>
            </a:p>
          </p:txBody>
        </p:sp>
        <p:sp>
          <p:nvSpPr>
            <p:cNvPr id="39" name="Freeform 10">
              <a:extLst>
                <a:ext uri="{FF2B5EF4-FFF2-40B4-BE49-F238E27FC236}">
                  <a16:creationId xmlns:a16="http://schemas.microsoft.com/office/drawing/2014/main" id="{0232ED60-0B16-1F57-6E62-7329BB257AC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7100" y="2016401"/>
              <a:ext cx="1519237" cy="1381125"/>
            </a:xfrm>
            <a:custGeom>
              <a:avLst/>
              <a:gdLst>
                <a:gd name="T0" fmla="*/ 480 w 957"/>
                <a:gd name="T1" fmla="*/ 0 h 870"/>
                <a:gd name="T2" fmla="*/ 0 w 957"/>
                <a:gd name="T3" fmla="*/ 870 h 870"/>
                <a:gd name="T4" fmla="*/ 957 w 957"/>
                <a:gd name="T5" fmla="*/ 870 h 870"/>
                <a:gd name="T6" fmla="*/ 480 w 957"/>
                <a:gd name="T7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7" h="870">
                  <a:moveTo>
                    <a:pt x="480" y="0"/>
                  </a:moveTo>
                  <a:lnTo>
                    <a:pt x="0" y="870"/>
                  </a:lnTo>
                  <a:lnTo>
                    <a:pt x="957" y="870"/>
                  </a:lnTo>
                  <a:lnTo>
                    <a:pt x="48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24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39D258A-80DD-DDC8-DCFE-34A7801D8EF2}"/>
                </a:ext>
              </a:extLst>
            </p:cNvPr>
            <p:cNvSpPr txBox="1"/>
            <p:nvPr/>
          </p:nvSpPr>
          <p:spPr>
            <a:xfrm>
              <a:off x="3497425" y="2909169"/>
              <a:ext cx="1448457" cy="24238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24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☞GALANO GROTESQUE" pitchFamily="2" charset="77"/>
                  <a:ea typeface="+mn-ea"/>
                </a:rPr>
                <a:t>Personal </a:t>
              </a:r>
              <a:endParaRPr kumimoji="0" lang="en-IN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☞GALANO GROTESQUE" pitchFamily="2" charset="77"/>
                <a:ea typeface="+mn-ea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F2EBC25-6F14-F63F-3645-BAAFB2960FD7}"/>
                </a:ext>
              </a:extLst>
            </p:cNvPr>
            <p:cNvSpPr txBox="1"/>
            <p:nvPr/>
          </p:nvSpPr>
          <p:spPr>
            <a:xfrm>
              <a:off x="3672900" y="4039076"/>
              <a:ext cx="1170391" cy="24238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defTabSz="91424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☞GALANO GROTESQUE" pitchFamily="2" charset="77"/>
                  <a:ea typeface="+mn-ea"/>
                </a:rPr>
                <a:t>Emotional</a:t>
              </a:r>
              <a:endParaRPr kumimoji="0" lang="en-IN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☞GALANO GROTESQUE" pitchFamily="2" charset="77"/>
                <a:ea typeface="+mn-ea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F5F6A8E-A04A-308E-DBEA-46B2C7BB864E}"/>
                </a:ext>
              </a:extLst>
            </p:cNvPr>
            <p:cNvSpPr txBox="1"/>
            <p:nvPr/>
          </p:nvSpPr>
          <p:spPr>
            <a:xfrm rot="17950102">
              <a:off x="2830160" y="2655555"/>
              <a:ext cx="1590619" cy="197574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24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☞GALANO GROTESQUE SEMIBOLD" pitchFamily="2" charset="77"/>
                  <a:ea typeface="+mn-ea"/>
                </a:rPr>
                <a:t>Unique</a:t>
              </a:r>
              <a:endParaRPr kumimoji="0" lang="en-IN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☞GALANO GROTESQUE SEMIBOLD" pitchFamily="2" charset="77"/>
                <a:ea typeface="+mn-ea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79EE63B-3E39-E248-1F61-3374F5199811}"/>
                </a:ext>
              </a:extLst>
            </p:cNvPr>
            <p:cNvSpPr txBox="1"/>
            <p:nvPr/>
          </p:nvSpPr>
          <p:spPr>
            <a:xfrm rot="17950102">
              <a:off x="2246461" y="3923649"/>
              <a:ext cx="1393344" cy="197574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24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☞GALANO GROTESQUE SEMIBOLD" pitchFamily="2" charset="77"/>
                  <a:ea typeface="+mn-ea"/>
                </a:rPr>
                <a:t>Differentiated</a:t>
              </a:r>
              <a:endParaRPr kumimoji="0" lang="en-IN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☞GALANO GROTESQUE SEMIBOLD" pitchFamily="2" charset="77"/>
                <a:ea typeface="+mn-ea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C82DA17-E2D0-4CEE-83E9-DCA8CE4785C0}"/>
                </a:ext>
              </a:extLst>
            </p:cNvPr>
            <p:cNvSpPr txBox="1"/>
            <p:nvPr/>
          </p:nvSpPr>
          <p:spPr>
            <a:xfrm rot="17950102">
              <a:off x="1486757" y="5240363"/>
              <a:ext cx="1393344" cy="197574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24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☞GALANO GROTESQUE SEMIBOLD" pitchFamily="2" charset="77"/>
                  <a:ea typeface="+mn-ea"/>
                </a:rPr>
                <a:t>Table Stakes</a:t>
              </a:r>
              <a:endParaRPr kumimoji="0" lang="en-IN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☞GALANO GROTESQUE SEMIBOLD" pitchFamily="2" charset="77"/>
                <a:ea typeface="+mn-ea"/>
              </a:endParaRP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8C3E5E85-0336-7E19-9B09-A310158C112F}"/>
                </a:ext>
              </a:extLst>
            </p:cNvPr>
            <p:cNvGrpSpPr/>
            <p:nvPr/>
          </p:nvGrpSpPr>
          <p:grpSpPr>
            <a:xfrm>
              <a:off x="9925603" y="2505608"/>
              <a:ext cx="457680" cy="599561"/>
              <a:chOff x="12468225" y="5961063"/>
              <a:chExt cx="793750" cy="1039812"/>
            </a:xfrm>
            <a:solidFill>
              <a:sysClr val="window" lastClr="FFFFFF"/>
            </a:solidFill>
          </p:grpSpPr>
          <p:sp>
            <p:nvSpPr>
              <p:cNvPr id="55" name="Freeform 17">
                <a:extLst>
                  <a:ext uri="{FF2B5EF4-FFF2-40B4-BE49-F238E27FC236}">
                    <a16:creationId xmlns:a16="http://schemas.microsoft.com/office/drawing/2014/main" id="{F2C5B203-CD4A-E6D8-80D7-A9FCD27FB4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692063" y="5961063"/>
                <a:ext cx="339725" cy="319087"/>
              </a:xfrm>
              <a:custGeom>
                <a:avLst/>
                <a:gdLst>
                  <a:gd name="T0" fmla="*/ 262 w 504"/>
                  <a:gd name="T1" fmla="*/ 0 h 472"/>
                  <a:gd name="T2" fmla="*/ 287 w 504"/>
                  <a:gd name="T3" fmla="*/ 25 h 472"/>
                  <a:gd name="T4" fmla="*/ 340 w 504"/>
                  <a:gd name="T5" fmla="*/ 103 h 472"/>
                  <a:gd name="T6" fmla="*/ 367 w 504"/>
                  <a:gd name="T7" fmla="*/ 123 h 472"/>
                  <a:gd name="T8" fmla="*/ 465 w 504"/>
                  <a:gd name="T9" fmla="*/ 152 h 472"/>
                  <a:gd name="T10" fmla="*/ 484 w 504"/>
                  <a:gd name="T11" fmla="*/ 211 h 472"/>
                  <a:gd name="T12" fmla="*/ 422 w 504"/>
                  <a:gd name="T13" fmla="*/ 286 h 472"/>
                  <a:gd name="T14" fmla="*/ 410 w 504"/>
                  <a:gd name="T15" fmla="*/ 325 h 472"/>
                  <a:gd name="T16" fmla="*/ 415 w 504"/>
                  <a:gd name="T17" fmla="*/ 425 h 472"/>
                  <a:gd name="T18" fmla="*/ 366 w 504"/>
                  <a:gd name="T19" fmla="*/ 461 h 472"/>
                  <a:gd name="T20" fmla="*/ 274 w 504"/>
                  <a:gd name="T21" fmla="*/ 424 h 472"/>
                  <a:gd name="T22" fmla="*/ 232 w 504"/>
                  <a:gd name="T23" fmla="*/ 424 h 472"/>
                  <a:gd name="T24" fmla="*/ 142 w 504"/>
                  <a:gd name="T25" fmla="*/ 460 h 472"/>
                  <a:gd name="T26" fmla="*/ 91 w 504"/>
                  <a:gd name="T27" fmla="*/ 424 h 472"/>
                  <a:gd name="T28" fmla="*/ 96 w 504"/>
                  <a:gd name="T29" fmla="*/ 325 h 472"/>
                  <a:gd name="T30" fmla="*/ 83 w 504"/>
                  <a:gd name="T31" fmla="*/ 285 h 472"/>
                  <a:gd name="T32" fmla="*/ 26 w 504"/>
                  <a:gd name="T33" fmla="*/ 216 h 472"/>
                  <a:gd name="T34" fmla="*/ 46 w 504"/>
                  <a:gd name="T35" fmla="*/ 150 h 472"/>
                  <a:gd name="T36" fmla="*/ 136 w 504"/>
                  <a:gd name="T37" fmla="*/ 125 h 472"/>
                  <a:gd name="T38" fmla="*/ 169 w 504"/>
                  <a:gd name="T39" fmla="*/ 100 h 472"/>
                  <a:gd name="T40" fmla="*/ 219 w 504"/>
                  <a:gd name="T41" fmla="*/ 25 h 472"/>
                  <a:gd name="T42" fmla="*/ 244 w 504"/>
                  <a:gd name="T43" fmla="*/ 0 h 472"/>
                  <a:gd name="T44" fmla="*/ 262 w 504"/>
                  <a:gd name="T45" fmla="*/ 0 h 4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04" h="472">
                    <a:moveTo>
                      <a:pt x="262" y="0"/>
                    </a:moveTo>
                    <a:cubicBezTo>
                      <a:pt x="270" y="9"/>
                      <a:pt x="280" y="16"/>
                      <a:pt x="287" y="25"/>
                    </a:cubicBezTo>
                    <a:cubicBezTo>
                      <a:pt x="305" y="51"/>
                      <a:pt x="321" y="78"/>
                      <a:pt x="340" y="103"/>
                    </a:cubicBezTo>
                    <a:cubicBezTo>
                      <a:pt x="346" y="112"/>
                      <a:pt x="357" y="120"/>
                      <a:pt x="367" y="123"/>
                    </a:cubicBezTo>
                    <a:cubicBezTo>
                      <a:pt x="400" y="134"/>
                      <a:pt x="433" y="142"/>
                      <a:pt x="465" y="152"/>
                    </a:cubicBezTo>
                    <a:cubicBezTo>
                      <a:pt x="496" y="161"/>
                      <a:pt x="504" y="186"/>
                      <a:pt x="484" y="211"/>
                    </a:cubicBezTo>
                    <a:cubicBezTo>
                      <a:pt x="464" y="237"/>
                      <a:pt x="443" y="262"/>
                      <a:pt x="422" y="286"/>
                    </a:cubicBezTo>
                    <a:cubicBezTo>
                      <a:pt x="412" y="298"/>
                      <a:pt x="409" y="310"/>
                      <a:pt x="410" y="325"/>
                    </a:cubicBezTo>
                    <a:cubicBezTo>
                      <a:pt x="412" y="358"/>
                      <a:pt x="414" y="392"/>
                      <a:pt x="415" y="425"/>
                    </a:cubicBezTo>
                    <a:cubicBezTo>
                      <a:pt x="416" y="456"/>
                      <a:pt x="394" y="471"/>
                      <a:pt x="366" y="461"/>
                    </a:cubicBezTo>
                    <a:cubicBezTo>
                      <a:pt x="335" y="449"/>
                      <a:pt x="304" y="437"/>
                      <a:pt x="274" y="424"/>
                    </a:cubicBezTo>
                    <a:cubicBezTo>
                      <a:pt x="260" y="418"/>
                      <a:pt x="246" y="418"/>
                      <a:pt x="232" y="424"/>
                    </a:cubicBezTo>
                    <a:cubicBezTo>
                      <a:pt x="202" y="437"/>
                      <a:pt x="172" y="448"/>
                      <a:pt x="142" y="460"/>
                    </a:cubicBezTo>
                    <a:cubicBezTo>
                      <a:pt x="112" y="472"/>
                      <a:pt x="90" y="456"/>
                      <a:pt x="91" y="424"/>
                    </a:cubicBezTo>
                    <a:cubicBezTo>
                      <a:pt x="92" y="391"/>
                      <a:pt x="94" y="358"/>
                      <a:pt x="96" y="325"/>
                    </a:cubicBezTo>
                    <a:cubicBezTo>
                      <a:pt x="97" y="310"/>
                      <a:pt x="93" y="297"/>
                      <a:pt x="83" y="285"/>
                    </a:cubicBezTo>
                    <a:cubicBezTo>
                      <a:pt x="64" y="263"/>
                      <a:pt x="45" y="239"/>
                      <a:pt x="26" y="216"/>
                    </a:cubicBezTo>
                    <a:cubicBezTo>
                      <a:pt x="0" y="185"/>
                      <a:pt x="7" y="161"/>
                      <a:pt x="46" y="150"/>
                    </a:cubicBezTo>
                    <a:cubicBezTo>
                      <a:pt x="76" y="142"/>
                      <a:pt x="106" y="133"/>
                      <a:pt x="136" y="125"/>
                    </a:cubicBezTo>
                    <a:cubicBezTo>
                      <a:pt x="151" y="121"/>
                      <a:pt x="161" y="113"/>
                      <a:pt x="169" y="100"/>
                    </a:cubicBezTo>
                    <a:cubicBezTo>
                      <a:pt x="185" y="75"/>
                      <a:pt x="201" y="50"/>
                      <a:pt x="219" y="25"/>
                    </a:cubicBezTo>
                    <a:cubicBezTo>
                      <a:pt x="225" y="16"/>
                      <a:pt x="235" y="9"/>
                      <a:pt x="244" y="0"/>
                    </a:cubicBezTo>
                    <a:cubicBezTo>
                      <a:pt x="250" y="0"/>
                      <a:pt x="256" y="0"/>
                      <a:pt x="262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4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</a:endParaRPr>
              </a:p>
            </p:txBody>
          </p:sp>
          <p:sp>
            <p:nvSpPr>
              <p:cNvPr id="56" name="Freeform 18">
                <a:extLst>
                  <a:ext uri="{FF2B5EF4-FFF2-40B4-BE49-F238E27FC236}">
                    <a16:creationId xmlns:a16="http://schemas.microsoft.com/office/drawing/2014/main" id="{2B6B4F5F-A25D-49A1-3053-A3E4A55918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84100" y="6338888"/>
                <a:ext cx="757238" cy="661987"/>
              </a:xfrm>
              <a:custGeom>
                <a:avLst/>
                <a:gdLst>
                  <a:gd name="T0" fmla="*/ 556 w 1120"/>
                  <a:gd name="T1" fmla="*/ 976 h 976"/>
                  <a:gd name="T2" fmla="*/ 276 w 1120"/>
                  <a:gd name="T3" fmla="*/ 976 h 976"/>
                  <a:gd name="T4" fmla="*/ 235 w 1120"/>
                  <a:gd name="T5" fmla="*/ 935 h 976"/>
                  <a:gd name="T6" fmla="*/ 235 w 1120"/>
                  <a:gd name="T7" fmla="*/ 680 h 976"/>
                  <a:gd name="T8" fmla="*/ 217 w 1120"/>
                  <a:gd name="T9" fmla="*/ 641 h 976"/>
                  <a:gd name="T10" fmla="*/ 9 w 1120"/>
                  <a:gd name="T11" fmla="*/ 288 h 976"/>
                  <a:gd name="T12" fmla="*/ 3 w 1120"/>
                  <a:gd name="T13" fmla="*/ 95 h 976"/>
                  <a:gd name="T14" fmla="*/ 105 w 1120"/>
                  <a:gd name="T15" fmla="*/ 2 h 976"/>
                  <a:gd name="T16" fmla="*/ 204 w 1120"/>
                  <a:gd name="T17" fmla="*/ 103 h 976"/>
                  <a:gd name="T18" fmla="*/ 205 w 1120"/>
                  <a:gd name="T19" fmla="*/ 215 h 976"/>
                  <a:gd name="T20" fmla="*/ 506 w 1120"/>
                  <a:gd name="T21" fmla="*/ 554 h 976"/>
                  <a:gd name="T22" fmla="*/ 908 w 1120"/>
                  <a:gd name="T23" fmla="*/ 264 h 976"/>
                  <a:gd name="T24" fmla="*/ 914 w 1120"/>
                  <a:gd name="T25" fmla="*/ 146 h 976"/>
                  <a:gd name="T26" fmla="*/ 915 w 1120"/>
                  <a:gd name="T27" fmla="*/ 93 h 976"/>
                  <a:gd name="T28" fmla="*/ 1015 w 1120"/>
                  <a:gd name="T29" fmla="*/ 2 h 976"/>
                  <a:gd name="T30" fmla="*/ 1115 w 1120"/>
                  <a:gd name="T31" fmla="*/ 94 h 976"/>
                  <a:gd name="T32" fmla="*/ 1084 w 1120"/>
                  <a:gd name="T33" fmla="*/ 384 h 976"/>
                  <a:gd name="T34" fmla="*/ 899 w 1120"/>
                  <a:gd name="T35" fmla="*/ 641 h 976"/>
                  <a:gd name="T36" fmla="*/ 876 w 1120"/>
                  <a:gd name="T37" fmla="*/ 688 h 976"/>
                  <a:gd name="T38" fmla="*/ 877 w 1120"/>
                  <a:gd name="T39" fmla="*/ 931 h 976"/>
                  <a:gd name="T40" fmla="*/ 830 w 1120"/>
                  <a:gd name="T41" fmla="*/ 976 h 976"/>
                  <a:gd name="T42" fmla="*/ 556 w 1120"/>
                  <a:gd name="T43" fmla="*/ 976 h 9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20" h="976">
                    <a:moveTo>
                      <a:pt x="556" y="976"/>
                    </a:moveTo>
                    <a:cubicBezTo>
                      <a:pt x="463" y="976"/>
                      <a:pt x="369" y="976"/>
                      <a:pt x="276" y="976"/>
                    </a:cubicBezTo>
                    <a:cubicBezTo>
                      <a:pt x="246" y="976"/>
                      <a:pt x="235" y="965"/>
                      <a:pt x="235" y="935"/>
                    </a:cubicBezTo>
                    <a:cubicBezTo>
                      <a:pt x="235" y="850"/>
                      <a:pt x="235" y="765"/>
                      <a:pt x="235" y="680"/>
                    </a:cubicBezTo>
                    <a:cubicBezTo>
                      <a:pt x="236" y="663"/>
                      <a:pt x="230" y="651"/>
                      <a:pt x="217" y="641"/>
                    </a:cubicBezTo>
                    <a:cubicBezTo>
                      <a:pt x="102" y="550"/>
                      <a:pt x="30" y="433"/>
                      <a:pt x="9" y="288"/>
                    </a:cubicBezTo>
                    <a:cubicBezTo>
                      <a:pt x="0" y="224"/>
                      <a:pt x="1" y="159"/>
                      <a:pt x="3" y="95"/>
                    </a:cubicBezTo>
                    <a:cubicBezTo>
                      <a:pt x="4" y="40"/>
                      <a:pt x="53" y="0"/>
                      <a:pt x="105" y="2"/>
                    </a:cubicBezTo>
                    <a:cubicBezTo>
                      <a:pt x="160" y="4"/>
                      <a:pt x="203" y="47"/>
                      <a:pt x="204" y="103"/>
                    </a:cubicBezTo>
                    <a:cubicBezTo>
                      <a:pt x="205" y="140"/>
                      <a:pt x="204" y="178"/>
                      <a:pt x="205" y="215"/>
                    </a:cubicBezTo>
                    <a:cubicBezTo>
                      <a:pt x="208" y="383"/>
                      <a:pt x="339" y="531"/>
                      <a:pt x="506" y="554"/>
                    </a:cubicBezTo>
                    <a:cubicBezTo>
                      <a:pt x="700" y="581"/>
                      <a:pt x="873" y="457"/>
                      <a:pt x="908" y="264"/>
                    </a:cubicBezTo>
                    <a:cubicBezTo>
                      <a:pt x="915" y="225"/>
                      <a:pt x="912" y="185"/>
                      <a:pt x="914" y="146"/>
                    </a:cubicBezTo>
                    <a:cubicBezTo>
                      <a:pt x="914" y="128"/>
                      <a:pt x="913" y="111"/>
                      <a:pt x="915" y="93"/>
                    </a:cubicBezTo>
                    <a:cubicBezTo>
                      <a:pt x="920" y="41"/>
                      <a:pt x="963" y="2"/>
                      <a:pt x="1015" y="2"/>
                    </a:cubicBezTo>
                    <a:cubicBezTo>
                      <a:pt x="1067" y="2"/>
                      <a:pt x="1113" y="41"/>
                      <a:pt x="1115" y="94"/>
                    </a:cubicBezTo>
                    <a:cubicBezTo>
                      <a:pt x="1120" y="192"/>
                      <a:pt x="1119" y="290"/>
                      <a:pt x="1084" y="384"/>
                    </a:cubicBezTo>
                    <a:cubicBezTo>
                      <a:pt x="1046" y="487"/>
                      <a:pt x="986" y="573"/>
                      <a:pt x="899" y="641"/>
                    </a:cubicBezTo>
                    <a:cubicBezTo>
                      <a:pt x="883" y="653"/>
                      <a:pt x="876" y="667"/>
                      <a:pt x="876" y="688"/>
                    </a:cubicBezTo>
                    <a:cubicBezTo>
                      <a:pt x="877" y="769"/>
                      <a:pt x="877" y="850"/>
                      <a:pt x="877" y="931"/>
                    </a:cubicBezTo>
                    <a:cubicBezTo>
                      <a:pt x="877" y="968"/>
                      <a:pt x="868" y="976"/>
                      <a:pt x="830" y="976"/>
                    </a:cubicBezTo>
                    <a:cubicBezTo>
                      <a:pt x="739" y="976"/>
                      <a:pt x="648" y="976"/>
                      <a:pt x="556" y="97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4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</a:endParaRPr>
              </a:p>
            </p:txBody>
          </p:sp>
          <p:sp>
            <p:nvSpPr>
              <p:cNvPr id="57" name="Freeform 19">
                <a:extLst>
                  <a:ext uri="{FF2B5EF4-FFF2-40B4-BE49-F238E27FC236}">
                    <a16:creationId xmlns:a16="http://schemas.microsoft.com/office/drawing/2014/main" id="{65BF099C-B229-D88C-12A1-A79623C5E9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2863" y="6362700"/>
                <a:ext cx="234950" cy="233362"/>
              </a:xfrm>
              <a:custGeom>
                <a:avLst/>
                <a:gdLst>
                  <a:gd name="T0" fmla="*/ 1 w 346"/>
                  <a:gd name="T1" fmla="*/ 174 h 346"/>
                  <a:gd name="T2" fmla="*/ 172 w 346"/>
                  <a:gd name="T3" fmla="*/ 1 h 346"/>
                  <a:gd name="T4" fmla="*/ 346 w 346"/>
                  <a:gd name="T5" fmla="*/ 174 h 346"/>
                  <a:gd name="T6" fmla="*/ 173 w 346"/>
                  <a:gd name="T7" fmla="*/ 346 h 346"/>
                  <a:gd name="T8" fmla="*/ 1 w 346"/>
                  <a:gd name="T9" fmla="*/ 174 h 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6" h="346">
                    <a:moveTo>
                      <a:pt x="1" y="174"/>
                    </a:moveTo>
                    <a:cubicBezTo>
                      <a:pt x="0" y="79"/>
                      <a:pt x="77" y="1"/>
                      <a:pt x="172" y="1"/>
                    </a:cubicBezTo>
                    <a:cubicBezTo>
                      <a:pt x="268" y="0"/>
                      <a:pt x="346" y="79"/>
                      <a:pt x="346" y="174"/>
                    </a:cubicBezTo>
                    <a:cubicBezTo>
                      <a:pt x="346" y="269"/>
                      <a:pt x="269" y="346"/>
                      <a:pt x="173" y="346"/>
                    </a:cubicBezTo>
                    <a:cubicBezTo>
                      <a:pt x="78" y="346"/>
                      <a:pt x="1" y="269"/>
                      <a:pt x="1" y="17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4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</a:endParaRPr>
              </a:p>
            </p:txBody>
          </p:sp>
          <p:sp>
            <p:nvSpPr>
              <p:cNvPr id="58" name="Freeform 20">
                <a:extLst>
                  <a:ext uri="{FF2B5EF4-FFF2-40B4-BE49-F238E27FC236}">
                    <a16:creationId xmlns:a16="http://schemas.microsoft.com/office/drawing/2014/main" id="{E385796A-EEBF-D6F3-6BD8-DDDA5F3AA8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68300" y="6051550"/>
                <a:ext cx="193675" cy="195262"/>
              </a:xfrm>
              <a:custGeom>
                <a:avLst/>
                <a:gdLst>
                  <a:gd name="T0" fmla="*/ 288 w 288"/>
                  <a:gd name="T1" fmla="*/ 53 h 288"/>
                  <a:gd name="T2" fmla="*/ 270 w 288"/>
                  <a:gd name="T3" fmla="*/ 84 h 288"/>
                  <a:gd name="T4" fmla="*/ 86 w 288"/>
                  <a:gd name="T5" fmla="*/ 269 h 288"/>
                  <a:gd name="T6" fmla="*/ 19 w 288"/>
                  <a:gd name="T7" fmla="*/ 269 h 288"/>
                  <a:gd name="T8" fmla="*/ 20 w 288"/>
                  <a:gd name="T9" fmla="*/ 203 h 288"/>
                  <a:gd name="T10" fmla="*/ 205 w 288"/>
                  <a:gd name="T11" fmla="*/ 18 h 288"/>
                  <a:gd name="T12" fmla="*/ 257 w 288"/>
                  <a:gd name="T13" fmla="*/ 8 h 288"/>
                  <a:gd name="T14" fmla="*/ 288 w 288"/>
                  <a:gd name="T15" fmla="*/ 53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88" h="288">
                    <a:moveTo>
                      <a:pt x="288" y="53"/>
                    </a:moveTo>
                    <a:cubicBezTo>
                      <a:pt x="282" y="64"/>
                      <a:pt x="278" y="76"/>
                      <a:pt x="270" y="84"/>
                    </a:cubicBezTo>
                    <a:cubicBezTo>
                      <a:pt x="209" y="146"/>
                      <a:pt x="148" y="208"/>
                      <a:pt x="86" y="269"/>
                    </a:cubicBezTo>
                    <a:cubicBezTo>
                      <a:pt x="66" y="288"/>
                      <a:pt x="37" y="288"/>
                      <a:pt x="19" y="269"/>
                    </a:cubicBezTo>
                    <a:cubicBezTo>
                      <a:pt x="1" y="251"/>
                      <a:pt x="0" y="222"/>
                      <a:pt x="20" y="203"/>
                    </a:cubicBezTo>
                    <a:cubicBezTo>
                      <a:pt x="81" y="141"/>
                      <a:pt x="143" y="79"/>
                      <a:pt x="205" y="18"/>
                    </a:cubicBezTo>
                    <a:cubicBezTo>
                      <a:pt x="220" y="3"/>
                      <a:pt x="238" y="0"/>
                      <a:pt x="257" y="8"/>
                    </a:cubicBezTo>
                    <a:cubicBezTo>
                      <a:pt x="275" y="17"/>
                      <a:pt x="284" y="31"/>
                      <a:pt x="288" y="5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4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</a:endParaRPr>
              </a:p>
            </p:txBody>
          </p:sp>
          <p:sp>
            <p:nvSpPr>
              <p:cNvPr id="59" name="Freeform 21">
                <a:extLst>
                  <a:ext uri="{FF2B5EF4-FFF2-40B4-BE49-F238E27FC236}">
                    <a16:creationId xmlns:a16="http://schemas.microsoft.com/office/drawing/2014/main" id="{7B1FD920-DF8D-F337-740C-D142CDFEA0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68225" y="6051550"/>
                <a:ext cx="195263" cy="193675"/>
              </a:xfrm>
              <a:custGeom>
                <a:avLst/>
                <a:gdLst>
                  <a:gd name="T0" fmla="*/ 235 w 288"/>
                  <a:gd name="T1" fmla="*/ 287 h 287"/>
                  <a:gd name="T2" fmla="*/ 204 w 288"/>
                  <a:gd name="T3" fmla="*/ 270 h 287"/>
                  <a:gd name="T4" fmla="*/ 19 w 288"/>
                  <a:gd name="T5" fmla="*/ 86 h 287"/>
                  <a:gd name="T6" fmla="*/ 19 w 288"/>
                  <a:gd name="T7" fmla="*/ 18 h 287"/>
                  <a:gd name="T8" fmla="*/ 85 w 288"/>
                  <a:gd name="T9" fmla="*/ 19 h 287"/>
                  <a:gd name="T10" fmla="*/ 270 w 288"/>
                  <a:gd name="T11" fmla="*/ 204 h 287"/>
                  <a:gd name="T12" fmla="*/ 280 w 288"/>
                  <a:gd name="T13" fmla="*/ 257 h 287"/>
                  <a:gd name="T14" fmla="*/ 235 w 288"/>
                  <a:gd name="T15" fmla="*/ 287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88" h="287">
                    <a:moveTo>
                      <a:pt x="235" y="287"/>
                    </a:moveTo>
                    <a:cubicBezTo>
                      <a:pt x="225" y="281"/>
                      <a:pt x="212" y="278"/>
                      <a:pt x="204" y="270"/>
                    </a:cubicBezTo>
                    <a:cubicBezTo>
                      <a:pt x="142" y="209"/>
                      <a:pt x="80" y="147"/>
                      <a:pt x="19" y="86"/>
                    </a:cubicBezTo>
                    <a:cubicBezTo>
                      <a:pt x="0" y="66"/>
                      <a:pt x="0" y="37"/>
                      <a:pt x="19" y="18"/>
                    </a:cubicBezTo>
                    <a:cubicBezTo>
                      <a:pt x="37" y="0"/>
                      <a:pt x="65" y="0"/>
                      <a:pt x="85" y="19"/>
                    </a:cubicBezTo>
                    <a:cubicBezTo>
                      <a:pt x="147" y="80"/>
                      <a:pt x="208" y="142"/>
                      <a:pt x="270" y="204"/>
                    </a:cubicBezTo>
                    <a:cubicBezTo>
                      <a:pt x="285" y="219"/>
                      <a:pt x="288" y="237"/>
                      <a:pt x="280" y="257"/>
                    </a:cubicBezTo>
                    <a:cubicBezTo>
                      <a:pt x="272" y="275"/>
                      <a:pt x="257" y="284"/>
                      <a:pt x="235" y="28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4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</a:endParaRPr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04AB419B-E0D6-94AA-75D9-9C47241E6869}"/>
                </a:ext>
              </a:extLst>
            </p:cNvPr>
            <p:cNvGrpSpPr/>
            <p:nvPr/>
          </p:nvGrpSpPr>
          <p:grpSpPr>
            <a:xfrm>
              <a:off x="9855120" y="5121809"/>
              <a:ext cx="598646" cy="599561"/>
              <a:chOff x="11101388" y="5961063"/>
              <a:chExt cx="1038225" cy="1039812"/>
            </a:xfrm>
            <a:solidFill>
              <a:sysClr val="window" lastClr="FFFFFF"/>
            </a:solidFill>
          </p:grpSpPr>
          <p:sp>
            <p:nvSpPr>
              <p:cNvPr id="49" name="Freeform 22">
                <a:extLst>
                  <a:ext uri="{FF2B5EF4-FFF2-40B4-BE49-F238E27FC236}">
                    <a16:creationId xmlns:a16="http://schemas.microsoft.com/office/drawing/2014/main" id="{92B85362-FE7A-9367-154B-0C85E11A9C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69663" y="6607175"/>
                <a:ext cx="869950" cy="374650"/>
              </a:xfrm>
              <a:custGeom>
                <a:avLst/>
                <a:gdLst>
                  <a:gd name="T0" fmla="*/ 1288 w 1288"/>
                  <a:gd name="T1" fmla="*/ 187 h 553"/>
                  <a:gd name="T2" fmla="*/ 1251 w 1288"/>
                  <a:gd name="T3" fmla="*/ 225 h 553"/>
                  <a:gd name="T4" fmla="*/ 763 w 1288"/>
                  <a:gd name="T5" fmla="*/ 522 h 553"/>
                  <a:gd name="T6" fmla="*/ 651 w 1288"/>
                  <a:gd name="T7" fmla="*/ 553 h 553"/>
                  <a:gd name="T8" fmla="*/ 18 w 1288"/>
                  <a:gd name="T9" fmla="*/ 553 h 553"/>
                  <a:gd name="T10" fmla="*/ 0 w 1288"/>
                  <a:gd name="T11" fmla="*/ 553 h 553"/>
                  <a:gd name="T12" fmla="*/ 0 w 1288"/>
                  <a:gd name="T13" fmla="*/ 6 h 553"/>
                  <a:gd name="T14" fmla="*/ 183 w 1288"/>
                  <a:gd name="T15" fmla="*/ 50 h 553"/>
                  <a:gd name="T16" fmla="*/ 320 w 1288"/>
                  <a:gd name="T17" fmla="*/ 111 h 553"/>
                  <a:gd name="T18" fmla="*/ 372 w 1288"/>
                  <a:gd name="T19" fmla="*/ 114 h 553"/>
                  <a:gd name="T20" fmla="*/ 506 w 1288"/>
                  <a:gd name="T21" fmla="*/ 114 h 553"/>
                  <a:gd name="T22" fmla="*/ 605 w 1288"/>
                  <a:gd name="T23" fmla="*/ 188 h 553"/>
                  <a:gd name="T24" fmla="*/ 605 w 1288"/>
                  <a:gd name="T25" fmla="*/ 218 h 553"/>
                  <a:gd name="T26" fmla="*/ 564 w 1288"/>
                  <a:gd name="T27" fmla="*/ 251 h 553"/>
                  <a:gd name="T28" fmla="*/ 401 w 1288"/>
                  <a:gd name="T29" fmla="*/ 254 h 553"/>
                  <a:gd name="T30" fmla="*/ 257 w 1288"/>
                  <a:gd name="T31" fmla="*/ 311 h 553"/>
                  <a:gd name="T32" fmla="*/ 250 w 1288"/>
                  <a:gd name="T33" fmla="*/ 349 h 553"/>
                  <a:gd name="T34" fmla="*/ 287 w 1288"/>
                  <a:gd name="T35" fmla="*/ 356 h 553"/>
                  <a:gd name="T36" fmla="*/ 303 w 1288"/>
                  <a:gd name="T37" fmla="*/ 347 h 553"/>
                  <a:gd name="T38" fmla="*/ 433 w 1288"/>
                  <a:gd name="T39" fmla="*/ 306 h 553"/>
                  <a:gd name="T40" fmla="*/ 660 w 1288"/>
                  <a:gd name="T41" fmla="*/ 306 h 553"/>
                  <a:gd name="T42" fmla="*/ 727 w 1288"/>
                  <a:gd name="T43" fmla="*/ 295 h 553"/>
                  <a:gd name="T44" fmla="*/ 1211 w 1288"/>
                  <a:gd name="T45" fmla="*/ 135 h 553"/>
                  <a:gd name="T46" fmla="*/ 1250 w 1288"/>
                  <a:gd name="T47" fmla="*/ 129 h 553"/>
                  <a:gd name="T48" fmla="*/ 1288 w 1288"/>
                  <a:gd name="T49" fmla="*/ 163 h 553"/>
                  <a:gd name="T50" fmla="*/ 1288 w 1288"/>
                  <a:gd name="T51" fmla="*/ 187 h 5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288" h="553">
                    <a:moveTo>
                      <a:pt x="1288" y="187"/>
                    </a:moveTo>
                    <a:cubicBezTo>
                      <a:pt x="1280" y="205"/>
                      <a:pt x="1267" y="215"/>
                      <a:pt x="1251" y="225"/>
                    </a:cubicBezTo>
                    <a:cubicBezTo>
                      <a:pt x="1088" y="323"/>
                      <a:pt x="926" y="422"/>
                      <a:pt x="763" y="522"/>
                    </a:cubicBezTo>
                    <a:cubicBezTo>
                      <a:pt x="729" y="543"/>
                      <a:pt x="692" y="553"/>
                      <a:pt x="651" y="553"/>
                    </a:cubicBezTo>
                    <a:cubicBezTo>
                      <a:pt x="440" y="553"/>
                      <a:pt x="229" y="553"/>
                      <a:pt x="18" y="553"/>
                    </a:cubicBezTo>
                    <a:cubicBezTo>
                      <a:pt x="13" y="553"/>
                      <a:pt x="7" y="553"/>
                      <a:pt x="0" y="553"/>
                    </a:cubicBezTo>
                    <a:cubicBezTo>
                      <a:pt x="0" y="370"/>
                      <a:pt x="0" y="188"/>
                      <a:pt x="0" y="6"/>
                    </a:cubicBezTo>
                    <a:cubicBezTo>
                      <a:pt x="66" y="0"/>
                      <a:pt x="129" y="8"/>
                      <a:pt x="183" y="50"/>
                    </a:cubicBezTo>
                    <a:cubicBezTo>
                      <a:pt x="224" y="82"/>
                      <a:pt x="269" y="104"/>
                      <a:pt x="320" y="111"/>
                    </a:cubicBezTo>
                    <a:cubicBezTo>
                      <a:pt x="337" y="113"/>
                      <a:pt x="355" y="114"/>
                      <a:pt x="372" y="114"/>
                    </a:cubicBezTo>
                    <a:cubicBezTo>
                      <a:pt x="417" y="115"/>
                      <a:pt x="461" y="114"/>
                      <a:pt x="506" y="114"/>
                    </a:cubicBezTo>
                    <a:cubicBezTo>
                      <a:pt x="554" y="115"/>
                      <a:pt x="597" y="147"/>
                      <a:pt x="605" y="188"/>
                    </a:cubicBezTo>
                    <a:cubicBezTo>
                      <a:pt x="607" y="198"/>
                      <a:pt x="606" y="208"/>
                      <a:pt x="605" y="218"/>
                    </a:cubicBezTo>
                    <a:cubicBezTo>
                      <a:pt x="599" y="247"/>
                      <a:pt x="594" y="251"/>
                      <a:pt x="564" y="251"/>
                    </a:cubicBezTo>
                    <a:cubicBezTo>
                      <a:pt x="510" y="251"/>
                      <a:pt x="455" y="251"/>
                      <a:pt x="401" y="254"/>
                    </a:cubicBezTo>
                    <a:cubicBezTo>
                      <a:pt x="347" y="256"/>
                      <a:pt x="300" y="280"/>
                      <a:pt x="257" y="311"/>
                    </a:cubicBezTo>
                    <a:cubicBezTo>
                      <a:pt x="245" y="320"/>
                      <a:pt x="242" y="337"/>
                      <a:pt x="250" y="349"/>
                    </a:cubicBezTo>
                    <a:cubicBezTo>
                      <a:pt x="259" y="361"/>
                      <a:pt x="274" y="364"/>
                      <a:pt x="287" y="356"/>
                    </a:cubicBezTo>
                    <a:cubicBezTo>
                      <a:pt x="293" y="354"/>
                      <a:pt x="298" y="350"/>
                      <a:pt x="303" y="347"/>
                    </a:cubicBezTo>
                    <a:cubicBezTo>
                      <a:pt x="342" y="320"/>
                      <a:pt x="385" y="306"/>
                      <a:pt x="433" y="306"/>
                    </a:cubicBezTo>
                    <a:cubicBezTo>
                      <a:pt x="509" y="307"/>
                      <a:pt x="584" y="307"/>
                      <a:pt x="660" y="306"/>
                    </a:cubicBezTo>
                    <a:cubicBezTo>
                      <a:pt x="683" y="305"/>
                      <a:pt x="706" y="302"/>
                      <a:pt x="727" y="295"/>
                    </a:cubicBezTo>
                    <a:cubicBezTo>
                      <a:pt x="889" y="242"/>
                      <a:pt x="1049" y="188"/>
                      <a:pt x="1211" y="135"/>
                    </a:cubicBezTo>
                    <a:cubicBezTo>
                      <a:pt x="1223" y="131"/>
                      <a:pt x="1237" y="128"/>
                      <a:pt x="1250" y="129"/>
                    </a:cubicBezTo>
                    <a:cubicBezTo>
                      <a:pt x="1270" y="131"/>
                      <a:pt x="1280" y="147"/>
                      <a:pt x="1288" y="163"/>
                    </a:cubicBezTo>
                    <a:cubicBezTo>
                      <a:pt x="1288" y="171"/>
                      <a:pt x="1288" y="179"/>
                      <a:pt x="1288" y="18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4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</a:endParaRPr>
              </a:p>
            </p:txBody>
          </p:sp>
          <p:sp>
            <p:nvSpPr>
              <p:cNvPr id="50" name="Freeform 23">
                <a:extLst>
                  <a:ext uri="{FF2B5EF4-FFF2-40B4-BE49-F238E27FC236}">
                    <a16:creationId xmlns:a16="http://schemas.microsoft.com/office/drawing/2014/main" id="{AFAA88F4-61D7-110F-F1CB-FF9E212FB64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731625" y="5961063"/>
                <a:ext cx="407988" cy="407987"/>
              </a:xfrm>
              <a:custGeom>
                <a:avLst/>
                <a:gdLst>
                  <a:gd name="T0" fmla="*/ 604 w 604"/>
                  <a:gd name="T1" fmla="*/ 561 h 604"/>
                  <a:gd name="T2" fmla="*/ 535 w 604"/>
                  <a:gd name="T3" fmla="*/ 604 h 604"/>
                  <a:gd name="T4" fmla="*/ 124 w 604"/>
                  <a:gd name="T5" fmla="*/ 604 h 604"/>
                  <a:gd name="T6" fmla="*/ 104 w 604"/>
                  <a:gd name="T7" fmla="*/ 591 h 604"/>
                  <a:gd name="T8" fmla="*/ 11 w 604"/>
                  <a:gd name="T9" fmla="*/ 468 h 604"/>
                  <a:gd name="T10" fmla="*/ 1 w 604"/>
                  <a:gd name="T11" fmla="*/ 449 h 604"/>
                  <a:gd name="T12" fmla="*/ 1 w 604"/>
                  <a:gd name="T13" fmla="*/ 169 h 604"/>
                  <a:gd name="T14" fmla="*/ 59 w 604"/>
                  <a:gd name="T15" fmla="*/ 111 h 604"/>
                  <a:gd name="T16" fmla="*/ 136 w 604"/>
                  <a:gd name="T17" fmla="*/ 110 h 604"/>
                  <a:gd name="T18" fmla="*/ 138 w 604"/>
                  <a:gd name="T19" fmla="*/ 98 h 604"/>
                  <a:gd name="T20" fmla="*/ 205 w 604"/>
                  <a:gd name="T21" fmla="*/ 0 h 604"/>
                  <a:gd name="T22" fmla="*/ 400 w 604"/>
                  <a:gd name="T23" fmla="*/ 0 h 604"/>
                  <a:gd name="T24" fmla="*/ 405 w 604"/>
                  <a:gd name="T25" fmla="*/ 3 h 604"/>
                  <a:gd name="T26" fmla="*/ 466 w 604"/>
                  <a:gd name="T27" fmla="*/ 85 h 604"/>
                  <a:gd name="T28" fmla="*/ 466 w 604"/>
                  <a:gd name="T29" fmla="*/ 110 h 604"/>
                  <a:gd name="T30" fmla="*/ 535 w 604"/>
                  <a:gd name="T31" fmla="*/ 110 h 604"/>
                  <a:gd name="T32" fmla="*/ 604 w 604"/>
                  <a:gd name="T33" fmla="*/ 153 h 604"/>
                  <a:gd name="T34" fmla="*/ 604 w 604"/>
                  <a:gd name="T35" fmla="*/ 561 h 604"/>
                  <a:gd name="T36" fmla="*/ 494 w 604"/>
                  <a:gd name="T37" fmla="*/ 356 h 604"/>
                  <a:gd name="T38" fmla="*/ 302 w 604"/>
                  <a:gd name="T39" fmla="*/ 165 h 604"/>
                  <a:gd name="T40" fmla="*/ 110 w 604"/>
                  <a:gd name="T41" fmla="*/ 357 h 604"/>
                  <a:gd name="T42" fmla="*/ 303 w 604"/>
                  <a:gd name="T43" fmla="*/ 549 h 604"/>
                  <a:gd name="T44" fmla="*/ 494 w 604"/>
                  <a:gd name="T45" fmla="*/ 356 h 604"/>
                  <a:gd name="T46" fmla="*/ 193 w 604"/>
                  <a:gd name="T47" fmla="*/ 109 h 604"/>
                  <a:gd name="T48" fmla="*/ 412 w 604"/>
                  <a:gd name="T49" fmla="*/ 109 h 604"/>
                  <a:gd name="T50" fmla="*/ 412 w 604"/>
                  <a:gd name="T51" fmla="*/ 85 h 604"/>
                  <a:gd name="T52" fmla="*/ 384 w 604"/>
                  <a:gd name="T53" fmla="*/ 55 h 604"/>
                  <a:gd name="T54" fmla="*/ 219 w 604"/>
                  <a:gd name="T55" fmla="*/ 55 h 604"/>
                  <a:gd name="T56" fmla="*/ 193 w 604"/>
                  <a:gd name="T57" fmla="*/ 78 h 604"/>
                  <a:gd name="T58" fmla="*/ 193 w 604"/>
                  <a:gd name="T59" fmla="*/ 109 h 6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604" h="604">
                    <a:moveTo>
                      <a:pt x="604" y="561"/>
                    </a:moveTo>
                    <a:cubicBezTo>
                      <a:pt x="592" y="593"/>
                      <a:pt x="568" y="604"/>
                      <a:pt x="535" y="604"/>
                    </a:cubicBezTo>
                    <a:cubicBezTo>
                      <a:pt x="398" y="603"/>
                      <a:pt x="261" y="604"/>
                      <a:pt x="124" y="604"/>
                    </a:cubicBezTo>
                    <a:cubicBezTo>
                      <a:pt x="114" y="604"/>
                      <a:pt x="108" y="601"/>
                      <a:pt x="104" y="591"/>
                    </a:cubicBezTo>
                    <a:cubicBezTo>
                      <a:pt x="82" y="543"/>
                      <a:pt x="50" y="503"/>
                      <a:pt x="11" y="468"/>
                    </a:cubicBezTo>
                    <a:cubicBezTo>
                      <a:pt x="5" y="464"/>
                      <a:pt x="1" y="455"/>
                      <a:pt x="1" y="449"/>
                    </a:cubicBezTo>
                    <a:cubicBezTo>
                      <a:pt x="0" y="355"/>
                      <a:pt x="0" y="262"/>
                      <a:pt x="1" y="169"/>
                    </a:cubicBezTo>
                    <a:cubicBezTo>
                      <a:pt x="1" y="133"/>
                      <a:pt x="23" y="111"/>
                      <a:pt x="59" y="111"/>
                    </a:cubicBezTo>
                    <a:cubicBezTo>
                      <a:pt x="84" y="110"/>
                      <a:pt x="109" y="110"/>
                      <a:pt x="136" y="110"/>
                    </a:cubicBezTo>
                    <a:cubicBezTo>
                      <a:pt x="137" y="106"/>
                      <a:pt x="138" y="102"/>
                      <a:pt x="138" y="98"/>
                    </a:cubicBezTo>
                    <a:cubicBezTo>
                      <a:pt x="134" y="48"/>
                      <a:pt x="157" y="15"/>
                      <a:pt x="205" y="0"/>
                    </a:cubicBezTo>
                    <a:cubicBezTo>
                      <a:pt x="270" y="0"/>
                      <a:pt x="335" y="0"/>
                      <a:pt x="400" y="0"/>
                    </a:cubicBezTo>
                    <a:cubicBezTo>
                      <a:pt x="401" y="1"/>
                      <a:pt x="403" y="3"/>
                      <a:pt x="405" y="3"/>
                    </a:cubicBezTo>
                    <a:cubicBezTo>
                      <a:pt x="445" y="16"/>
                      <a:pt x="466" y="44"/>
                      <a:pt x="466" y="85"/>
                    </a:cubicBezTo>
                    <a:cubicBezTo>
                      <a:pt x="466" y="93"/>
                      <a:pt x="466" y="101"/>
                      <a:pt x="466" y="110"/>
                    </a:cubicBezTo>
                    <a:cubicBezTo>
                      <a:pt x="491" y="110"/>
                      <a:pt x="513" y="112"/>
                      <a:pt x="535" y="110"/>
                    </a:cubicBezTo>
                    <a:cubicBezTo>
                      <a:pt x="569" y="108"/>
                      <a:pt x="592" y="121"/>
                      <a:pt x="604" y="153"/>
                    </a:cubicBezTo>
                    <a:cubicBezTo>
                      <a:pt x="604" y="289"/>
                      <a:pt x="604" y="425"/>
                      <a:pt x="604" y="561"/>
                    </a:cubicBezTo>
                    <a:close/>
                    <a:moveTo>
                      <a:pt x="494" y="356"/>
                    </a:moveTo>
                    <a:cubicBezTo>
                      <a:pt x="493" y="250"/>
                      <a:pt x="408" y="165"/>
                      <a:pt x="302" y="165"/>
                    </a:cubicBezTo>
                    <a:cubicBezTo>
                      <a:pt x="196" y="165"/>
                      <a:pt x="110" y="251"/>
                      <a:pt x="110" y="357"/>
                    </a:cubicBezTo>
                    <a:cubicBezTo>
                      <a:pt x="110" y="463"/>
                      <a:pt x="197" y="550"/>
                      <a:pt x="303" y="549"/>
                    </a:cubicBezTo>
                    <a:cubicBezTo>
                      <a:pt x="408" y="549"/>
                      <a:pt x="494" y="462"/>
                      <a:pt x="494" y="356"/>
                    </a:cubicBezTo>
                    <a:close/>
                    <a:moveTo>
                      <a:pt x="193" y="109"/>
                    </a:moveTo>
                    <a:cubicBezTo>
                      <a:pt x="266" y="109"/>
                      <a:pt x="339" y="109"/>
                      <a:pt x="412" y="109"/>
                    </a:cubicBezTo>
                    <a:cubicBezTo>
                      <a:pt x="412" y="101"/>
                      <a:pt x="412" y="93"/>
                      <a:pt x="412" y="85"/>
                    </a:cubicBezTo>
                    <a:cubicBezTo>
                      <a:pt x="411" y="67"/>
                      <a:pt x="401" y="56"/>
                      <a:pt x="384" y="55"/>
                    </a:cubicBezTo>
                    <a:cubicBezTo>
                      <a:pt x="329" y="55"/>
                      <a:pt x="274" y="55"/>
                      <a:pt x="219" y="55"/>
                    </a:cubicBezTo>
                    <a:cubicBezTo>
                      <a:pt x="205" y="56"/>
                      <a:pt x="195" y="64"/>
                      <a:pt x="193" y="78"/>
                    </a:cubicBezTo>
                    <a:cubicBezTo>
                      <a:pt x="192" y="88"/>
                      <a:pt x="193" y="99"/>
                      <a:pt x="193" y="10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4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</a:endParaRPr>
              </a:p>
            </p:txBody>
          </p:sp>
          <p:sp>
            <p:nvSpPr>
              <p:cNvPr id="51" name="Freeform 24">
                <a:extLst>
                  <a:ext uri="{FF2B5EF4-FFF2-40B4-BE49-F238E27FC236}">
                    <a16:creationId xmlns:a16="http://schemas.microsoft.com/office/drawing/2014/main" id="{F8CAEBDA-B8C4-B54A-AE27-563B07866C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01388" y="6573838"/>
                <a:ext cx="130175" cy="427037"/>
              </a:xfrm>
              <a:custGeom>
                <a:avLst/>
                <a:gdLst>
                  <a:gd name="T0" fmla="*/ 0 w 192"/>
                  <a:gd name="T1" fmla="*/ 19 h 632"/>
                  <a:gd name="T2" fmla="*/ 36 w 192"/>
                  <a:gd name="T3" fmla="*/ 1 h 632"/>
                  <a:gd name="T4" fmla="*/ 157 w 192"/>
                  <a:gd name="T5" fmla="*/ 1 h 632"/>
                  <a:gd name="T6" fmla="*/ 192 w 192"/>
                  <a:gd name="T7" fmla="*/ 35 h 632"/>
                  <a:gd name="T8" fmla="*/ 192 w 192"/>
                  <a:gd name="T9" fmla="*/ 597 h 632"/>
                  <a:gd name="T10" fmla="*/ 158 w 192"/>
                  <a:gd name="T11" fmla="*/ 631 h 632"/>
                  <a:gd name="T12" fmla="*/ 38 w 192"/>
                  <a:gd name="T13" fmla="*/ 632 h 632"/>
                  <a:gd name="T14" fmla="*/ 0 w 192"/>
                  <a:gd name="T15" fmla="*/ 613 h 632"/>
                  <a:gd name="T16" fmla="*/ 0 w 192"/>
                  <a:gd name="T17" fmla="*/ 19 h 6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2" h="632">
                    <a:moveTo>
                      <a:pt x="0" y="19"/>
                    </a:moveTo>
                    <a:cubicBezTo>
                      <a:pt x="8" y="6"/>
                      <a:pt x="19" y="0"/>
                      <a:pt x="36" y="1"/>
                    </a:cubicBezTo>
                    <a:cubicBezTo>
                      <a:pt x="76" y="1"/>
                      <a:pt x="117" y="1"/>
                      <a:pt x="157" y="1"/>
                    </a:cubicBezTo>
                    <a:cubicBezTo>
                      <a:pt x="182" y="1"/>
                      <a:pt x="192" y="10"/>
                      <a:pt x="192" y="35"/>
                    </a:cubicBezTo>
                    <a:cubicBezTo>
                      <a:pt x="192" y="222"/>
                      <a:pt x="192" y="409"/>
                      <a:pt x="192" y="597"/>
                    </a:cubicBezTo>
                    <a:cubicBezTo>
                      <a:pt x="192" y="622"/>
                      <a:pt x="182" y="631"/>
                      <a:pt x="158" y="631"/>
                    </a:cubicBezTo>
                    <a:cubicBezTo>
                      <a:pt x="118" y="631"/>
                      <a:pt x="78" y="631"/>
                      <a:pt x="38" y="632"/>
                    </a:cubicBezTo>
                    <a:cubicBezTo>
                      <a:pt x="21" y="632"/>
                      <a:pt x="9" y="627"/>
                      <a:pt x="0" y="613"/>
                    </a:cubicBezTo>
                    <a:cubicBezTo>
                      <a:pt x="0" y="415"/>
                      <a:pt x="0" y="217"/>
                      <a:pt x="0" y="1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4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</a:endParaRPr>
              </a:p>
            </p:txBody>
          </p:sp>
          <p:sp>
            <p:nvSpPr>
              <p:cNvPr id="52" name="Freeform 25">
                <a:extLst>
                  <a:ext uri="{FF2B5EF4-FFF2-40B4-BE49-F238E27FC236}">
                    <a16:creationId xmlns:a16="http://schemas.microsoft.com/office/drawing/2014/main" id="{E5DFC4AC-F22D-A984-0435-DCED6D1AD43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368088" y="6242050"/>
                <a:ext cx="419100" cy="411162"/>
              </a:xfrm>
              <a:custGeom>
                <a:avLst/>
                <a:gdLst>
                  <a:gd name="T0" fmla="*/ 621 w 622"/>
                  <a:gd name="T1" fmla="*/ 327 h 609"/>
                  <a:gd name="T2" fmla="*/ 430 w 622"/>
                  <a:gd name="T3" fmla="*/ 606 h 609"/>
                  <a:gd name="T4" fmla="*/ 406 w 622"/>
                  <a:gd name="T5" fmla="*/ 607 h 609"/>
                  <a:gd name="T6" fmla="*/ 350 w 622"/>
                  <a:gd name="T7" fmla="*/ 600 h 609"/>
                  <a:gd name="T8" fmla="*/ 208 w 622"/>
                  <a:gd name="T9" fmla="*/ 599 h 609"/>
                  <a:gd name="T10" fmla="*/ 178 w 622"/>
                  <a:gd name="T11" fmla="*/ 592 h 609"/>
                  <a:gd name="T12" fmla="*/ 22 w 622"/>
                  <a:gd name="T13" fmla="*/ 279 h 609"/>
                  <a:gd name="T14" fmla="*/ 277 w 622"/>
                  <a:gd name="T15" fmla="*/ 27 h 609"/>
                  <a:gd name="T16" fmla="*/ 621 w 622"/>
                  <a:gd name="T17" fmla="*/ 327 h 609"/>
                  <a:gd name="T18" fmla="*/ 429 w 622"/>
                  <a:gd name="T19" fmla="*/ 408 h 609"/>
                  <a:gd name="T20" fmla="*/ 324 w 622"/>
                  <a:gd name="T21" fmla="*/ 299 h 609"/>
                  <a:gd name="T22" fmla="*/ 272 w 622"/>
                  <a:gd name="T23" fmla="*/ 270 h 609"/>
                  <a:gd name="T24" fmla="*/ 277 w 622"/>
                  <a:gd name="T25" fmla="*/ 210 h 609"/>
                  <a:gd name="T26" fmla="*/ 336 w 622"/>
                  <a:gd name="T27" fmla="*/ 191 h 609"/>
                  <a:gd name="T28" fmla="*/ 375 w 622"/>
                  <a:gd name="T29" fmla="*/ 240 h 609"/>
                  <a:gd name="T30" fmla="*/ 404 w 622"/>
                  <a:gd name="T31" fmla="*/ 271 h 609"/>
                  <a:gd name="T32" fmla="*/ 429 w 622"/>
                  <a:gd name="T33" fmla="*/ 237 h 609"/>
                  <a:gd name="T34" fmla="*/ 362 w 622"/>
                  <a:gd name="T35" fmla="*/ 143 h 609"/>
                  <a:gd name="T36" fmla="*/ 345 w 622"/>
                  <a:gd name="T37" fmla="*/ 126 h 609"/>
                  <a:gd name="T38" fmla="*/ 320 w 622"/>
                  <a:gd name="T39" fmla="*/ 107 h 609"/>
                  <a:gd name="T40" fmla="*/ 294 w 622"/>
                  <a:gd name="T41" fmla="*/ 126 h 609"/>
                  <a:gd name="T42" fmla="*/ 279 w 622"/>
                  <a:gd name="T43" fmla="*/ 143 h 609"/>
                  <a:gd name="T44" fmla="*/ 211 w 622"/>
                  <a:gd name="T45" fmla="*/ 234 h 609"/>
                  <a:gd name="T46" fmla="*/ 258 w 622"/>
                  <a:gd name="T47" fmla="*/ 334 h 609"/>
                  <a:gd name="T48" fmla="*/ 322 w 622"/>
                  <a:gd name="T49" fmla="*/ 354 h 609"/>
                  <a:gd name="T50" fmla="*/ 375 w 622"/>
                  <a:gd name="T51" fmla="*/ 408 h 609"/>
                  <a:gd name="T52" fmla="*/ 323 w 622"/>
                  <a:gd name="T53" fmla="*/ 463 h 609"/>
                  <a:gd name="T54" fmla="*/ 265 w 622"/>
                  <a:gd name="T55" fmla="*/ 414 h 609"/>
                  <a:gd name="T56" fmla="*/ 253 w 622"/>
                  <a:gd name="T57" fmla="*/ 387 h 609"/>
                  <a:gd name="T58" fmla="*/ 225 w 622"/>
                  <a:gd name="T59" fmla="*/ 385 h 609"/>
                  <a:gd name="T60" fmla="*/ 210 w 622"/>
                  <a:gd name="T61" fmla="*/ 413 h 609"/>
                  <a:gd name="T62" fmla="*/ 281 w 622"/>
                  <a:gd name="T63" fmla="*/ 510 h 609"/>
                  <a:gd name="T64" fmla="*/ 293 w 622"/>
                  <a:gd name="T65" fmla="*/ 524 h 609"/>
                  <a:gd name="T66" fmla="*/ 319 w 622"/>
                  <a:gd name="T67" fmla="*/ 545 h 609"/>
                  <a:gd name="T68" fmla="*/ 346 w 622"/>
                  <a:gd name="T69" fmla="*/ 525 h 609"/>
                  <a:gd name="T70" fmla="*/ 359 w 622"/>
                  <a:gd name="T71" fmla="*/ 510 h 609"/>
                  <a:gd name="T72" fmla="*/ 429 w 622"/>
                  <a:gd name="T73" fmla="*/ 408 h 6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2" h="609">
                    <a:moveTo>
                      <a:pt x="621" y="327"/>
                    </a:moveTo>
                    <a:cubicBezTo>
                      <a:pt x="621" y="451"/>
                      <a:pt x="546" y="561"/>
                      <a:pt x="430" y="606"/>
                    </a:cubicBezTo>
                    <a:cubicBezTo>
                      <a:pt x="423" y="609"/>
                      <a:pt x="414" y="608"/>
                      <a:pt x="406" y="607"/>
                    </a:cubicBezTo>
                    <a:cubicBezTo>
                      <a:pt x="388" y="605"/>
                      <a:pt x="369" y="601"/>
                      <a:pt x="350" y="600"/>
                    </a:cubicBezTo>
                    <a:cubicBezTo>
                      <a:pt x="303" y="599"/>
                      <a:pt x="255" y="600"/>
                      <a:pt x="208" y="599"/>
                    </a:cubicBezTo>
                    <a:cubicBezTo>
                      <a:pt x="198" y="599"/>
                      <a:pt x="187" y="596"/>
                      <a:pt x="178" y="592"/>
                    </a:cubicBezTo>
                    <a:cubicBezTo>
                      <a:pt x="65" y="531"/>
                      <a:pt x="0" y="402"/>
                      <a:pt x="22" y="279"/>
                    </a:cubicBezTo>
                    <a:cubicBezTo>
                      <a:pt x="45" y="146"/>
                      <a:pt x="146" y="46"/>
                      <a:pt x="277" y="27"/>
                    </a:cubicBezTo>
                    <a:cubicBezTo>
                      <a:pt x="459" y="0"/>
                      <a:pt x="622" y="142"/>
                      <a:pt x="621" y="327"/>
                    </a:cubicBezTo>
                    <a:close/>
                    <a:moveTo>
                      <a:pt x="429" y="408"/>
                    </a:moveTo>
                    <a:cubicBezTo>
                      <a:pt x="429" y="349"/>
                      <a:pt x="384" y="302"/>
                      <a:pt x="324" y="299"/>
                    </a:cubicBezTo>
                    <a:cubicBezTo>
                      <a:pt x="302" y="298"/>
                      <a:pt x="283" y="290"/>
                      <a:pt x="272" y="270"/>
                    </a:cubicBezTo>
                    <a:cubicBezTo>
                      <a:pt x="261" y="251"/>
                      <a:pt x="263" y="226"/>
                      <a:pt x="277" y="210"/>
                    </a:cubicBezTo>
                    <a:cubicBezTo>
                      <a:pt x="291" y="192"/>
                      <a:pt x="315" y="185"/>
                      <a:pt x="336" y="191"/>
                    </a:cubicBezTo>
                    <a:cubicBezTo>
                      <a:pt x="358" y="198"/>
                      <a:pt x="372" y="217"/>
                      <a:pt x="375" y="240"/>
                    </a:cubicBezTo>
                    <a:cubicBezTo>
                      <a:pt x="377" y="261"/>
                      <a:pt x="387" y="272"/>
                      <a:pt x="404" y="271"/>
                    </a:cubicBezTo>
                    <a:cubicBezTo>
                      <a:pt x="421" y="270"/>
                      <a:pt x="431" y="257"/>
                      <a:pt x="429" y="237"/>
                    </a:cubicBezTo>
                    <a:cubicBezTo>
                      <a:pt x="425" y="193"/>
                      <a:pt x="403" y="161"/>
                      <a:pt x="362" y="143"/>
                    </a:cubicBezTo>
                    <a:cubicBezTo>
                      <a:pt x="354" y="140"/>
                      <a:pt x="347" y="137"/>
                      <a:pt x="345" y="126"/>
                    </a:cubicBezTo>
                    <a:cubicBezTo>
                      <a:pt x="343" y="113"/>
                      <a:pt x="333" y="107"/>
                      <a:pt x="320" y="107"/>
                    </a:cubicBezTo>
                    <a:cubicBezTo>
                      <a:pt x="307" y="107"/>
                      <a:pt x="297" y="114"/>
                      <a:pt x="294" y="126"/>
                    </a:cubicBezTo>
                    <a:cubicBezTo>
                      <a:pt x="293" y="136"/>
                      <a:pt x="287" y="139"/>
                      <a:pt x="279" y="143"/>
                    </a:cubicBezTo>
                    <a:cubicBezTo>
                      <a:pt x="238" y="160"/>
                      <a:pt x="215" y="191"/>
                      <a:pt x="211" y="234"/>
                    </a:cubicBezTo>
                    <a:cubicBezTo>
                      <a:pt x="207" y="276"/>
                      <a:pt x="224" y="309"/>
                      <a:pt x="258" y="334"/>
                    </a:cubicBezTo>
                    <a:cubicBezTo>
                      <a:pt x="277" y="348"/>
                      <a:pt x="299" y="353"/>
                      <a:pt x="322" y="354"/>
                    </a:cubicBezTo>
                    <a:cubicBezTo>
                      <a:pt x="352" y="355"/>
                      <a:pt x="375" y="379"/>
                      <a:pt x="375" y="408"/>
                    </a:cubicBezTo>
                    <a:cubicBezTo>
                      <a:pt x="375" y="437"/>
                      <a:pt x="352" y="461"/>
                      <a:pt x="323" y="463"/>
                    </a:cubicBezTo>
                    <a:cubicBezTo>
                      <a:pt x="294" y="465"/>
                      <a:pt x="271" y="444"/>
                      <a:pt x="265" y="414"/>
                    </a:cubicBezTo>
                    <a:cubicBezTo>
                      <a:pt x="263" y="404"/>
                      <a:pt x="260" y="392"/>
                      <a:pt x="253" y="387"/>
                    </a:cubicBezTo>
                    <a:cubicBezTo>
                      <a:pt x="247" y="382"/>
                      <a:pt x="234" y="382"/>
                      <a:pt x="225" y="385"/>
                    </a:cubicBezTo>
                    <a:cubicBezTo>
                      <a:pt x="213" y="388"/>
                      <a:pt x="209" y="400"/>
                      <a:pt x="210" y="413"/>
                    </a:cubicBezTo>
                    <a:cubicBezTo>
                      <a:pt x="214" y="459"/>
                      <a:pt x="238" y="492"/>
                      <a:pt x="281" y="510"/>
                    </a:cubicBezTo>
                    <a:cubicBezTo>
                      <a:pt x="286" y="513"/>
                      <a:pt x="291" y="519"/>
                      <a:pt x="293" y="524"/>
                    </a:cubicBezTo>
                    <a:cubicBezTo>
                      <a:pt x="298" y="537"/>
                      <a:pt x="306" y="545"/>
                      <a:pt x="319" y="545"/>
                    </a:cubicBezTo>
                    <a:cubicBezTo>
                      <a:pt x="333" y="545"/>
                      <a:pt x="343" y="538"/>
                      <a:pt x="346" y="525"/>
                    </a:cubicBezTo>
                    <a:cubicBezTo>
                      <a:pt x="348" y="517"/>
                      <a:pt x="351" y="513"/>
                      <a:pt x="359" y="510"/>
                    </a:cubicBezTo>
                    <a:cubicBezTo>
                      <a:pt x="403" y="493"/>
                      <a:pt x="429" y="454"/>
                      <a:pt x="429" y="40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4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</a:endParaRPr>
              </a:p>
            </p:txBody>
          </p:sp>
          <p:sp>
            <p:nvSpPr>
              <p:cNvPr id="53" name="Freeform 26">
                <a:extLst>
                  <a:ext uri="{FF2B5EF4-FFF2-40B4-BE49-F238E27FC236}">
                    <a16:creationId xmlns:a16="http://schemas.microsoft.com/office/drawing/2014/main" id="{69E67EBD-2043-2DBB-ED0A-24B0DEABADA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212513" y="5964238"/>
                <a:ext cx="298450" cy="404812"/>
              </a:xfrm>
              <a:custGeom>
                <a:avLst/>
                <a:gdLst>
                  <a:gd name="T0" fmla="*/ 440 w 443"/>
                  <a:gd name="T1" fmla="*/ 187 h 598"/>
                  <a:gd name="T2" fmla="*/ 413 w 443"/>
                  <a:gd name="T3" fmla="*/ 391 h 598"/>
                  <a:gd name="T4" fmla="*/ 392 w 443"/>
                  <a:gd name="T5" fmla="*/ 416 h 598"/>
                  <a:gd name="T6" fmla="*/ 227 w 443"/>
                  <a:gd name="T7" fmla="*/ 585 h 598"/>
                  <a:gd name="T8" fmla="*/ 205 w 443"/>
                  <a:gd name="T9" fmla="*/ 593 h 598"/>
                  <a:gd name="T10" fmla="*/ 18 w 443"/>
                  <a:gd name="T11" fmla="*/ 354 h 598"/>
                  <a:gd name="T12" fmla="*/ 2 w 443"/>
                  <a:gd name="T13" fmla="*/ 239 h 598"/>
                  <a:gd name="T14" fmla="*/ 2 w 443"/>
                  <a:gd name="T15" fmla="*/ 97 h 598"/>
                  <a:gd name="T16" fmla="*/ 33 w 443"/>
                  <a:gd name="T17" fmla="*/ 63 h 598"/>
                  <a:gd name="T18" fmla="*/ 199 w 443"/>
                  <a:gd name="T19" fmla="*/ 10 h 598"/>
                  <a:gd name="T20" fmla="*/ 241 w 443"/>
                  <a:gd name="T21" fmla="*/ 9 h 598"/>
                  <a:gd name="T22" fmla="*/ 411 w 443"/>
                  <a:gd name="T23" fmla="*/ 63 h 598"/>
                  <a:gd name="T24" fmla="*/ 440 w 443"/>
                  <a:gd name="T25" fmla="*/ 95 h 598"/>
                  <a:gd name="T26" fmla="*/ 440 w 443"/>
                  <a:gd name="T27" fmla="*/ 187 h 598"/>
                  <a:gd name="T28" fmla="*/ 162 w 443"/>
                  <a:gd name="T29" fmla="*/ 338 h 598"/>
                  <a:gd name="T30" fmla="*/ 134 w 443"/>
                  <a:gd name="T31" fmla="*/ 307 h 598"/>
                  <a:gd name="T32" fmla="*/ 92 w 443"/>
                  <a:gd name="T33" fmla="*/ 304 h 598"/>
                  <a:gd name="T34" fmla="*/ 95 w 443"/>
                  <a:gd name="T35" fmla="*/ 346 h 598"/>
                  <a:gd name="T36" fmla="*/ 144 w 443"/>
                  <a:gd name="T37" fmla="*/ 395 h 598"/>
                  <a:gd name="T38" fmla="*/ 191 w 443"/>
                  <a:gd name="T39" fmla="*/ 391 h 598"/>
                  <a:gd name="T40" fmla="*/ 350 w 443"/>
                  <a:gd name="T41" fmla="*/ 179 h 598"/>
                  <a:gd name="T42" fmla="*/ 347 w 443"/>
                  <a:gd name="T43" fmla="*/ 137 h 598"/>
                  <a:gd name="T44" fmla="*/ 305 w 443"/>
                  <a:gd name="T45" fmla="*/ 147 h 598"/>
                  <a:gd name="T46" fmla="*/ 251 w 443"/>
                  <a:gd name="T47" fmla="*/ 220 h 598"/>
                  <a:gd name="T48" fmla="*/ 162 w 443"/>
                  <a:gd name="T49" fmla="*/ 338 h 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43" h="598">
                    <a:moveTo>
                      <a:pt x="440" y="187"/>
                    </a:moveTo>
                    <a:cubicBezTo>
                      <a:pt x="443" y="249"/>
                      <a:pt x="437" y="321"/>
                      <a:pt x="413" y="391"/>
                    </a:cubicBezTo>
                    <a:cubicBezTo>
                      <a:pt x="409" y="403"/>
                      <a:pt x="404" y="410"/>
                      <a:pt x="392" y="416"/>
                    </a:cubicBezTo>
                    <a:cubicBezTo>
                      <a:pt x="318" y="453"/>
                      <a:pt x="262" y="509"/>
                      <a:pt x="227" y="585"/>
                    </a:cubicBezTo>
                    <a:cubicBezTo>
                      <a:pt x="221" y="598"/>
                      <a:pt x="216" y="598"/>
                      <a:pt x="205" y="593"/>
                    </a:cubicBezTo>
                    <a:cubicBezTo>
                      <a:pt x="102" y="545"/>
                      <a:pt x="43" y="462"/>
                      <a:pt x="18" y="354"/>
                    </a:cubicBezTo>
                    <a:cubicBezTo>
                      <a:pt x="9" y="317"/>
                      <a:pt x="5" y="278"/>
                      <a:pt x="2" y="239"/>
                    </a:cubicBezTo>
                    <a:cubicBezTo>
                      <a:pt x="0" y="192"/>
                      <a:pt x="2" y="144"/>
                      <a:pt x="2" y="97"/>
                    </a:cubicBezTo>
                    <a:cubicBezTo>
                      <a:pt x="2" y="74"/>
                      <a:pt x="10" y="65"/>
                      <a:pt x="33" y="63"/>
                    </a:cubicBezTo>
                    <a:cubicBezTo>
                      <a:pt x="92" y="59"/>
                      <a:pt x="148" y="42"/>
                      <a:pt x="199" y="10"/>
                    </a:cubicBezTo>
                    <a:cubicBezTo>
                      <a:pt x="213" y="1"/>
                      <a:pt x="226" y="0"/>
                      <a:pt x="241" y="9"/>
                    </a:cubicBezTo>
                    <a:cubicBezTo>
                      <a:pt x="293" y="42"/>
                      <a:pt x="350" y="59"/>
                      <a:pt x="411" y="63"/>
                    </a:cubicBezTo>
                    <a:cubicBezTo>
                      <a:pt x="431" y="65"/>
                      <a:pt x="440" y="75"/>
                      <a:pt x="440" y="95"/>
                    </a:cubicBezTo>
                    <a:cubicBezTo>
                      <a:pt x="440" y="122"/>
                      <a:pt x="440" y="149"/>
                      <a:pt x="440" y="187"/>
                    </a:cubicBezTo>
                    <a:close/>
                    <a:moveTo>
                      <a:pt x="162" y="338"/>
                    </a:moveTo>
                    <a:cubicBezTo>
                      <a:pt x="152" y="327"/>
                      <a:pt x="143" y="317"/>
                      <a:pt x="134" y="307"/>
                    </a:cubicBezTo>
                    <a:cubicBezTo>
                      <a:pt x="120" y="294"/>
                      <a:pt x="104" y="293"/>
                      <a:pt x="92" y="304"/>
                    </a:cubicBezTo>
                    <a:cubicBezTo>
                      <a:pt x="80" y="316"/>
                      <a:pt x="81" y="332"/>
                      <a:pt x="95" y="346"/>
                    </a:cubicBezTo>
                    <a:cubicBezTo>
                      <a:pt x="111" y="362"/>
                      <a:pt x="127" y="379"/>
                      <a:pt x="144" y="395"/>
                    </a:cubicBezTo>
                    <a:cubicBezTo>
                      <a:pt x="160" y="411"/>
                      <a:pt x="177" y="410"/>
                      <a:pt x="191" y="391"/>
                    </a:cubicBezTo>
                    <a:cubicBezTo>
                      <a:pt x="244" y="321"/>
                      <a:pt x="297" y="250"/>
                      <a:pt x="350" y="179"/>
                    </a:cubicBezTo>
                    <a:cubicBezTo>
                      <a:pt x="361" y="163"/>
                      <a:pt x="360" y="147"/>
                      <a:pt x="347" y="137"/>
                    </a:cubicBezTo>
                    <a:cubicBezTo>
                      <a:pt x="334" y="127"/>
                      <a:pt x="317" y="131"/>
                      <a:pt x="305" y="147"/>
                    </a:cubicBezTo>
                    <a:cubicBezTo>
                      <a:pt x="287" y="171"/>
                      <a:pt x="269" y="195"/>
                      <a:pt x="251" y="220"/>
                    </a:cubicBezTo>
                    <a:cubicBezTo>
                      <a:pt x="222" y="258"/>
                      <a:pt x="193" y="297"/>
                      <a:pt x="162" y="33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4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</a:endParaRPr>
              </a:p>
            </p:txBody>
          </p:sp>
          <p:sp>
            <p:nvSpPr>
              <p:cNvPr id="54" name="Freeform 27">
                <a:extLst>
                  <a:ext uri="{FF2B5EF4-FFF2-40B4-BE49-F238E27FC236}">
                    <a16:creationId xmlns:a16="http://schemas.microsoft.com/office/drawing/2014/main" id="{B235032D-8687-7E27-576D-A1FD1D3086B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842750" y="6108700"/>
                <a:ext cx="185738" cy="187325"/>
              </a:xfrm>
              <a:custGeom>
                <a:avLst/>
                <a:gdLst>
                  <a:gd name="T0" fmla="*/ 274 w 274"/>
                  <a:gd name="T1" fmla="*/ 137 h 275"/>
                  <a:gd name="T2" fmla="*/ 136 w 274"/>
                  <a:gd name="T3" fmla="*/ 274 h 275"/>
                  <a:gd name="T4" fmla="*/ 0 w 274"/>
                  <a:gd name="T5" fmla="*/ 137 h 275"/>
                  <a:gd name="T6" fmla="*/ 137 w 274"/>
                  <a:gd name="T7" fmla="*/ 0 h 275"/>
                  <a:gd name="T8" fmla="*/ 274 w 274"/>
                  <a:gd name="T9" fmla="*/ 137 h 275"/>
                  <a:gd name="T10" fmla="*/ 109 w 274"/>
                  <a:gd name="T11" fmla="*/ 109 h 275"/>
                  <a:gd name="T12" fmla="*/ 56 w 274"/>
                  <a:gd name="T13" fmla="*/ 137 h 275"/>
                  <a:gd name="T14" fmla="*/ 109 w 274"/>
                  <a:gd name="T15" fmla="*/ 165 h 275"/>
                  <a:gd name="T16" fmla="*/ 109 w 274"/>
                  <a:gd name="T17" fmla="*/ 189 h 275"/>
                  <a:gd name="T18" fmla="*/ 137 w 274"/>
                  <a:gd name="T19" fmla="*/ 219 h 275"/>
                  <a:gd name="T20" fmla="*/ 164 w 274"/>
                  <a:gd name="T21" fmla="*/ 190 h 275"/>
                  <a:gd name="T22" fmla="*/ 165 w 274"/>
                  <a:gd name="T23" fmla="*/ 164 h 275"/>
                  <a:gd name="T24" fmla="*/ 190 w 274"/>
                  <a:gd name="T25" fmla="*/ 164 h 275"/>
                  <a:gd name="T26" fmla="*/ 219 w 274"/>
                  <a:gd name="T27" fmla="*/ 136 h 275"/>
                  <a:gd name="T28" fmla="*/ 191 w 274"/>
                  <a:gd name="T29" fmla="*/ 110 h 275"/>
                  <a:gd name="T30" fmla="*/ 166 w 274"/>
                  <a:gd name="T31" fmla="*/ 110 h 275"/>
                  <a:gd name="T32" fmla="*/ 137 w 274"/>
                  <a:gd name="T33" fmla="*/ 56 h 275"/>
                  <a:gd name="T34" fmla="*/ 109 w 274"/>
                  <a:gd name="T35" fmla="*/ 109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74" h="275">
                    <a:moveTo>
                      <a:pt x="274" y="137"/>
                    </a:moveTo>
                    <a:cubicBezTo>
                      <a:pt x="274" y="213"/>
                      <a:pt x="212" y="275"/>
                      <a:pt x="136" y="274"/>
                    </a:cubicBezTo>
                    <a:cubicBezTo>
                      <a:pt x="61" y="273"/>
                      <a:pt x="1" y="213"/>
                      <a:pt x="0" y="137"/>
                    </a:cubicBezTo>
                    <a:cubicBezTo>
                      <a:pt x="0" y="61"/>
                      <a:pt x="61" y="0"/>
                      <a:pt x="137" y="0"/>
                    </a:cubicBezTo>
                    <a:cubicBezTo>
                      <a:pt x="213" y="0"/>
                      <a:pt x="274" y="61"/>
                      <a:pt x="274" y="137"/>
                    </a:cubicBezTo>
                    <a:close/>
                    <a:moveTo>
                      <a:pt x="109" y="109"/>
                    </a:moveTo>
                    <a:cubicBezTo>
                      <a:pt x="87" y="112"/>
                      <a:pt x="56" y="102"/>
                      <a:pt x="56" y="137"/>
                    </a:cubicBezTo>
                    <a:cubicBezTo>
                      <a:pt x="56" y="171"/>
                      <a:pt x="87" y="163"/>
                      <a:pt x="109" y="165"/>
                    </a:cubicBezTo>
                    <a:cubicBezTo>
                      <a:pt x="109" y="174"/>
                      <a:pt x="109" y="181"/>
                      <a:pt x="109" y="189"/>
                    </a:cubicBezTo>
                    <a:cubicBezTo>
                      <a:pt x="110" y="207"/>
                      <a:pt x="121" y="219"/>
                      <a:pt x="137" y="219"/>
                    </a:cubicBezTo>
                    <a:cubicBezTo>
                      <a:pt x="153" y="219"/>
                      <a:pt x="163" y="208"/>
                      <a:pt x="164" y="190"/>
                    </a:cubicBezTo>
                    <a:cubicBezTo>
                      <a:pt x="165" y="182"/>
                      <a:pt x="165" y="174"/>
                      <a:pt x="165" y="164"/>
                    </a:cubicBezTo>
                    <a:cubicBezTo>
                      <a:pt x="175" y="164"/>
                      <a:pt x="183" y="165"/>
                      <a:pt x="190" y="164"/>
                    </a:cubicBezTo>
                    <a:cubicBezTo>
                      <a:pt x="208" y="164"/>
                      <a:pt x="220" y="152"/>
                      <a:pt x="219" y="136"/>
                    </a:cubicBezTo>
                    <a:cubicBezTo>
                      <a:pt x="219" y="121"/>
                      <a:pt x="207" y="111"/>
                      <a:pt x="191" y="110"/>
                    </a:cubicBezTo>
                    <a:cubicBezTo>
                      <a:pt x="182" y="110"/>
                      <a:pt x="174" y="110"/>
                      <a:pt x="166" y="110"/>
                    </a:cubicBezTo>
                    <a:cubicBezTo>
                      <a:pt x="163" y="86"/>
                      <a:pt x="171" y="56"/>
                      <a:pt x="137" y="56"/>
                    </a:cubicBezTo>
                    <a:cubicBezTo>
                      <a:pt x="102" y="56"/>
                      <a:pt x="111" y="87"/>
                      <a:pt x="109" y="10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4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</a:endParaRPr>
              </a:p>
            </p:txBody>
          </p: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58503E9D-FC7A-C31B-FEED-F34E06EAB860}"/>
                </a:ext>
              </a:extLst>
            </p:cNvPr>
            <p:cNvSpPr txBox="1"/>
            <p:nvPr/>
          </p:nvSpPr>
          <p:spPr>
            <a:xfrm>
              <a:off x="3450129" y="5343934"/>
              <a:ext cx="1313260" cy="24238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defTabSz="91424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☞GALANO GROTESQUE" pitchFamily="2" charset="77"/>
                  <a:ea typeface="+mn-ea"/>
                </a:rPr>
                <a:t>Operational </a:t>
              </a:r>
              <a:endParaRPr kumimoji="0" lang="en-IN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☞GALANO GROTESQUE" pitchFamily="2" charset="77"/>
                <a:ea typeface="+mn-ea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3AE369CE-F3DA-C461-1380-EA5094A5CF2D}"/>
                </a:ext>
              </a:extLst>
            </p:cNvPr>
            <p:cNvSpPr txBox="1"/>
            <p:nvPr/>
          </p:nvSpPr>
          <p:spPr>
            <a:xfrm flipH="1">
              <a:off x="6569327" y="5286595"/>
              <a:ext cx="497749" cy="30281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pPr marL="0" marR="0" lvl="0" indent="0" defTabSz="91424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Segoe UI" panose="020B0502040204020203" pitchFamily="34" charset="0"/>
                  <a:ea typeface="Calibri Light" charset="0"/>
                  <a:cs typeface="Segoe UI" panose="020B0502040204020203" pitchFamily="34" charset="0"/>
                </a:rPr>
                <a:t> </a:t>
              </a: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Calibri Light" charset="0"/>
                <a:cs typeface="Segoe UI" panose="020B0502040204020203" pitchFamily="34" charset="0"/>
              </a:endParaRPr>
            </a:p>
          </p:txBody>
        </p:sp>
      </p:grpSp>
      <p:sp>
        <p:nvSpPr>
          <p:cNvPr id="60" name="Up-Down Arrow 59">
            <a:extLst>
              <a:ext uri="{FF2B5EF4-FFF2-40B4-BE49-F238E27FC236}">
                <a16:creationId xmlns:a16="http://schemas.microsoft.com/office/drawing/2014/main" id="{48BF20B3-4B25-BA2B-0E12-D393DD5CCF8A}"/>
              </a:ext>
            </a:extLst>
          </p:cNvPr>
          <p:cNvSpPr/>
          <p:nvPr/>
        </p:nvSpPr>
        <p:spPr>
          <a:xfrm rot="1778274">
            <a:off x="4797925" y="459357"/>
            <a:ext cx="282743" cy="3676511"/>
          </a:xfrm>
          <a:prstGeom prst="up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Segoe UI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D365CD7-0D8D-A47E-934B-2F27F3B6FAD1}"/>
              </a:ext>
            </a:extLst>
          </p:cNvPr>
          <p:cNvSpPr txBox="1"/>
          <p:nvPr/>
        </p:nvSpPr>
        <p:spPr>
          <a:xfrm rot="18026778">
            <a:off x="3572357" y="2069084"/>
            <a:ext cx="232627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500" b="1" kern="1200" dirty="0">
                <a:solidFill>
                  <a:prstClr val="black"/>
                </a:solidFill>
                <a:latin typeface="☞GALANO GROTESQUE" pitchFamily="2" charset="77"/>
                <a:ea typeface="+mn-ea"/>
                <a:cs typeface="+mn-cs"/>
              </a:rPr>
              <a:t>BUYER-SELLER TRUST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FFDDF44-0315-4DF0-5BE4-068C45A9B59D}"/>
              </a:ext>
            </a:extLst>
          </p:cNvPr>
          <p:cNvGrpSpPr/>
          <p:nvPr/>
        </p:nvGrpSpPr>
        <p:grpSpPr>
          <a:xfrm>
            <a:off x="-16634" y="1762955"/>
            <a:ext cx="4193117" cy="1573508"/>
            <a:chOff x="-15142" y="1298580"/>
            <a:chExt cx="4193117" cy="1573508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A66D6992-3C80-1F77-0BF8-44FB7AD595BD}"/>
                </a:ext>
              </a:extLst>
            </p:cNvPr>
            <p:cNvSpPr txBox="1"/>
            <p:nvPr/>
          </p:nvSpPr>
          <p:spPr>
            <a:xfrm>
              <a:off x="-15142" y="1298580"/>
              <a:ext cx="4193117" cy="15735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US" sz="4400" dirty="0">
                  <a:solidFill>
                    <a:srgbClr val="F46E2D"/>
                  </a:solidFill>
                  <a:latin typeface="Oswald SemiBold"/>
                  <a:cs typeface="Oswald SemiBold"/>
                </a:rPr>
                <a:t>The </a:t>
              </a:r>
              <a:r>
                <a:rPr lang="en-US" sz="4400" dirty="0" err="1">
                  <a:solidFill>
                    <a:srgbClr val="F46E2D"/>
                  </a:solidFill>
                  <a:latin typeface="Oswald SemiBold"/>
                  <a:cs typeface="Oswald SemiBold"/>
                </a:rPr>
                <a:t>Buyerarchy</a:t>
              </a:r>
              <a:r>
                <a:rPr lang="en-US" sz="4400" dirty="0">
                  <a:solidFill>
                    <a:srgbClr val="F46E2D"/>
                  </a:solidFill>
                  <a:latin typeface="Oswald SemiBold"/>
                  <a:cs typeface="Oswald SemiBold"/>
                </a:rPr>
                <a:t> of Needs</a:t>
              </a:r>
            </a:p>
            <a:p>
              <a:pPr algn="ctr" defTabSz="685800">
                <a:buClrTx/>
                <a:defRPr/>
              </a:pPr>
              <a:endParaRPr lang="en-US" sz="825" kern="1200" dirty="0">
                <a:solidFill>
                  <a:srgbClr val="00B0F0"/>
                </a:solidFill>
                <a:latin typeface="☞GALANO GROTESQUE MEDIUM" pitchFamily="2" charset="77"/>
                <a:ea typeface="+mn-ea"/>
                <a:cs typeface="+mn-cs"/>
              </a:endParaRPr>
            </a:p>
          </p:txBody>
        </p:sp>
        <p:pic>
          <p:nvPicPr>
            <p:cNvPr id="6" name="Graphic 5" descr="Badge Tm with solid fill">
              <a:extLst>
                <a:ext uri="{FF2B5EF4-FFF2-40B4-BE49-F238E27FC236}">
                  <a16:creationId xmlns:a16="http://schemas.microsoft.com/office/drawing/2014/main" id="{F6A230C5-A65C-E064-D21F-3ED780B25EE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977491" y="2130644"/>
              <a:ext cx="166968" cy="1669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38254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 txBox="1"/>
          <p:nvPr/>
        </p:nvSpPr>
        <p:spPr>
          <a:xfrm>
            <a:off x="130700" y="130603"/>
            <a:ext cx="4141049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chemeClr val="lt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Address Needs</a:t>
            </a:r>
            <a:endParaRPr sz="3600" b="1" dirty="0">
              <a:solidFill>
                <a:schemeClr val="lt1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86" name="Google Shape;86;p17"/>
          <p:cNvSpPr txBox="1"/>
          <p:nvPr/>
        </p:nvSpPr>
        <p:spPr>
          <a:xfrm>
            <a:off x="130700" y="4619325"/>
            <a:ext cx="7845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46E2D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#BusDev2022</a:t>
            </a:r>
            <a:endParaRPr sz="1200">
              <a:solidFill>
                <a:srgbClr val="F46E2D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pic>
        <p:nvPicPr>
          <p:cNvPr id="87" name="Google Shape;87;p17"/>
          <p:cNvPicPr preferRelativeResize="0"/>
          <p:nvPr/>
        </p:nvPicPr>
        <p:blipFill rotWithShape="1">
          <a:blip r:embed="rId4">
            <a:alphaModFix/>
          </a:blip>
          <a:srcRect t="40515" b="42126"/>
          <a:stretch/>
        </p:blipFill>
        <p:spPr>
          <a:xfrm>
            <a:off x="3078283" y="4606550"/>
            <a:ext cx="4897418" cy="387924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7"/>
          <p:cNvSpPr txBox="1"/>
          <p:nvPr/>
        </p:nvSpPr>
        <p:spPr>
          <a:xfrm>
            <a:off x="2009075" y="4612697"/>
            <a:ext cx="1525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46E2D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SPONSORED BY</a:t>
            </a:r>
            <a:endParaRPr>
              <a:solidFill>
                <a:srgbClr val="F46E2D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pic>
        <p:nvPicPr>
          <p:cNvPr id="89" name="Google Shape;89;p17"/>
          <p:cNvPicPr preferRelativeResize="0"/>
          <p:nvPr/>
        </p:nvPicPr>
        <p:blipFill rotWithShape="1">
          <a:blip r:embed="rId5">
            <a:alphaModFix/>
          </a:blip>
          <a:srcRect l="34468" t="18179" r="34564" b="12457"/>
          <a:stretch/>
        </p:blipFill>
        <p:spPr>
          <a:xfrm>
            <a:off x="8322875" y="4496849"/>
            <a:ext cx="487526" cy="6142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8F06F53B-9805-A8A0-C38D-D1C79FDE3074}"/>
              </a:ext>
            </a:extLst>
          </p:cNvPr>
          <p:cNvGrpSpPr/>
          <p:nvPr/>
        </p:nvGrpSpPr>
        <p:grpSpPr>
          <a:xfrm>
            <a:off x="4053199" y="367432"/>
            <a:ext cx="7845001" cy="3975727"/>
            <a:chOff x="1385712" y="1268760"/>
            <a:chExt cx="9068054" cy="5047032"/>
          </a:xfrm>
        </p:grpSpPr>
        <p:sp>
          <p:nvSpPr>
            <p:cNvPr id="36" name="Freeform 10">
              <a:extLst>
                <a:ext uri="{FF2B5EF4-FFF2-40B4-BE49-F238E27FC236}">
                  <a16:creationId xmlns:a16="http://schemas.microsoft.com/office/drawing/2014/main" id="{A59C0283-8DB2-9F95-90E2-A3E29576D3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5712" y="1268760"/>
              <a:ext cx="5551732" cy="5047032"/>
            </a:xfrm>
            <a:custGeom>
              <a:avLst/>
              <a:gdLst>
                <a:gd name="T0" fmla="*/ 480 w 957"/>
                <a:gd name="T1" fmla="*/ 0 h 870"/>
                <a:gd name="T2" fmla="*/ 0 w 957"/>
                <a:gd name="T3" fmla="*/ 870 h 870"/>
                <a:gd name="T4" fmla="*/ 957 w 957"/>
                <a:gd name="T5" fmla="*/ 870 h 870"/>
                <a:gd name="T6" fmla="*/ 480 w 957"/>
                <a:gd name="T7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7" h="870">
                  <a:moveTo>
                    <a:pt x="480" y="0"/>
                  </a:moveTo>
                  <a:lnTo>
                    <a:pt x="0" y="870"/>
                  </a:lnTo>
                  <a:lnTo>
                    <a:pt x="957" y="870"/>
                  </a:lnTo>
                  <a:lnTo>
                    <a:pt x="480" y="0"/>
                  </a:lnTo>
                  <a:close/>
                </a:path>
              </a:pathLst>
            </a:custGeom>
            <a:solidFill>
              <a:srgbClr val="A5A5A5">
                <a:lumMod val="75000"/>
              </a:srgb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24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</a:endParaRPr>
            </a:p>
          </p:txBody>
        </p:sp>
        <p:sp>
          <p:nvSpPr>
            <p:cNvPr id="37" name="Freeform 8">
              <a:extLst>
                <a:ext uri="{FF2B5EF4-FFF2-40B4-BE49-F238E27FC236}">
                  <a16:creationId xmlns:a16="http://schemas.microsoft.com/office/drawing/2014/main" id="{3B6C77F4-5ED8-8E3C-C9FF-69BF812D800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2475" y="4823101"/>
              <a:ext cx="4408487" cy="1189038"/>
            </a:xfrm>
            <a:custGeom>
              <a:avLst/>
              <a:gdLst>
                <a:gd name="T0" fmla="*/ 0 w 2777"/>
                <a:gd name="T1" fmla="*/ 751 h 751"/>
                <a:gd name="T2" fmla="*/ 2777 w 2777"/>
                <a:gd name="T3" fmla="*/ 751 h 751"/>
                <a:gd name="T4" fmla="*/ 2364 w 2777"/>
                <a:gd name="T5" fmla="*/ 0 h 751"/>
                <a:gd name="T6" fmla="*/ 413 w 2777"/>
                <a:gd name="T7" fmla="*/ 0 h 751"/>
                <a:gd name="T8" fmla="*/ 0 w 2777"/>
                <a:gd name="T9" fmla="*/ 751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77" h="751">
                  <a:moveTo>
                    <a:pt x="0" y="751"/>
                  </a:moveTo>
                  <a:lnTo>
                    <a:pt x="2777" y="751"/>
                  </a:lnTo>
                  <a:lnTo>
                    <a:pt x="2364" y="0"/>
                  </a:lnTo>
                  <a:lnTo>
                    <a:pt x="413" y="0"/>
                  </a:lnTo>
                  <a:lnTo>
                    <a:pt x="0" y="751"/>
                  </a:lnTo>
                  <a:close/>
                </a:path>
              </a:pathLst>
            </a:custGeom>
            <a:solidFill>
              <a:srgbClr val="0072B5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24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</a:endParaRPr>
            </a:p>
          </p:txBody>
        </p:sp>
        <p:sp>
          <p:nvSpPr>
            <p:cNvPr id="38" name="Freeform 9">
              <a:extLst>
                <a:ext uri="{FF2B5EF4-FFF2-40B4-BE49-F238E27FC236}">
                  <a16:creationId xmlns:a16="http://schemas.microsoft.com/office/drawing/2014/main" id="{DDE01AA7-7C20-2C8F-6A3C-BFC9484945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5581" y="3518176"/>
              <a:ext cx="2962275" cy="1184275"/>
            </a:xfrm>
            <a:custGeom>
              <a:avLst/>
              <a:gdLst>
                <a:gd name="T0" fmla="*/ 411 w 1866"/>
                <a:gd name="T1" fmla="*/ 0 h 746"/>
                <a:gd name="T2" fmla="*/ 0 w 1866"/>
                <a:gd name="T3" fmla="*/ 746 h 746"/>
                <a:gd name="T4" fmla="*/ 1866 w 1866"/>
                <a:gd name="T5" fmla="*/ 746 h 746"/>
                <a:gd name="T6" fmla="*/ 1453 w 1866"/>
                <a:gd name="T7" fmla="*/ 0 h 746"/>
                <a:gd name="T8" fmla="*/ 411 w 1866"/>
                <a:gd name="T9" fmla="*/ 0 h 7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66" h="746">
                  <a:moveTo>
                    <a:pt x="411" y="0"/>
                  </a:moveTo>
                  <a:lnTo>
                    <a:pt x="0" y="746"/>
                  </a:lnTo>
                  <a:lnTo>
                    <a:pt x="1866" y="746"/>
                  </a:lnTo>
                  <a:lnTo>
                    <a:pt x="1453" y="0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ED7D3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24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</a:endParaRPr>
            </a:p>
          </p:txBody>
        </p:sp>
        <p:sp>
          <p:nvSpPr>
            <p:cNvPr id="39" name="Freeform 10">
              <a:extLst>
                <a:ext uri="{FF2B5EF4-FFF2-40B4-BE49-F238E27FC236}">
                  <a16:creationId xmlns:a16="http://schemas.microsoft.com/office/drawing/2014/main" id="{0232ED60-0B16-1F57-6E62-7329BB257AC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7100" y="2016401"/>
              <a:ext cx="1519237" cy="1381125"/>
            </a:xfrm>
            <a:custGeom>
              <a:avLst/>
              <a:gdLst>
                <a:gd name="T0" fmla="*/ 480 w 957"/>
                <a:gd name="T1" fmla="*/ 0 h 870"/>
                <a:gd name="T2" fmla="*/ 0 w 957"/>
                <a:gd name="T3" fmla="*/ 870 h 870"/>
                <a:gd name="T4" fmla="*/ 957 w 957"/>
                <a:gd name="T5" fmla="*/ 870 h 870"/>
                <a:gd name="T6" fmla="*/ 480 w 957"/>
                <a:gd name="T7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7" h="870">
                  <a:moveTo>
                    <a:pt x="480" y="0"/>
                  </a:moveTo>
                  <a:lnTo>
                    <a:pt x="0" y="870"/>
                  </a:lnTo>
                  <a:lnTo>
                    <a:pt x="957" y="870"/>
                  </a:lnTo>
                  <a:lnTo>
                    <a:pt x="48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24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39D258A-80DD-DDC8-DCFE-34A7801D8EF2}"/>
                </a:ext>
              </a:extLst>
            </p:cNvPr>
            <p:cNvSpPr txBox="1"/>
            <p:nvPr/>
          </p:nvSpPr>
          <p:spPr>
            <a:xfrm>
              <a:off x="3497425" y="2909169"/>
              <a:ext cx="1448457" cy="24238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24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☞GALANO GROTESQUE" pitchFamily="2" charset="77"/>
                  <a:ea typeface="+mn-ea"/>
                </a:rPr>
                <a:t>Personal </a:t>
              </a:r>
              <a:endParaRPr kumimoji="0" lang="en-IN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☞GALANO GROTESQUE" pitchFamily="2" charset="77"/>
                <a:ea typeface="+mn-ea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F2EBC25-6F14-F63F-3645-BAAFB2960FD7}"/>
                </a:ext>
              </a:extLst>
            </p:cNvPr>
            <p:cNvSpPr txBox="1"/>
            <p:nvPr/>
          </p:nvSpPr>
          <p:spPr>
            <a:xfrm>
              <a:off x="3672900" y="4039076"/>
              <a:ext cx="1170391" cy="24238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defTabSz="91424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☞GALANO GROTESQUE" pitchFamily="2" charset="77"/>
                  <a:ea typeface="+mn-ea"/>
                </a:rPr>
                <a:t>Emotional</a:t>
              </a:r>
              <a:endParaRPr kumimoji="0" lang="en-IN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☞GALANO GROTESQUE" pitchFamily="2" charset="77"/>
                <a:ea typeface="+mn-ea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F5F6A8E-A04A-308E-DBEA-46B2C7BB864E}"/>
                </a:ext>
              </a:extLst>
            </p:cNvPr>
            <p:cNvSpPr txBox="1"/>
            <p:nvPr/>
          </p:nvSpPr>
          <p:spPr>
            <a:xfrm rot="17950102">
              <a:off x="2830160" y="2655555"/>
              <a:ext cx="1590619" cy="197574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24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☞GALANO GROTESQUE SEMIBOLD" pitchFamily="2" charset="77"/>
                  <a:ea typeface="+mn-ea"/>
                </a:rPr>
                <a:t>Unique</a:t>
              </a:r>
              <a:endParaRPr kumimoji="0" lang="en-IN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☞GALANO GROTESQUE SEMIBOLD" pitchFamily="2" charset="77"/>
                <a:ea typeface="+mn-ea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79EE63B-3E39-E248-1F61-3374F5199811}"/>
                </a:ext>
              </a:extLst>
            </p:cNvPr>
            <p:cNvSpPr txBox="1"/>
            <p:nvPr/>
          </p:nvSpPr>
          <p:spPr>
            <a:xfrm rot="17950102">
              <a:off x="2246462" y="3923650"/>
              <a:ext cx="1393344" cy="197574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24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☞GALANO GROTESQUE SEMIBOLD" pitchFamily="2" charset="77"/>
                  <a:ea typeface="+mn-ea"/>
                </a:rPr>
                <a:t>Differentiated</a:t>
              </a:r>
              <a:endParaRPr kumimoji="0" lang="en-IN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☞GALANO GROTESQUE SEMIBOLD" pitchFamily="2" charset="77"/>
                <a:ea typeface="+mn-ea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C82DA17-E2D0-4CEE-83E9-DCA8CE4785C0}"/>
                </a:ext>
              </a:extLst>
            </p:cNvPr>
            <p:cNvSpPr txBox="1"/>
            <p:nvPr/>
          </p:nvSpPr>
          <p:spPr>
            <a:xfrm rot="17950102">
              <a:off x="1486757" y="5240363"/>
              <a:ext cx="1393344" cy="197574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24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☞GALANO GROTESQUE SEMIBOLD" pitchFamily="2" charset="77"/>
                  <a:ea typeface="+mn-ea"/>
                </a:rPr>
                <a:t>Table Stakes</a:t>
              </a:r>
              <a:endParaRPr kumimoji="0" lang="en-IN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☞GALANO GROTESQUE SEMIBOLD" pitchFamily="2" charset="77"/>
                <a:ea typeface="+mn-ea"/>
              </a:endParaRP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8C3E5E85-0336-7E19-9B09-A310158C112F}"/>
                </a:ext>
              </a:extLst>
            </p:cNvPr>
            <p:cNvGrpSpPr/>
            <p:nvPr/>
          </p:nvGrpSpPr>
          <p:grpSpPr>
            <a:xfrm>
              <a:off x="9925603" y="2505608"/>
              <a:ext cx="457680" cy="599561"/>
              <a:chOff x="12468225" y="5961063"/>
              <a:chExt cx="793750" cy="1039812"/>
            </a:xfrm>
            <a:solidFill>
              <a:sysClr val="window" lastClr="FFFFFF"/>
            </a:solidFill>
          </p:grpSpPr>
          <p:sp>
            <p:nvSpPr>
              <p:cNvPr id="55" name="Freeform 17">
                <a:extLst>
                  <a:ext uri="{FF2B5EF4-FFF2-40B4-BE49-F238E27FC236}">
                    <a16:creationId xmlns:a16="http://schemas.microsoft.com/office/drawing/2014/main" id="{F2C5B203-CD4A-E6D8-80D7-A9FCD27FB4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692063" y="5961063"/>
                <a:ext cx="339725" cy="319087"/>
              </a:xfrm>
              <a:custGeom>
                <a:avLst/>
                <a:gdLst>
                  <a:gd name="T0" fmla="*/ 262 w 504"/>
                  <a:gd name="T1" fmla="*/ 0 h 472"/>
                  <a:gd name="T2" fmla="*/ 287 w 504"/>
                  <a:gd name="T3" fmla="*/ 25 h 472"/>
                  <a:gd name="T4" fmla="*/ 340 w 504"/>
                  <a:gd name="T5" fmla="*/ 103 h 472"/>
                  <a:gd name="T6" fmla="*/ 367 w 504"/>
                  <a:gd name="T7" fmla="*/ 123 h 472"/>
                  <a:gd name="T8" fmla="*/ 465 w 504"/>
                  <a:gd name="T9" fmla="*/ 152 h 472"/>
                  <a:gd name="T10" fmla="*/ 484 w 504"/>
                  <a:gd name="T11" fmla="*/ 211 h 472"/>
                  <a:gd name="T12" fmla="*/ 422 w 504"/>
                  <a:gd name="T13" fmla="*/ 286 h 472"/>
                  <a:gd name="T14" fmla="*/ 410 w 504"/>
                  <a:gd name="T15" fmla="*/ 325 h 472"/>
                  <a:gd name="T16" fmla="*/ 415 w 504"/>
                  <a:gd name="T17" fmla="*/ 425 h 472"/>
                  <a:gd name="T18" fmla="*/ 366 w 504"/>
                  <a:gd name="T19" fmla="*/ 461 h 472"/>
                  <a:gd name="T20" fmla="*/ 274 w 504"/>
                  <a:gd name="T21" fmla="*/ 424 h 472"/>
                  <a:gd name="T22" fmla="*/ 232 w 504"/>
                  <a:gd name="T23" fmla="*/ 424 h 472"/>
                  <a:gd name="T24" fmla="*/ 142 w 504"/>
                  <a:gd name="T25" fmla="*/ 460 h 472"/>
                  <a:gd name="T26" fmla="*/ 91 w 504"/>
                  <a:gd name="T27" fmla="*/ 424 h 472"/>
                  <a:gd name="T28" fmla="*/ 96 w 504"/>
                  <a:gd name="T29" fmla="*/ 325 h 472"/>
                  <a:gd name="T30" fmla="*/ 83 w 504"/>
                  <a:gd name="T31" fmla="*/ 285 h 472"/>
                  <a:gd name="T32" fmla="*/ 26 w 504"/>
                  <a:gd name="T33" fmla="*/ 216 h 472"/>
                  <a:gd name="T34" fmla="*/ 46 w 504"/>
                  <a:gd name="T35" fmla="*/ 150 h 472"/>
                  <a:gd name="T36" fmla="*/ 136 w 504"/>
                  <a:gd name="T37" fmla="*/ 125 h 472"/>
                  <a:gd name="T38" fmla="*/ 169 w 504"/>
                  <a:gd name="T39" fmla="*/ 100 h 472"/>
                  <a:gd name="T40" fmla="*/ 219 w 504"/>
                  <a:gd name="T41" fmla="*/ 25 h 472"/>
                  <a:gd name="T42" fmla="*/ 244 w 504"/>
                  <a:gd name="T43" fmla="*/ 0 h 472"/>
                  <a:gd name="T44" fmla="*/ 262 w 504"/>
                  <a:gd name="T45" fmla="*/ 0 h 4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04" h="472">
                    <a:moveTo>
                      <a:pt x="262" y="0"/>
                    </a:moveTo>
                    <a:cubicBezTo>
                      <a:pt x="270" y="9"/>
                      <a:pt x="280" y="16"/>
                      <a:pt x="287" y="25"/>
                    </a:cubicBezTo>
                    <a:cubicBezTo>
                      <a:pt x="305" y="51"/>
                      <a:pt x="321" y="78"/>
                      <a:pt x="340" y="103"/>
                    </a:cubicBezTo>
                    <a:cubicBezTo>
                      <a:pt x="346" y="112"/>
                      <a:pt x="357" y="120"/>
                      <a:pt x="367" y="123"/>
                    </a:cubicBezTo>
                    <a:cubicBezTo>
                      <a:pt x="400" y="134"/>
                      <a:pt x="433" y="142"/>
                      <a:pt x="465" y="152"/>
                    </a:cubicBezTo>
                    <a:cubicBezTo>
                      <a:pt x="496" y="161"/>
                      <a:pt x="504" y="186"/>
                      <a:pt x="484" y="211"/>
                    </a:cubicBezTo>
                    <a:cubicBezTo>
                      <a:pt x="464" y="237"/>
                      <a:pt x="443" y="262"/>
                      <a:pt x="422" y="286"/>
                    </a:cubicBezTo>
                    <a:cubicBezTo>
                      <a:pt x="412" y="298"/>
                      <a:pt x="409" y="310"/>
                      <a:pt x="410" y="325"/>
                    </a:cubicBezTo>
                    <a:cubicBezTo>
                      <a:pt x="412" y="358"/>
                      <a:pt x="414" y="392"/>
                      <a:pt x="415" y="425"/>
                    </a:cubicBezTo>
                    <a:cubicBezTo>
                      <a:pt x="416" y="456"/>
                      <a:pt x="394" y="471"/>
                      <a:pt x="366" y="461"/>
                    </a:cubicBezTo>
                    <a:cubicBezTo>
                      <a:pt x="335" y="449"/>
                      <a:pt x="304" y="437"/>
                      <a:pt x="274" y="424"/>
                    </a:cubicBezTo>
                    <a:cubicBezTo>
                      <a:pt x="260" y="418"/>
                      <a:pt x="246" y="418"/>
                      <a:pt x="232" y="424"/>
                    </a:cubicBezTo>
                    <a:cubicBezTo>
                      <a:pt x="202" y="437"/>
                      <a:pt x="172" y="448"/>
                      <a:pt x="142" y="460"/>
                    </a:cubicBezTo>
                    <a:cubicBezTo>
                      <a:pt x="112" y="472"/>
                      <a:pt x="90" y="456"/>
                      <a:pt x="91" y="424"/>
                    </a:cubicBezTo>
                    <a:cubicBezTo>
                      <a:pt x="92" y="391"/>
                      <a:pt x="94" y="358"/>
                      <a:pt x="96" y="325"/>
                    </a:cubicBezTo>
                    <a:cubicBezTo>
                      <a:pt x="97" y="310"/>
                      <a:pt x="93" y="297"/>
                      <a:pt x="83" y="285"/>
                    </a:cubicBezTo>
                    <a:cubicBezTo>
                      <a:pt x="64" y="263"/>
                      <a:pt x="45" y="239"/>
                      <a:pt x="26" y="216"/>
                    </a:cubicBezTo>
                    <a:cubicBezTo>
                      <a:pt x="0" y="185"/>
                      <a:pt x="7" y="161"/>
                      <a:pt x="46" y="150"/>
                    </a:cubicBezTo>
                    <a:cubicBezTo>
                      <a:pt x="76" y="142"/>
                      <a:pt x="106" y="133"/>
                      <a:pt x="136" y="125"/>
                    </a:cubicBezTo>
                    <a:cubicBezTo>
                      <a:pt x="151" y="121"/>
                      <a:pt x="161" y="113"/>
                      <a:pt x="169" y="100"/>
                    </a:cubicBezTo>
                    <a:cubicBezTo>
                      <a:pt x="185" y="75"/>
                      <a:pt x="201" y="50"/>
                      <a:pt x="219" y="25"/>
                    </a:cubicBezTo>
                    <a:cubicBezTo>
                      <a:pt x="225" y="16"/>
                      <a:pt x="235" y="9"/>
                      <a:pt x="244" y="0"/>
                    </a:cubicBezTo>
                    <a:cubicBezTo>
                      <a:pt x="250" y="0"/>
                      <a:pt x="256" y="0"/>
                      <a:pt x="262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4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</a:endParaRPr>
              </a:p>
            </p:txBody>
          </p:sp>
          <p:sp>
            <p:nvSpPr>
              <p:cNvPr id="56" name="Freeform 18">
                <a:extLst>
                  <a:ext uri="{FF2B5EF4-FFF2-40B4-BE49-F238E27FC236}">
                    <a16:creationId xmlns:a16="http://schemas.microsoft.com/office/drawing/2014/main" id="{2B6B4F5F-A25D-49A1-3053-A3E4A55918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84100" y="6338888"/>
                <a:ext cx="757238" cy="661987"/>
              </a:xfrm>
              <a:custGeom>
                <a:avLst/>
                <a:gdLst>
                  <a:gd name="T0" fmla="*/ 556 w 1120"/>
                  <a:gd name="T1" fmla="*/ 976 h 976"/>
                  <a:gd name="T2" fmla="*/ 276 w 1120"/>
                  <a:gd name="T3" fmla="*/ 976 h 976"/>
                  <a:gd name="T4" fmla="*/ 235 w 1120"/>
                  <a:gd name="T5" fmla="*/ 935 h 976"/>
                  <a:gd name="T6" fmla="*/ 235 w 1120"/>
                  <a:gd name="T7" fmla="*/ 680 h 976"/>
                  <a:gd name="T8" fmla="*/ 217 w 1120"/>
                  <a:gd name="T9" fmla="*/ 641 h 976"/>
                  <a:gd name="T10" fmla="*/ 9 w 1120"/>
                  <a:gd name="T11" fmla="*/ 288 h 976"/>
                  <a:gd name="T12" fmla="*/ 3 w 1120"/>
                  <a:gd name="T13" fmla="*/ 95 h 976"/>
                  <a:gd name="T14" fmla="*/ 105 w 1120"/>
                  <a:gd name="T15" fmla="*/ 2 h 976"/>
                  <a:gd name="T16" fmla="*/ 204 w 1120"/>
                  <a:gd name="T17" fmla="*/ 103 h 976"/>
                  <a:gd name="T18" fmla="*/ 205 w 1120"/>
                  <a:gd name="T19" fmla="*/ 215 h 976"/>
                  <a:gd name="T20" fmla="*/ 506 w 1120"/>
                  <a:gd name="T21" fmla="*/ 554 h 976"/>
                  <a:gd name="T22" fmla="*/ 908 w 1120"/>
                  <a:gd name="T23" fmla="*/ 264 h 976"/>
                  <a:gd name="T24" fmla="*/ 914 w 1120"/>
                  <a:gd name="T25" fmla="*/ 146 h 976"/>
                  <a:gd name="T26" fmla="*/ 915 w 1120"/>
                  <a:gd name="T27" fmla="*/ 93 h 976"/>
                  <a:gd name="T28" fmla="*/ 1015 w 1120"/>
                  <a:gd name="T29" fmla="*/ 2 h 976"/>
                  <a:gd name="T30" fmla="*/ 1115 w 1120"/>
                  <a:gd name="T31" fmla="*/ 94 h 976"/>
                  <a:gd name="T32" fmla="*/ 1084 w 1120"/>
                  <a:gd name="T33" fmla="*/ 384 h 976"/>
                  <a:gd name="T34" fmla="*/ 899 w 1120"/>
                  <a:gd name="T35" fmla="*/ 641 h 976"/>
                  <a:gd name="T36" fmla="*/ 876 w 1120"/>
                  <a:gd name="T37" fmla="*/ 688 h 976"/>
                  <a:gd name="T38" fmla="*/ 877 w 1120"/>
                  <a:gd name="T39" fmla="*/ 931 h 976"/>
                  <a:gd name="T40" fmla="*/ 830 w 1120"/>
                  <a:gd name="T41" fmla="*/ 976 h 976"/>
                  <a:gd name="T42" fmla="*/ 556 w 1120"/>
                  <a:gd name="T43" fmla="*/ 976 h 9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20" h="976">
                    <a:moveTo>
                      <a:pt x="556" y="976"/>
                    </a:moveTo>
                    <a:cubicBezTo>
                      <a:pt x="463" y="976"/>
                      <a:pt x="369" y="976"/>
                      <a:pt x="276" y="976"/>
                    </a:cubicBezTo>
                    <a:cubicBezTo>
                      <a:pt x="246" y="976"/>
                      <a:pt x="235" y="965"/>
                      <a:pt x="235" y="935"/>
                    </a:cubicBezTo>
                    <a:cubicBezTo>
                      <a:pt x="235" y="850"/>
                      <a:pt x="235" y="765"/>
                      <a:pt x="235" y="680"/>
                    </a:cubicBezTo>
                    <a:cubicBezTo>
                      <a:pt x="236" y="663"/>
                      <a:pt x="230" y="651"/>
                      <a:pt x="217" y="641"/>
                    </a:cubicBezTo>
                    <a:cubicBezTo>
                      <a:pt x="102" y="550"/>
                      <a:pt x="30" y="433"/>
                      <a:pt x="9" y="288"/>
                    </a:cubicBezTo>
                    <a:cubicBezTo>
                      <a:pt x="0" y="224"/>
                      <a:pt x="1" y="159"/>
                      <a:pt x="3" y="95"/>
                    </a:cubicBezTo>
                    <a:cubicBezTo>
                      <a:pt x="4" y="40"/>
                      <a:pt x="53" y="0"/>
                      <a:pt x="105" y="2"/>
                    </a:cubicBezTo>
                    <a:cubicBezTo>
                      <a:pt x="160" y="4"/>
                      <a:pt x="203" y="47"/>
                      <a:pt x="204" y="103"/>
                    </a:cubicBezTo>
                    <a:cubicBezTo>
                      <a:pt x="205" y="140"/>
                      <a:pt x="204" y="178"/>
                      <a:pt x="205" y="215"/>
                    </a:cubicBezTo>
                    <a:cubicBezTo>
                      <a:pt x="208" y="383"/>
                      <a:pt x="339" y="531"/>
                      <a:pt x="506" y="554"/>
                    </a:cubicBezTo>
                    <a:cubicBezTo>
                      <a:pt x="700" y="581"/>
                      <a:pt x="873" y="457"/>
                      <a:pt x="908" y="264"/>
                    </a:cubicBezTo>
                    <a:cubicBezTo>
                      <a:pt x="915" y="225"/>
                      <a:pt x="912" y="185"/>
                      <a:pt x="914" y="146"/>
                    </a:cubicBezTo>
                    <a:cubicBezTo>
                      <a:pt x="914" y="128"/>
                      <a:pt x="913" y="111"/>
                      <a:pt x="915" y="93"/>
                    </a:cubicBezTo>
                    <a:cubicBezTo>
                      <a:pt x="920" y="41"/>
                      <a:pt x="963" y="2"/>
                      <a:pt x="1015" y="2"/>
                    </a:cubicBezTo>
                    <a:cubicBezTo>
                      <a:pt x="1067" y="2"/>
                      <a:pt x="1113" y="41"/>
                      <a:pt x="1115" y="94"/>
                    </a:cubicBezTo>
                    <a:cubicBezTo>
                      <a:pt x="1120" y="192"/>
                      <a:pt x="1119" y="290"/>
                      <a:pt x="1084" y="384"/>
                    </a:cubicBezTo>
                    <a:cubicBezTo>
                      <a:pt x="1046" y="487"/>
                      <a:pt x="986" y="573"/>
                      <a:pt x="899" y="641"/>
                    </a:cubicBezTo>
                    <a:cubicBezTo>
                      <a:pt x="883" y="653"/>
                      <a:pt x="876" y="667"/>
                      <a:pt x="876" y="688"/>
                    </a:cubicBezTo>
                    <a:cubicBezTo>
                      <a:pt x="877" y="769"/>
                      <a:pt x="877" y="850"/>
                      <a:pt x="877" y="931"/>
                    </a:cubicBezTo>
                    <a:cubicBezTo>
                      <a:pt x="877" y="968"/>
                      <a:pt x="868" y="976"/>
                      <a:pt x="830" y="976"/>
                    </a:cubicBezTo>
                    <a:cubicBezTo>
                      <a:pt x="739" y="976"/>
                      <a:pt x="648" y="976"/>
                      <a:pt x="556" y="97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4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</a:endParaRPr>
              </a:p>
            </p:txBody>
          </p:sp>
          <p:sp>
            <p:nvSpPr>
              <p:cNvPr id="57" name="Freeform 19">
                <a:extLst>
                  <a:ext uri="{FF2B5EF4-FFF2-40B4-BE49-F238E27FC236}">
                    <a16:creationId xmlns:a16="http://schemas.microsoft.com/office/drawing/2014/main" id="{65BF099C-B229-D88C-12A1-A79623C5E9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2863" y="6362700"/>
                <a:ext cx="234950" cy="233362"/>
              </a:xfrm>
              <a:custGeom>
                <a:avLst/>
                <a:gdLst>
                  <a:gd name="T0" fmla="*/ 1 w 346"/>
                  <a:gd name="T1" fmla="*/ 174 h 346"/>
                  <a:gd name="T2" fmla="*/ 172 w 346"/>
                  <a:gd name="T3" fmla="*/ 1 h 346"/>
                  <a:gd name="T4" fmla="*/ 346 w 346"/>
                  <a:gd name="T5" fmla="*/ 174 h 346"/>
                  <a:gd name="T6" fmla="*/ 173 w 346"/>
                  <a:gd name="T7" fmla="*/ 346 h 346"/>
                  <a:gd name="T8" fmla="*/ 1 w 346"/>
                  <a:gd name="T9" fmla="*/ 174 h 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6" h="346">
                    <a:moveTo>
                      <a:pt x="1" y="174"/>
                    </a:moveTo>
                    <a:cubicBezTo>
                      <a:pt x="0" y="79"/>
                      <a:pt x="77" y="1"/>
                      <a:pt x="172" y="1"/>
                    </a:cubicBezTo>
                    <a:cubicBezTo>
                      <a:pt x="268" y="0"/>
                      <a:pt x="346" y="79"/>
                      <a:pt x="346" y="174"/>
                    </a:cubicBezTo>
                    <a:cubicBezTo>
                      <a:pt x="346" y="269"/>
                      <a:pt x="269" y="346"/>
                      <a:pt x="173" y="346"/>
                    </a:cubicBezTo>
                    <a:cubicBezTo>
                      <a:pt x="78" y="346"/>
                      <a:pt x="1" y="269"/>
                      <a:pt x="1" y="17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4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</a:endParaRPr>
              </a:p>
            </p:txBody>
          </p:sp>
          <p:sp>
            <p:nvSpPr>
              <p:cNvPr id="58" name="Freeform 20">
                <a:extLst>
                  <a:ext uri="{FF2B5EF4-FFF2-40B4-BE49-F238E27FC236}">
                    <a16:creationId xmlns:a16="http://schemas.microsoft.com/office/drawing/2014/main" id="{E385796A-EEBF-D6F3-6BD8-DDDA5F3AA8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68300" y="6051550"/>
                <a:ext cx="193675" cy="195262"/>
              </a:xfrm>
              <a:custGeom>
                <a:avLst/>
                <a:gdLst>
                  <a:gd name="T0" fmla="*/ 288 w 288"/>
                  <a:gd name="T1" fmla="*/ 53 h 288"/>
                  <a:gd name="T2" fmla="*/ 270 w 288"/>
                  <a:gd name="T3" fmla="*/ 84 h 288"/>
                  <a:gd name="T4" fmla="*/ 86 w 288"/>
                  <a:gd name="T5" fmla="*/ 269 h 288"/>
                  <a:gd name="T6" fmla="*/ 19 w 288"/>
                  <a:gd name="T7" fmla="*/ 269 h 288"/>
                  <a:gd name="T8" fmla="*/ 20 w 288"/>
                  <a:gd name="T9" fmla="*/ 203 h 288"/>
                  <a:gd name="T10" fmla="*/ 205 w 288"/>
                  <a:gd name="T11" fmla="*/ 18 h 288"/>
                  <a:gd name="T12" fmla="*/ 257 w 288"/>
                  <a:gd name="T13" fmla="*/ 8 h 288"/>
                  <a:gd name="T14" fmla="*/ 288 w 288"/>
                  <a:gd name="T15" fmla="*/ 53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88" h="288">
                    <a:moveTo>
                      <a:pt x="288" y="53"/>
                    </a:moveTo>
                    <a:cubicBezTo>
                      <a:pt x="282" y="64"/>
                      <a:pt x="278" y="76"/>
                      <a:pt x="270" y="84"/>
                    </a:cubicBezTo>
                    <a:cubicBezTo>
                      <a:pt x="209" y="146"/>
                      <a:pt x="148" y="208"/>
                      <a:pt x="86" y="269"/>
                    </a:cubicBezTo>
                    <a:cubicBezTo>
                      <a:pt x="66" y="288"/>
                      <a:pt x="37" y="288"/>
                      <a:pt x="19" y="269"/>
                    </a:cubicBezTo>
                    <a:cubicBezTo>
                      <a:pt x="1" y="251"/>
                      <a:pt x="0" y="222"/>
                      <a:pt x="20" y="203"/>
                    </a:cubicBezTo>
                    <a:cubicBezTo>
                      <a:pt x="81" y="141"/>
                      <a:pt x="143" y="79"/>
                      <a:pt x="205" y="18"/>
                    </a:cubicBezTo>
                    <a:cubicBezTo>
                      <a:pt x="220" y="3"/>
                      <a:pt x="238" y="0"/>
                      <a:pt x="257" y="8"/>
                    </a:cubicBezTo>
                    <a:cubicBezTo>
                      <a:pt x="275" y="17"/>
                      <a:pt x="284" y="31"/>
                      <a:pt x="288" y="5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4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</a:endParaRPr>
              </a:p>
            </p:txBody>
          </p:sp>
          <p:sp>
            <p:nvSpPr>
              <p:cNvPr id="59" name="Freeform 21">
                <a:extLst>
                  <a:ext uri="{FF2B5EF4-FFF2-40B4-BE49-F238E27FC236}">
                    <a16:creationId xmlns:a16="http://schemas.microsoft.com/office/drawing/2014/main" id="{7B1FD920-DF8D-F337-740C-D142CDFEA0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68225" y="6051550"/>
                <a:ext cx="195263" cy="193675"/>
              </a:xfrm>
              <a:custGeom>
                <a:avLst/>
                <a:gdLst>
                  <a:gd name="T0" fmla="*/ 235 w 288"/>
                  <a:gd name="T1" fmla="*/ 287 h 287"/>
                  <a:gd name="T2" fmla="*/ 204 w 288"/>
                  <a:gd name="T3" fmla="*/ 270 h 287"/>
                  <a:gd name="T4" fmla="*/ 19 w 288"/>
                  <a:gd name="T5" fmla="*/ 86 h 287"/>
                  <a:gd name="T6" fmla="*/ 19 w 288"/>
                  <a:gd name="T7" fmla="*/ 18 h 287"/>
                  <a:gd name="T8" fmla="*/ 85 w 288"/>
                  <a:gd name="T9" fmla="*/ 19 h 287"/>
                  <a:gd name="T10" fmla="*/ 270 w 288"/>
                  <a:gd name="T11" fmla="*/ 204 h 287"/>
                  <a:gd name="T12" fmla="*/ 280 w 288"/>
                  <a:gd name="T13" fmla="*/ 257 h 287"/>
                  <a:gd name="T14" fmla="*/ 235 w 288"/>
                  <a:gd name="T15" fmla="*/ 287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88" h="287">
                    <a:moveTo>
                      <a:pt x="235" y="287"/>
                    </a:moveTo>
                    <a:cubicBezTo>
                      <a:pt x="225" y="281"/>
                      <a:pt x="212" y="278"/>
                      <a:pt x="204" y="270"/>
                    </a:cubicBezTo>
                    <a:cubicBezTo>
                      <a:pt x="142" y="209"/>
                      <a:pt x="80" y="147"/>
                      <a:pt x="19" y="86"/>
                    </a:cubicBezTo>
                    <a:cubicBezTo>
                      <a:pt x="0" y="66"/>
                      <a:pt x="0" y="37"/>
                      <a:pt x="19" y="18"/>
                    </a:cubicBezTo>
                    <a:cubicBezTo>
                      <a:pt x="37" y="0"/>
                      <a:pt x="65" y="0"/>
                      <a:pt x="85" y="19"/>
                    </a:cubicBezTo>
                    <a:cubicBezTo>
                      <a:pt x="147" y="80"/>
                      <a:pt x="208" y="142"/>
                      <a:pt x="270" y="204"/>
                    </a:cubicBezTo>
                    <a:cubicBezTo>
                      <a:pt x="285" y="219"/>
                      <a:pt x="288" y="237"/>
                      <a:pt x="280" y="257"/>
                    </a:cubicBezTo>
                    <a:cubicBezTo>
                      <a:pt x="272" y="275"/>
                      <a:pt x="257" y="284"/>
                      <a:pt x="235" y="28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4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</a:endParaRPr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04AB419B-E0D6-94AA-75D9-9C47241E6869}"/>
                </a:ext>
              </a:extLst>
            </p:cNvPr>
            <p:cNvGrpSpPr/>
            <p:nvPr/>
          </p:nvGrpSpPr>
          <p:grpSpPr>
            <a:xfrm>
              <a:off x="9855120" y="5121809"/>
              <a:ext cx="598646" cy="599561"/>
              <a:chOff x="11101388" y="5961063"/>
              <a:chExt cx="1038225" cy="1039812"/>
            </a:xfrm>
            <a:solidFill>
              <a:sysClr val="window" lastClr="FFFFFF"/>
            </a:solidFill>
          </p:grpSpPr>
          <p:sp>
            <p:nvSpPr>
              <p:cNvPr id="49" name="Freeform 22">
                <a:extLst>
                  <a:ext uri="{FF2B5EF4-FFF2-40B4-BE49-F238E27FC236}">
                    <a16:creationId xmlns:a16="http://schemas.microsoft.com/office/drawing/2014/main" id="{92B85362-FE7A-9367-154B-0C85E11A9C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69663" y="6607175"/>
                <a:ext cx="869950" cy="374650"/>
              </a:xfrm>
              <a:custGeom>
                <a:avLst/>
                <a:gdLst>
                  <a:gd name="T0" fmla="*/ 1288 w 1288"/>
                  <a:gd name="T1" fmla="*/ 187 h 553"/>
                  <a:gd name="T2" fmla="*/ 1251 w 1288"/>
                  <a:gd name="T3" fmla="*/ 225 h 553"/>
                  <a:gd name="T4" fmla="*/ 763 w 1288"/>
                  <a:gd name="T5" fmla="*/ 522 h 553"/>
                  <a:gd name="T6" fmla="*/ 651 w 1288"/>
                  <a:gd name="T7" fmla="*/ 553 h 553"/>
                  <a:gd name="T8" fmla="*/ 18 w 1288"/>
                  <a:gd name="T9" fmla="*/ 553 h 553"/>
                  <a:gd name="T10" fmla="*/ 0 w 1288"/>
                  <a:gd name="T11" fmla="*/ 553 h 553"/>
                  <a:gd name="T12" fmla="*/ 0 w 1288"/>
                  <a:gd name="T13" fmla="*/ 6 h 553"/>
                  <a:gd name="T14" fmla="*/ 183 w 1288"/>
                  <a:gd name="T15" fmla="*/ 50 h 553"/>
                  <a:gd name="T16" fmla="*/ 320 w 1288"/>
                  <a:gd name="T17" fmla="*/ 111 h 553"/>
                  <a:gd name="T18" fmla="*/ 372 w 1288"/>
                  <a:gd name="T19" fmla="*/ 114 h 553"/>
                  <a:gd name="T20" fmla="*/ 506 w 1288"/>
                  <a:gd name="T21" fmla="*/ 114 h 553"/>
                  <a:gd name="T22" fmla="*/ 605 w 1288"/>
                  <a:gd name="T23" fmla="*/ 188 h 553"/>
                  <a:gd name="T24" fmla="*/ 605 w 1288"/>
                  <a:gd name="T25" fmla="*/ 218 h 553"/>
                  <a:gd name="T26" fmla="*/ 564 w 1288"/>
                  <a:gd name="T27" fmla="*/ 251 h 553"/>
                  <a:gd name="T28" fmla="*/ 401 w 1288"/>
                  <a:gd name="T29" fmla="*/ 254 h 553"/>
                  <a:gd name="T30" fmla="*/ 257 w 1288"/>
                  <a:gd name="T31" fmla="*/ 311 h 553"/>
                  <a:gd name="T32" fmla="*/ 250 w 1288"/>
                  <a:gd name="T33" fmla="*/ 349 h 553"/>
                  <a:gd name="T34" fmla="*/ 287 w 1288"/>
                  <a:gd name="T35" fmla="*/ 356 h 553"/>
                  <a:gd name="T36" fmla="*/ 303 w 1288"/>
                  <a:gd name="T37" fmla="*/ 347 h 553"/>
                  <a:gd name="T38" fmla="*/ 433 w 1288"/>
                  <a:gd name="T39" fmla="*/ 306 h 553"/>
                  <a:gd name="T40" fmla="*/ 660 w 1288"/>
                  <a:gd name="T41" fmla="*/ 306 h 553"/>
                  <a:gd name="T42" fmla="*/ 727 w 1288"/>
                  <a:gd name="T43" fmla="*/ 295 h 553"/>
                  <a:gd name="T44" fmla="*/ 1211 w 1288"/>
                  <a:gd name="T45" fmla="*/ 135 h 553"/>
                  <a:gd name="T46" fmla="*/ 1250 w 1288"/>
                  <a:gd name="T47" fmla="*/ 129 h 553"/>
                  <a:gd name="T48" fmla="*/ 1288 w 1288"/>
                  <a:gd name="T49" fmla="*/ 163 h 553"/>
                  <a:gd name="T50" fmla="*/ 1288 w 1288"/>
                  <a:gd name="T51" fmla="*/ 187 h 5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288" h="553">
                    <a:moveTo>
                      <a:pt x="1288" y="187"/>
                    </a:moveTo>
                    <a:cubicBezTo>
                      <a:pt x="1280" y="205"/>
                      <a:pt x="1267" y="215"/>
                      <a:pt x="1251" y="225"/>
                    </a:cubicBezTo>
                    <a:cubicBezTo>
                      <a:pt x="1088" y="323"/>
                      <a:pt x="926" y="422"/>
                      <a:pt x="763" y="522"/>
                    </a:cubicBezTo>
                    <a:cubicBezTo>
                      <a:pt x="729" y="543"/>
                      <a:pt x="692" y="553"/>
                      <a:pt x="651" y="553"/>
                    </a:cubicBezTo>
                    <a:cubicBezTo>
                      <a:pt x="440" y="553"/>
                      <a:pt x="229" y="553"/>
                      <a:pt x="18" y="553"/>
                    </a:cubicBezTo>
                    <a:cubicBezTo>
                      <a:pt x="13" y="553"/>
                      <a:pt x="7" y="553"/>
                      <a:pt x="0" y="553"/>
                    </a:cubicBezTo>
                    <a:cubicBezTo>
                      <a:pt x="0" y="370"/>
                      <a:pt x="0" y="188"/>
                      <a:pt x="0" y="6"/>
                    </a:cubicBezTo>
                    <a:cubicBezTo>
                      <a:pt x="66" y="0"/>
                      <a:pt x="129" y="8"/>
                      <a:pt x="183" y="50"/>
                    </a:cubicBezTo>
                    <a:cubicBezTo>
                      <a:pt x="224" y="82"/>
                      <a:pt x="269" y="104"/>
                      <a:pt x="320" y="111"/>
                    </a:cubicBezTo>
                    <a:cubicBezTo>
                      <a:pt x="337" y="113"/>
                      <a:pt x="355" y="114"/>
                      <a:pt x="372" y="114"/>
                    </a:cubicBezTo>
                    <a:cubicBezTo>
                      <a:pt x="417" y="115"/>
                      <a:pt x="461" y="114"/>
                      <a:pt x="506" y="114"/>
                    </a:cubicBezTo>
                    <a:cubicBezTo>
                      <a:pt x="554" y="115"/>
                      <a:pt x="597" y="147"/>
                      <a:pt x="605" y="188"/>
                    </a:cubicBezTo>
                    <a:cubicBezTo>
                      <a:pt x="607" y="198"/>
                      <a:pt x="606" y="208"/>
                      <a:pt x="605" y="218"/>
                    </a:cubicBezTo>
                    <a:cubicBezTo>
                      <a:pt x="599" y="247"/>
                      <a:pt x="594" y="251"/>
                      <a:pt x="564" y="251"/>
                    </a:cubicBezTo>
                    <a:cubicBezTo>
                      <a:pt x="510" y="251"/>
                      <a:pt x="455" y="251"/>
                      <a:pt x="401" y="254"/>
                    </a:cubicBezTo>
                    <a:cubicBezTo>
                      <a:pt x="347" y="256"/>
                      <a:pt x="300" y="280"/>
                      <a:pt x="257" y="311"/>
                    </a:cubicBezTo>
                    <a:cubicBezTo>
                      <a:pt x="245" y="320"/>
                      <a:pt x="242" y="337"/>
                      <a:pt x="250" y="349"/>
                    </a:cubicBezTo>
                    <a:cubicBezTo>
                      <a:pt x="259" y="361"/>
                      <a:pt x="274" y="364"/>
                      <a:pt x="287" y="356"/>
                    </a:cubicBezTo>
                    <a:cubicBezTo>
                      <a:pt x="293" y="354"/>
                      <a:pt x="298" y="350"/>
                      <a:pt x="303" y="347"/>
                    </a:cubicBezTo>
                    <a:cubicBezTo>
                      <a:pt x="342" y="320"/>
                      <a:pt x="385" y="306"/>
                      <a:pt x="433" y="306"/>
                    </a:cubicBezTo>
                    <a:cubicBezTo>
                      <a:pt x="509" y="307"/>
                      <a:pt x="584" y="307"/>
                      <a:pt x="660" y="306"/>
                    </a:cubicBezTo>
                    <a:cubicBezTo>
                      <a:pt x="683" y="305"/>
                      <a:pt x="706" y="302"/>
                      <a:pt x="727" y="295"/>
                    </a:cubicBezTo>
                    <a:cubicBezTo>
                      <a:pt x="889" y="242"/>
                      <a:pt x="1049" y="188"/>
                      <a:pt x="1211" y="135"/>
                    </a:cubicBezTo>
                    <a:cubicBezTo>
                      <a:pt x="1223" y="131"/>
                      <a:pt x="1237" y="128"/>
                      <a:pt x="1250" y="129"/>
                    </a:cubicBezTo>
                    <a:cubicBezTo>
                      <a:pt x="1270" y="131"/>
                      <a:pt x="1280" y="147"/>
                      <a:pt x="1288" y="163"/>
                    </a:cubicBezTo>
                    <a:cubicBezTo>
                      <a:pt x="1288" y="171"/>
                      <a:pt x="1288" y="179"/>
                      <a:pt x="1288" y="18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4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</a:endParaRPr>
              </a:p>
            </p:txBody>
          </p:sp>
          <p:sp>
            <p:nvSpPr>
              <p:cNvPr id="50" name="Freeform 23">
                <a:extLst>
                  <a:ext uri="{FF2B5EF4-FFF2-40B4-BE49-F238E27FC236}">
                    <a16:creationId xmlns:a16="http://schemas.microsoft.com/office/drawing/2014/main" id="{AFAA88F4-61D7-110F-F1CB-FF9E212FB64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731625" y="5961063"/>
                <a:ext cx="407988" cy="407987"/>
              </a:xfrm>
              <a:custGeom>
                <a:avLst/>
                <a:gdLst>
                  <a:gd name="T0" fmla="*/ 604 w 604"/>
                  <a:gd name="T1" fmla="*/ 561 h 604"/>
                  <a:gd name="T2" fmla="*/ 535 w 604"/>
                  <a:gd name="T3" fmla="*/ 604 h 604"/>
                  <a:gd name="T4" fmla="*/ 124 w 604"/>
                  <a:gd name="T5" fmla="*/ 604 h 604"/>
                  <a:gd name="T6" fmla="*/ 104 w 604"/>
                  <a:gd name="T7" fmla="*/ 591 h 604"/>
                  <a:gd name="T8" fmla="*/ 11 w 604"/>
                  <a:gd name="T9" fmla="*/ 468 h 604"/>
                  <a:gd name="T10" fmla="*/ 1 w 604"/>
                  <a:gd name="T11" fmla="*/ 449 h 604"/>
                  <a:gd name="T12" fmla="*/ 1 w 604"/>
                  <a:gd name="T13" fmla="*/ 169 h 604"/>
                  <a:gd name="T14" fmla="*/ 59 w 604"/>
                  <a:gd name="T15" fmla="*/ 111 h 604"/>
                  <a:gd name="T16" fmla="*/ 136 w 604"/>
                  <a:gd name="T17" fmla="*/ 110 h 604"/>
                  <a:gd name="T18" fmla="*/ 138 w 604"/>
                  <a:gd name="T19" fmla="*/ 98 h 604"/>
                  <a:gd name="T20" fmla="*/ 205 w 604"/>
                  <a:gd name="T21" fmla="*/ 0 h 604"/>
                  <a:gd name="T22" fmla="*/ 400 w 604"/>
                  <a:gd name="T23" fmla="*/ 0 h 604"/>
                  <a:gd name="T24" fmla="*/ 405 w 604"/>
                  <a:gd name="T25" fmla="*/ 3 h 604"/>
                  <a:gd name="T26" fmla="*/ 466 w 604"/>
                  <a:gd name="T27" fmla="*/ 85 h 604"/>
                  <a:gd name="T28" fmla="*/ 466 w 604"/>
                  <a:gd name="T29" fmla="*/ 110 h 604"/>
                  <a:gd name="T30" fmla="*/ 535 w 604"/>
                  <a:gd name="T31" fmla="*/ 110 h 604"/>
                  <a:gd name="T32" fmla="*/ 604 w 604"/>
                  <a:gd name="T33" fmla="*/ 153 h 604"/>
                  <a:gd name="T34" fmla="*/ 604 w 604"/>
                  <a:gd name="T35" fmla="*/ 561 h 604"/>
                  <a:gd name="T36" fmla="*/ 494 w 604"/>
                  <a:gd name="T37" fmla="*/ 356 h 604"/>
                  <a:gd name="T38" fmla="*/ 302 w 604"/>
                  <a:gd name="T39" fmla="*/ 165 h 604"/>
                  <a:gd name="T40" fmla="*/ 110 w 604"/>
                  <a:gd name="T41" fmla="*/ 357 h 604"/>
                  <a:gd name="T42" fmla="*/ 303 w 604"/>
                  <a:gd name="T43" fmla="*/ 549 h 604"/>
                  <a:gd name="T44" fmla="*/ 494 w 604"/>
                  <a:gd name="T45" fmla="*/ 356 h 604"/>
                  <a:gd name="T46" fmla="*/ 193 w 604"/>
                  <a:gd name="T47" fmla="*/ 109 h 604"/>
                  <a:gd name="T48" fmla="*/ 412 w 604"/>
                  <a:gd name="T49" fmla="*/ 109 h 604"/>
                  <a:gd name="T50" fmla="*/ 412 w 604"/>
                  <a:gd name="T51" fmla="*/ 85 h 604"/>
                  <a:gd name="T52" fmla="*/ 384 w 604"/>
                  <a:gd name="T53" fmla="*/ 55 h 604"/>
                  <a:gd name="T54" fmla="*/ 219 w 604"/>
                  <a:gd name="T55" fmla="*/ 55 h 604"/>
                  <a:gd name="T56" fmla="*/ 193 w 604"/>
                  <a:gd name="T57" fmla="*/ 78 h 604"/>
                  <a:gd name="T58" fmla="*/ 193 w 604"/>
                  <a:gd name="T59" fmla="*/ 109 h 6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604" h="604">
                    <a:moveTo>
                      <a:pt x="604" y="561"/>
                    </a:moveTo>
                    <a:cubicBezTo>
                      <a:pt x="592" y="593"/>
                      <a:pt x="568" y="604"/>
                      <a:pt x="535" y="604"/>
                    </a:cubicBezTo>
                    <a:cubicBezTo>
                      <a:pt x="398" y="603"/>
                      <a:pt x="261" y="604"/>
                      <a:pt x="124" y="604"/>
                    </a:cubicBezTo>
                    <a:cubicBezTo>
                      <a:pt x="114" y="604"/>
                      <a:pt x="108" y="601"/>
                      <a:pt x="104" y="591"/>
                    </a:cubicBezTo>
                    <a:cubicBezTo>
                      <a:pt x="82" y="543"/>
                      <a:pt x="50" y="503"/>
                      <a:pt x="11" y="468"/>
                    </a:cubicBezTo>
                    <a:cubicBezTo>
                      <a:pt x="5" y="464"/>
                      <a:pt x="1" y="455"/>
                      <a:pt x="1" y="449"/>
                    </a:cubicBezTo>
                    <a:cubicBezTo>
                      <a:pt x="0" y="355"/>
                      <a:pt x="0" y="262"/>
                      <a:pt x="1" y="169"/>
                    </a:cubicBezTo>
                    <a:cubicBezTo>
                      <a:pt x="1" y="133"/>
                      <a:pt x="23" y="111"/>
                      <a:pt x="59" y="111"/>
                    </a:cubicBezTo>
                    <a:cubicBezTo>
                      <a:pt x="84" y="110"/>
                      <a:pt x="109" y="110"/>
                      <a:pt x="136" y="110"/>
                    </a:cubicBezTo>
                    <a:cubicBezTo>
                      <a:pt x="137" y="106"/>
                      <a:pt x="138" y="102"/>
                      <a:pt x="138" y="98"/>
                    </a:cubicBezTo>
                    <a:cubicBezTo>
                      <a:pt x="134" y="48"/>
                      <a:pt x="157" y="15"/>
                      <a:pt x="205" y="0"/>
                    </a:cubicBezTo>
                    <a:cubicBezTo>
                      <a:pt x="270" y="0"/>
                      <a:pt x="335" y="0"/>
                      <a:pt x="400" y="0"/>
                    </a:cubicBezTo>
                    <a:cubicBezTo>
                      <a:pt x="401" y="1"/>
                      <a:pt x="403" y="3"/>
                      <a:pt x="405" y="3"/>
                    </a:cubicBezTo>
                    <a:cubicBezTo>
                      <a:pt x="445" y="16"/>
                      <a:pt x="466" y="44"/>
                      <a:pt x="466" y="85"/>
                    </a:cubicBezTo>
                    <a:cubicBezTo>
                      <a:pt x="466" y="93"/>
                      <a:pt x="466" y="101"/>
                      <a:pt x="466" y="110"/>
                    </a:cubicBezTo>
                    <a:cubicBezTo>
                      <a:pt x="491" y="110"/>
                      <a:pt x="513" y="112"/>
                      <a:pt x="535" y="110"/>
                    </a:cubicBezTo>
                    <a:cubicBezTo>
                      <a:pt x="569" y="108"/>
                      <a:pt x="592" y="121"/>
                      <a:pt x="604" y="153"/>
                    </a:cubicBezTo>
                    <a:cubicBezTo>
                      <a:pt x="604" y="289"/>
                      <a:pt x="604" y="425"/>
                      <a:pt x="604" y="561"/>
                    </a:cubicBezTo>
                    <a:close/>
                    <a:moveTo>
                      <a:pt x="494" y="356"/>
                    </a:moveTo>
                    <a:cubicBezTo>
                      <a:pt x="493" y="250"/>
                      <a:pt x="408" y="165"/>
                      <a:pt x="302" y="165"/>
                    </a:cubicBezTo>
                    <a:cubicBezTo>
                      <a:pt x="196" y="165"/>
                      <a:pt x="110" y="251"/>
                      <a:pt x="110" y="357"/>
                    </a:cubicBezTo>
                    <a:cubicBezTo>
                      <a:pt x="110" y="463"/>
                      <a:pt x="197" y="550"/>
                      <a:pt x="303" y="549"/>
                    </a:cubicBezTo>
                    <a:cubicBezTo>
                      <a:pt x="408" y="549"/>
                      <a:pt x="494" y="462"/>
                      <a:pt x="494" y="356"/>
                    </a:cubicBezTo>
                    <a:close/>
                    <a:moveTo>
                      <a:pt x="193" y="109"/>
                    </a:moveTo>
                    <a:cubicBezTo>
                      <a:pt x="266" y="109"/>
                      <a:pt x="339" y="109"/>
                      <a:pt x="412" y="109"/>
                    </a:cubicBezTo>
                    <a:cubicBezTo>
                      <a:pt x="412" y="101"/>
                      <a:pt x="412" y="93"/>
                      <a:pt x="412" y="85"/>
                    </a:cubicBezTo>
                    <a:cubicBezTo>
                      <a:pt x="411" y="67"/>
                      <a:pt x="401" y="56"/>
                      <a:pt x="384" y="55"/>
                    </a:cubicBezTo>
                    <a:cubicBezTo>
                      <a:pt x="329" y="55"/>
                      <a:pt x="274" y="55"/>
                      <a:pt x="219" y="55"/>
                    </a:cubicBezTo>
                    <a:cubicBezTo>
                      <a:pt x="205" y="56"/>
                      <a:pt x="195" y="64"/>
                      <a:pt x="193" y="78"/>
                    </a:cubicBezTo>
                    <a:cubicBezTo>
                      <a:pt x="192" y="88"/>
                      <a:pt x="193" y="99"/>
                      <a:pt x="193" y="10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4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</a:endParaRPr>
              </a:p>
            </p:txBody>
          </p:sp>
          <p:sp>
            <p:nvSpPr>
              <p:cNvPr id="51" name="Freeform 24">
                <a:extLst>
                  <a:ext uri="{FF2B5EF4-FFF2-40B4-BE49-F238E27FC236}">
                    <a16:creationId xmlns:a16="http://schemas.microsoft.com/office/drawing/2014/main" id="{F8CAEBDA-B8C4-B54A-AE27-563B07866C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01388" y="6573838"/>
                <a:ext cx="130175" cy="427037"/>
              </a:xfrm>
              <a:custGeom>
                <a:avLst/>
                <a:gdLst>
                  <a:gd name="T0" fmla="*/ 0 w 192"/>
                  <a:gd name="T1" fmla="*/ 19 h 632"/>
                  <a:gd name="T2" fmla="*/ 36 w 192"/>
                  <a:gd name="T3" fmla="*/ 1 h 632"/>
                  <a:gd name="T4" fmla="*/ 157 w 192"/>
                  <a:gd name="T5" fmla="*/ 1 h 632"/>
                  <a:gd name="T6" fmla="*/ 192 w 192"/>
                  <a:gd name="T7" fmla="*/ 35 h 632"/>
                  <a:gd name="T8" fmla="*/ 192 w 192"/>
                  <a:gd name="T9" fmla="*/ 597 h 632"/>
                  <a:gd name="T10" fmla="*/ 158 w 192"/>
                  <a:gd name="T11" fmla="*/ 631 h 632"/>
                  <a:gd name="T12" fmla="*/ 38 w 192"/>
                  <a:gd name="T13" fmla="*/ 632 h 632"/>
                  <a:gd name="T14" fmla="*/ 0 w 192"/>
                  <a:gd name="T15" fmla="*/ 613 h 632"/>
                  <a:gd name="T16" fmla="*/ 0 w 192"/>
                  <a:gd name="T17" fmla="*/ 19 h 6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2" h="632">
                    <a:moveTo>
                      <a:pt x="0" y="19"/>
                    </a:moveTo>
                    <a:cubicBezTo>
                      <a:pt x="8" y="6"/>
                      <a:pt x="19" y="0"/>
                      <a:pt x="36" y="1"/>
                    </a:cubicBezTo>
                    <a:cubicBezTo>
                      <a:pt x="76" y="1"/>
                      <a:pt x="117" y="1"/>
                      <a:pt x="157" y="1"/>
                    </a:cubicBezTo>
                    <a:cubicBezTo>
                      <a:pt x="182" y="1"/>
                      <a:pt x="192" y="10"/>
                      <a:pt x="192" y="35"/>
                    </a:cubicBezTo>
                    <a:cubicBezTo>
                      <a:pt x="192" y="222"/>
                      <a:pt x="192" y="409"/>
                      <a:pt x="192" y="597"/>
                    </a:cubicBezTo>
                    <a:cubicBezTo>
                      <a:pt x="192" y="622"/>
                      <a:pt x="182" y="631"/>
                      <a:pt x="158" y="631"/>
                    </a:cubicBezTo>
                    <a:cubicBezTo>
                      <a:pt x="118" y="631"/>
                      <a:pt x="78" y="631"/>
                      <a:pt x="38" y="632"/>
                    </a:cubicBezTo>
                    <a:cubicBezTo>
                      <a:pt x="21" y="632"/>
                      <a:pt x="9" y="627"/>
                      <a:pt x="0" y="613"/>
                    </a:cubicBezTo>
                    <a:cubicBezTo>
                      <a:pt x="0" y="415"/>
                      <a:pt x="0" y="217"/>
                      <a:pt x="0" y="1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4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</a:endParaRPr>
              </a:p>
            </p:txBody>
          </p:sp>
          <p:sp>
            <p:nvSpPr>
              <p:cNvPr id="52" name="Freeform 25">
                <a:extLst>
                  <a:ext uri="{FF2B5EF4-FFF2-40B4-BE49-F238E27FC236}">
                    <a16:creationId xmlns:a16="http://schemas.microsoft.com/office/drawing/2014/main" id="{E5DFC4AC-F22D-A984-0435-DCED6D1AD43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368088" y="6242050"/>
                <a:ext cx="419100" cy="411162"/>
              </a:xfrm>
              <a:custGeom>
                <a:avLst/>
                <a:gdLst>
                  <a:gd name="T0" fmla="*/ 621 w 622"/>
                  <a:gd name="T1" fmla="*/ 327 h 609"/>
                  <a:gd name="T2" fmla="*/ 430 w 622"/>
                  <a:gd name="T3" fmla="*/ 606 h 609"/>
                  <a:gd name="T4" fmla="*/ 406 w 622"/>
                  <a:gd name="T5" fmla="*/ 607 h 609"/>
                  <a:gd name="T6" fmla="*/ 350 w 622"/>
                  <a:gd name="T7" fmla="*/ 600 h 609"/>
                  <a:gd name="T8" fmla="*/ 208 w 622"/>
                  <a:gd name="T9" fmla="*/ 599 h 609"/>
                  <a:gd name="T10" fmla="*/ 178 w 622"/>
                  <a:gd name="T11" fmla="*/ 592 h 609"/>
                  <a:gd name="T12" fmla="*/ 22 w 622"/>
                  <a:gd name="T13" fmla="*/ 279 h 609"/>
                  <a:gd name="T14" fmla="*/ 277 w 622"/>
                  <a:gd name="T15" fmla="*/ 27 h 609"/>
                  <a:gd name="T16" fmla="*/ 621 w 622"/>
                  <a:gd name="T17" fmla="*/ 327 h 609"/>
                  <a:gd name="T18" fmla="*/ 429 w 622"/>
                  <a:gd name="T19" fmla="*/ 408 h 609"/>
                  <a:gd name="T20" fmla="*/ 324 w 622"/>
                  <a:gd name="T21" fmla="*/ 299 h 609"/>
                  <a:gd name="T22" fmla="*/ 272 w 622"/>
                  <a:gd name="T23" fmla="*/ 270 h 609"/>
                  <a:gd name="T24" fmla="*/ 277 w 622"/>
                  <a:gd name="T25" fmla="*/ 210 h 609"/>
                  <a:gd name="T26" fmla="*/ 336 w 622"/>
                  <a:gd name="T27" fmla="*/ 191 h 609"/>
                  <a:gd name="T28" fmla="*/ 375 w 622"/>
                  <a:gd name="T29" fmla="*/ 240 h 609"/>
                  <a:gd name="T30" fmla="*/ 404 w 622"/>
                  <a:gd name="T31" fmla="*/ 271 h 609"/>
                  <a:gd name="T32" fmla="*/ 429 w 622"/>
                  <a:gd name="T33" fmla="*/ 237 h 609"/>
                  <a:gd name="T34" fmla="*/ 362 w 622"/>
                  <a:gd name="T35" fmla="*/ 143 h 609"/>
                  <a:gd name="T36" fmla="*/ 345 w 622"/>
                  <a:gd name="T37" fmla="*/ 126 h 609"/>
                  <a:gd name="T38" fmla="*/ 320 w 622"/>
                  <a:gd name="T39" fmla="*/ 107 h 609"/>
                  <a:gd name="T40" fmla="*/ 294 w 622"/>
                  <a:gd name="T41" fmla="*/ 126 h 609"/>
                  <a:gd name="T42" fmla="*/ 279 w 622"/>
                  <a:gd name="T43" fmla="*/ 143 h 609"/>
                  <a:gd name="T44" fmla="*/ 211 w 622"/>
                  <a:gd name="T45" fmla="*/ 234 h 609"/>
                  <a:gd name="T46" fmla="*/ 258 w 622"/>
                  <a:gd name="T47" fmla="*/ 334 h 609"/>
                  <a:gd name="T48" fmla="*/ 322 w 622"/>
                  <a:gd name="T49" fmla="*/ 354 h 609"/>
                  <a:gd name="T50" fmla="*/ 375 w 622"/>
                  <a:gd name="T51" fmla="*/ 408 h 609"/>
                  <a:gd name="T52" fmla="*/ 323 w 622"/>
                  <a:gd name="T53" fmla="*/ 463 h 609"/>
                  <a:gd name="T54" fmla="*/ 265 w 622"/>
                  <a:gd name="T55" fmla="*/ 414 h 609"/>
                  <a:gd name="T56" fmla="*/ 253 w 622"/>
                  <a:gd name="T57" fmla="*/ 387 h 609"/>
                  <a:gd name="T58" fmla="*/ 225 w 622"/>
                  <a:gd name="T59" fmla="*/ 385 h 609"/>
                  <a:gd name="T60" fmla="*/ 210 w 622"/>
                  <a:gd name="T61" fmla="*/ 413 h 609"/>
                  <a:gd name="T62" fmla="*/ 281 w 622"/>
                  <a:gd name="T63" fmla="*/ 510 h 609"/>
                  <a:gd name="T64" fmla="*/ 293 w 622"/>
                  <a:gd name="T65" fmla="*/ 524 h 609"/>
                  <a:gd name="T66" fmla="*/ 319 w 622"/>
                  <a:gd name="T67" fmla="*/ 545 h 609"/>
                  <a:gd name="T68" fmla="*/ 346 w 622"/>
                  <a:gd name="T69" fmla="*/ 525 h 609"/>
                  <a:gd name="T70" fmla="*/ 359 w 622"/>
                  <a:gd name="T71" fmla="*/ 510 h 609"/>
                  <a:gd name="T72" fmla="*/ 429 w 622"/>
                  <a:gd name="T73" fmla="*/ 408 h 6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2" h="609">
                    <a:moveTo>
                      <a:pt x="621" y="327"/>
                    </a:moveTo>
                    <a:cubicBezTo>
                      <a:pt x="621" y="451"/>
                      <a:pt x="546" y="561"/>
                      <a:pt x="430" y="606"/>
                    </a:cubicBezTo>
                    <a:cubicBezTo>
                      <a:pt x="423" y="609"/>
                      <a:pt x="414" y="608"/>
                      <a:pt x="406" y="607"/>
                    </a:cubicBezTo>
                    <a:cubicBezTo>
                      <a:pt x="388" y="605"/>
                      <a:pt x="369" y="601"/>
                      <a:pt x="350" y="600"/>
                    </a:cubicBezTo>
                    <a:cubicBezTo>
                      <a:pt x="303" y="599"/>
                      <a:pt x="255" y="600"/>
                      <a:pt x="208" y="599"/>
                    </a:cubicBezTo>
                    <a:cubicBezTo>
                      <a:pt x="198" y="599"/>
                      <a:pt x="187" y="596"/>
                      <a:pt x="178" y="592"/>
                    </a:cubicBezTo>
                    <a:cubicBezTo>
                      <a:pt x="65" y="531"/>
                      <a:pt x="0" y="402"/>
                      <a:pt x="22" y="279"/>
                    </a:cubicBezTo>
                    <a:cubicBezTo>
                      <a:pt x="45" y="146"/>
                      <a:pt x="146" y="46"/>
                      <a:pt x="277" y="27"/>
                    </a:cubicBezTo>
                    <a:cubicBezTo>
                      <a:pt x="459" y="0"/>
                      <a:pt x="622" y="142"/>
                      <a:pt x="621" y="327"/>
                    </a:cubicBezTo>
                    <a:close/>
                    <a:moveTo>
                      <a:pt x="429" y="408"/>
                    </a:moveTo>
                    <a:cubicBezTo>
                      <a:pt x="429" y="349"/>
                      <a:pt x="384" y="302"/>
                      <a:pt x="324" y="299"/>
                    </a:cubicBezTo>
                    <a:cubicBezTo>
                      <a:pt x="302" y="298"/>
                      <a:pt x="283" y="290"/>
                      <a:pt x="272" y="270"/>
                    </a:cubicBezTo>
                    <a:cubicBezTo>
                      <a:pt x="261" y="251"/>
                      <a:pt x="263" y="226"/>
                      <a:pt x="277" y="210"/>
                    </a:cubicBezTo>
                    <a:cubicBezTo>
                      <a:pt x="291" y="192"/>
                      <a:pt x="315" y="185"/>
                      <a:pt x="336" y="191"/>
                    </a:cubicBezTo>
                    <a:cubicBezTo>
                      <a:pt x="358" y="198"/>
                      <a:pt x="372" y="217"/>
                      <a:pt x="375" y="240"/>
                    </a:cubicBezTo>
                    <a:cubicBezTo>
                      <a:pt x="377" y="261"/>
                      <a:pt x="387" y="272"/>
                      <a:pt x="404" y="271"/>
                    </a:cubicBezTo>
                    <a:cubicBezTo>
                      <a:pt x="421" y="270"/>
                      <a:pt x="431" y="257"/>
                      <a:pt x="429" y="237"/>
                    </a:cubicBezTo>
                    <a:cubicBezTo>
                      <a:pt x="425" y="193"/>
                      <a:pt x="403" y="161"/>
                      <a:pt x="362" y="143"/>
                    </a:cubicBezTo>
                    <a:cubicBezTo>
                      <a:pt x="354" y="140"/>
                      <a:pt x="347" y="137"/>
                      <a:pt x="345" y="126"/>
                    </a:cubicBezTo>
                    <a:cubicBezTo>
                      <a:pt x="343" y="113"/>
                      <a:pt x="333" y="107"/>
                      <a:pt x="320" y="107"/>
                    </a:cubicBezTo>
                    <a:cubicBezTo>
                      <a:pt x="307" y="107"/>
                      <a:pt x="297" y="114"/>
                      <a:pt x="294" y="126"/>
                    </a:cubicBezTo>
                    <a:cubicBezTo>
                      <a:pt x="293" y="136"/>
                      <a:pt x="287" y="139"/>
                      <a:pt x="279" y="143"/>
                    </a:cubicBezTo>
                    <a:cubicBezTo>
                      <a:pt x="238" y="160"/>
                      <a:pt x="215" y="191"/>
                      <a:pt x="211" y="234"/>
                    </a:cubicBezTo>
                    <a:cubicBezTo>
                      <a:pt x="207" y="276"/>
                      <a:pt x="224" y="309"/>
                      <a:pt x="258" y="334"/>
                    </a:cubicBezTo>
                    <a:cubicBezTo>
                      <a:pt x="277" y="348"/>
                      <a:pt x="299" y="353"/>
                      <a:pt x="322" y="354"/>
                    </a:cubicBezTo>
                    <a:cubicBezTo>
                      <a:pt x="352" y="355"/>
                      <a:pt x="375" y="379"/>
                      <a:pt x="375" y="408"/>
                    </a:cubicBezTo>
                    <a:cubicBezTo>
                      <a:pt x="375" y="437"/>
                      <a:pt x="352" y="461"/>
                      <a:pt x="323" y="463"/>
                    </a:cubicBezTo>
                    <a:cubicBezTo>
                      <a:pt x="294" y="465"/>
                      <a:pt x="271" y="444"/>
                      <a:pt x="265" y="414"/>
                    </a:cubicBezTo>
                    <a:cubicBezTo>
                      <a:pt x="263" y="404"/>
                      <a:pt x="260" y="392"/>
                      <a:pt x="253" y="387"/>
                    </a:cubicBezTo>
                    <a:cubicBezTo>
                      <a:pt x="247" y="382"/>
                      <a:pt x="234" y="382"/>
                      <a:pt x="225" y="385"/>
                    </a:cubicBezTo>
                    <a:cubicBezTo>
                      <a:pt x="213" y="388"/>
                      <a:pt x="209" y="400"/>
                      <a:pt x="210" y="413"/>
                    </a:cubicBezTo>
                    <a:cubicBezTo>
                      <a:pt x="214" y="459"/>
                      <a:pt x="238" y="492"/>
                      <a:pt x="281" y="510"/>
                    </a:cubicBezTo>
                    <a:cubicBezTo>
                      <a:pt x="286" y="513"/>
                      <a:pt x="291" y="519"/>
                      <a:pt x="293" y="524"/>
                    </a:cubicBezTo>
                    <a:cubicBezTo>
                      <a:pt x="298" y="537"/>
                      <a:pt x="306" y="545"/>
                      <a:pt x="319" y="545"/>
                    </a:cubicBezTo>
                    <a:cubicBezTo>
                      <a:pt x="333" y="545"/>
                      <a:pt x="343" y="538"/>
                      <a:pt x="346" y="525"/>
                    </a:cubicBezTo>
                    <a:cubicBezTo>
                      <a:pt x="348" y="517"/>
                      <a:pt x="351" y="513"/>
                      <a:pt x="359" y="510"/>
                    </a:cubicBezTo>
                    <a:cubicBezTo>
                      <a:pt x="403" y="493"/>
                      <a:pt x="429" y="454"/>
                      <a:pt x="429" y="40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4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</a:endParaRPr>
              </a:p>
            </p:txBody>
          </p:sp>
          <p:sp>
            <p:nvSpPr>
              <p:cNvPr id="53" name="Freeform 26">
                <a:extLst>
                  <a:ext uri="{FF2B5EF4-FFF2-40B4-BE49-F238E27FC236}">
                    <a16:creationId xmlns:a16="http://schemas.microsoft.com/office/drawing/2014/main" id="{69E67EBD-2043-2DBB-ED0A-24B0DEABADA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212513" y="5964238"/>
                <a:ext cx="298450" cy="404812"/>
              </a:xfrm>
              <a:custGeom>
                <a:avLst/>
                <a:gdLst>
                  <a:gd name="T0" fmla="*/ 440 w 443"/>
                  <a:gd name="T1" fmla="*/ 187 h 598"/>
                  <a:gd name="T2" fmla="*/ 413 w 443"/>
                  <a:gd name="T3" fmla="*/ 391 h 598"/>
                  <a:gd name="T4" fmla="*/ 392 w 443"/>
                  <a:gd name="T5" fmla="*/ 416 h 598"/>
                  <a:gd name="T6" fmla="*/ 227 w 443"/>
                  <a:gd name="T7" fmla="*/ 585 h 598"/>
                  <a:gd name="T8" fmla="*/ 205 w 443"/>
                  <a:gd name="T9" fmla="*/ 593 h 598"/>
                  <a:gd name="T10" fmla="*/ 18 w 443"/>
                  <a:gd name="T11" fmla="*/ 354 h 598"/>
                  <a:gd name="T12" fmla="*/ 2 w 443"/>
                  <a:gd name="T13" fmla="*/ 239 h 598"/>
                  <a:gd name="T14" fmla="*/ 2 w 443"/>
                  <a:gd name="T15" fmla="*/ 97 h 598"/>
                  <a:gd name="T16" fmla="*/ 33 w 443"/>
                  <a:gd name="T17" fmla="*/ 63 h 598"/>
                  <a:gd name="T18" fmla="*/ 199 w 443"/>
                  <a:gd name="T19" fmla="*/ 10 h 598"/>
                  <a:gd name="T20" fmla="*/ 241 w 443"/>
                  <a:gd name="T21" fmla="*/ 9 h 598"/>
                  <a:gd name="T22" fmla="*/ 411 w 443"/>
                  <a:gd name="T23" fmla="*/ 63 h 598"/>
                  <a:gd name="T24" fmla="*/ 440 w 443"/>
                  <a:gd name="T25" fmla="*/ 95 h 598"/>
                  <a:gd name="T26" fmla="*/ 440 w 443"/>
                  <a:gd name="T27" fmla="*/ 187 h 598"/>
                  <a:gd name="T28" fmla="*/ 162 w 443"/>
                  <a:gd name="T29" fmla="*/ 338 h 598"/>
                  <a:gd name="T30" fmla="*/ 134 w 443"/>
                  <a:gd name="T31" fmla="*/ 307 h 598"/>
                  <a:gd name="T32" fmla="*/ 92 w 443"/>
                  <a:gd name="T33" fmla="*/ 304 h 598"/>
                  <a:gd name="T34" fmla="*/ 95 w 443"/>
                  <a:gd name="T35" fmla="*/ 346 h 598"/>
                  <a:gd name="T36" fmla="*/ 144 w 443"/>
                  <a:gd name="T37" fmla="*/ 395 h 598"/>
                  <a:gd name="T38" fmla="*/ 191 w 443"/>
                  <a:gd name="T39" fmla="*/ 391 h 598"/>
                  <a:gd name="T40" fmla="*/ 350 w 443"/>
                  <a:gd name="T41" fmla="*/ 179 h 598"/>
                  <a:gd name="T42" fmla="*/ 347 w 443"/>
                  <a:gd name="T43" fmla="*/ 137 h 598"/>
                  <a:gd name="T44" fmla="*/ 305 w 443"/>
                  <a:gd name="T45" fmla="*/ 147 h 598"/>
                  <a:gd name="T46" fmla="*/ 251 w 443"/>
                  <a:gd name="T47" fmla="*/ 220 h 598"/>
                  <a:gd name="T48" fmla="*/ 162 w 443"/>
                  <a:gd name="T49" fmla="*/ 338 h 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43" h="598">
                    <a:moveTo>
                      <a:pt x="440" y="187"/>
                    </a:moveTo>
                    <a:cubicBezTo>
                      <a:pt x="443" y="249"/>
                      <a:pt x="437" y="321"/>
                      <a:pt x="413" y="391"/>
                    </a:cubicBezTo>
                    <a:cubicBezTo>
                      <a:pt x="409" y="403"/>
                      <a:pt x="404" y="410"/>
                      <a:pt x="392" y="416"/>
                    </a:cubicBezTo>
                    <a:cubicBezTo>
                      <a:pt x="318" y="453"/>
                      <a:pt x="262" y="509"/>
                      <a:pt x="227" y="585"/>
                    </a:cubicBezTo>
                    <a:cubicBezTo>
                      <a:pt x="221" y="598"/>
                      <a:pt x="216" y="598"/>
                      <a:pt x="205" y="593"/>
                    </a:cubicBezTo>
                    <a:cubicBezTo>
                      <a:pt x="102" y="545"/>
                      <a:pt x="43" y="462"/>
                      <a:pt x="18" y="354"/>
                    </a:cubicBezTo>
                    <a:cubicBezTo>
                      <a:pt x="9" y="317"/>
                      <a:pt x="5" y="278"/>
                      <a:pt x="2" y="239"/>
                    </a:cubicBezTo>
                    <a:cubicBezTo>
                      <a:pt x="0" y="192"/>
                      <a:pt x="2" y="144"/>
                      <a:pt x="2" y="97"/>
                    </a:cubicBezTo>
                    <a:cubicBezTo>
                      <a:pt x="2" y="74"/>
                      <a:pt x="10" y="65"/>
                      <a:pt x="33" y="63"/>
                    </a:cubicBezTo>
                    <a:cubicBezTo>
                      <a:pt x="92" y="59"/>
                      <a:pt x="148" y="42"/>
                      <a:pt x="199" y="10"/>
                    </a:cubicBezTo>
                    <a:cubicBezTo>
                      <a:pt x="213" y="1"/>
                      <a:pt x="226" y="0"/>
                      <a:pt x="241" y="9"/>
                    </a:cubicBezTo>
                    <a:cubicBezTo>
                      <a:pt x="293" y="42"/>
                      <a:pt x="350" y="59"/>
                      <a:pt x="411" y="63"/>
                    </a:cubicBezTo>
                    <a:cubicBezTo>
                      <a:pt x="431" y="65"/>
                      <a:pt x="440" y="75"/>
                      <a:pt x="440" y="95"/>
                    </a:cubicBezTo>
                    <a:cubicBezTo>
                      <a:pt x="440" y="122"/>
                      <a:pt x="440" y="149"/>
                      <a:pt x="440" y="187"/>
                    </a:cubicBezTo>
                    <a:close/>
                    <a:moveTo>
                      <a:pt x="162" y="338"/>
                    </a:moveTo>
                    <a:cubicBezTo>
                      <a:pt x="152" y="327"/>
                      <a:pt x="143" y="317"/>
                      <a:pt x="134" y="307"/>
                    </a:cubicBezTo>
                    <a:cubicBezTo>
                      <a:pt x="120" y="294"/>
                      <a:pt x="104" y="293"/>
                      <a:pt x="92" y="304"/>
                    </a:cubicBezTo>
                    <a:cubicBezTo>
                      <a:pt x="80" y="316"/>
                      <a:pt x="81" y="332"/>
                      <a:pt x="95" y="346"/>
                    </a:cubicBezTo>
                    <a:cubicBezTo>
                      <a:pt x="111" y="362"/>
                      <a:pt x="127" y="379"/>
                      <a:pt x="144" y="395"/>
                    </a:cubicBezTo>
                    <a:cubicBezTo>
                      <a:pt x="160" y="411"/>
                      <a:pt x="177" y="410"/>
                      <a:pt x="191" y="391"/>
                    </a:cubicBezTo>
                    <a:cubicBezTo>
                      <a:pt x="244" y="321"/>
                      <a:pt x="297" y="250"/>
                      <a:pt x="350" y="179"/>
                    </a:cubicBezTo>
                    <a:cubicBezTo>
                      <a:pt x="361" y="163"/>
                      <a:pt x="360" y="147"/>
                      <a:pt x="347" y="137"/>
                    </a:cubicBezTo>
                    <a:cubicBezTo>
                      <a:pt x="334" y="127"/>
                      <a:pt x="317" y="131"/>
                      <a:pt x="305" y="147"/>
                    </a:cubicBezTo>
                    <a:cubicBezTo>
                      <a:pt x="287" y="171"/>
                      <a:pt x="269" y="195"/>
                      <a:pt x="251" y="220"/>
                    </a:cubicBezTo>
                    <a:cubicBezTo>
                      <a:pt x="222" y="258"/>
                      <a:pt x="193" y="297"/>
                      <a:pt x="162" y="33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4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</a:endParaRPr>
              </a:p>
            </p:txBody>
          </p:sp>
          <p:sp>
            <p:nvSpPr>
              <p:cNvPr id="54" name="Freeform 27">
                <a:extLst>
                  <a:ext uri="{FF2B5EF4-FFF2-40B4-BE49-F238E27FC236}">
                    <a16:creationId xmlns:a16="http://schemas.microsoft.com/office/drawing/2014/main" id="{B235032D-8687-7E27-576D-A1FD1D3086B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842750" y="6108700"/>
                <a:ext cx="185738" cy="187325"/>
              </a:xfrm>
              <a:custGeom>
                <a:avLst/>
                <a:gdLst>
                  <a:gd name="T0" fmla="*/ 274 w 274"/>
                  <a:gd name="T1" fmla="*/ 137 h 275"/>
                  <a:gd name="T2" fmla="*/ 136 w 274"/>
                  <a:gd name="T3" fmla="*/ 274 h 275"/>
                  <a:gd name="T4" fmla="*/ 0 w 274"/>
                  <a:gd name="T5" fmla="*/ 137 h 275"/>
                  <a:gd name="T6" fmla="*/ 137 w 274"/>
                  <a:gd name="T7" fmla="*/ 0 h 275"/>
                  <a:gd name="T8" fmla="*/ 274 w 274"/>
                  <a:gd name="T9" fmla="*/ 137 h 275"/>
                  <a:gd name="T10" fmla="*/ 109 w 274"/>
                  <a:gd name="T11" fmla="*/ 109 h 275"/>
                  <a:gd name="T12" fmla="*/ 56 w 274"/>
                  <a:gd name="T13" fmla="*/ 137 h 275"/>
                  <a:gd name="T14" fmla="*/ 109 w 274"/>
                  <a:gd name="T15" fmla="*/ 165 h 275"/>
                  <a:gd name="T16" fmla="*/ 109 w 274"/>
                  <a:gd name="T17" fmla="*/ 189 h 275"/>
                  <a:gd name="T18" fmla="*/ 137 w 274"/>
                  <a:gd name="T19" fmla="*/ 219 h 275"/>
                  <a:gd name="T20" fmla="*/ 164 w 274"/>
                  <a:gd name="T21" fmla="*/ 190 h 275"/>
                  <a:gd name="T22" fmla="*/ 165 w 274"/>
                  <a:gd name="T23" fmla="*/ 164 h 275"/>
                  <a:gd name="T24" fmla="*/ 190 w 274"/>
                  <a:gd name="T25" fmla="*/ 164 h 275"/>
                  <a:gd name="T26" fmla="*/ 219 w 274"/>
                  <a:gd name="T27" fmla="*/ 136 h 275"/>
                  <a:gd name="T28" fmla="*/ 191 w 274"/>
                  <a:gd name="T29" fmla="*/ 110 h 275"/>
                  <a:gd name="T30" fmla="*/ 166 w 274"/>
                  <a:gd name="T31" fmla="*/ 110 h 275"/>
                  <a:gd name="T32" fmla="*/ 137 w 274"/>
                  <a:gd name="T33" fmla="*/ 56 h 275"/>
                  <a:gd name="T34" fmla="*/ 109 w 274"/>
                  <a:gd name="T35" fmla="*/ 109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74" h="275">
                    <a:moveTo>
                      <a:pt x="274" y="137"/>
                    </a:moveTo>
                    <a:cubicBezTo>
                      <a:pt x="274" y="213"/>
                      <a:pt x="212" y="275"/>
                      <a:pt x="136" y="274"/>
                    </a:cubicBezTo>
                    <a:cubicBezTo>
                      <a:pt x="61" y="273"/>
                      <a:pt x="1" y="213"/>
                      <a:pt x="0" y="137"/>
                    </a:cubicBezTo>
                    <a:cubicBezTo>
                      <a:pt x="0" y="61"/>
                      <a:pt x="61" y="0"/>
                      <a:pt x="137" y="0"/>
                    </a:cubicBezTo>
                    <a:cubicBezTo>
                      <a:pt x="213" y="0"/>
                      <a:pt x="274" y="61"/>
                      <a:pt x="274" y="137"/>
                    </a:cubicBezTo>
                    <a:close/>
                    <a:moveTo>
                      <a:pt x="109" y="109"/>
                    </a:moveTo>
                    <a:cubicBezTo>
                      <a:pt x="87" y="112"/>
                      <a:pt x="56" y="102"/>
                      <a:pt x="56" y="137"/>
                    </a:cubicBezTo>
                    <a:cubicBezTo>
                      <a:pt x="56" y="171"/>
                      <a:pt x="87" y="163"/>
                      <a:pt x="109" y="165"/>
                    </a:cubicBezTo>
                    <a:cubicBezTo>
                      <a:pt x="109" y="174"/>
                      <a:pt x="109" y="181"/>
                      <a:pt x="109" y="189"/>
                    </a:cubicBezTo>
                    <a:cubicBezTo>
                      <a:pt x="110" y="207"/>
                      <a:pt x="121" y="219"/>
                      <a:pt x="137" y="219"/>
                    </a:cubicBezTo>
                    <a:cubicBezTo>
                      <a:pt x="153" y="219"/>
                      <a:pt x="163" y="208"/>
                      <a:pt x="164" y="190"/>
                    </a:cubicBezTo>
                    <a:cubicBezTo>
                      <a:pt x="165" y="182"/>
                      <a:pt x="165" y="174"/>
                      <a:pt x="165" y="164"/>
                    </a:cubicBezTo>
                    <a:cubicBezTo>
                      <a:pt x="175" y="164"/>
                      <a:pt x="183" y="165"/>
                      <a:pt x="190" y="164"/>
                    </a:cubicBezTo>
                    <a:cubicBezTo>
                      <a:pt x="208" y="164"/>
                      <a:pt x="220" y="152"/>
                      <a:pt x="219" y="136"/>
                    </a:cubicBezTo>
                    <a:cubicBezTo>
                      <a:pt x="219" y="121"/>
                      <a:pt x="207" y="111"/>
                      <a:pt x="191" y="110"/>
                    </a:cubicBezTo>
                    <a:cubicBezTo>
                      <a:pt x="182" y="110"/>
                      <a:pt x="174" y="110"/>
                      <a:pt x="166" y="110"/>
                    </a:cubicBezTo>
                    <a:cubicBezTo>
                      <a:pt x="163" y="86"/>
                      <a:pt x="171" y="56"/>
                      <a:pt x="137" y="56"/>
                    </a:cubicBezTo>
                    <a:cubicBezTo>
                      <a:pt x="102" y="56"/>
                      <a:pt x="111" y="87"/>
                      <a:pt x="109" y="10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24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</a:endParaRPr>
              </a:p>
            </p:txBody>
          </p: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58503E9D-FC7A-C31B-FEED-F34E06EAB860}"/>
                </a:ext>
              </a:extLst>
            </p:cNvPr>
            <p:cNvSpPr txBox="1"/>
            <p:nvPr/>
          </p:nvSpPr>
          <p:spPr>
            <a:xfrm>
              <a:off x="3450129" y="5343934"/>
              <a:ext cx="1313260" cy="24238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defTabSz="91424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☞GALANO GROTESQUE" pitchFamily="2" charset="77"/>
                  <a:ea typeface="+mn-ea"/>
                </a:rPr>
                <a:t>Operational </a:t>
              </a:r>
              <a:endParaRPr kumimoji="0" lang="en-IN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☞GALANO GROTESQUE" pitchFamily="2" charset="77"/>
                <a:ea typeface="+mn-ea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3AE369CE-F3DA-C461-1380-EA5094A5CF2D}"/>
                </a:ext>
              </a:extLst>
            </p:cNvPr>
            <p:cNvSpPr txBox="1"/>
            <p:nvPr/>
          </p:nvSpPr>
          <p:spPr>
            <a:xfrm flipH="1">
              <a:off x="6569327" y="5286595"/>
              <a:ext cx="497749" cy="30281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pPr marL="0" marR="0" lvl="0" indent="0" defTabSz="91424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Segoe UI" panose="020B0502040204020203" pitchFamily="34" charset="0"/>
                  <a:ea typeface="Calibri Light" charset="0"/>
                  <a:cs typeface="Segoe UI" panose="020B0502040204020203" pitchFamily="34" charset="0"/>
                </a:rPr>
                <a:t> </a:t>
              </a: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" panose="020B0502040204020203" pitchFamily="34" charset="0"/>
                <a:ea typeface="Calibri Light" charset="0"/>
                <a:cs typeface="Segoe UI" panose="020B0502040204020203" pitchFamily="34" charset="0"/>
              </a:endParaRPr>
            </a:p>
          </p:txBody>
        </p:sp>
      </p:grpSp>
      <p:sp>
        <p:nvSpPr>
          <p:cNvPr id="60" name="Up-Down Arrow 59">
            <a:extLst>
              <a:ext uri="{FF2B5EF4-FFF2-40B4-BE49-F238E27FC236}">
                <a16:creationId xmlns:a16="http://schemas.microsoft.com/office/drawing/2014/main" id="{48BF20B3-4B25-BA2B-0E12-D393DD5CCF8A}"/>
              </a:ext>
            </a:extLst>
          </p:cNvPr>
          <p:cNvSpPr/>
          <p:nvPr/>
        </p:nvSpPr>
        <p:spPr>
          <a:xfrm rot="1778274">
            <a:off x="4797925" y="459357"/>
            <a:ext cx="282743" cy="3676511"/>
          </a:xfrm>
          <a:prstGeom prst="up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Segoe UI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D365CD7-0D8D-A47E-934B-2F27F3B6FAD1}"/>
              </a:ext>
            </a:extLst>
          </p:cNvPr>
          <p:cNvSpPr txBox="1"/>
          <p:nvPr/>
        </p:nvSpPr>
        <p:spPr>
          <a:xfrm rot="18026778">
            <a:off x="3572357" y="2069084"/>
            <a:ext cx="232627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500" b="1" kern="1200" dirty="0">
                <a:solidFill>
                  <a:prstClr val="black"/>
                </a:solidFill>
                <a:latin typeface="☞GALANO GROTESQUE" pitchFamily="2" charset="77"/>
                <a:ea typeface="+mn-ea"/>
                <a:cs typeface="+mn-cs"/>
              </a:rPr>
              <a:t>BUYER-SELLER TRUST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165D129-E583-843B-1CF2-8C91AA337F02}"/>
              </a:ext>
            </a:extLst>
          </p:cNvPr>
          <p:cNvSpPr txBox="1"/>
          <p:nvPr/>
        </p:nvSpPr>
        <p:spPr>
          <a:xfrm>
            <a:off x="-86474" y="1725017"/>
            <a:ext cx="4450614" cy="1592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2800" dirty="0">
                <a:solidFill>
                  <a:srgbClr val="F46E2D"/>
                </a:solidFill>
                <a:latin typeface="Oswald SemiBold"/>
                <a:cs typeface="Oswald SemiBold"/>
              </a:rPr>
              <a:t>Buyers’ needs typically fall into 3 areas. </a:t>
            </a:r>
          </a:p>
          <a:p>
            <a:pPr algn="ctr" defTabSz="685800">
              <a:buClrTx/>
              <a:defRPr/>
            </a:pPr>
            <a:r>
              <a:rPr lang="en-US" sz="2800" dirty="0">
                <a:solidFill>
                  <a:srgbClr val="F46E2D"/>
                </a:solidFill>
                <a:latin typeface="Oswald SemiBold"/>
                <a:cs typeface="Oswald SemiBold"/>
              </a:rPr>
              <a:t>You have to uncover them.  </a:t>
            </a:r>
          </a:p>
          <a:p>
            <a:pPr defTabSz="685800">
              <a:buClrTx/>
            </a:pPr>
            <a:endParaRPr lang="en-US" sz="1350" kern="1200" dirty="0">
              <a:solidFill>
                <a:prstClr val="black"/>
              </a:solidFill>
              <a:latin typeface="Segoe UI"/>
              <a:ea typeface="+mn-ea"/>
              <a:cs typeface="+mn-cs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3E76DE7-368E-4F16-CA0A-BD4A9554744F}"/>
              </a:ext>
            </a:extLst>
          </p:cNvPr>
          <p:cNvSpPr txBox="1"/>
          <p:nvPr/>
        </p:nvSpPr>
        <p:spPr>
          <a:xfrm>
            <a:off x="206972" y="2044336"/>
            <a:ext cx="38462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2800" dirty="0">
                <a:solidFill>
                  <a:srgbClr val="F46E2D"/>
                </a:solidFill>
                <a:latin typeface="Oswald SemiBold"/>
                <a:cs typeface="Oswald SemiBold"/>
              </a:rPr>
              <a:t>When you meet needs, you create value. 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93DAC011-F4B7-96E5-459E-564E6027D9FC}"/>
              </a:ext>
            </a:extLst>
          </p:cNvPr>
          <p:cNvSpPr txBox="1"/>
          <p:nvPr/>
        </p:nvSpPr>
        <p:spPr>
          <a:xfrm>
            <a:off x="49413" y="1782318"/>
            <a:ext cx="39392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2800" dirty="0">
                <a:solidFill>
                  <a:srgbClr val="F46E2D"/>
                </a:solidFill>
                <a:latin typeface="Oswald SemiBold"/>
                <a:cs typeface="Oswald SemiBold"/>
              </a:rPr>
              <a:t>Elite Sales Pros deliver value at these three levels. </a:t>
            </a:r>
          </a:p>
        </p:txBody>
      </p:sp>
    </p:spTree>
    <p:extLst>
      <p:ext uri="{BB962C8B-B14F-4D97-AF65-F5344CB8AC3E}">
        <p14:creationId xmlns:p14="http://schemas.microsoft.com/office/powerpoint/2010/main" val="1526183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1"/>
      <p:bldP spid="64" grpId="0"/>
      <p:bldP spid="64" grpId="1"/>
      <p:bldP spid="6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Freeform 10">
            <a:extLst>
              <a:ext uri="{FF2B5EF4-FFF2-40B4-BE49-F238E27FC236}">
                <a16:creationId xmlns:a16="http://schemas.microsoft.com/office/drawing/2014/main" id="{7C023EF8-F3EE-4F51-B3AD-2C697791317F}"/>
              </a:ext>
            </a:extLst>
          </p:cNvPr>
          <p:cNvSpPr>
            <a:spLocks/>
          </p:cNvSpPr>
          <p:nvPr/>
        </p:nvSpPr>
        <p:spPr bwMode="auto">
          <a:xfrm>
            <a:off x="66808" y="340223"/>
            <a:ext cx="5413533" cy="4806534"/>
          </a:xfrm>
          <a:custGeom>
            <a:avLst/>
            <a:gdLst>
              <a:gd name="T0" fmla="*/ 480 w 957"/>
              <a:gd name="T1" fmla="*/ 0 h 870"/>
              <a:gd name="T2" fmla="*/ 0 w 957"/>
              <a:gd name="T3" fmla="*/ 870 h 870"/>
              <a:gd name="T4" fmla="*/ 957 w 957"/>
              <a:gd name="T5" fmla="*/ 870 h 870"/>
              <a:gd name="T6" fmla="*/ 480 w 957"/>
              <a:gd name="T7" fmla="*/ 0 h 8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57" h="870">
                <a:moveTo>
                  <a:pt x="480" y="0"/>
                </a:moveTo>
                <a:lnTo>
                  <a:pt x="0" y="870"/>
                </a:lnTo>
                <a:lnTo>
                  <a:pt x="957" y="870"/>
                </a:lnTo>
                <a:lnTo>
                  <a:pt x="48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914240">
              <a:buClrTx/>
              <a:defRPr/>
            </a:pPr>
            <a:endParaRPr lang="en-IN" sz="1800" kern="1200" dirty="0">
              <a:solidFill>
                <a:prstClr val="black"/>
              </a:solidFill>
              <a:latin typeface="Segoe UI"/>
              <a:ea typeface="+mn-ea"/>
              <a:cs typeface="+mn-cs"/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A9BBFB19-5263-4601-9C77-069254C7E5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6783" y="3756054"/>
            <a:ext cx="5538960" cy="10988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914240">
              <a:buClrTx/>
              <a:defRPr/>
            </a:pPr>
            <a:endParaRPr lang="en-IN" sz="1800" b="1" kern="1200">
              <a:solidFill>
                <a:prstClr val="black"/>
              </a:solidFill>
              <a:latin typeface="Segoe UI"/>
              <a:ea typeface="+mn-ea"/>
              <a:cs typeface="+mn-cs"/>
            </a:endParaRPr>
          </a:p>
        </p:txBody>
      </p:sp>
      <p:sp>
        <p:nvSpPr>
          <p:cNvPr id="20" name="Freeform 8">
            <a:extLst>
              <a:ext uri="{FF2B5EF4-FFF2-40B4-BE49-F238E27FC236}">
                <a16:creationId xmlns:a16="http://schemas.microsoft.com/office/drawing/2014/main" id="{FDA7FC80-8279-44A4-A003-07F0A12D516F}"/>
              </a:ext>
            </a:extLst>
          </p:cNvPr>
          <p:cNvSpPr>
            <a:spLocks/>
          </p:cNvSpPr>
          <p:nvPr/>
        </p:nvSpPr>
        <p:spPr bwMode="auto">
          <a:xfrm>
            <a:off x="766098" y="3735487"/>
            <a:ext cx="4120464" cy="1132379"/>
          </a:xfrm>
          <a:custGeom>
            <a:avLst/>
            <a:gdLst>
              <a:gd name="T0" fmla="*/ 0 w 2777"/>
              <a:gd name="T1" fmla="*/ 751 h 751"/>
              <a:gd name="T2" fmla="*/ 2777 w 2777"/>
              <a:gd name="T3" fmla="*/ 751 h 751"/>
              <a:gd name="T4" fmla="*/ 2364 w 2777"/>
              <a:gd name="T5" fmla="*/ 0 h 751"/>
              <a:gd name="T6" fmla="*/ 413 w 2777"/>
              <a:gd name="T7" fmla="*/ 0 h 751"/>
              <a:gd name="T8" fmla="*/ 0 w 2777"/>
              <a:gd name="T9" fmla="*/ 751 h 7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77" h="751">
                <a:moveTo>
                  <a:pt x="0" y="751"/>
                </a:moveTo>
                <a:lnTo>
                  <a:pt x="2777" y="751"/>
                </a:lnTo>
                <a:lnTo>
                  <a:pt x="2364" y="0"/>
                </a:lnTo>
                <a:lnTo>
                  <a:pt x="413" y="0"/>
                </a:lnTo>
                <a:lnTo>
                  <a:pt x="0" y="75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914240">
              <a:buClrTx/>
              <a:defRPr/>
            </a:pPr>
            <a:endParaRPr lang="en-IN" sz="1800" kern="1200">
              <a:solidFill>
                <a:prstClr val="black"/>
              </a:solidFill>
              <a:latin typeface="Segoe UI"/>
              <a:ea typeface="+mn-ea"/>
              <a:cs typeface="+mn-cs"/>
            </a:endParaRPr>
          </a:p>
        </p:txBody>
      </p:sp>
      <p:sp>
        <p:nvSpPr>
          <p:cNvPr id="22" name="Freeform 9">
            <a:extLst>
              <a:ext uri="{FF2B5EF4-FFF2-40B4-BE49-F238E27FC236}">
                <a16:creationId xmlns:a16="http://schemas.microsoft.com/office/drawing/2014/main" id="{0D0C7513-3734-4086-9C3E-0EE6EE3E52D2}"/>
              </a:ext>
            </a:extLst>
          </p:cNvPr>
          <p:cNvSpPr>
            <a:spLocks/>
          </p:cNvSpPr>
          <p:nvPr/>
        </p:nvSpPr>
        <p:spPr bwMode="auto">
          <a:xfrm>
            <a:off x="1441962" y="2492743"/>
            <a:ext cx="2768738" cy="1127843"/>
          </a:xfrm>
          <a:custGeom>
            <a:avLst/>
            <a:gdLst>
              <a:gd name="T0" fmla="*/ 411 w 1866"/>
              <a:gd name="T1" fmla="*/ 0 h 746"/>
              <a:gd name="T2" fmla="*/ 0 w 1866"/>
              <a:gd name="T3" fmla="*/ 746 h 746"/>
              <a:gd name="T4" fmla="*/ 1866 w 1866"/>
              <a:gd name="T5" fmla="*/ 746 h 746"/>
              <a:gd name="T6" fmla="*/ 1453 w 1866"/>
              <a:gd name="T7" fmla="*/ 0 h 746"/>
              <a:gd name="T8" fmla="*/ 411 w 1866"/>
              <a:gd name="T9" fmla="*/ 0 h 7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66" h="746">
                <a:moveTo>
                  <a:pt x="411" y="0"/>
                </a:moveTo>
                <a:lnTo>
                  <a:pt x="0" y="746"/>
                </a:lnTo>
                <a:lnTo>
                  <a:pt x="1866" y="746"/>
                </a:lnTo>
                <a:lnTo>
                  <a:pt x="1453" y="0"/>
                </a:lnTo>
                <a:lnTo>
                  <a:pt x="41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914240">
              <a:buClrTx/>
              <a:defRPr/>
            </a:pPr>
            <a:endParaRPr lang="en-IN" sz="1800" kern="1200">
              <a:solidFill>
                <a:prstClr val="black"/>
              </a:solidFill>
              <a:latin typeface="Segoe UI"/>
              <a:ea typeface="+mn-ea"/>
              <a:cs typeface="+mn-cs"/>
            </a:endParaRPr>
          </a:p>
        </p:txBody>
      </p:sp>
      <p:sp>
        <p:nvSpPr>
          <p:cNvPr id="25" name="Freeform 10">
            <a:extLst>
              <a:ext uri="{FF2B5EF4-FFF2-40B4-BE49-F238E27FC236}">
                <a16:creationId xmlns:a16="http://schemas.microsoft.com/office/drawing/2014/main" id="{B25AC171-51B8-41AB-821B-B9C5C85B1101}"/>
              </a:ext>
            </a:extLst>
          </p:cNvPr>
          <p:cNvSpPr>
            <a:spLocks/>
          </p:cNvSpPr>
          <p:nvPr/>
        </p:nvSpPr>
        <p:spPr bwMode="auto">
          <a:xfrm>
            <a:off x="2116340" y="1062530"/>
            <a:ext cx="1419980" cy="1315313"/>
          </a:xfrm>
          <a:custGeom>
            <a:avLst/>
            <a:gdLst>
              <a:gd name="T0" fmla="*/ 480 w 957"/>
              <a:gd name="T1" fmla="*/ 0 h 870"/>
              <a:gd name="T2" fmla="*/ 0 w 957"/>
              <a:gd name="T3" fmla="*/ 870 h 870"/>
              <a:gd name="T4" fmla="*/ 957 w 957"/>
              <a:gd name="T5" fmla="*/ 870 h 870"/>
              <a:gd name="T6" fmla="*/ 480 w 957"/>
              <a:gd name="T7" fmla="*/ 0 h 8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57" h="870">
                <a:moveTo>
                  <a:pt x="480" y="0"/>
                </a:moveTo>
                <a:lnTo>
                  <a:pt x="0" y="870"/>
                </a:lnTo>
                <a:lnTo>
                  <a:pt x="957" y="870"/>
                </a:lnTo>
                <a:lnTo>
                  <a:pt x="48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914240">
              <a:buClrTx/>
              <a:defRPr/>
            </a:pPr>
            <a:endParaRPr lang="en-IN" sz="1800" kern="1200">
              <a:solidFill>
                <a:prstClr val="black"/>
              </a:solidFill>
              <a:latin typeface="Segoe UI"/>
              <a:ea typeface="+mn-ea"/>
              <a:cs typeface="+mn-cs"/>
            </a:endParaRPr>
          </a:p>
        </p:txBody>
      </p:sp>
      <p:sp>
        <p:nvSpPr>
          <p:cNvPr id="30" name="Oval 12">
            <a:extLst>
              <a:ext uri="{FF2B5EF4-FFF2-40B4-BE49-F238E27FC236}">
                <a16:creationId xmlns:a16="http://schemas.microsoft.com/office/drawing/2014/main" id="{AFC21118-88DB-4B41-8290-FA3B1C4701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4065" y="3743047"/>
            <a:ext cx="1105418" cy="112481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914240">
              <a:buClrTx/>
              <a:defRPr/>
            </a:pPr>
            <a:endParaRPr lang="en-IN" sz="1800" kern="1200">
              <a:solidFill>
                <a:prstClr val="black"/>
              </a:solidFill>
              <a:latin typeface="Segoe UI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364EAC5-8EA8-4B9F-8720-BB00BC5C4284}"/>
              </a:ext>
            </a:extLst>
          </p:cNvPr>
          <p:cNvSpPr txBox="1"/>
          <p:nvPr/>
        </p:nvSpPr>
        <p:spPr>
          <a:xfrm>
            <a:off x="2144684" y="1912756"/>
            <a:ext cx="1353824" cy="23083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914240">
              <a:buClrTx/>
              <a:defRPr/>
            </a:pPr>
            <a:r>
              <a:rPr lang="en-US" sz="1500" b="1" kern="1200" dirty="0">
                <a:solidFill>
                  <a:prstClr val="white"/>
                </a:solidFill>
                <a:latin typeface="☞GALANO GROTESQUE" pitchFamily="2" charset="77"/>
                <a:ea typeface="+mn-ea"/>
                <a:cs typeface="+mn-cs"/>
              </a:rPr>
              <a:t>Personal </a:t>
            </a:r>
            <a:endParaRPr lang="en-IN" sz="1500" b="1" kern="1200" dirty="0">
              <a:solidFill>
                <a:prstClr val="white"/>
              </a:solidFill>
              <a:latin typeface="☞GALANO GROTESQUE" pitchFamily="2" charset="77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F3E20BD-D3EF-4A62-9968-C15E9C4B7092}"/>
              </a:ext>
            </a:extLst>
          </p:cNvPr>
          <p:cNvSpPr txBox="1"/>
          <p:nvPr/>
        </p:nvSpPr>
        <p:spPr>
          <a:xfrm>
            <a:off x="2308696" y="2988822"/>
            <a:ext cx="1093925" cy="23083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240">
              <a:buClrTx/>
              <a:defRPr/>
            </a:pPr>
            <a:r>
              <a:rPr lang="en-US" sz="1500" b="1" kern="1200" dirty="0">
                <a:solidFill>
                  <a:prstClr val="white"/>
                </a:solidFill>
                <a:latin typeface="☞GALANO GROTESQUE" pitchFamily="2" charset="77"/>
                <a:ea typeface="+mn-ea"/>
                <a:cs typeface="+mn-cs"/>
              </a:rPr>
              <a:t>Emotional</a:t>
            </a:r>
            <a:endParaRPr lang="en-IN" sz="1500" b="1" kern="1200" dirty="0">
              <a:solidFill>
                <a:prstClr val="white"/>
              </a:solidFill>
              <a:latin typeface="☞GALANO GROTESQUE" pitchFamily="2" charset="77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E70D2FC-6AFF-4DF1-9E08-39095ACB3F58}"/>
              </a:ext>
            </a:extLst>
          </p:cNvPr>
          <p:cNvSpPr txBox="1"/>
          <p:nvPr/>
        </p:nvSpPr>
        <p:spPr>
          <a:xfrm rot="17950102">
            <a:off x="1516209" y="1538956"/>
            <a:ext cx="1514824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914240">
              <a:buClrTx/>
              <a:defRPr/>
            </a:pPr>
            <a:r>
              <a:rPr lang="en-US" sz="1200" b="1" kern="1200" dirty="0">
                <a:solidFill>
                  <a:prstClr val="white"/>
                </a:solidFill>
                <a:latin typeface="☞GALANO GROTESQUE SEMIBOLD" pitchFamily="2" charset="77"/>
                <a:ea typeface="+mn-ea"/>
                <a:cs typeface="+mn-cs"/>
              </a:rPr>
              <a:t>Unique</a:t>
            </a:r>
            <a:endParaRPr lang="en-IN" sz="1200" b="1" kern="1200" dirty="0">
              <a:solidFill>
                <a:prstClr val="white"/>
              </a:solidFill>
              <a:latin typeface="☞GALANO GROTESQUE SEMIBOLD" pitchFamily="2" charset="77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268311C-963C-4BD7-A667-A906C0D5AA94}"/>
              </a:ext>
            </a:extLst>
          </p:cNvPr>
          <p:cNvSpPr txBox="1"/>
          <p:nvPr/>
        </p:nvSpPr>
        <p:spPr>
          <a:xfrm rot="17950102">
            <a:off x="878013" y="2845431"/>
            <a:ext cx="1326950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914240">
              <a:buClrTx/>
              <a:defRPr/>
            </a:pPr>
            <a:r>
              <a:rPr lang="en-US" sz="1200" b="1" kern="1200" dirty="0">
                <a:solidFill>
                  <a:prstClr val="white"/>
                </a:solidFill>
                <a:latin typeface="☞GALANO GROTESQUE SEMIBOLD" pitchFamily="2" charset="77"/>
                <a:ea typeface="+mn-ea"/>
                <a:cs typeface="+mn-cs"/>
              </a:rPr>
              <a:t>Differentiating</a:t>
            </a:r>
            <a:endParaRPr lang="en-IN" sz="1200" b="1" kern="1200" dirty="0">
              <a:solidFill>
                <a:prstClr val="white"/>
              </a:solidFill>
              <a:latin typeface="☞GALANO GROTESQUE SEMIBOLD" pitchFamily="2" charset="77"/>
              <a:ea typeface="+mn-ea"/>
              <a:cs typeface="+mn-c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7B8AD4B4-8B89-4FF3-A4A1-4AAC5975168D}"/>
              </a:ext>
            </a:extLst>
          </p:cNvPr>
          <p:cNvSpPr txBox="1"/>
          <p:nvPr/>
        </p:nvSpPr>
        <p:spPr>
          <a:xfrm rot="17950102">
            <a:off x="201502" y="4159384"/>
            <a:ext cx="1326950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914240">
              <a:buClrTx/>
              <a:defRPr/>
            </a:pPr>
            <a:r>
              <a:rPr lang="en-US" sz="1200" b="1" kern="1200" dirty="0">
                <a:solidFill>
                  <a:prstClr val="white"/>
                </a:solidFill>
                <a:latin typeface="☞GALANO GROTESQUE SEMIBOLD" pitchFamily="2" charset="77"/>
                <a:ea typeface="+mn-ea"/>
                <a:cs typeface="+mn-cs"/>
              </a:rPr>
              <a:t>Table Stakes</a:t>
            </a:r>
            <a:endParaRPr lang="en-IN" sz="1200" b="1" kern="1200" dirty="0">
              <a:solidFill>
                <a:prstClr val="white"/>
              </a:solidFill>
              <a:latin typeface="☞GALANO GROTESQUE SEMIBOLD" pitchFamily="2" charset="77"/>
              <a:ea typeface="+mn-ea"/>
              <a:cs typeface="+mn-cs"/>
            </a:endParaRPr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E84FF949-CD57-4547-91B0-ADCD5AE1D8BD}"/>
              </a:ext>
            </a:extLst>
          </p:cNvPr>
          <p:cNvGrpSpPr/>
          <p:nvPr/>
        </p:nvGrpSpPr>
        <p:grpSpPr>
          <a:xfrm>
            <a:off x="8087007" y="4019962"/>
            <a:ext cx="559535" cy="570991"/>
            <a:chOff x="11101388" y="5961063"/>
            <a:chExt cx="1038225" cy="1039812"/>
          </a:xfrm>
          <a:solidFill>
            <a:schemeClr val="bg1"/>
          </a:solidFill>
        </p:grpSpPr>
        <p:sp>
          <p:nvSpPr>
            <p:cNvPr id="80" name="Freeform 22">
              <a:extLst>
                <a:ext uri="{FF2B5EF4-FFF2-40B4-BE49-F238E27FC236}">
                  <a16:creationId xmlns:a16="http://schemas.microsoft.com/office/drawing/2014/main" id="{E15866D1-6E06-4428-A96C-F2525DE585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69663" y="6607175"/>
              <a:ext cx="869950" cy="374650"/>
            </a:xfrm>
            <a:custGeom>
              <a:avLst/>
              <a:gdLst>
                <a:gd name="T0" fmla="*/ 1288 w 1288"/>
                <a:gd name="T1" fmla="*/ 187 h 553"/>
                <a:gd name="T2" fmla="*/ 1251 w 1288"/>
                <a:gd name="T3" fmla="*/ 225 h 553"/>
                <a:gd name="T4" fmla="*/ 763 w 1288"/>
                <a:gd name="T5" fmla="*/ 522 h 553"/>
                <a:gd name="T6" fmla="*/ 651 w 1288"/>
                <a:gd name="T7" fmla="*/ 553 h 553"/>
                <a:gd name="T8" fmla="*/ 18 w 1288"/>
                <a:gd name="T9" fmla="*/ 553 h 553"/>
                <a:gd name="T10" fmla="*/ 0 w 1288"/>
                <a:gd name="T11" fmla="*/ 553 h 553"/>
                <a:gd name="T12" fmla="*/ 0 w 1288"/>
                <a:gd name="T13" fmla="*/ 6 h 553"/>
                <a:gd name="T14" fmla="*/ 183 w 1288"/>
                <a:gd name="T15" fmla="*/ 50 h 553"/>
                <a:gd name="T16" fmla="*/ 320 w 1288"/>
                <a:gd name="T17" fmla="*/ 111 h 553"/>
                <a:gd name="T18" fmla="*/ 372 w 1288"/>
                <a:gd name="T19" fmla="*/ 114 h 553"/>
                <a:gd name="T20" fmla="*/ 506 w 1288"/>
                <a:gd name="T21" fmla="*/ 114 h 553"/>
                <a:gd name="T22" fmla="*/ 605 w 1288"/>
                <a:gd name="T23" fmla="*/ 188 h 553"/>
                <a:gd name="T24" fmla="*/ 605 w 1288"/>
                <a:gd name="T25" fmla="*/ 218 h 553"/>
                <a:gd name="T26" fmla="*/ 564 w 1288"/>
                <a:gd name="T27" fmla="*/ 251 h 553"/>
                <a:gd name="T28" fmla="*/ 401 w 1288"/>
                <a:gd name="T29" fmla="*/ 254 h 553"/>
                <a:gd name="T30" fmla="*/ 257 w 1288"/>
                <a:gd name="T31" fmla="*/ 311 h 553"/>
                <a:gd name="T32" fmla="*/ 250 w 1288"/>
                <a:gd name="T33" fmla="*/ 349 h 553"/>
                <a:gd name="T34" fmla="*/ 287 w 1288"/>
                <a:gd name="T35" fmla="*/ 356 h 553"/>
                <a:gd name="T36" fmla="*/ 303 w 1288"/>
                <a:gd name="T37" fmla="*/ 347 h 553"/>
                <a:gd name="T38" fmla="*/ 433 w 1288"/>
                <a:gd name="T39" fmla="*/ 306 h 553"/>
                <a:gd name="T40" fmla="*/ 660 w 1288"/>
                <a:gd name="T41" fmla="*/ 306 h 553"/>
                <a:gd name="T42" fmla="*/ 727 w 1288"/>
                <a:gd name="T43" fmla="*/ 295 h 553"/>
                <a:gd name="T44" fmla="*/ 1211 w 1288"/>
                <a:gd name="T45" fmla="*/ 135 h 553"/>
                <a:gd name="T46" fmla="*/ 1250 w 1288"/>
                <a:gd name="T47" fmla="*/ 129 h 553"/>
                <a:gd name="T48" fmla="*/ 1288 w 1288"/>
                <a:gd name="T49" fmla="*/ 163 h 553"/>
                <a:gd name="T50" fmla="*/ 1288 w 1288"/>
                <a:gd name="T51" fmla="*/ 187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88" h="553">
                  <a:moveTo>
                    <a:pt x="1288" y="187"/>
                  </a:moveTo>
                  <a:cubicBezTo>
                    <a:pt x="1280" y="205"/>
                    <a:pt x="1267" y="215"/>
                    <a:pt x="1251" y="225"/>
                  </a:cubicBezTo>
                  <a:cubicBezTo>
                    <a:pt x="1088" y="323"/>
                    <a:pt x="926" y="422"/>
                    <a:pt x="763" y="522"/>
                  </a:cubicBezTo>
                  <a:cubicBezTo>
                    <a:pt x="729" y="543"/>
                    <a:pt x="692" y="553"/>
                    <a:pt x="651" y="553"/>
                  </a:cubicBezTo>
                  <a:cubicBezTo>
                    <a:pt x="440" y="553"/>
                    <a:pt x="229" y="553"/>
                    <a:pt x="18" y="553"/>
                  </a:cubicBezTo>
                  <a:cubicBezTo>
                    <a:pt x="13" y="553"/>
                    <a:pt x="7" y="553"/>
                    <a:pt x="0" y="553"/>
                  </a:cubicBezTo>
                  <a:cubicBezTo>
                    <a:pt x="0" y="370"/>
                    <a:pt x="0" y="188"/>
                    <a:pt x="0" y="6"/>
                  </a:cubicBezTo>
                  <a:cubicBezTo>
                    <a:pt x="66" y="0"/>
                    <a:pt x="129" y="8"/>
                    <a:pt x="183" y="50"/>
                  </a:cubicBezTo>
                  <a:cubicBezTo>
                    <a:pt x="224" y="82"/>
                    <a:pt x="269" y="104"/>
                    <a:pt x="320" y="111"/>
                  </a:cubicBezTo>
                  <a:cubicBezTo>
                    <a:pt x="337" y="113"/>
                    <a:pt x="355" y="114"/>
                    <a:pt x="372" y="114"/>
                  </a:cubicBezTo>
                  <a:cubicBezTo>
                    <a:pt x="417" y="115"/>
                    <a:pt x="461" y="114"/>
                    <a:pt x="506" y="114"/>
                  </a:cubicBezTo>
                  <a:cubicBezTo>
                    <a:pt x="554" y="115"/>
                    <a:pt x="597" y="147"/>
                    <a:pt x="605" y="188"/>
                  </a:cubicBezTo>
                  <a:cubicBezTo>
                    <a:pt x="607" y="198"/>
                    <a:pt x="606" y="208"/>
                    <a:pt x="605" y="218"/>
                  </a:cubicBezTo>
                  <a:cubicBezTo>
                    <a:pt x="599" y="247"/>
                    <a:pt x="594" y="251"/>
                    <a:pt x="564" y="251"/>
                  </a:cubicBezTo>
                  <a:cubicBezTo>
                    <a:pt x="510" y="251"/>
                    <a:pt x="455" y="251"/>
                    <a:pt x="401" y="254"/>
                  </a:cubicBezTo>
                  <a:cubicBezTo>
                    <a:pt x="347" y="256"/>
                    <a:pt x="300" y="280"/>
                    <a:pt x="257" y="311"/>
                  </a:cubicBezTo>
                  <a:cubicBezTo>
                    <a:pt x="245" y="320"/>
                    <a:pt x="242" y="337"/>
                    <a:pt x="250" y="349"/>
                  </a:cubicBezTo>
                  <a:cubicBezTo>
                    <a:pt x="259" y="361"/>
                    <a:pt x="274" y="364"/>
                    <a:pt x="287" y="356"/>
                  </a:cubicBezTo>
                  <a:cubicBezTo>
                    <a:pt x="293" y="354"/>
                    <a:pt x="298" y="350"/>
                    <a:pt x="303" y="347"/>
                  </a:cubicBezTo>
                  <a:cubicBezTo>
                    <a:pt x="342" y="320"/>
                    <a:pt x="385" y="306"/>
                    <a:pt x="433" y="306"/>
                  </a:cubicBezTo>
                  <a:cubicBezTo>
                    <a:pt x="509" y="307"/>
                    <a:pt x="584" y="307"/>
                    <a:pt x="660" y="306"/>
                  </a:cubicBezTo>
                  <a:cubicBezTo>
                    <a:pt x="683" y="305"/>
                    <a:pt x="706" y="302"/>
                    <a:pt x="727" y="295"/>
                  </a:cubicBezTo>
                  <a:cubicBezTo>
                    <a:pt x="889" y="242"/>
                    <a:pt x="1049" y="188"/>
                    <a:pt x="1211" y="135"/>
                  </a:cubicBezTo>
                  <a:cubicBezTo>
                    <a:pt x="1223" y="131"/>
                    <a:pt x="1237" y="128"/>
                    <a:pt x="1250" y="129"/>
                  </a:cubicBezTo>
                  <a:cubicBezTo>
                    <a:pt x="1270" y="131"/>
                    <a:pt x="1280" y="147"/>
                    <a:pt x="1288" y="163"/>
                  </a:cubicBezTo>
                  <a:cubicBezTo>
                    <a:pt x="1288" y="171"/>
                    <a:pt x="1288" y="179"/>
                    <a:pt x="1288" y="18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914240">
                <a:buClrTx/>
                <a:defRPr/>
              </a:pPr>
              <a:endParaRPr lang="en-IN" sz="1800" kern="1200">
                <a:solidFill>
                  <a:prstClr val="black"/>
                </a:solidFill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81" name="Freeform 23">
              <a:extLst>
                <a:ext uri="{FF2B5EF4-FFF2-40B4-BE49-F238E27FC236}">
                  <a16:creationId xmlns:a16="http://schemas.microsoft.com/office/drawing/2014/main" id="{73635DAC-0A9B-4A4C-813B-B8E7A0F0A1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731625" y="5961063"/>
              <a:ext cx="407988" cy="407987"/>
            </a:xfrm>
            <a:custGeom>
              <a:avLst/>
              <a:gdLst>
                <a:gd name="T0" fmla="*/ 604 w 604"/>
                <a:gd name="T1" fmla="*/ 561 h 604"/>
                <a:gd name="T2" fmla="*/ 535 w 604"/>
                <a:gd name="T3" fmla="*/ 604 h 604"/>
                <a:gd name="T4" fmla="*/ 124 w 604"/>
                <a:gd name="T5" fmla="*/ 604 h 604"/>
                <a:gd name="T6" fmla="*/ 104 w 604"/>
                <a:gd name="T7" fmla="*/ 591 h 604"/>
                <a:gd name="T8" fmla="*/ 11 w 604"/>
                <a:gd name="T9" fmla="*/ 468 h 604"/>
                <a:gd name="T10" fmla="*/ 1 w 604"/>
                <a:gd name="T11" fmla="*/ 449 h 604"/>
                <a:gd name="T12" fmla="*/ 1 w 604"/>
                <a:gd name="T13" fmla="*/ 169 h 604"/>
                <a:gd name="T14" fmla="*/ 59 w 604"/>
                <a:gd name="T15" fmla="*/ 111 h 604"/>
                <a:gd name="T16" fmla="*/ 136 w 604"/>
                <a:gd name="T17" fmla="*/ 110 h 604"/>
                <a:gd name="T18" fmla="*/ 138 w 604"/>
                <a:gd name="T19" fmla="*/ 98 h 604"/>
                <a:gd name="T20" fmla="*/ 205 w 604"/>
                <a:gd name="T21" fmla="*/ 0 h 604"/>
                <a:gd name="T22" fmla="*/ 400 w 604"/>
                <a:gd name="T23" fmla="*/ 0 h 604"/>
                <a:gd name="T24" fmla="*/ 405 w 604"/>
                <a:gd name="T25" fmla="*/ 3 h 604"/>
                <a:gd name="T26" fmla="*/ 466 w 604"/>
                <a:gd name="T27" fmla="*/ 85 h 604"/>
                <a:gd name="T28" fmla="*/ 466 w 604"/>
                <a:gd name="T29" fmla="*/ 110 h 604"/>
                <a:gd name="T30" fmla="*/ 535 w 604"/>
                <a:gd name="T31" fmla="*/ 110 h 604"/>
                <a:gd name="T32" fmla="*/ 604 w 604"/>
                <a:gd name="T33" fmla="*/ 153 h 604"/>
                <a:gd name="T34" fmla="*/ 604 w 604"/>
                <a:gd name="T35" fmla="*/ 561 h 604"/>
                <a:gd name="T36" fmla="*/ 494 w 604"/>
                <a:gd name="T37" fmla="*/ 356 h 604"/>
                <a:gd name="T38" fmla="*/ 302 w 604"/>
                <a:gd name="T39" fmla="*/ 165 h 604"/>
                <a:gd name="T40" fmla="*/ 110 w 604"/>
                <a:gd name="T41" fmla="*/ 357 h 604"/>
                <a:gd name="T42" fmla="*/ 303 w 604"/>
                <a:gd name="T43" fmla="*/ 549 h 604"/>
                <a:gd name="T44" fmla="*/ 494 w 604"/>
                <a:gd name="T45" fmla="*/ 356 h 604"/>
                <a:gd name="T46" fmla="*/ 193 w 604"/>
                <a:gd name="T47" fmla="*/ 109 h 604"/>
                <a:gd name="T48" fmla="*/ 412 w 604"/>
                <a:gd name="T49" fmla="*/ 109 h 604"/>
                <a:gd name="T50" fmla="*/ 412 w 604"/>
                <a:gd name="T51" fmla="*/ 85 h 604"/>
                <a:gd name="T52" fmla="*/ 384 w 604"/>
                <a:gd name="T53" fmla="*/ 55 h 604"/>
                <a:gd name="T54" fmla="*/ 219 w 604"/>
                <a:gd name="T55" fmla="*/ 55 h 604"/>
                <a:gd name="T56" fmla="*/ 193 w 604"/>
                <a:gd name="T57" fmla="*/ 78 h 604"/>
                <a:gd name="T58" fmla="*/ 193 w 604"/>
                <a:gd name="T59" fmla="*/ 109 h 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4" h="604">
                  <a:moveTo>
                    <a:pt x="604" y="561"/>
                  </a:moveTo>
                  <a:cubicBezTo>
                    <a:pt x="592" y="593"/>
                    <a:pt x="568" y="604"/>
                    <a:pt x="535" y="604"/>
                  </a:cubicBezTo>
                  <a:cubicBezTo>
                    <a:pt x="398" y="603"/>
                    <a:pt x="261" y="604"/>
                    <a:pt x="124" y="604"/>
                  </a:cubicBezTo>
                  <a:cubicBezTo>
                    <a:pt x="114" y="604"/>
                    <a:pt x="108" y="601"/>
                    <a:pt x="104" y="591"/>
                  </a:cubicBezTo>
                  <a:cubicBezTo>
                    <a:pt x="82" y="543"/>
                    <a:pt x="50" y="503"/>
                    <a:pt x="11" y="468"/>
                  </a:cubicBezTo>
                  <a:cubicBezTo>
                    <a:pt x="5" y="464"/>
                    <a:pt x="1" y="455"/>
                    <a:pt x="1" y="449"/>
                  </a:cubicBezTo>
                  <a:cubicBezTo>
                    <a:pt x="0" y="355"/>
                    <a:pt x="0" y="262"/>
                    <a:pt x="1" y="169"/>
                  </a:cubicBezTo>
                  <a:cubicBezTo>
                    <a:pt x="1" y="133"/>
                    <a:pt x="23" y="111"/>
                    <a:pt x="59" y="111"/>
                  </a:cubicBezTo>
                  <a:cubicBezTo>
                    <a:pt x="84" y="110"/>
                    <a:pt x="109" y="110"/>
                    <a:pt x="136" y="110"/>
                  </a:cubicBezTo>
                  <a:cubicBezTo>
                    <a:pt x="137" y="106"/>
                    <a:pt x="138" y="102"/>
                    <a:pt x="138" y="98"/>
                  </a:cubicBezTo>
                  <a:cubicBezTo>
                    <a:pt x="134" y="48"/>
                    <a:pt x="157" y="15"/>
                    <a:pt x="205" y="0"/>
                  </a:cubicBezTo>
                  <a:cubicBezTo>
                    <a:pt x="270" y="0"/>
                    <a:pt x="335" y="0"/>
                    <a:pt x="400" y="0"/>
                  </a:cubicBezTo>
                  <a:cubicBezTo>
                    <a:pt x="401" y="1"/>
                    <a:pt x="403" y="3"/>
                    <a:pt x="405" y="3"/>
                  </a:cubicBezTo>
                  <a:cubicBezTo>
                    <a:pt x="445" y="16"/>
                    <a:pt x="466" y="44"/>
                    <a:pt x="466" y="85"/>
                  </a:cubicBezTo>
                  <a:cubicBezTo>
                    <a:pt x="466" y="93"/>
                    <a:pt x="466" y="101"/>
                    <a:pt x="466" y="110"/>
                  </a:cubicBezTo>
                  <a:cubicBezTo>
                    <a:pt x="491" y="110"/>
                    <a:pt x="513" y="112"/>
                    <a:pt x="535" y="110"/>
                  </a:cubicBezTo>
                  <a:cubicBezTo>
                    <a:pt x="569" y="108"/>
                    <a:pt x="592" y="121"/>
                    <a:pt x="604" y="153"/>
                  </a:cubicBezTo>
                  <a:cubicBezTo>
                    <a:pt x="604" y="289"/>
                    <a:pt x="604" y="425"/>
                    <a:pt x="604" y="561"/>
                  </a:cubicBezTo>
                  <a:close/>
                  <a:moveTo>
                    <a:pt x="494" y="356"/>
                  </a:moveTo>
                  <a:cubicBezTo>
                    <a:pt x="493" y="250"/>
                    <a:pt x="408" y="165"/>
                    <a:pt x="302" y="165"/>
                  </a:cubicBezTo>
                  <a:cubicBezTo>
                    <a:pt x="196" y="165"/>
                    <a:pt x="110" y="251"/>
                    <a:pt x="110" y="357"/>
                  </a:cubicBezTo>
                  <a:cubicBezTo>
                    <a:pt x="110" y="463"/>
                    <a:pt x="197" y="550"/>
                    <a:pt x="303" y="549"/>
                  </a:cubicBezTo>
                  <a:cubicBezTo>
                    <a:pt x="408" y="549"/>
                    <a:pt x="494" y="462"/>
                    <a:pt x="494" y="356"/>
                  </a:cubicBezTo>
                  <a:close/>
                  <a:moveTo>
                    <a:pt x="193" y="109"/>
                  </a:moveTo>
                  <a:cubicBezTo>
                    <a:pt x="266" y="109"/>
                    <a:pt x="339" y="109"/>
                    <a:pt x="412" y="109"/>
                  </a:cubicBezTo>
                  <a:cubicBezTo>
                    <a:pt x="412" y="101"/>
                    <a:pt x="412" y="93"/>
                    <a:pt x="412" y="85"/>
                  </a:cubicBezTo>
                  <a:cubicBezTo>
                    <a:pt x="411" y="67"/>
                    <a:pt x="401" y="56"/>
                    <a:pt x="384" y="55"/>
                  </a:cubicBezTo>
                  <a:cubicBezTo>
                    <a:pt x="329" y="55"/>
                    <a:pt x="274" y="55"/>
                    <a:pt x="219" y="55"/>
                  </a:cubicBezTo>
                  <a:cubicBezTo>
                    <a:pt x="205" y="56"/>
                    <a:pt x="195" y="64"/>
                    <a:pt x="193" y="78"/>
                  </a:cubicBezTo>
                  <a:cubicBezTo>
                    <a:pt x="192" y="88"/>
                    <a:pt x="193" y="99"/>
                    <a:pt x="193" y="10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914240">
                <a:buClrTx/>
                <a:defRPr/>
              </a:pPr>
              <a:endParaRPr lang="en-IN" sz="1800" kern="1200">
                <a:solidFill>
                  <a:prstClr val="black"/>
                </a:solidFill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82" name="Freeform 24">
              <a:extLst>
                <a:ext uri="{FF2B5EF4-FFF2-40B4-BE49-F238E27FC236}">
                  <a16:creationId xmlns:a16="http://schemas.microsoft.com/office/drawing/2014/main" id="{AD0AEFEE-867D-4561-BAE0-8E4C7D44789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1388" y="6573838"/>
              <a:ext cx="130175" cy="427037"/>
            </a:xfrm>
            <a:custGeom>
              <a:avLst/>
              <a:gdLst>
                <a:gd name="T0" fmla="*/ 0 w 192"/>
                <a:gd name="T1" fmla="*/ 19 h 632"/>
                <a:gd name="T2" fmla="*/ 36 w 192"/>
                <a:gd name="T3" fmla="*/ 1 h 632"/>
                <a:gd name="T4" fmla="*/ 157 w 192"/>
                <a:gd name="T5" fmla="*/ 1 h 632"/>
                <a:gd name="T6" fmla="*/ 192 w 192"/>
                <a:gd name="T7" fmla="*/ 35 h 632"/>
                <a:gd name="T8" fmla="*/ 192 w 192"/>
                <a:gd name="T9" fmla="*/ 597 h 632"/>
                <a:gd name="T10" fmla="*/ 158 w 192"/>
                <a:gd name="T11" fmla="*/ 631 h 632"/>
                <a:gd name="T12" fmla="*/ 38 w 192"/>
                <a:gd name="T13" fmla="*/ 632 h 632"/>
                <a:gd name="T14" fmla="*/ 0 w 192"/>
                <a:gd name="T15" fmla="*/ 613 h 632"/>
                <a:gd name="T16" fmla="*/ 0 w 192"/>
                <a:gd name="T17" fmla="*/ 19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2" h="632">
                  <a:moveTo>
                    <a:pt x="0" y="19"/>
                  </a:moveTo>
                  <a:cubicBezTo>
                    <a:pt x="8" y="6"/>
                    <a:pt x="19" y="0"/>
                    <a:pt x="36" y="1"/>
                  </a:cubicBezTo>
                  <a:cubicBezTo>
                    <a:pt x="76" y="1"/>
                    <a:pt x="117" y="1"/>
                    <a:pt x="157" y="1"/>
                  </a:cubicBezTo>
                  <a:cubicBezTo>
                    <a:pt x="182" y="1"/>
                    <a:pt x="192" y="10"/>
                    <a:pt x="192" y="35"/>
                  </a:cubicBezTo>
                  <a:cubicBezTo>
                    <a:pt x="192" y="222"/>
                    <a:pt x="192" y="409"/>
                    <a:pt x="192" y="597"/>
                  </a:cubicBezTo>
                  <a:cubicBezTo>
                    <a:pt x="192" y="622"/>
                    <a:pt x="182" y="631"/>
                    <a:pt x="158" y="631"/>
                  </a:cubicBezTo>
                  <a:cubicBezTo>
                    <a:pt x="118" y="631"/>
                    <a:pt x="78" y="631"/>
                    <a:pt x="38" y="632"/>
                  </a:cubicBezTo>
                  <a:cubicBezTo>
                    <a:pt x="21" y="632"/>
                    <a:pt x="9" y="627"/>
                    <a:pt x="0" y="613"/>
                  </a:cubicBezTo>
                  <a:cubicBezTo>
                    <a:pt x="0" y="415"/>
                    <a:pt x="0" y="217"/>
                    <a:pt x="0" y="1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914240">
                <a:buClrTx/>
                <a:defRPr/>
              </a:pPr>
              <a:endParaRPr lang="en-IN" sz="1800" kern="1200">
                <a:solidFill>
                  <a:prstClr val="black"/>
                </a:solidFill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83" name="Freeform 25">
              <a:extLst>
                <a:ext uri="{FF2B5EF4-FFF2-40B4-BE49-F238E27FC236}">
                  <a16:creationId xmlns:a16="http://schemas.microsoft.com/office/drawing/2014/main" id="{7D16CB0D-128B-44E7-A2A9-AE42ED7563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368088" y="6242050"/>
              <a:ext cx="419100" cy="411162"/>
            </a:xfrm>
            <a:custGeom>
              <a:avLst/>
              <a:gdLst>
                <a:gd name="T0" fmla="*/ 621 w 622"/>
                <a:gd name="T1" fmla="*/ 327 h 609"/>
                <a:gd name="T2" fmla="*/ 430 w 622"/>
                <a:gd name="T3" fmla="*/ 606 h 609"/>
                <a:gd name="T4" fmla="*/ 406 w 622"/>
                <a:gd name="T5" fmla="*/ 607 h 609"/>
                <a:gd name="T6" fmla="*/ 350 w 622"/>
                <a:gd name="T7" fmla="*/ 600 h 609"/>
                <a:gd name="T8" fmla="*/ 208 w 622"/>
                <a:gd name="T9" fmla="*/ 599 h 609"/>
                <a:gd name="T10" fmla="*/ 178 w 622"/>
                <a:gd name="T11" fmla="*/ 592 h 609"/>
                <a:gd name="T12" fmla="*/ 22 w 622"/>
                <a:gd name="T13" fmla="*/ 279 h 609"/>
                <a:gd name="T14" fmla="*/ 277 w 622"/>
                <a:gd name="T15" fmla="*/ 27 h 609"/>
                <a:gd name="T16" fmla="*/ 621 w 622"/>
                <a:gd name="T17" fmla="*/ 327 h 609"/>
                <a:gd name="T18" fmla="*/ 429 w 622"/>
                <a:gd name="T19" fmla="*/ 408 h 609"/>
                <a:gd name="T20" fmla="*/ 324 w 622"/>
                <a:gd name="T21" fmla="*/ 299 h 609"/>
                <a:gd name="T22" fmla="*/ 272 w 622"/>
                <a:gd name="T23" fmla="*/ 270 h 609"/>
                <a:gd name="T24" fmla="*/ 277 w 622"/>
                <a:gd name="T25" fmla="*/ 210 h 609"/>
                <a:gd name="T26" fmla="*/ 336 w 622"/>
                <a:gd name="T27" fmla="*/ 191 h 609"/>
                <a:gd name="T28" fmla="*/ 375 w 622"/>
                <a:gd name="T29" fmla="*/ 240 h 609"/>
                <a:gd name="T30" fmla="*/ 404 w 622"/>
                <a:gd name="T31" fmla="*/ 271 h 609"/>
                <a:gd name="T32" fmla="*/ 429 w 622"/>
                <a:gd name="T33" fmla="*/ 237 h 609"/>
                <a:gd name="T34" fmla="*/ 362 w 622"/>
                <a:gd name="T35" fmla="*/ 143 h 609"/>
                <a:gd name="T36" fmla="*/ 345 w 622"/>
                <a:gd name="T37" fmla="*/ 126 h 609"/>
                <a:gd name="T38" fmla="*/ 320 w 622"/>
                <a:gd name="T39" fmla="*/ 107 h 609"/>
                <a:gd name="T40" fmla="*/ 294 w 622"/>
                <a:gd name="T41" fmla="*/ 126 h 609"/>
                <a:gd name="T42" fmla="*/ 279 w 622"/>
                <a:gd name="T43" fmla="*/ 143 h 609"/>
                <a:gd name="T44" fmla="*/ 211 w 622"/>
                <a:gd name="T45" fmla="*/ 234 h 609"/>
                <a:gd name="T46" fmla="*/ 258 w 622"/>
                <a:gd name="T47" fmla="*/ 334 h 609"/>
                <a:gd name="T48" fmla="*/ 322 w 622"/>
                <a:gd name="T49" fmla="*/ 354 h 609"/>
                <a:gd name="T50" fmla="*/ 375 w 622"/>
                <a:gd name="T51" fmla="*/ 408 h 609"/>
                <a:gd name="T52" fmla="*/ 323 w 622"/>
                <a:gd name="T53" fmla="*/ 463 h 609"/>
                <a:gd name="T54" fmla="*/ 265 w 622"/>
                <a:gd name="T55" fmla="*/ 414 h 609"/>
                <a:gd name="T56" fmla="*/ 253 w 622"/>
                <a:gd name="T57" fmla="*/ 387 h 609"/>
                <a:gd name="T58" fmla="*/ 225 w 622"/>
                <a:gd name="T59" fmla="*/ 385 h 609"/>
                <a:gd name="T60" fmla="*/ 210 w 622"/>
                <a:gd name="T61" fmla="*/ 413 h 609"/>
                <a:gd name="T62" fmla="*/ 281 w 622"/>
                <a:gd name="T63" fmla="*/ 510 h 609"/>
                <a:gd name="T64" fmla="*/ 293 w 622"/>
                <a:gd name="T65" fmla="*/ 524 h 609"/>
                <a:gd name="T66" fmla="*/ 319 w 622"/>
                <a:gd name="T67" fmla="*/ 545 h 609"/>
                <a:gd name="T68" fmla="*/ 346 w 622"/>
                <a:gd name="T69" fmla="*/ 525 h 609"/>
                <a:gd name="T70" fmla="*/ 359 w 622"/>
                <a:gd name="T71" fmla="*/ 510 h 609"/>
                <a:gd name="T72" fmla="*/ 429 w 622"/>
                <a:gd name="T73" fmla="*/ 408 h 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22" h="609">
                  <a:moveTo>
                    <a:pt x="621" y="327"/>
                  </a:moveTo>
                  <a:cubicBezTo>
                    <a:pt x="621" y="451"/>
                    <a:pt x="546" y="561"/>
                    <a:pt x="430" y="606"/>
                  </a:cubicBezTo>
                  <a:cubicBezTo>
                    <a:pt x="423" y="609"/>
                    <a:pt x="414" y="608"/>
                    <a:pt x="406" y="607"/>
                  </a:cubicBezTo>
                  <a:cubicBezTo>
                    <a:pt x="388" y="605"/>
                    <a:pt x="369" y="601"/>
                    <a:pt x="350" y="600"/>
                  </a:cubicBezTo>
                  <a:cubicBezTo>
                    <a:pt x="303" y="599"/>
                    <a:pt x="255" y="600"/>
                    <a:pt x="208" y="599"/>
                  </a:cubicBezTo>
                  <a:cubicBezTo>
                    <a:pt x="198" y="599"/>
                    <a:pt x="187" y="596"/>
                    <a:pt x="178" y="592"/>
                  </a:cubicBezTo>
                  <a:cubicBezTo>
                    <a:pt x="65" y="531"/>
                    <a:pt x="0" y="402"/>
                    <a:pt x="22" y="279"/>
                  </a:cubicBezTo>
                  <a:cubicBezTo>
                    <a:pt x="45" y="146"/>
                    <a:pt x="146" y="46"/>
                    <a:pt x="277" y="27"/>
                  </a:cubicBezTo>
                  <a:cubicBezTo>
                    <a:pt x="459" y="0"/>
                    <a:pt x="622" y="142"/>
                    <a:pt x="621" y="327"/>
                  </a:cubicBezTo>
                  <a:close/>
                  <a:moveTo>
                    <a:pt x="429" y="408"/>
                  </a:moveTo>
                  <a:cubicBezTo>
                    <a:pt x="429" y="349"/>
                    <a:pt x="384" y="302"/>
                    <a:pt x="324" y="299"/>
                  </a:cubicBezTo>
                  <a:cubicBezTo>
                    <a:pt x="302" y="298"/>
                    <a:pt x="283" y="290"/>
                    <a:pt x="272" y="270"/>
                  </a:cubicBezTo>
                  <a:cubicBezTo>
                    <a:pt x="261" y="251"/>
                    <a:pt x="263" y="226"/>
                    <a:pt x="277" y="210"/>
                  </a:cubicBezTo>
                  <a:cubicBezTo>
                    <a:pt x="291" y="192"/>
                    <a:pt x="315" y="185"/>
                    <a:pt x="336" y="191"/>
                  </a:cubicBezTo>
                  <a:cubicBezTo>
                    <a:pt x="358" y="198"/>
                    <a:pt x="372" y="217"/>
                    <a:pt x="375" y="240"/>
                  </a:cubicBezTo>
                  <a:cubicBezTo>
                    <a:pt x="377" y="261"/>
                    <a:pt x="387" y="272"/>
                    <a:pt x="404" y="271"/>
                  </a:cubicBezTo>
                  <a:cubicBezTo>
                    <a:pt x="421" y="270"/>
                    <a:pt x="431" y="257"/>
                    <a:pt x="429" y="237"/>
                  </a:cubicBezTo>
                  <a:cubicBezTo>
                    <a:pt x="425" y="193"/>
                    <a:pt x="403" y="161"/>
                    <a:pt x="362" y="143"/>
                  </a:cubicBezTo>
                  <a:cubicBezTo>
                    <a:pt x="354" y="140"/>
                    <a:pt x="347" y="137"/>
                    <a:pt x="345" y="126"/>
                  </a:cubicBezTo>
                  <a:cubicBezTo>
                    <a:pt x="343" y="113"/>
                    <a:pt x="333" y="107"/>
                    <a:pt x="320" y="107"/>
                  </a:cubicBezTo>
                  <a:cubicBezTo>
                    <a:pt x="307" y="107"/>
                    <a:pt x="297" y="114"/>
                    <a:pt x="294" y="126"/>
                  </a:cubicBezTo>
                  <a:cubicBezTo>
                    <a:pt x="293" y="136"/>
                    <a:pt x="287" y="139"/>
                    <a:pt x="279" y="143"/>
                  </a:cubicBezTo>
                  <a:cubicBezTo>
                    <a:pt x="238" y="160"/>
                    <a:pt x="215" y="191"/>
                    <a:pt x="211" y="234"/>
                  </a:cubicBezTo>
                  <a:cubicBezTo>
                    <a:pt x="207" y="276"/>
                    <a:pt x="224" y="309"/>
                    <a:pt x="258" y="334"/>
                  </a:cubicBezTo>
                  <a:cubicBezTo>
                    <a:pt x="277" y="348"/>
                    <a:pt x="299" y="353"/>
                    <a:pt x="322" y="354"/>
                  </a:cubicBezTo>
                  <a:cubicBezTo>
                    <a:pt x="352" y="355"/>
                    <a:pt x="375" y="379"/>
                    <a:pt x="375" y="408"/>
                  </a:cubicBezTo>
                  <a:cubicBezTo>
                    <a:pt x="375" y="437"/>
                    <a:pt x="352" y="461"/>
                    <a:pt x="323" y="463"/>
                  </a:cubicBezTo>
                  <a:cubicBezTo>
                    <a:pt x="294" y="465"/>
                    <a:pt x="271" y="444"/>
                    <a:pt x="265" y="414"/>
                  </a:cubicBezTo>
                  <a:cubicBezTo>
                    <a:pt x="263" y="404"/>
                    <a:pt x="260" y="392"/>
                    <a:pt x="253" y="387"/>
                  </a:cubicBezTo>
                  <a:cubicBezTo>
                    <a:pt x="247" y="382"/>
                    <a:pt x="234" y="382"/>
                    <a:pt x="225" y="385"/>
                  </a:cubicBezTo>
                  <a:cubicBezTo>
                    <a:pt x="213" y="388"/>
                    <a:pt x="209" y="400"/>
                    <a:pt x="210" y="413"/>
                  </a:cubicBezTo>
                  <a:cubicBezTo>
                    <a:pt x="214" y="459"/>
                    <a:pt x="238" y="492"/>
                    <a:pt x="281" y="510"/>
                  </a:cubicBezTo>
                  <a:cubicBezTo>
                    <a:pt x="286" y="513"/>
                    <a:pt x="291" y="519"/>
                    <a:pt x="293" y="524"/>
                  </a:cubicBezTo>
                  <a:cubicBezTo>
                    <a:pt x="298" y="537"/>
                    <a:pt x="306" y="545"/>
                    <a:pt x="319" y="545"/>
                  </a:cubicBezTo>
                  <a:cubicBezTo>
                    <a:pt x="333" y="545"/>
                    <a:pt x="343" y="538"/>
                    <a:pt x="346" y="525"/>
                  </a:cubicBezTo>
                  <a:cubicBezTo>
                    <a:pt x="348" y="517"/>
                    <a:pt x="351" y="513"/>
                    <a:pt x="359" y="510"/>
                  </a:cubicBezTo>
                  <a:cubicBezTo>
                    <a:pt x="403" y="493"/>
                    <a:pt x="429" y="454"/>
                    <a:pt x="429" y="40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914240">
                <a:buClrTx/>
                <a:defRPr/>
              </a:pPr>
              <a:endParaRPr lang="en-IN" sz="1800" kern="1200">
                <a:solidFill>
                  <a:prstClr val="black"/>
                </a:solidFill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84" name="Freeform 26">
              <a:extLst>
                <a:ext uri="{FF2B5EF4-FFF2-40B4-BE49-F238E27FC236}">
                  <a16:creationId xmlns:a16="http://schemas.microsoft.com/office/drawing/2014/main" id="{0A7877EA-938D-4649-8246-8B17BB2A35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212513" y="5964238"/>
              <a:ext cx="298450" cy="404812"/>
            </a:xfrm>
            <a:custGeom>
              <a:avLst/>
              <a:gdLst>
                <a:gd name="T0" fmla="*/ 440 w 443"/>
                <a:gd name="T1" fmla="*/ 187 h 598"/>
                <a:gd name="T2" fmla="*/ 413 w 443"/>
                <a:gd name="T3" fmla="*/ 391 h 598"/>
                <a:gd name="T4" fmla="*/ 392 w 443"/>
                <a:gd name="T5" fmla="*/ 416 h 598"/>
                <a:gd name="T6" fmla="*/ 227 w 443"/>
                <a:gd name="T7" fmla="*/ 585 h 598"/>
                <a:gd name="T8" fmla="*/ 205 w 443"/>
                <a:gd name="T9" fmla="*/ 593 h 598"/>
                <a:gd name="T10" fmla="*/ 18 w 443"/>
                <a:gd name="T11" fmla="*/ 354 h 598"/>
                <a:gd name="T12" fmla="*/ 2 w 443"/>
                <a:gd name="T13" fmla="*/ 239 h 598"/>
                <a:gd name="T14" fmla="*/ 2 w 443"/>
                <a:gd name="T15" fmla="*/ 97 h 598"/>
                <a:gd name="T16" fmla="*/ 33 w 443"/>
                <a:gd name="T17" fmla="*/ 63 h 598"/>
                <a:gd name="T18" fmla="*/ 199 w 443"/>
                <a:gd name="T19" fmla="*/ 10 h 598"/>
                <a:gd name="T20" fmla="*/ 241 w 443"/>
                <a:gd name="T21" fmla="*/ 9 h 598"/>
                <a:gd name="T22" fmla="*/ 411 w 443"/>
                <a:gd name="T23" fmla="*/ 63 h 598"/>
                <a:gd name="T24" fmla="*/ 440 w 443"/>
                <a:gd name="T25" fmla="*/ 95 h 598"/>
                <a:gd name="T26" fmla="*/ 440 w 443"/>
                <a:gd name="T27" fmla="*/ 187 h 598"/>
                <a:gd name="T28" fmla="*/ 162 w 443"/>
                <a:gd name="T29" fmla="*/ 338 h 598"/>
                <a:gd name="T30" fmla="*/ 134 w 443"/>
                <a:gd name="T31" fmla="*/ 307 h 598"/>
                <a:gd name="T32" fmla="*/ 92 w 443"/>
                <a:gd name="T33" fmla="*/ 304 h 598"/>
                <a:gd name="T34" fmla="*/ 95 w 443"/>
                <a:gd name="T35" fmla="*/ 346 h 598"/>
                <a:gd name="T36" fmla="*/ 144 w 443"/>
                <a:gd name="T37" fmla="*/ 395 h 598"/>
                <a:gd name="T38" fmla="*/ 191 w 443"/>
                <a:gd name="T39" fmla="*/ 391 h 598"/>
                <a:gd name="T40" fmla="*/ 350 w 443"/>
                <a:gd name="T41" fmla="*/ 179 h 598"/>
                <a:gd name="T42" fmla="*/ 347 w 443"/>
                <a:gd name="T43" fmla="*/ 137 h 598"/>
                <a:gd name="T44" fmla="*/ 305 w 443"/>
                <a:gd name="T45" fmla="*/ 147 h 598"/>
                <a:gd name="T46" fmla="*/ 251 w 443"/>
                <a:gd name="T47" fmla="*/ 220 h 598"/>
                <a:gd name="T48" fmla="*/ 162 w 443"/>
                <a:gd name="T49" fmla="*/ 338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43" h="598">
                  <a:moveTo>
                    <a:pt x="440" y="187"/>
                  </a:moveTo>
                  <a:cubicBezTo>
                    <a:pt x="443" y="249"/>
                    <a:pt x="437" y="321"/>
                    <a:pt x="413" y="391"/>
                  </a:cubicBezTo>
                  <a:cubicBezTo>
                    <a:pt x="409" y="403"/>
                    <a:pt x="404" y="410"/>
                    <a:pt x="392" y="416"/>
                  </a:cubicBezTo>
                  <a:cubicBezTo>
                    <a:pt x="318" y="453"/>
                    <a:pt x="262" y="509"/>
                    <a:pt x="227" y="585"/>
                  </a:cubicBezTo>
                  <a:cubicBezTo>
                    <a:pt x="221" y="598"/>
                    <a:pt x="216" y="598"/>
                    <a:pt x="205" y="593"/>
                  </a:cubicBezTo>
                  <a:cubicBezTo>
                    <a:pt x="102" y="545"/>
                    <a:pt x="43" y="462"/>
                    <a:pt x="18" y="354"/>
                  </a:cubicBezTo>
                  <a:cubicBezTo>
                    <a:pt x="9" y="317"/>
                    <a:pt x="5" y="278"/>
                    <a:pt x="2" y="239"/>
                  </a:cubicBezTo>
                  <a:cubicBezTo>
                    <a:pt x="0" y="192"/>
                    <a:pt x="2" y="144"/>
                    <a:pt x="2" y="97"/>
                  </a:cubicBezTo>
                  <a:cubicBezTo>
                    <a:pt x="2" y="74"/>
                    <a:pt x="10" y="65"/>
                    <a:pt x="33" y="63"/>
                  </a:cubicBezTo>
                  <a:cubicBezTo>
                    <a:pt x="92" y="59"/>
                    <a:pt x="148" y="42"/>
                    <a:pt x="199" y="10"/>
                  </a:cubicBezTo>
                  <a:cubicBezTo>
                    <a:pt x="213" y="1"/>
                    <a:pt x="226" y="0"/>
                    <a:pt x="241" y="9"/>
                  </a:cubicBezTo>
                  <a:cubicBezTo>
                    <a:pt x="293" y="42"/>
                    <a:pt x="350" y="59"/>
                    <a:pt x="411" y="63"/>
                  </a:cubicBezTo>
                  <a:cubicBezTo>
                    <a:pt x="431" y="65"/>
                    <a:pt x="440" y="75"/>
                    <a:pt x="440" y="95"/>
                  </a:cubicBezTo>
                  <a:cubicBezTo>
                    <a:pt x="440" y="122"/>
                    <a:pt x="440" y="149"/>
                    <a:pt x="440" y="187"/>
                  </a:cubicBezTo>
                  <a:close/>
                  <a:moveTo>
                    <a:pt x="162" y="338"/>
                  </a:moveTo>
                  <a:cubicBezTo>
                    <a:pt x="152" y="327"/>
                    <a:pt x="143" y="317"/>
                    <a:pt x="134" y="307"/>
                  </a:cubicBezTo>
                  <a:cubicBezTo>
                    <a:pt x="120" y="294"/>
                    <a:pt x="104" y="293"/>
                    <a:pt x="92" y="304"/>
                  </a:cubicBezTo>
                  <a:cubicBezTo>
                    <a:pt x="80" y="316"/>
                    <a:pt x="81" y="332"/>
                    <a:pt x="95" y="346"/>
                  </a:cubicBezTo>
                  <a:cubicBezTo>
                    <a:pt x="111" y="362"/>
                    <a:pt x="127" y="379"/>
                    <a:pt x="144" y="395"/>
                  </a:cubicBezTo>
                  <a:cubicBezTo>
                    <a:pt x="160" y="411"/>
                    <a:pt x="177" y="410"/>
                    <a:pt x="191" y="391"/>
                  </a:cubicBezTo>
                  <a:cubicBezTo>
                    <a:pt x="244" y="321"/>
                    <a:pt x="297" y="250"/>
                    <a:pt x="350" y="179"/>
                  </a:cubicBezTo>
                  <a:cubicBezTo>
                    <a:pt x="361" y="163"/>
                    <a:pt x="360" y="147"/>
                    <a:pt x="347" y="137"/>
                  </a:cubicBezTo>
                  <a:cubicBezTo>
                    <a:pt x="334" y="127"/>
                    <a:pt x="317" y="131"/>
                    <a:pt x="305" y="147"/>
                  </a:cubicBezTo>
                  <a:cubicBezTo>
                    <a:pt x="287" y="171"/>
                    <a:pt x="269" y="195"/>
                    <a:pt x="251" y="220"/>
                  </a:cubicBezTo>
                  <a:cubicBezTo>
                    <a:pt x="222" y="258"/>
                    <a:pt x="193" y="297"/>
                    <a:pt x="162" y="33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914240">
                <a:buClrTx/>
                <a:defRPr/>
              </a:pPr>
              <a:endParaRPr lang="en-IN" sz="1800" kern="1200">
                <a:solidFill>
                  <a:prstClr val="black"/>
                </a:solidFill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85" name="Freeform 27">
              <a:extLst>
                <a:ext uri="{FF2B5EF4-FFF2-40B4-BE49-F238E27FC236}">
                  <a16:creationId xmlns:a16="http://schemas.microsoft.com/office/drawing/2014/main" id="{D4CF0261-B123-4D04-BA52-317F33B512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842750" y="6108700"/>
              <a:ext cx="185738" cy="187325"/>
            </a:xfrm>
            <a:custGeom>
              <a:avLst/>
              <a:gdLst>
                <a:gd name="T0" fmla="*/ 274 w 274"/>
                <a:gd name="T1" fmla="*/ 137 h 275"/>
                <a:gd name="T2" fmla="*/ 136 w 274"/>
                <a:gd name="T3" fmla="*/ 274 h 275"/>
                <a:gd name="T4" fmla="*/ 0 w 274"/>
                <a:gd name="T5" fmla="*/ 137 h 275"/>
                <a:gd name="T6" fmla="*/ 137 w 274"/>
                <a:gd name="T7" fmla="*/ 0 h 275"/>
                <a:gd name="T8" fmla="*/ 274 w 274"/>
                <a:gd name="T9" fmla="*/ 137 h 275"/>
                <a:gd name="T10" fmla="*/ 109 w 274"/>
                <a:gd name="T11" fmla="*/ 109 h 275"/>
                <a:gd name="T12" fmla="*/ 56 w 274"/>
                <a:gd name="T13" fmla="*/ 137 h 275"/>
                <a:gd name="T14" fmla="*/ 109 w 274"/>
                <a:gd name="T15" fmla="*/ 165 h 275"/>
                <a:gd name="T16" fmla="*/ 109 w 274"/>
                <a:gd name="T17" fmla="*/ 189 h 275"/>
                <a:gd name="T18" fmla="*/ 137 w 274"/>
                <a:gd name="T19" fmla="*/ 219 h 275"/>
                <a:gd name="T20" fmla="*/ 164 w 274"/>
                <a:gd name="T21" fmla="*/ 190 h 275"/>
                <a:gd name="T22" fmla="*/ 165 w 274"/>
                <a:gd name="T23" fmla="*/ 164 h 275"/>
                <a:gd name="T24" fmla="*/ 190 w 274"/>
                <a:gd name="T25" fmla="*/ 164 h 275"/>
                <a:gd name="T26" fmla="*/ 219 w 274"/>
                <a:gd name="T27" fmla="*/ 136 h 275"/>
                <a:gd name="T28" fmla="*/ 191 w 274"/>
                <a:gd name="T29" fmla="*/ 110 h 275"/>
                <a:gd name="T30" fmla="*/ 166 w 274"/>
                <a:gd name="T31" fmla="*/ 110 h 275"/>
                <a:gd name="T32" fmla="*/ 137 w 274"/>
                <a:gd name="T33" fmla="*/ 56 h 275"/>
                <a:gd name="T34" fmla="*/ 109 w 274"/>
                <a:gd name="T35" fmla="*/ 10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4" h="275">
                  <a:moveTo>
                    <a:pt x="274" y="137"/>
                  </a:moveTo>
                  <a:cubicBezTo>
                    <a:pt x="274" y="213"/>
                    <a:pt x="212" y="275"/>
                    <a:pt x="136" y="274"/>
                  </a:cubicBezTo>
                  <a:cubicBezTo>
                    <a:pt x="61" y="273"/>
                    <a:pt x="1" y="213"/>
                    <a:pt x="0" y="137"/>
                  </a:cubicBezTo>
                  <a:cubicBezTo>
                    <a:pt x="0" y="61"/>
                    <a:pt x="61" y="0"/>
                    <a:pt x="137" y="0"/>
                  </a:cubicBezTo>
                  <a:cubicBezTo>
                    <a:pt x="213" y="0"/>
                    <a:pt x="274" y="61"/>
                    <a:pt x="274" y="137"/>
                  </a:cubicBezTo>
                  <a:close/>
                  <a:moveTo>
                    <a:pt x="109" y="109"/>
                  </a:moveTo>
                  <a:cubicBezTo>
                    <a:pt x="87" y="112"/>
                    <a:pt x="56" y="102"/>
                    <a:pt x="56" y="137"/>
                  </a:cubicBezTo>
                  <a:cubicBezTo>
                    <a:pt x="56" y="171"/>
                    <a:pt x="87" y="163"/>
                    <a:pt x="109" y="165"/>
                  </a:cubicBezTo>
                  <a:cubicBezTo>
                    <a:pt x="109" y="174"/>
                    <a:pt x="109" y="181"/>
                    <a:pt x="109" y="189"/>
                  </a:cubicBezTo>
                  <a:cubicBezTo>
                    <a:pt x="110" y="207"/>
                    <a:pt x="121" y="219"/>
                    <a:pt x="137" y="219"/>
                  </a:cubicBezTo>
                  <a:cubicBezTo>
                    <a:pt x="153" y="219"/>
                    <a:pt x="163" y="208"/>
                    <a:pt x="164" y="190"/>
                  </a:cubicBezTo>
                  <a:cubicBezTo>
                    <a:pt x="165" y="182"/>
                    <a:pt x="165" y="174"/>
                    <a:pt x="165" y="164"/>
                  </a:cubicBezTo>
                  <a:cubicBezTo>
                    <a:pt x="175" y="164"/>
                    <a:pt x="183" y="165"/>
                    <a:pt x="190" y="164"/>
                  </a:cubicBezTo>
                  <a:cubicBezTo>
                    <a:pt x="208" y="164"/>
                    <a:pt x="220" y="152"/>
                    <a:pt x="219" y="136"/>
                  </a:cubicBezTo>
                  <a:cubicBezTo>
                    <a:pt x="219" y="121"/>
                    <a:pt x="207" y="111"/>
                    <a:pt x="191" y="110"/>
                  </a:cubicBezTo>
                  <a:cubicBezTo>
                    <a:pt x="182" y="110"/>
                    <a:pt x="174" y="110"/>
                    <a:pt x="166" y="110"/>
                  </a:cubicBezTo>
                  <a:cubicBezTo>
                    <a:pt x="163" y="86"/>
                    <a:pt x="171" y="56"/>
                    <a:pt x="137" y="56"/>
                  </a:cubicBezTo>
                  <a:cubicBezTo>
                    <a:pt x="102" y="56"/>
                    <a:pt x="111" y="87"/>
                    <a:pt x="109" y="10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914240">
                <a:buClrTx/>
                <a:defRPr/>
              </a:pPr>
              <a:endParaRPr lang="en-IN" sz="1800" kern="1200">
                <a:solidFill>
                  <a:prstClr val="black"/>
                </a:solidFill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BFE1FCB4-B1A4-E641-930A-6957388D2B80}"/>
              </a:ext>
            </a:extLst>
          </p:cNvPr>
          <p:cNvSpPr txBox="1"/>
          <p:nvPr/>
        </p:nvSpPr>
        <p:spPr>
          <a:xfrm>
            <a:off x="2100479" y="4231501"/>
            <a:ext cx="1227460" cy="23083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240">
              <a:buClrTx/>
              <a:defRPr/>
            </a:pPr>
            <a:r>
              <a:rPr lang="en-US" sz="1500" b="1" kern="1200" dirty="0">
                <a:solidFill>
                  <a:prstClr val="white"/>
                </a:solidFill>
                <a:latin typeface="☞GALANO GROTESQUE" pitchFamily="2" charset="77"/>
                <a:ea typeface="+mn-ea"/>
                <a:cs typeface="+mn-cs"/>
              </a:rPr>
              <a:t>Operational </a:t>
            </a:r>
            <a:endParaRPr lang="en-IN" sz="1500" b="1" kern="1200" dirty="0">
              <a:solidFill>
                <a:prstClr val="white"/>
              </a:solidFill>
              <a:latin typeface="☞GALANO GROTESQUE" pitchFamily="2" charset="77"/>
              <a:ea typeface="+mn-ea"/>
              <a:cs typeface="+mn-cs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A906CB71-C4C7-7340-BFC1-08ED4C811113}"/>
              </a:ext>
            </a:extLst>
          </p:cNvPr>
          <p:cNvSpPr txBox="1"/>
          <p:nvPr/>
        </p:nvSpPr>
        <p:spPr>
          <a:xfrm flipH="1">
            <a:off x="4886562" y="3874235"/>
            <a:ext cx="622804" cy="235522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defTabSz="914240">
              <a:buClrTx/>
              <a:defRPr/>
            </a:pPr>
            <a:r>
              <a:rPr 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ea typeface="Calibri Light" charset="0"/>
                <a:cs typeface="Segoe UI" panose="020B0502040204020203" pitchFamily="34" charset="0"/>
              </a:rPr>
              <a:t>Faster</a:t>
            </a:r>
            <a:endParaRPr lang="en-US" sz="1100" b="1" kern="1200" dirty="0">
              <a:solidFill>
                <a:prstClr val="black">
                  <a:lumMod val="75000"/>
                  <a:lumOff val="25000"/>
                </a:prstClr>
              </a:solidFill>
              <a:latin typeface="Segoe UI" panose="020B0502040204020203" pitchFamily="34" charset="0"/>
              <a:ea typeface="Calibri Light" charset="0"/>
              <a:cs typeface="Segoe UI" panose="020B0502040204020203" pitchFamily="34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EBFC46C9-BD96-BC45-9E4B-B9EE546C0BAE}"/>
              </a:ext>
            </a:extLst>
          </p:cNvPr>
          <p:cNvSpPr txBox="1"/>
          <p:nvPr/>
        </p:nvSpPr>
        <p:spPr>
          <a:xfrm flipH="1">
            <a:off x="5890311" y="3879150"/>
            <a:ext cx="628184" cy="15846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defTabSz="914240">
              <a:buClrTx/>
              <a:defRPr/>
            </a:pPr>
            <a:r>
              <a:rPr 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ea typeface="Calibri Light" charset="0"/>
                <a:cs typeface="Segoe UI" panose="020B0502040204020203" pitchFamily="34" charset="0"/>
              </a:rPr>
              <a:t>Easier</a:t>
            </a:r>
            <a:endParaRPr lang="en-US" sz="1050" b="1" kern="1200" dirty="0">
              <a:solidFill>
                <a:prstClr val="black">
                  <a:lumMod val="75000"/>
                  <a:lumOff val="25000"/>
                </a:prstClr>
              </a:solidFill>
              <a:latin typeface="Segoe UI" panose="020B0502040204020203" pitchFamily="34" charset="0"/>
              <a:ea typeface="Calibri Light" charset="0"/>
              <a:cs typeface="Segoe UI" panose="020B0502040204020203" pitchFamily="34" charset="0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EE3D4ED0-666A-CA46-8D8E-F14EF5A74D45}"/>
              </a:ext>
            </a:extLst>
          </p:cNvPr>
          <p:cNvSpPr txBox="1"/>
          <p:nvPr/>
        </p:nvSpPr>
        <p:spPr>
          <a:xfrm flipH="1">
            <a:off x="5015887" y="4176896"/>
            <a:ext cx="465230" cy="288382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defTabSz="914240">
              <a:buClrTx/>
              <a:defRPr/>
            </a:pPr>
            <a:r>
              <a:rPr lang="en-US" sz="1050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ea typeface="Calibri Light" charset="0"/>
                <a:cs typeface="Segoe UI" panose="020B0502040204020203" pitchFamily="34" charset="0"/>
              </a:rPr>
              <a:t> </a:t>
            </a:r>
            <a:endParaRPr lang="en-US" sz="1050" kern="1200" dirty="0">
              <a:solidFill>
                <a:prstClr val="black">
                  <a:lumMod val="75000"/>
                  <a:lumOff val="25000"/>
                </a:prstClr>
              </a:solidFill>
              <a:latin typeface="Segoe UI" panose="020B0502040204020203" pitchFamily="34" charset="0"/>
              <a:ea typeface="Calibri Light" charset="0"/>
              <a:cs typeface="Segoe UI" panose="020B0502040204020203" pitchFamily="34" charset="0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D6BB0E9C-DE09-5C4C-814A-E1F40285BD50}"/>
              </a:ext>
            </a:extLst>
          </p:cNvPr>
          <p:cNvSpPr txBox="1"/>
          <p:nvPr/>
        </p:nvSpPr>
        <p:spPr>
          <a:xfrm flipH="1">
            <a:off x="5092491" y="4470202"/>
            <a:ext cx="1274107" cy="288382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 defTabSz="914240">
              <a:buClrTx/>
              <a:defRPr/>
            </a:pPr>
            <a:r>
              <a:rPr lang="en-US" sz="1200" b="1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ea typeface="Calibri Light" charset="0"/>
                <a:cs typeface="Segoe UI" panose="020B0502040204020203" pitchFamily="34" charset="0"/>
              </a:rPr>
              <a:t>Cheaper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058EE22C-5AEA-5C43-82BF-ADBB795DF3FC}"/>
              </a:ext>
            </a:extLst>
          </p:cNvPr>
          <p:cNvSpPr txBox="1"/>
          <p:nvPr/>
        </p:nvSpPr>
        <p:spPr>
          <a:xfrm flipH="1">
            <a:off x="4916506" y="4181820"/>
            <a:ext cx="654083" cy="12025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defTabSz="914240">
              <a:buClrTx/>
              <a:defRPr/>
            </a:pPr>
            <a:r>
              <a:rPr 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ea typeface="Calibri Light" charset="0"/>
                <a:cs typeface="Segoe UI" panose="020B0502040204020203" pitchFamily="34" charset="0"/>
              </a:rPr>
              <a:t>Simpler</a:t>
            </a:r>
            <a:r>
              <a:rPr lang="en-US" sz="1050" b="1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ea typeface="Calibri Light" charset="0"/>
                <a:cs typeface="Segoe UI" panose="020B0502040204020203" pitchFamily="34" charset="0"/>
              </a:rPr>
              <a:t>  </a:t>
            </a:r>
            <a:endParaRPr lang="en-US" sz="1050" b="1" kern="1200" dirty="0">
              <a:solidFill>
                <a:prstClr val="black">
                  <a:lumMod val="75000"/>
                  <a:lumOff val="25000"/>
                </a:prstClr>
              </a:solidFill>
              <a:latin typeface="Segoe UI" panose="020B0502040204020203" pitchFamily="34" charset="0"/>
              <a:ea typeface="Calibri Light" charset="0"/>
              <a:cs typeface="Segoe UI" panose="020B0502040204020203" pitchFamily="34" charset="0"/>
            </a:endParaRP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CD00EB54-A025-FB4D-999F-173825A6C322}"/>
              </a:ext>
            </a:extLst>
          </p:cNvPr>
          <p:cNvSpPr txBox="1"/>
          <p:nvPr/>
        </p:nvSpPr>
        <p:spPr>
          <a:xfrm flipH="1">
            <a:off x="5911585" y="4186639"/>
            <a:ext cx="643076" cy="12025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defTabSz="914240">
              <a:buClrTx/>
              <a:defRPr/>
            </a:pPr>
            <a:r>
              <a:rPr 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ea typeface="Calibri Light" charset="0"/>
                <a:cs typeface="Segoe UI" panose="020B0502040204020203" pitchFamily="34" charset="0"/>
              </a:rPr>
              <a:t>Efficient</a:t>
            </a:r>
            <a:r>
              <a:rPr lang="en-US" sz="1050" b="1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ea typeface="Calibri Light" charset="0"/>
                <a:cs typeface="Segoe UI" panose="020B0502040204020203" pitchFamily="34" charset="0"/>
              </a:rPr>
              <a:t>  </a:t>
            </a:r>
            <a:endParaRPr lang="en-US" sz="1050" b="1" kern="1200" dirty="0">
              <a:solidFill>
                <a:prstClr val="black">
                  <a:lumMod val="75000"/>
                  <a:lumOff val="25000"/>
                </a:prstClr>
              </a:solidFill>
              <a:latin typeface="Segoe UI" panose="020B0502040204020203" pitchFamily="34" charset="0"/>
              <a:ea typeface="Calibri Light" charset="0"/>
              <a:cs typeface="Segoe UI" panose="020B0502040204020203" pitchFamily="34" charset="0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61EB86DA-4F7A-A74A-A567-7874918565B1}"/>
              </a:ext>
            </a:extLst>
          </p:cNvPr>
          <p:cNvSpPr txBox="1"/>
          <p:nvPr/>
        </p:nvSpPr>
        <p:spPr>
          <a:xfrm flipH="1">
            <a:off x="6515506" y="4487668"/>
            <a:ext cx="1343515" cy="131238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defTabSz="914240">
              <a:buClrTx/>
              <a:defRPr/>
            </a:pPr>
            <a:r>
              <a:rPr 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ea typeface="Calibri Light" charset="0"/>
                <a:cs typeface="Segoe UI" panose="020B0502040204020203" pitchFamily="34" charset="0"/>
              </a:rPr>
              <a:t>Improve  Quality  </a:t>
            </a:r>
            <a:endParaRPr lang="en-US" sz="1200" b="1" kern="1200" dirty="0">
              <a:solidFill>
                <a:prstClr val="black">
                  <a:lumMod val="75000"/>
                  <a:lumOff val="25000"/>
                </a:prstClr>
              </a:solidFill>
              <a:latin typeface="Segoe UI" panose="020B0502040204020203" pitchFamily="34" charset="0"/>
              <a:ea typeface="Calibri Light" charset="0"/>
              <a:cs typeface="Segoe UI" panose="020B0502040204020203" pitchFamily="34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221867C8-152E-DD4A-95DA-BDE86E91EFE2}"/>
              </a:ext>
            </a:extLst>
          </p:cNvPr>
          <p:cNvSpPr txBox="1"/>
          <p:nvPr/>
        </p:nvSpPr>
        <p:spPr>
          <a:xfrm flipH="1">
            <a:off x="6587012" y="3881139"/>
            <a:ext cx="1179938" cy="358526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 defTabSz="914240">
              <a:buClrTx/>
              <a:defRPr/>
            </a:pPr>
            <a:r>
              <a:rPr 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ea typeface="Calibri Light" charset="0"/>
                <a:cs typeface="Segoe UI" panose="020B0502040204020203" pitchFamily="34" charset="0"/>
              </a:rPr>
              <a:t>Increase  Productivity </a:t>
            </a:r>
            <a:endParaRPr lang="en-US" sz="1200" b="1" kern="1200" dirty="0">
              <a:solidFill>
                <a:prstClr val="black">
                  <a:lumMod val="75000"/>
                  <a:lumOff val="25000"/>
                </a:prstClr>
              </a:solidFill>
              <a:latin typeface="Segoe UI" panose="020B0502040204020203" pitchFamily="34" charset="0"/>
              <a:ea typeface="Calibri Light" charset="0"/>
              <a:cs typeface="Segoe UI" panose="020B0502040204020203" pitchFamily="34" charset="0"/>
            </a:endParaRPr>
          </a:p>
        </p:txBody>
      </p:sp>
      <p:sp>
        <p:nvSpPr>
          <p:cNvPr id="86" name="Up-Down Arrow 85">
            <a:extLst>
              <a:ext uri="{FF2B5EF4-FFF2-40B4-BE49-F238E27FC236}">
                <a16:creationId xmlns:a16="http://schemas.microsoft.com/office/drawing/2014/main" id="{91AF5AB3-02B0-A048-A115-073A728BEBFB}"/>
              </a:ext>
            </a:extLst>
          </p:cNvPr>
          <p:cNvSpPr/>
          <p:nvPr/>
        </p:nvSpPr>
        <p:spPr>
          <a:xfrm rot="1651443">
            <a:off x="1044459" y="834642"/>
            <a:ext cx="282743" cy="3676511"/>
          </a:xfrm>
          <a:prstGeom prst="up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Segoe UI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5FD5AE4C-873F-404D-BC13-629E1DF60A14}"/>
              </a:ext>
            </a:extLst>
          </p:cNvPr>
          <p:cNvSpPr txBox="1"/>
          <p:nvPr/>
        </p:nvSpPr>
        <p:spPr>
          <a:xfrm rot="17890276">
            <a:off x="-209984" y="2415494"/>
            <a:ext cx="232627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500" b="1" kern="1200" dirty="0">
                <a:solidFill>
                  <a:prstClr val="black"/>
                </a:solidFill>
                <a:latin typeface="☞GALANO GROTESQUE" pitchFamily="2" charset="77"/>
                <a:ea typeface="+mn-ea"/>
                <a:cs typeface="+mn-cs"/>
              </a:rPr>
              <a:t>BUYER-SELLER TRUST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356AC8C-8D03-C6F7-C7AB-C849D4FB2FBD}"/>
              </a:ext>
            </a:extLst>
          </p:cNvPr>
          <p:cNvSpPr/>
          <p:nvPr/>
        </p:nvSpPr>
        <p:spPr>
          <a:xfrm>
            <a:off x="4278268" y="130059"/>
            <a:ext cx="429636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buClrTx/>
            </a:pPr>
            <a:r>
              <a:rPr lang="en-US" sz="4400" dirty="0">
                <a:solidFill>
                  <a:srgbClr val="F46E2D"/>
                </a:solidFill>
                <a:latin typeface="Oswald SemiBold"/>
                <a:cs typeface="Oswald SemiBold"/>
              </a:rPr>
              <a:t>Operational Needs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8D0F05E-8465-3002-E3FD-91548455488D}"/>
              </a:ext>
            </a:extLst>
          </p:cNvPr>
          <p:cNvSpPr txBox="1"/>
          <p:nvPr/>
        </p:nvSpPr>
        <p:spPr>
          <a:xfrm flipH="1">
            <a:off x="5013853" y="1293106"/>
            <a:ext cx="1590543" cy="235522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defTabSz="914240">
              <a:buClrTx/>
              <a:defRPr/>
            </a:pPr>
            <a:r>
              <a:rPr lang="en-US" sz="1800" b="1" dirty="0">
                <a:solidFill>
                  <a:srgbClr val="F46E2D"/>
                </a:solidFill>
                <a:latin typeface="Oswald" pitchFamily="2" charset="77"/>
                <a:ea typeface="Calibri Light" charset="0"/>
                <a:cs typeface="Segoe UI" panose="020B0502040204020203" pitchFamily="34" charset="0"/>
              </a:rPr>
              <a:t>Faster</a:t>
            </a:r>
            <a:endParaRPr lang="en-US" sz="1800" b="1" kern="1200" dirty="0">
              <a:solidFill>
                <a:srgbClr val="F46E2D"/>
              </a:solidFill>
              <a:latin typeface="Oswald" pitchFamily="2" charset="77"/>
              <a:ea typeface="Calibri Light" charset="0"/>
              <a:cs typeface="Segoe UI" panose="020B0502040204020203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B11F14E-8BB6-2DF4-2F3C-BE43A22ED1FC}"/>
              </a:ext>
            </a:extLst>
          </p:cNvPr>
          <p:cNvSpPr txBox="1"/>
          <p:nvPr/>
        </p:nvSpPr>
        <p:spPr>
          <a:xfrm flipH="1">
            <a:off x="7457950" y="1952475"/>
            <a:ext cx="802142" cy="27636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defTabSz="914240">
              <a:buClrTx/>
              <a:defRPr/>
            </a:pPr>
            <a:r>
              <a:rPr lang="en-US" sz="1800" b="1" dirty="0">
                <a:solidFill>
                  <a:srgbClr val="F46E2D"/>
                </a:solidFill>
                <a:latin typeface="Oswald" pitchFamily="2" charset="77"/>
                <a:ea typeface="Calibri Light" charset="0"/>
                <a:cs typeface="Segoe UI" panose="020B0502040204020203" pitchFamily="34" charset="0"/>
              </a:rPr>
              <a:t>Easier</a:t>
            </a:r>
            <a:endParaRPr lang="en-US" sz="1800" b="1" kern="1200" dirty="0">
              <a:solidFill>
                <a:srgbClr val="F46E2D"/>
              </a:solidFill>
              <a:latin typeface="Oswald" pitchFamily="2" charset="77"/>
              <a:ea typeface="Calibri Light" charset="0"/>
              <a:cs typeface="Segoe UI" panose="020B0502040204020203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6F560EA-5929-9087-6D83-474BE9FB2691}"/>
              </a:ext>
            </a:extLst>
          </p:cNvPr>
          <p:cNvSpPr txBox="1"/>
          <p:nvPr/>
        </p:nvSpPr>
        <p:spPr>
          <a:xfrm flipH="1">
            <a:off x="5379707" y="1975561"/>
            <a:ext cx="1188124" cy="288382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defTabSz="914240">
              <a:buClrTx/>
              <a:defRPr/>
            </a:pPr>
            <a:r>
              <a:rPr lang="en-US" sz="1800" dirty="0">
                <a:solidFill>
                  <a:srgbClr val="F46E2D"/>
                </a:solidFill>
                <a:latin typeface="Oswald" pitchFamily="2" charset="77"/>
                <a:ea typeface="Calibri Light" charset="0"/>
                <a:cs typeface="Segoe UI" panose="020B0502040204020203" pitchFamily="34" charset="0"/>
              </a:rPr>
              <a:t> </a:t>
            </a:r>
            <a:endParaRPr lang="en-US" sz="1800" kern="1200" dirty="0">
              <a:solidFill>
                <a:srgbClr val="F46E2D"/>
              </a:solidFill>
              <a:latin typeface="Oswald" pitchFamily="2" charset="77"/>
              <a:ea typeface="Calibri Light" charset="0"/>
              <a:cs typeface="Segoe UI" panose="020B0502040204020203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68491F2-7EB6-C73E-A3D6-0C6A1CDF918E}"/>
              </a:ext>
            </a:extLst>
          </p:cNvPr>
          <p:cNvSpPr txBox="1"/>
          <p:nvPr/>
        </p:nvSpPr>
        <p:spPr>
          <a:xfrm flipH="1">
            <a:off x="4968238" y="1931477"/>
            <a:ext cx="1104491" cy="297361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defTabSz="914240">
              <a:buClrTx/>
              <a:defRPr/>
            </a:pPr>
            <a:r>
              <a:rPr lang="en-US" sz="1800" b="1" dirty="0">
                <a:solidFill>
                  <a:srgbClr val="F46E2D"/>
                </a:solidFill>
                <a:latin typeface="Oswald" pitchFamily="2" charset="77"/>
                <a:ea typeface="Calibri Light" charset="0"/>
                <a:cs typeface="Segoe UI" panose="020B0502040204020203" pitchFamily="34" charset="0"/>
              </a:rPr>
              <a:t>Simpler  </a:t>
            </a:r>
            <a:endParaRPr lang="en-US" sz="1800" b="1" kern="1200" dirty="0">
              <a:solidFill>
                <a:srgbClr val="F46E2D"/>
              </a:solidFill>
              <a:latin typeface="Oswald" pitchFamily="2" charset="77"/>
              <a:ea typeface="Calibri Light" charset="0"/>
              <a:cs typeface="Segoe UI" panose="020B0502040204020203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D1778D1-7676-99BB-7D07-282B906F7782}"/>
              </a:ext>
            </a:extLst>
          </p:cNvPr>
          <p:cNvSpPr txBox="1"/>
          <p:nvPr/>
        </p:nvSpPr>
        <p:spPr>
          <a:xfrm flipH="1">
            <a:off x="7278089" y="1317186"/>
            <a:ext cx="1642315" cy="379376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defTabSz="914240">
              <a:buClrTx/>
              <a:defRPr/>
            </a:pPr>
            <a:r>
              <a:rPr lang="en-US" sz="1800" b="1" dirty="0">
                <a:solidFill>
                  <a:srgbClr val="F46E2D"/>
                </a:solidFill>
                <a:latin typeface="Oswald" pitchFamily="2" charset="77"/>
                <a:ea typeface="Calibri Light" charset="0"/>
                <a:cs typeface="Segoe UI" panose="020B0502040204020203" pitchFamily="34" charset="0"/>
              </a:rPr>
              <a:t>Cheaper  </a:t>
            </a:r>
            <a:endParaRPr lang="en-US" sz="1800" b="1" kern="1200" dirty="0">
              <a:solidFill>
                <a:srgbClr val="F46E2D"/>
              </a:solidFill>
              <a:latin typeface="Oswald" pitchFamily="2" charset="77"/>
              <a:ea typeface="Calibri Light" charset="0"/>
              <a:cs typeface="Segoe UI" panose="020B0502040204020203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78ECA24-C7CC-9A62-8843-3D014FF78B86}"/>
              </a:ext>
            </a:extLst>
          </p:cNvPr>
          <p:cNvSpPr txBox="1"/>
          <p:nvPr/>
        </p:nvSpPr>
        <p:spPr>
          <a:xfrm flipH="1">
            <a:off x="6912259" y="1616485"/>
            <a:ext cx="1951405" cy="52170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defTabSz="914240">
              <a:buClrTx/>
              <a:defRPr/>
            </a:pPr>
            <a:r>
              <a:rPr lang="en-US" sz="1800" b="1" dirty="0">
                <a:solidFill>
                  <a:srgbClr val="F46E2D"/>
                </a:solidFill>
                <a:latin typeface="Oswald" pitchFamily="2" charset="77"/>
                <a:ea typeface="Calibri Light" charset="0"/>
                <a:cs typeface="Segoe UI" panose="020B0502040204020203" pitchFamily="34" charset="0"/>
              </a:rPr>
              <a:t>Improve  Quality  </a:t>
            </a:r>
            <a:endParaRPr lang="en-US" sz="1800" b="1" kern="1200" dirty="0">
              <a:solidFill>
                <a:srgbClr val="F46E2D"/>
              </a:solidFill>
              <a:latin typeface="Oswald" pitchFamily="2" charset="77"/>
              <a:ea typeface="Calibri Light" charset="0"/>
              <a:cs typeface="Segoe UI" panose="020B0502040204020203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B851FBF-89D1-2F70-8344-B5602D2517FC}"/>
              </a:ext>
            </a:extLst>
          </p:cNvPr>
          <p:cNvSpPr txBox="1"/>
          <p:nvPr/>
        </p:nvSpPr>
        <p:spPr>
          <a:xfrm flipH="1">
            <a:off x="3700472" y="1596330"/>
            <a:ext cx="3439142" cy="358526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 defTabSz="914240">
              <a:buClrTx/>
              <a:defRPr/>
            </a:pPr>
            <a:r>
              <a:rPr lang="en-US" sz="1800" b="1" dirty="0">
                <a:solidFill>
                  <a:srgbClr val="F46E2D"/>
                </a:solidFill>
                <a:latin typeface="Oswald" pitchFamily="2" charset="77"/>
                <a:ea typeface="Calibri Light" charset="0"/>
                <a:cs typeface="Segoe UI" panose="020B0502040204020203" pitchFamily="34" charset="0"/>
              </a:rPr>
              <a:t>Increase  Productivity </a:t>
            </a:r>
            <a:endParaRPr lang="en-US" sz="1800" b="1" kern="1200" dirty="0">
              <a:solidFill>
                <a:srgbClr val="F46E2D"/>
              </a:solidFill>
              <a:latin typeface="Oswald" pitchFamily="2" charset="77"/>
              <a:ea typeface="Calibri Light" charset="0"/>
              <a:cs typeface="Segoe UI" panose="020B0502040204020203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83D287D-7266-558F-539E-E4F90FA72D66}"/>
              </a:ext>
            </a:extLst>
          </p:cNvPr>
          <p:cNvSpPr txBox="1"/>
          <p:nvPr/>
        </p:nvSpPr>
        <p:spPr>
          <a:xfrm>
            <a:off x="5013853" y="2569286"/>
            <a:ext cx="32565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400" dirty="0">
                <a:solidFill>
                  <a:srgbClr val="F46E2D"/>
                </a:solidFill>
                <a:latin typeface="Oswald SemiBold"/>
                <a:cs typeface="Oswald SemiBold"/>
              </a:rPr>
              <a:t>Think Business Related:</a:t>
            </a:r>
          </a:p>
          <a:p>
            <a:pPr algn="ctr" defTabSz="685800">
              <a:buClrTx/>
            </a:pPr>
            <a:r>
              <a:rPr lang="en-US" sz="2400" dirty="0">
                <a:solidFill>
                  <a:srgbClr val="F46E2D"/>
                </a:solidFill>
                <a:latin typeface="Oswald SemiBold"/>
                <a:cs typeface="Oswald SemiBold"/>
              </a:rPr>
              <a:t>For the Company</a:t>
            </a:r>
          </a:p>
        </p:txBody>
      </p:sp>
    </p:spTree>
    <p:extLst>
      <p:ext uri="{BB962C8B-B14F-4D97-AF65-F5344CB8AC3E}">
        <p14:creationId xmlns:p14="http://schemas.microsoft.com/office/powerpoint/2010/main" val="776166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Freeform 10">
            <a:extLst>
              <a:ext uri="{FF2B5EF4-FFF2-40B4-BE49-F238E27FC236}">
                <a16:creationId xmlns:a16="http://schemas.microsoft.com/office/drawing/2014/main" id="{7C023EF8-F3EE-4F51-B3AD-2C697791317F}"/>
              </a:ext>
            </a:extLst>
          </p:cNvPr>
          <p:cNvSpPr>
            <a:spLocks/>
          </p:cNvSpPr>
          <p:nvPr/>
        </p:nvSpPr>
        <p:spPr bwMode="auto">
          <a:xfrm>
            <a:off x="0" y="350516"/>
            <a:ext cx="5413533" cy="4806534"/>
          </a:xfrm>
          <a:custGeom>
            <a:avLst/>
            <a:gdLst>
              <a:gd name="T0" fmla="*/ 480 w 957"/>
              <a:gd name="T1" fmla="*/ 0 h 870"/>
              <a:gd name="T2" fmla="*/ 0 w 957"/>
              <a:gd name="T3" fmla="*/ 870 h 870"/>
              <a:gd name="T4" fmla="*/ 957 w 957"/>
              <a:gd name="T5" fmla="*/ 870 h 870"/>
              <a:gd name="T6" fmla="*/ 480 w 957"/>
              <a:gd name="T7" fmla="*/ 0 h 8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57" h="870">
                <a:moveTo>
                  <a:pt x="480" y="0"/>
                </a:moveTo>
                <a:lnTo>
                  <a:pt x="0" y="870"/>
                </a:lnTo>
                <a:lnTo>
                  <a:pt x="957" y="870"/>
                </a:lnTo>
                <a:lnTo>
                  <a:pt x="48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914240">
              <a:buClrTx/>
              <a:defRPr/>
            </a:pPr>
            <a:endParaRPr lang="en-IN" sz="1800" kern="1200">
              <a:solidFill>
                <a:prstClr val="black"/>
              </a:solidFill>
              <a:latin typeface="Segoe UI"/>
              <a:ea typeface="+mn-ea"/>
              <a:cs typeface="+mn-cs"/>
            </a:endParaRPr>
          </a:p>
        </p:txBody>
      </p:sp>
      <p:sp>
        <p:nvSpPr>
          <p:cNvPr id="18" name="Rectangle 7">
            <a:extLst>
              <a:ext uri="{FF2B5EF4-FFF2-40B4-BE49-F238E27FC236}">
                <a16:creationId xmlns:a16="http://schemas.microsoft.com/office/drawing/2014/main" id="{E507EA7C-A25B-4F21-B9C7-F23F69C6BC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4073" y="2515451"/>
            <a:ext cx="5538960" cy="110135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914240">
              <a:buClrTx/>
              <a:defRPr/>
            </a:pPr>
            <a:endParaRPr lang="en-IN" sz="1800" kern="1200" dirty="0">
              <a:solidFill>
                <a:prstClr val="black"/>
              </a:solidFill>
              <a:latin typeface="Segoe UI"/>
              <a:ea typeface="+mn-ea"/>
              <a:cs typeface="+mn-cs"/>
            </a:endParaRPr>
          </a:p>
        </p:txBody>
      </p:sp>
      <p:sp>
        <p:nvSpPr>
          <p:cNvPr id="20" name="Freeform 8">
            <a:extLst>
              <a:ext uri="{FF2B5EF4-FFF2-40B4-BE49-F238E27FC236}">
                <a16:creationId xmlns:a16="http://schemas.microsoft.com/office/drawing/2014/main" id="{FDA7FC80-8279-44A4-A003-07F0A12D516F}"/>
              </a:ext>
            </a:extLst>
          </p:cNvPr>
          <p:cNvSpPr>
            <a:spLocks/>
          </p:cNvSpPr>
          <p:nvPr/>
        </p:nvSpPr>
        <p:spPr bwMode="auto">
          <a:xfrm>
            <a:off x="766098" y="3735487"/>
            <a:ext cx="4120464" cy="1132379"/>
          </a:xfrm>
          <a:custGeom>
            <a:avLst/>
            <a:gdLst>
              <a:gd name="T0" fmla="*/ 0 w 2777"/>
              <a:gd name="T1" fmla="*/ 751 h 751"/>
              <a:gd name="T2" fmla="*/ 2777 w 2777"/>
              <a:gd name="T3" fmla="*/ 751 h 751"/>
              <a:gd name="T4" fmla="*/ 2364 w 2777"/>
              <a:gd name="T5" fmla="*/ 0 h 751"/>
              <a:gd name="T6" fmla="*/ 413 w 2777"/>
              <a:gd name="T7" fmla="*/ 0 h 751"/>
              <a:gd name="T8" fmla="*/ 0 w 2777"/>
              <a:gd name="T9" fmla="*/ 751 h 7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77" h="751">
                <a:moveTo>
                  <a:pt x="0" y="751"/>
                </a:moveTo>
                <a:lnTo>
                  <a:pt x="2777" y="751"/>
                </a:lnTo>
                <a:lnTo>
                  <a:pt x="2364" y="0"/>
                </a:lnTo>
                <a:lnTo>
                  <a:pt x="413" y="0"/>
                </a:lnTo>
                <a:lnTo>
                  <a:pt x="0" y="75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914240">
              <a:buClrTx/>
              <a:defRPr/>
            </a:pPr>
            <a:endParaRPr lang="en-IN" sz="1800" kern="1200">
              <a:solidFill>
                <a:prstClr val="black"/>
              </a:solidFill>
              <a:latin typeface="Segoe UI"/>
              <a:ea typeface="+mn-ea"/>
              <a:cs typeface="+mn-cs"/>
            </a:endParaRPr>
          </a:p>
        </p:txBody>
      </p:sp>
      <p:sp>
        <p:nvSpPr>
          <p:cNvPr id="22" name="Freeform 9">
            <a:extLst>
              <a:ext uri="{FF2B5EF4-FFF2-40B4-BE49-F238E27FC236}">
                <a16:creationId xmlns:a16="http://schemas.microsoft.com/office/drawing/2014/main" id="{0D0C7513-3734-4086-9C3E-0EE6EE3E52D2}"/>
              </a:ext>
            </a:extLst>
          </p:cNvPr>
          <p:cNvSpPr>
            <a:spLocks/>
          </p:cNvSpPr>
          <p:nvPr/>
        </p:nvSpPr>
        <p:spPr bwMode="auto">
          <a:xfrm>
            <a:off x="1441962" y="2492743"/>
            <a:ext cx="2768738" cy="1127843"/>
          </a:xfrm>
          <a:custGeom>
            <a:avLst/>
            <a:gdLst>
              <a:gd name="T0" fmla="*/ 411 w 1866"/>
              <a:gd name="T1" fmla="*/ 0 h 746"/>
              <a:gd name="T2" fmla="*/ 0 w 1866"/>
              <a:gd name="T3" fmla="*/ 746 h 746"/>
              <a:gd name="T4" fmla="*/ 1866 w 1866"/>
              <a:gd name="T5" fmla="*/ 746 h 746"/>
              <a:gd name="T6" fmla="*/ 1453 w 1866"/>
              <a:gd name="T7" fmla="*/ 0 h 746"/>
              <a:gd name="T8" fmla="*/ 411 w 1866"/>
              <a:gd name="T9" fmla="*/ 0 h 7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66" h="746">
                <a:moveTo>
                  <a:pt x="411" y="0"/>
                </a:moveTo>
                <a:lnTo>
                  <a:pt x="0" y="746"/>
                </a:lnTo>
                <a:lnTo>
                  <a:pt x="1866" y="746"/>
                </a:lnTo>
                <a:lnTo>
                  <a:pt x="1453" y="0"/>
                </a:lnTo>
                <a:lnTo>
                  <a:pt x="41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914240">
              <a:buClrTx/>
              <a:defRPr/>
            </a:pPr>
            <a:endParaRPr lang="en-IN" sz="1800" kern="1200">
              <a:solidFill>
                <a:prstClr val="black"/>
              </a:solidFill>
              <a:latin typeface="Segoe UI"/>
              <a:ea typeface="+mn-ea"/>
              <a:cs typeface="+mn-cs"/>
            </a:endParaRPr>
          </a:p>
        </p:txBody>
      </p:sp>
      <p:sp>
        <p:nvSpPr>
          <p:cNvPr id="25" name="Freeform 10">
            <a:extLst>
              <a:ext uri="{FF2B5EF4-FFF2-40B4-BE49-F238E27FC236}">
                <a16:creationId xmlns:a16="http://schemas.microsoft.com/office/drawing/2014/main" id="{B25AC171-51B8-41AB-821B-B9C5C85B1101}"/>
              </a:ext>
            </a:extLst>
          </p:cNvPr>
          <p:cNvSpPr>
            <a:spLocks/>
          </p:cNvSpPr>
          <p:nvPr/>
        </p:nvSpPr>
        <p:spPr bwMode="auto">
          <a:xfrm>
            <a:off x="2116340" y="1062530"/>
            <a:ext cx="1419980" cy="1315313"/>
          </a:xfrm>
          <a:custGeom>
            <a:avLst/>
            <a:gdLst>
              <a:gd name="T0" fmla="*/ 480 w 957"/>
              <a:gd name="T1" fmla="*/ 0 h 870"/>
              <a:gd name="T2" fmla="*/ 0 w 957"/>
              <a:gd name="T3" fmla="*/ 870 h 870"/>
              <a:gd name="T4" fmla="*/ 957 w 957"/>
              <a:gd name="T5" fmla="*/ 870 h 870"/>
              <a:gd name="T6" fmla="*/ 480 w 957"/>
              <a:gd name="T7" fmla="*/ 0 h 8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57" h="870">
                <a:moveTo>
                  <a:pt x="480" y="0"/>
                </a:moveTo>
                <a:lnTo>
                  <a:pt x="0" y="870"/>
                </a:lnTo>
                <a:lnTo>
                  <a:pt x="957" y="870"/>
                </a:lnTo>
                <a:lnTo>
                  <a:pt x="48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914240">
              <a:buClrTx/>
              <a:defRPr/>
            </a:pPr>
            <a:endParaRPr lang="en-IN" sz="1800" kern="1200">
              <a:solidFill>
                <a:prstClr val="black"/>
              </a:solidFill>
              <a:latin typeface="Segoe UI"/>
              <a:ea typeface="+mn-ea"/>
              <a:cs typeface="+mn-cs"/>
            </a:endParaRPr>
          </a:p>
        </p:txBody>
      </p:sp>
      <p:sp>
        <p:nvSpPr>
          <p:cNvPr id="29" name="Oval 11">
            <a:extLst>
              <a:ext uri="{FF2B5EF4-FFF2-40B4-BE49-F238E27FC236}">
                <a16:creationId xmlns:a16="http://schemas.microsoft.com/office/drawing/2014/main" id="{81C2E6F7-8B0C-4CAC-897A-69DB0F5E8D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4065" y="2492743"/>
            <a:ext cx="1105418" cy="112784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914240">
              <a:buClrTx/>
              <a:defRPr/>
            </a:pPr>
            <a:endParaRPr lang="en-IN" sz="1800" kern="1200">
              <a:solidFill>
                <a:prstClr val="black"/>
              </a:solidFill>
              <a:latin typeface="Segoe UI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364EAC5-8EA8-4B9F-8720-BB00BC5C4284}"/>
              </a:ext>
            </a:extLst>
          </p:cNvPr>
          <p:cNvSpPr txBox="1"/>
          <p:nvPr/>
        </p:nvSpPr>
        <p:spPr>
          <a:xfrm>
            <a:off x="2144684" y="1912756"/>
            <a:ext cx="1353824" cy="23083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914240">
              <a:buClrTx/>
              <a:defRPr/>
            </a:pPr>
            <a:r>
              <a:rPr lang="en-US" sz="1500" b="1" kern="1200" dirty="0">
                <a:solidFill>
                  <a:prstClr val="white"/>
                </a:solidFill>
                <a:latin typeface="☞GALANO GROTESQUE" pitchFamily="2" charset="77"/>
                <a:ea typeface="+mn-ea"/>
                <a:cs typeface="+mn-cs"/>
              </a:rPr>
              <a:t>Personal </a:t>
            </a:r>
            <a:endParaRPr lang="en-IN" sz="1500" b="1" kern="1200" dirty="0">
              <a:solidFill>
                <a:prstClr val="white"/>
              </a:solidFill>
              <a:latin typeface="☞GALANO GROTESQUE" pitchFamily="2" charset="77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F3E20BD-D3EF-4A62-9968-C15E9C4B7092}"/>
              </a:ext>
            </a:extLst>
          </p:cNvPr>
          <p:cNvSpPr txBox="1"/>
          <p:nvPr/>
        </p:nvSpPr>
        <p:spPr>
          <a:xfrm>
            <a:off x="2308696" y="2988822"/>
            <a:ext cx="1093925" cy="23083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240">
              <a:buClrTx/>
              <a:defRPr/>
            </a:pPr>
            <a:r>
              <a:rPr lang="en-US" sz="1500" b="1" kern="1200" dirty="0">
                <a:solidFill>
                  <a:prstClr val="white"/>
                </a:solidFill>
                <a:latin typeface="☞GALANO GROTESQUE" pitchFamily="2" charset="77"/>
                <a:ea typeface="+mn-ea"/>
                <a:cs typeface="+mn-cs"/>
              </a:rPr>
              <a:t>Emotional</a:t>
            </a:r>
            <a:endParaRPr lang="en-IN" sz="1500" b="1" kern="1200" dirty="0">
              <a:solidFill>
                <a:prstClr val="white"/>
              </a:solidFill>
              <a:latin typeface="☞GALANO GROTESQUE" pitchFamily="2" charset="77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E70D2FC-6AFF-4DF1-9E08-39095ACB3F58}"/>
              </a:ext>
            </a:extLst>
          </p:cNvPr>
          <p:cNvSpPr txBox="1"/>
          <p:nvPr/>
        </p:nvSpPr>
        <p:spPr>
          <a:xfrm rot="17718008">
            <a:off x="1516209" y="1523567"/>
            <a:ext cx="1514824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914240">
              <a:buClrTx/>
              <a:defRPr/>
            </a:pPr>
            <a:r>
              <a:rPr lang="en-US" b="1" kern="1200" dirty="0">
                <a:solidFill>
                  <a:prstClr val="white"/>
                </a:solidFill>
                <a:latin typeface="☞GALANO GROTESQUE SEMIBOLD" pitchFamily="2" charset="77"/>
                <a:ea typeface="+mn-ea"/>
                <a:cs typeface="+mn-cs"/>
              </a:rPr>
              <a:t>Unique</a:t>
            </a:r>
            <a:endParaRPr lang="en-IN" sz="1200" b="1" kern="1200" dirty="0">
              <a:solidFill>
                <a:prstClr val="white"/>
              </a:solidFill>
              <a:latin typeface="☞GALANO GROTESQUE SEMIBOLD" pitchFamily="2" charset="77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268311C-963C-4BD7-A667-A906C0D5AA94}"/>
              </a:ext>
            </a:extLst>
          </p:cNvPr>
          <p:cNvSpPr txBox="1"/>
          <p:nvPr/>
        </p:nvSpPr>
        <p:spPr>
          <a:xfrm rot="17916348">
            <a:off x="878013" y="2850138"/>
            <a:ext cx="1326950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914240">
              <a:buClrTx/>
              <a:defRPr/>
            </a:pPr>
            <a:r>
              <a:rPr lang="en-US" b="1" kern="1200" dirty="0">
                <a:solidFill>
                  <a:prstClr val="white"/>
                </a:solidFill>
                <a:latin typeface="☞GALANO GROTESQUE SEMIBOLD" pitchFamily="2" charset="77"/>
                <a:ea typeface="+mn-ea"/>
                <a:cs typeface="+mn-cs"/>
              </a:rPr>
              <a:t>Differentiating</a:t>
            </a:r>
            <a:endParaRPr lang="en-IN" sz="1200" b="1" kern="1200" dirty="0">
              <a:solidFill>
                <a:prstClr val="white"/>
              </a:solidFill>
              <a:latin typeface="☞GALANO GROTESQUE SEMIBOLD" pitchFamily="2" charset="77"/>
              <a:ea typeface="+mn-ea"/>
              <a:cs typeface="+mn-c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7B8AD4B4-8B89-4FF3-A4A1-4AAC5975168D}"/>
              </a:ext>
            </a:extLst>
          </p:cNvPr>
          <p:cNvSpPr txBox="1"/>
          <p:nvPr/>
        </p:nvSpPr>
        <p:spPr>
          <a:xfrm rot="17950102">
            <a:off x="201502" y="4143995"/>
            <a:ext cx="1326950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914240">
              <a:buClrTx/>
              <a:defRPr/>
            </a:pPr>
            <a:r>
              <a:rPr lang="en-US" sz="1200" b="1" kern="1200" dirty="0">
                <a:solidFill>
                  <a:prstClr val="white"/>
                </a:solidFill>
                <a:latin typeface="☞GALANO GROTESQUE SEMIBOLD" pitchFamily="2" charset="77"/>
                <a:ea typeface="+mn-ea"/>
                <a:cs typeface="+mn-cs"/>
              </a:rPr>
              <a:t>Table </a:t>
            </a:r>
            <a:r>
              <a:rPr lang="en-US" b="1" kern="1200" dirty="0">
                <a:solidFill>
                  <a:prstClr val="white"/>
                </a:solidFill>
                <a:latin typeface="☞GALANO GROTESQUE SEMIBOLD" pitchFamily="2" charset="77"/>
                <a:ea typeface="+mn-ea"/>
                <a:cs typeface="+mn-cs"/>
              </a:rPr>
              <a:t>Stakes</a:t>
            </a:r>
            <a:endParaRPr lang="en-IN" sz="1200" b="1" kern="1200" dirty="0">
              <a:solidFill>
                <a:prstClr val="white"/>
              </a:solidFill>
              <a:latin typeface="☞GALANO GROTESQUE SEMIBOLD" pitchFamily="2" charset="77"/>
              <a:ea typeface="+mn-ea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FE1FCB4-B1A4-E641-930A-6957388D2B80}"/>
              </a:ext>
            </a:extLst>
          </p:cNvPr>
          <p:cNvSpPr txBox="1"/>
          <p:nvPr/>
        </p:nvSpPr>
        <p:spPr>
          <a:xfrm>
            <a:off x="2100479" y="4231501"/>
            <a:ext cx="1227460" cy="23083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240">
              <a:buClrTx/>
              <a:defRPr/>
            </a:pPr>
            <a:r>
              <a:rPr lang="en-US" sz="1500" b="1" kern="1200" dirty="0">
                <a:solidFill>
                  <a:prstClr val="white"/>
                </a:solidFill>
                <a:latin typeface="☞GALANO GROTESQUE" pitchFamily="2" charset="77"/>
                <a:ea typeface="+mn-ea"/>
                <a:cs typeface="+mn-cs"/>
              </a:rPr>
              <a:t>Operational </a:t>
            </a:r>
            <a:endParaRPr lang="en-IN" sz="1500" b="1" kern="1200" dirty="0">
              <a:solidFill>
                <a:prstClr val="white"/>
              </a:solidFill>
              <a:latin typeface="☞GALANO GROTESQUE" pitchFamily="2" charset="77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44DB336-E033-A442-B479-B9F50D1413B9}"/>
              </a:ext>
            </a:extLst>
          </p:cNvPr>
          <p:cNvGrpSpPr/>
          <p:nvPr/>
        </p:nvGrpSpPr>
        <p:grpSpPr>
          <a:xfrm>
            <a:off x="6065763" y="2522067"/>
            <a:ext cx="1910083" cy="1114872"/>
            <a:chOff x="5218255" y="3346092"/>
            <a:chExt cx="2546777" cy="1486496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55D7F8E4-D249-4071-AC6E-033BD28F7062}"/>
                </a:ext>
              </a:extLst>
            </p:cNvPr>
            <p:cNvSpPr txBox="1"/>
            <p:nvPr/>
          </p:nvSpPr>
          <p:spPr>
            <a:xfrm flipH="1">
              <a:off x="5407308" y="4518559"/>
              <a:ext cx="664932" cy="314029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pPr defTabSz="914240">
                <a:buClrTx/>
                <a:defRPr/>
              </a:pPr>
              <a:r>
                <a:rPr lang="en-US" sz="105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Segoe UI" panose="020B0502040204020203" pitchFamily="34" charset="0"/>
                  <a:ea typeface="Calibri Light" charset="0"/>
                  <a:cs typeface="Segoe UI" panose="020B0502040204020203" pitchFamily="34" charset="0"/>
                </a:rPr>
                <a:t>Afraid</a:t>
              </a:r>
              <a:endParaRPr lang="en-US" sz="1050" b="1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ea typeface="Calibri Light" charset="0"/>
                <a:cs typeface="Segoe UI" panose="020B0502040204020203" pitchFamily="34" charset="0"/>
              </a:endParaRP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21AD6190-AC0E-4444-AE0F-1497029681E1}"/>
                </a:ext>
              </a:extLst>
            </p:cNvPr>
            <p:cNvSpPr txBox="1"/>
            <p:nvPr/>
          </p:nvSpPr>
          <p:spPr>
            <a:xfrm>
              <a:off x="5218255" y="3652681"/>
              <a:ext cx="1081624" cy="16766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pPr defTabSz="914240">
                <a:buClrTx/>
                <a:defRPr/>
              </a:pPr>
              <a:r>
                <a:rPr lang="en-US" sz="105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Segoe UI" panose="020B0502040204020203" pitchFamily="34" charset="0"/>
                  <a:ea typeface="Calibri Light" charset="0"/>
                  <a:cs typeface="Segoe UI" panose="020B0502040204020203" pitchFamily="34" charset="0"/>
                </a:rPr>
                <a:t>Frustrated</a:t>
              </a:r>
              <a:endParaRPr lang="en-US" sz="1050" b="1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ea typeface="Calibri Light" charset="0"/>
                <a:cs typeface="Segoe UI" panose="020B0502040204020203" pitchFamily="34" charset="0"/>
              </a:endParaRP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701EDFFD-E4AB-1B42-98E0-BBE53CE366D7}"/>
                </a:ext>
              </a:extLst>
            </p:cNvPr>
            <p:cNvSpPr txBox="1"/>
            <p:nvPr/>
          </p:nvSpPr>
          <p:spPr>
            <a:xfrm flipH="1">
              <a:off x="5319849" y="3952561"/>
              <a:ext cx="768396" cy="384509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pPr defTabSz="914240">
                <a:buClrTx/>
                <a:defRPr/>
              </a:pPr>
              <a:r>
                <a:rPr lang="en-US" sz="105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Segoe UI" panose="020B0502040204020203" pitchFamily="34" charset="0"/>
                  <a:ea typeface="Calibri Light" charset="0"/>
                  <a:cs typeface="Segoe UI" panose="020B0502040204020203" pitchFamily="34" charset="0"/>
                </a:rPr>
                <a:t>Envious </a:t>
              </a:r>
              <a:endParaRPr lang="en-US" sz="1050" b="1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ea typeface="Calibri Light" charset="0"/>
                <a:cs typeface="Segoe UI" panose="020B0502040204020203" pitchFamily="34" charset="0"/>
              </a:endParaRP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4DD1C583-FCFB-2041-B74A-DDEDD7B36EC7}"/>
                </a:ext>
              </a:extLst>
            </p:cNvPr>
            <p:cNvSpPr txBox="1"/>
            <p:nvPr/>
          </p:nvSpPr>
          <p:spPr>
            <a:xfrm flipH="1">
              <a:off x="6400049" y="3955843"/>
              <a:ext cx="1199329" cy="384509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pPr defTabSz="914240">
                <a:buClrTx/>
                <a:defRPr/>
              </a:pPr>
              <a:r>
                <a:rPr lang="en-US" sz="105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Segoe UI" panose="020B0502040204020203" pitchFamily="34" charset="0"/>
                  <a:ea typeface="Calibri Light" charset="0"/>
                  <a:cs typeface="Segoe UI" panose="020B0502040204020203" pitchFamily="34" charset="0"/>
                </a:rPr>
                <a:t>Vulnerable  </a:t>
              </a:r>
              <a:endParaRPr lang="en-US" sz="1050" b="1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ea typeface="Calibri Light" charset="0"/>
                <a:cs typeface="Segoe UI" panose="020B0502040204020203" pitchFamily="34" charset="0"/>
              </a:endParaRP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62F0EC70-B458-7B43-810D-056A8E08D835}"/>
                </a:ext>
              </a:extLst>
            </p:cNvPr>
            <p:cNvSpPr txBox="1"/>
            <p:nvPr/>
          </p:nvSpPr>
          <p:spPr>
            <a:xfrm flipH="1">
              <a:off x="5316530" y="4250258"/>
              <a:ext cx="810817" cy="16766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pPr defTabSz="914240">
                <a:buClrTx/>
                <a:defRPr/>
              </a:pPr>
              <a:r>
                <a:rPr lang="en-US" sz="105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Segoe UI" panose="020B0502040204020203" pitchFamily="34" charset="0"/>
                  <a:ea typeface="Calibri Light" charset="0"/>
                  <a:cs typeface="Segoe UI" panose="020B0502040204020203" pitchFamily="34" charset="0"/>
                </a:rPr>
                <a:t>Rejected  </a:t>
              </a:r>
              <a:endParaRPr lang="en-US" sz="1050" b="1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ea typeface="Calibri Light" charset="0"/>
                <a:cs typeface="Segoe UI" panose="020B0502040204020203" pitchFamily="34" charset="0"/>
              </a:endParaRP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10D08113-8E35-1845-87B8-7D6C2D180179}"/>
                </a:ext>
              </a:extLst>
            </p:cNvPr>
            <p:cNvSpPr txBox="1"/>
            <p:nvPr/>
          </p:nvSpPr>
          <p:spPr>
            <a:xfrm flipH="1">
              <a:off x="6258913" y="4236915"/>
              <a:ext cx="1279072" cy="21191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pPr defTabSz="914240">
                <a:buClrTx/>
                <a:defRPr/>
              </a:pPr>
              <a:r>
                <a:rPr lang="en-US" sz="105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Segoe UI" panose="020B0502040204020203" pitchFamily="34" charset="0"/>
                  <a:ea typeface="Calibri Light" charset="0"/>
                  <a:cs typeface="Segoe UI" panose="020B0502040204020203" pitchFamily="34" charset="0"/>
                </a:rPr>
                <a:t>Apprehensive  </a:t>
              </a:r>
              <a:endParaRPr lang="en-US" sz="1050" b="1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ea typeface="Calibri Light" charset="0"/>
                <a:cs typeface="Segoe UI" panose="020B0502040204020203" pitchFamily="34" charset="0"/>
              </a:endParaRP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3DAFE765-B569-5D49-8392-B4719F7787BC}"/>
                </a:ext>
              </a:extLst>
            </p:cNvPr>
            <p:cNvSpPr txBox="1"/>
            <p:nvPr/>
          </p:nvSpPr>
          <p:spPr>
            <a:xfrm flipH="1">
              <a:off x="6485960" y="4519310"/>
              <a:ext cx="1279072" cy="21191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pPr defTabSz="914240">
                <a:buClrTx/>
                <a:defRPr/>
              </a:pPr>
              <a:r>
                <a:rPr lang="en-US" sz="105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Segoe UI" panose="020B0502040204020203" pitchFamily="34" charset="0"/>
                  <a:ea typeface="Calibri Light" charset="0"/>
                  <a:cs typeface="Segoe UI" panose="020B0502040204020203" pitchFamily="34" charset="0"/>
                </a:rPr>
                <a:t>Insecure  </a:t>
              </a:r>
              <a:endParaRPr lang="en-US" sz="1050" b="1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ea typeface="Calibri Light" charset="0"/>
                <a:cs typeface="Segoe UI" panose="020B0502040204020203" pitchFamily="34" charset="0"/>
              </a:endParaRP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02C68E98-5DB6-554E-8C34-D380369C3266}"/>
                </a:ext>
              </a:extLst>
            </p:cNvPr>
            <p:cNvSpPr txBox="1"/>
            <p:nvPr/>
          </p:nvSpPr>
          <p:spPr>
            <a:xfrm flipH="1">
              <a:off x="5376389" y="3346092"/>
              <a:ext cx="1808867" cy="3343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pPr defTabSz="914240">
                <a:buClrTx/>
                <a:defRPr/>
              </a:pPr>
              <a:r>
                <a:rPr lang="en-US" sz="1050" b="1" u="sng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Segoe UI" panose="020B0502040204020203" pitchFamily="34" charset="0"/>
                  <a:ea typeface="Calibri Light" charset="0"/>
                  <a:cs typeface="Segoe UI" panose="020B0502040204020203" pitchFamily="34" charset="0"/>
                </a:rPr>
                <a:t>Feelings to Eliminate </a:t>
              </a:r>
              <a:endParaRPr lang="en-US" sz="1050" b="1" u="sng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ea typeface="Calibri Light" charset="0"/>
                <a:cs typeface="Segoe UI" panose="020B0502040204020203" pitchFamily="34" charset="0"/>
              </a:endParaRP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9230E273-5C00-3E45-98CD-7F6AEDE0956D}"/>
                </a:ext>
              </a:extLst>
            </p:cNvPr>
            <p:cNvSpPr txBox="1"/>
            <p:nvPr/>
          </p:nvSpPr>
          <p:spPr>
            <a:xfrm>
              <a:off x="6268071" y="3667193"/>
              <a:ext cx="1260756" cy="14762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pPr defTabSz="914240">
                <a:buClrTx/>
                <a:defRPr/>
              </a:pPr>
              <a:r>
                <a:rPr lang="en-US" sz="105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Segoe UI" panose="020B0502040204020203" pitchFamily="34" charset="0"/>
                  <a:ea typeface="Calibri Light" charset="0"/>
                  <a:cs typeface="Segoe UI" panose="020B0502040204020203" pitchFamily="34" charset="0"/>
                </a:rPr>
                <a:t>Overwhelmed</a:t>
              </a:r>
              <a:endParaRPr lang="en-US" sz="1050" b="1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ea typeface="Calibri Light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F5985A7-5C78-F646-8762-25A9CA7C567C}"/>
              </a:ext>
            </a:extLst>
          </p:cNvPr>
          <p:cNvGrpSpPr/>
          <p:nvPr/>
        </p:nvGrpSpPr>
        <p:grpSpPr>
          <a:xfrm>
            <a:off x="4040890" y="2523750"/>
            <a:ext cx="1958369" cy="1045024"/>
            <a:chOff x="8025674" y="3384880"/>
            <a:chExt cx="2611159" cy="1393364"/>
          </a:xfrm>
        </p:grpSpPr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25760946-10E9-594B-B03F-645367613AE6}"/>
                </a:ext>
              </a:extLst>
            </p:cNvPr>
            <p:cNvSpPr txBox="1"/>
            <p:nvPr/>
          </p:nvSpPr>
          <p:spPr>
            <a:xfrm flipH="1">
              <a:off x="8282359" y="3384880"/>
              <a:ext cx="1867328" cy="321369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pPr defTabSz="914240">
                <a:buClrTx/>
                <a:defRPr/>
              </a:pPr>
              <a:r>
                <a:rPr lang="en-US" sz="1050" b="1" u="sng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Segoe UI" panose="020B0502040204020203" pitchFamily="34" charset="0"/>
                  <a:ea typeface="Calibri Light" charset="0"/>
                  <a:cs typeface="Segoe UI" panose="020B0502040204020203" pitchFamily="34" charset="0"/>
                </a:rPr>
                <a:t>Feelings to Achieve</a:t>
              </a:r>
              <a:endParaRPr lang="en-US" sz="1050" b="1" u="sng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ea typeface="Calibri Light" charset="0"/>
                <a:cs typeface="Segoe UI" panose="020B0502040204020203" pitchFamily="34" charset="0"/>
              </a:endParaRP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CCA4974B-DCD0-1D48-BBEE-13B90C5C1FC1}"/>
                </a:ext>
              </a:extLst>
            </p:cNvPr>
            <p:cNvSpPr txBox="1"/>
            <p:nvPr/>
          </p:nvSpPr>
          <p:spPr>
            <a:xfrm flipH="1">
              <a:off x="8025674" y="3652412"/>
              <a:ext cx="1090739" cy="384509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pPr defTabSz="914240">
                <a:buClrTx/>
                <a:defRPr/>
              </a:pPr>
              <a:r>
                <a:rPr lang="en-US" sz="105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Segoe UI" panose="020B0502040204020203" pitchFamily="34" charset="0"/>
                  <a:ea typeface="Calibri Light" charset="0"/>
                  <a:cs typeface="Segoe UI" panose="020B0502040204020203" pitchFamily="34" charset="0"/>
                </a:rPr>
                <a:t>Appreciated  </a:t>
              </a:r>
              <a:endParaRPr lang="en-US" sz="1050" b="1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ea typeface="Calibri Light" charset="0"/>
                <a:cs typeface="Segoe UI" panose="020B0502040204020203" pitchFamily="34" charset="0"/>
              </a:endParaRP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396540BC-0B71-AE4E-A4F2-59319316DF0C}"/>
                </a:ext>
              </a:extLst>
            </p:cNvPr>
            <p:cNvSpPr txBox="1"/>
            <p:nvPr/>
          </p:nvSpPr>
          <p:spPr>
            <a:xfrm flipH="1">
              <a:off x="8356660" y="3957310"/>
              <a:ext cx="1279072" cy="21191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pPr defTabSz="914240">
                <a:buClrTx/>
                <a:defRPr/>
              </a:pPr>
              <a:r>
                <a:rPr lang="en-US" sz="105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Segoe UI" panose="020B0502040204020203" pitchFamily="34" charset="0"/>
                  <a:ea typeface="Calibri Light" charset="0"/>
                  <a:cs typeface="Segoe UI" panose="020B0502040204020203" pitchFamily="34" charset="0"/>
                </a:rPr>
                <a:t>Proud  </a:t>
              </a:r>
              <a:endParaRPr lang="en-US" sz="1050" b="1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ea typeface="Calibri Light" charset="0"/>
                <a:cs typeface="Segoe UI" panose="020B0502040204020203" pitchFamily="34" charset="0"/>
              </a:endParaRP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636C0635-23C5-CC44-AE2D-B4778167A241}"/>
                </a:ext>
              </a:extLst>
            </p:cNvPr>
            <p:cNvSpPr txBox="1"/>
            <p:nvPr/>
          </p:nvSpPr>
          <p:spPr>
            <a:xfrm flipH="1">
              <a:off x="9317435" y="3665496"/>
              <a:ext cx="1279072" cy="21191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pPr defTabSz="914240">
                <a:buClrTx/>
                <a:defRPr/>
              </a:pPr>
              <a:r>
                <a:rPr lang="en-US" sz="105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Segoe UI" panose="020B0502040204020203" pitchFamily="34" charset="0"/>
                  <a:ea typeface="Calibri Light" charset="0"/>
                  <a:cs typeface="Segoe UI" panose="020B0502040204020203" pitchFamily="34" charset="0"/>
                </a:rPr>
                <a:t>Energized  </a:t>
              </a:r>
              <a:endParaRPr lang="en-US" sz="1050" b="1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ea typeface="Calibri Light" charset="0"/>
                <a:cs typeface="Segoe UI" panose="020B0502040204020203" pitchFamily="34" charset="0"/>
              </a:endParaRP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C3613910-1510-BD4A-BC04-3E4C99B24028}"/>
                </a:ext>
              </a:extLst>
            </p:cNvPr>
            <p:cNvSpPr txBox="1"/>
            <p:nvPr/>
          </p:nvSpPr>
          <p:spPr>
            <a:xfrm flipH="1">
              <a:off x="9357761" y="3989483"/>
              <a:ext cx="1279072" cy="21191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pPr defTabSz="914240">
                <a:buClrTx/>
                <a:defRPr/>
              </a:pPr>
              <a:r>
                <a:rPr lang="en-US" sz="105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Segoe UI" panose="020B0502040204020203" pitchFamily="34" charset="0"/>
                  <a:ea typeface="Calibri Light" charset="0"/>
                  <a:cs typeface="Segoe UI" panose="020B0502040204020203" pitchFamily="34" charset="0"/>
                </a:rPr>
                <a:t>Respected</a:t>
              </a:r>
              <a:endParaRPr lang="en-US" sz="1050" b="1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ea typeface="Calibri Light" charset="0"/>
                <a:cs typeface="Segoe UI" panose="020B0502040204020203" pitchFamily="34" charset="0"/>
              </a:endParaRP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147D1C89-5289-574D-B6E3-ACB37A8C85DC}"/>
                </a:ext>
              </a:extLst>
            </p:cNvPr>
            <p:cNvSpPr txBox="1"/>
            <p:nvPr/>
          </p:nvSpPr>
          <p:spPr>
            <a:xfrm flipH="1">
              <a:off x="8332051" y="4242558"/>
              <a:ext cx="1279072" cy="21191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pPr defTabSz="914240">
                <a:buClrTx/>
                <a:defRPr/>
              </a:pPr>
              <a:r>
                <a:rPr lang="en-US" sz="105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Segoe UI" panose="020B0502040204020203" pitchFamily="34" charset="0"/>
                  <a:ea typeface="Calibri Light" charset="0"/>
                  <a:cs typeface="Segoe UI" panose="020B0502040204020203" pitchFamily="34" charset="0"/>
                </a:rPr>
                <a:t>Valued  </a:t>
              </a:r>
              <a:endParaRPr lang="en-US" sz="1050" b="1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ea typeface="Calibri Light" charset="0"/>
                <a:cs typeface="Segoe UI" panose="020B0502040204020203" pitchFamily="34" charset="0"/>
              </a:endParaRP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B8049AE8-3894-EE47-9787-9B22F1F0CCDA}"/>
                </a:ext>
              </a:extLst>
            </p:cNvPr>
            <p:cNvSpPr txBox="1"/>
            <p:nvPr/>
          </p:nvSpPr>
          <p:spPr>
            <a:xfrm flipH="1">
              <a:off x="9324576" y="4265205"/>
              <a:ext cx="1279072" cy="21191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pPr defTabSz="914240">
                <a:buClrTx/>
                <a:defRPr/>
              </a:pPr>
              <a:r>
                <a:rPr lang="en-US" sz="105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Segoe UI" panose="020B0502040204020203" pitchFamily="34" charset="0"/>
                  <a:ea typeface="Calibri Light" charset="0"/>
                  <a:cs typeface="Segoe UI" panose="020B0502040204020203" pitchFamily="34" charset="0"/>
                </a:rPr>
                <a:t>Understood  </a:t>
              </a:r>
              <a:endParaRPr lang="en-US" sz="1050" b="1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ea typeface="Calibri Light" charset="0"/>
                <a:cs typeface="Segoe UI" panose="020B0502040204020203" pitchFamily="34" charset="0"/>
              </a:endParaRP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5824B26D-A71B-4647-AF9F-9D0EE439BFC4}"/>
                </a:ext>
              </a:extLst>
            </p:cNvPr>
            <p:cNvSpPr txBox="1"/>
            <p:nvPr/>
          </p:nvSpPr>
          <p:spPr>
            <a:xfrm flipH="1">
              <a:off x="8313054" y="4536584"/>
              <a:ext cx="1279072" cy="21191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pPr defTabSz="914240">
                <a:buClrTx/>
                <a:defRPr/>
              </a:pPr>
              <a:r>
                <a:rPr lang="en-US" sz="105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Segoe UI" panose="020B0502040204020203" pitchFamily="34" charset="0"/>
                  <a:ea typeface="Calibri Light" charset="0"/>
                  <a:cs typeface="Segoe UI" panose="020B0502040204020203" pitchFamily="34" charset="0"/>
                </a:rPr>
                <a:t>Fulfilled</a:t>
              </a:r>
              <a:endParaRPr lang="en-US" sz="1050" b="1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ea typeface="Calibri Light" charset="0"/>
                <a:cs typeface="Segoe UI" panose="020B0502040204020203" pitchFamily="34" charset="0"/>
              </a:endParaRPr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61E3FB09-FAFD-AE44-9B52-FBB746063C35}"/>
                </a:ext>
              </a:extLst>
            </p:cNvPr>
            <p:cNvSpPr txBox="1"/>
            <p:nvPr/>
          </p:nvSpPr>
          <p:spPr>
            <a:xfrm flipH="1">
              <a:off x="9572677" y="4555102"/>
              <a:ext cx="664933" cy="22314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pPr defTabSz="914240">
                <a:buClrTx/>
                <a:defRPr/>
              </a:pPr>
              <a:r>
                <a:rPr lang="en-US" sz="105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Segoe UI" panose="020B0502040204020203" pitchFamily="34" charset="0"/>
                  <a:ea typeface="Calibri Light" charset="0"/>
                  <a:cs typeface="Segoe UI" panose="020B0502040204020203" pitchFamily="34" charset="0"/>
                </a:rPr>
                <a:t>Safe </a:t>
              </a:r>
              <a:endParaRPr lang="en-US" sz="1050" b="1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ea typeface="Calibri Light" charset="0"/>
                <a:cs typeface="Segoe UI" panose="020B0502040204020203" pitchFamily="34" charset="0"/>
              </a:endParaRPr>
            </a:p>
          </p:txBody>
        </p:sp>
      </p:grpSp>
      <p:pic>
        <p:nvPicPr>
          <p:cNvPr id="11" name="Graphic 10" descr="Right Brain with solid fill">
            <a:extLst>
              <a:ext uri="{FF2B5EF4-FFF2-40B4-BE49-F238E27FC236}">
                <a16:creationId xmlns:a16="http://schemas.microsoft.com/office/drawing/2014/main" id="{5B05842B-0AE4-BD44-A7E7-108FC4C149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77626" y="2672898"/>
            <a:ext cx="782957" cy="782957"/>
          </a:xfrm>
          <a:prstGeom prst="rect">
            <a:avLst/>
          </a:prstGeom>
        </p:spPr>
      </p:pic>
      <p:sp>
        <p:nvSpPr>
          <p:cNvPr id="86" name="Up-Down Arrow 85">
            <a:extLst>
              <a:ext uri="{FF2B5EF4-FFF2-40B4-BE49-F238E27FC236}">
                <a16:creationId xmlns:a16="http://schemas.microsoft.com/office/drawing/2014/main" id="{ABDEEFF3-F997-A34C-935E-BA8EC10ECC2F}"/>
              </a:ext>
            </a:extLst>
          </p:cNvPr>
          <p:cNvSpPr/>
          <p:nvPr/>
        </p:nvSpPr>
        <p:spPr>
          <a:xfrm rot="1651443">
            <a:off x="1044459" y="834642"/>
            <a:ext cx="282743" cy="3676511"/>
          </a:xfrm>
          <a:prstGeom prst="up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Segoe UI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BC307409-B229-7347-97DB-0722B373C30E}"/>
              </a:ext>
            </a:extLst>
          </p:cNvPr>
          <p:cNvSpPr txBox="1"/>
          <p:nvPr/>
        </p:nvSpPr>
        <p:spPr>
          <a:xfrm rot="17890276">
            <a:off x="-282119" y="2407800"/>
            <a:ext cx="24705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600" b="1" kern="1200" dirty="0">
                <a:solidFill>
                  <a:prstClr val="black"/>
                </a:solidFill>
                <a:latin typeface="☞GALANO GROTESQUE" pitchFamily="2" charset="77"/>
                <a:ea typeface="+mn-ea"/>
                <a:cs typeface="+mn-cs"/>
              </a:rPr>
              <a:t>BUYER-SELLER TRUST</a:t>
            </a:r>
          </a:p>
        </p:txBody>
      </p:sp>
      <p:pic>
        <p:nvPicPr>
          <p:cNvPr id="37" name="Picture 36" descr="Logo&#10;&#10;Description automatically generated with medium confidence">
            <a:extLst>
              <a:ext uri="{FF2B5EF4-FFF2-40B4-BE49-F238E27FC236}">
                <a16:creationId xmlns:a16="http://schemas.microsoft.com/office/drawing/2014/main" id="{4982BEB4-EA60-BD46-9036-BD6074C133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6462" y="4453707"/>
            <a:ext cx="1355687" cy="653936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739F17A2-923C-32EC-B663-72B50753AFF9}"/>
              </a:ext>
            </a:extLst>
          </p:cNvPr>
          <p:cNvSpPr/>
          <p:nvPr/>
        </p:nvSpPr>
        <p:spPr>
          <a:xfrm>
            <a:off x="4193263" y="12438"/>
            <a:ext cx="389241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buClrTx/>
            </a:pPr>
            <a:r>
              <a:rPr lang="en-US" sz="4400" dirty="0">
                <a:solidFill>
                  <a:srgbClr val="F46E2D"/>
                </a:solidFill>
                <a:latin typeface="Oswald SemiBold"/>
                <a:cs typeface="Oswald SemiBold"/>
              </a:rPr>
              <a:t>Emotional Needs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3F254321-E556-6385-1B94-263F20A2C3D7}"/>
              </a:ext>
            </a:extLst>
          </p:cNvPr>
          <p:cNvGrpSpPr/>
          <p:nvPr/>
        </p:nvGrpSpPr>
        <p:grpSpPr>
          <a:xfrm>
            <a:off x="4637961" y="888917"/>
            <a:ext cx="3150481" cy="1064246"/>
            <a:chOff x="8107294" y="3385071"/>
            <a:chExt cx="2321155" cy="1418994"/>
          </a:xfrm>
        </p:grpSpPr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73721A35-64C2-EC02-3E35-67EE05F9DC20}"/>
                </a:ext>
              </a:extLst>
            </p:cNvPr>
            <p:cNvSpPr txBox="1"/>
            <p:nvPr/>
          </p:nvSpPr>
          <p:spPr>
            <a:xfrm flipH="1">
              <a:off x="8341659" y="3385071"/>
              <a:ext cx="1867328" cy="321369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pPr algn="ctr" defTabSz="914240">
                <a:buClrTx/>
                <a:defRPr/>
              </a:pPr>
              <a:r>
                <a:rPr lang="en-US" sz="1800" b="1" u="sng" dirty="0">
                  <a:solidFill>
                    <a:srgbClr val="F46E2D"/>
                  </a:solidFill>
                  <a:latin typeface="Oswald" pitchFamily="2" charset="77"/>
                  <a:ea typeface="Calibri Light" charset="0"/>
                  <a:cs typeface="Segoe UI" panose="020B0502040204020203" pitchFamily="34" charset="0"/>
                </a:rPr>
                <a:t>Feelings to Achieve</a:t>
              </a:r>
              <a:endParaRPr lang="en-US" sz="1800" b="1" u="sng" kern="1200" dirty="0">
                <a:solidFill>
                  <a:srgbClr val="F46E2D"/>
                </a:solidFill>
                <a:latin typeface="Oswald" pitchFamily="2" charset="77"/>
                <a:ea typeface="Calibri Light" charset="0"/>
                <a:cs typeface="Segoe UI" panose="020B0502040204020203" pitchFamily="34" charset="0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11E2602F-808F-03BA-F3CB-09A1CB80A5A3}"/>
                </a:ext>
              </a:extLst>
            </p:cNvPr>
            <p:cNvSpPr txBox="1"/>
            <p:nvPr/>
          </p:nvSpPr>
          <p:spPr>
            <a:xfrm flipH="1">
              <a:off x="8138265" y="3681766"/>
              <a:ext cx="1090739" cy="384509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pPr algn="ctr" defTabSz="914240">
                <a:buClrTx/>
                <a:defRPr/>
              </a:pPr>
              <a:r>
                <a:rPr lang="en-US" sz="1800" b="1" dirty="0">
                  <a:solidFill>
                    <a:srgbClr val="F46E2D"/>
                  </a:solidFill>
                  <a:latin typeface="Oswald" pitchFamily="2" charset="77"/>
                  <a:ea typeface="Calibri Light" charset="0"/>
                  <a:cs typeface="Segoe UI" panose="020B0502040204020203" pitchFamily="34" charset="0"/>
                </a:rPr>
                <a:t>Appreciated  </a:t>
              </a:r>
              <a:endParaRPr lang="en-US" sz="1800" b="1" kern="1200" dirty="0">
                <a:solidFill>
                  <a:srgbClr val="F46E2D"/>
                </a:solidFill>
                <a:latin typeface="Oswald" pitchFamily="2" charset="77"/>
                <a:ea typeface="Calibri Light" charset="0"/>
                <a:cs typeface="Segoe UI" panose="020B0502040204020203" pitchFamily="34" charset="0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75829275-D595-240E-2EEB-E942DD7EF411}"/>
                </a:ext>
              </a:extLst>
            </p:cNvPr>
            <p:cNvSpPr txBox="1"/>
            <p:nvPr/>
          </p:nvSpPr>
          <p:spPr>
            <a:xfrm flipH="1">
              <a:off x="8107294" y="3975665"/>
              <a:ext cx="1279072" cy="21191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pPr algn="ctr" defTabSz="914240">
                <a:buClrTx/>
                <a:defRPr/>
              </a:pPr>
              <a:r>
                <a:rPr lang="en-US" sz="1800" b="1" dirty="0">
                  <a:solidFill>
                    <a:srgbClr val="F46E2D"/>
                  </a:solidFill>
                  <a:latin typeface="Oswald" pitchFamily="2" charset="77"/>
                  <a:ea typeface="Calibri Light" charset="0"/>
                  <a:cs typeface="Segoe UI" panose="020B0502040204020203" pitchFamily="34" charset="0"/>
                </a:rPr>
                <a:t>Proud  </a:t>
              </a:r>
              <a:endParaRPr lang="en-US" sz="1800" b="1" kern="1200" dirty="0">
                <a:solidFill>
                  <a:srgbClr val="F46E2D"/>
                </a:solidFill>
                <a:latin typeface="Oswald" pitchFamily="2" charset="77"/>
                <a:ea typeface="Calibri Light" charset="0"/>
                <a:cs typeface="Segoe UI" panose="020B0502040204020203" pitchFamily="34" charset="0"/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00FF002D-7A27-72BA-F4A5-7CD0F7CF082B}"/>
                </a:ext>
              </a:extLst>
            </p:cNvPr>
            <p:cNvSpPr txBox="1"/>
            <p:nvPr/>
          </p:nvSpPr>
          <p:spPr>
            <a:xfrm flipH="1">
              <a:off x="9136793" y="3719568"/>
              <a:ext cx="1279072" cy="21191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pPr algn="ctr" defTabSz="914240">
                <a:buClrTx/>
                <a:defRPr/>
              </a:pPr>
              <a:r>
                <a:rPr lang="en-US" sz="1800" b="1" dirty="0">
                  <a:solidFill>
                    <a:srgbClr val="F46E2D"/>
                  </a:solidFill>
                  <a:latin typeface="Oswald" pitchFamily="2" charset="77"/>
                  <a:ea typeface="Calibri Light" charset="0"/>
                  <a:cs typeface="Segoe UI" panose="020B0502040204020203" pitchFamily="34" charset="0"/>
                </a:rPr>
                <a:t>Energized  </a:t>
              </a:r>
              <a:endParaRPr lang="en-US" sz="1800" b="1" kern="1200" dirty="0">
                <a:solidFill>
                  <a:srgbClr val="F46E2D"/>
                </a:solidFill>
                <a:latin typeface="Oswald" pitchFamily="2" charset="77"/>
                <a:ea typeface="Calibri Light" charset="0"/>
                <a:cs typeface="Segoe UI" panose="020B0502040204020203" pitchFamily="34" charset="0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2A671635-F503-9D23-E037-F502538C48CA}"/>
                </a:ext>
              </a:extLst>
            </p:cNvPr>
            <p:cNvSpPr txBox="1"/>
            <p:nvPr/>
          </p:nvSpPr>
          <p:spPr>
            <a:xfrm flipH="1">
              <a:off x="9136793" y="4024000"/>
              <a:ext cx="1279072" cy="21191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pPr algn="ctr" defTabSz="914240">
                <a:buClrTx/>
                <a:defRPr/>
              </a:pPr>
              <a:r>
                <a:rPr lang="en-US" sz="1800" b="1" dirty="0">
                  <a:solidFill>
                    <a:srgbClr val="F46E2D"/>
                  </a:solidFill>
                  <a:latin typeface="Oswald" pitchFamily="2" charset="77"/>
                  <a:ea typeface="Calibri Light" charset="0"/>
                  <a:cs typeface="Segoe UI" panose="020B0502040204020203" pitchFamily="34" charset="0"/>
                </a:rPr>
                <a:t>Respected</a:t>
              </a:r>
              <a:endParaRPr lang="en-US" sz="1800" b="1" kern="1200" dirty="0">
                <a:solidFill>
                  <a:srgbClr val="F46E2D"/>
                </a:solidFill>
                <a:latin typeface="Oswald" pitchFamily="2" charset="77"/>
                <a:ea typeface="Calibri Light" charset="0"/>
                <a:cs typeface="Segoe UI" panose="020B0502040204020203" pitchFamily="34" charset="0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39CFCF45-6261-1CEF-9345-A4C94F265E94}"/>
                </a:ext>
              </a:extLst>
            </p:cNvPr>
            <p:cNvSpPr txBox="1"/>
            <p:nvPr/>
          </p:nvSpPr>
          <p:spPr>
            <a:xfrm flipH="1">
              <a:off x="8124093" y="4294560"/>
              <a:ext cx="1279072" cy="21191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pPr algn="ctr" defTabSz="914240">
                <a:buClrTx/>
                <a:defRPr/>
              </a:pPr>
              <a:r>
                <a:rPr lang="en-US" sz="1800" b="1" dirty="0">
                  <a:solidFill>
                    <a:srgbClr val="F46E2D"/>
                  </a:solidFill>
                  <a:latin typeface="Oswald" pitchFamily="2" charset="77"/>
                  <a:ea typeface="Calibri Light" charset="0"/>
                  <a:cs typeface="Segoe UI" panose="020B0502040204020203" pitchFamily="34" charset="0"/>
                </a:rPr>
                <a:t>Valued  </a:t>
              </a:r>
              <a:endParaRPr lang="en-US" sz="1800" b="1" kern="1200" dirty="0">
                <a:solidFill>
                  <a:srgbClr val="F46E2D"/>
                </a:solidFill>
                <a:latin typeface="Oswald" pitchFamily="2" charset="77"/>
                <a:ea typeface="Calibri Light" charset="0"/>
                <a:cs typeface="Segoe UI" panose="020B0502040204020203" pitchFamily="34" charset="0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CBCA01A2-4ED0-8E71-6AFF-7B81864DF426}"/>
                </a:ext>
              </a:extLst>
            </p:cNvPr>
            <p:cNvSpPr txBox="1"/>
            <p:nvPr/>
          </p:nvSpPr>
          <p:spPr>
            <a:xfrm flipH="1">
              <a:off x="9103608" y="4299723"/>
              <a:ext cx="1279072" cy="21191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pPr algn="ctr" defTabSz="914240">
                <a:buClrTx/>
                <a:defRPr/>
              </a:pPr>
              <a:r>
                <a:rPr lang="en-US" sz="1800" b="1" dirty="0">
                  <a:solidFill>
                    <a:srgbClr val="F46E2D"/>
                  </a:solidFill>
                  <a:latin typeface="Oswald" pitchFamily="2" charset="77"/>
                  <a:ea typeface="Calibri Light" charset="0"/>
                  <a:cs typeface="Segoe UI" panose="020B0502040204020203" pitchFamily="34" charset="0"/>
                </a:rPr>
                <a:t>Understood  </a:t>
              </a:r>
              <a:endParaRPr lang="en-US" sz="1800" b="1" kern="1200" dirty="0">
                <a:solidFill>
                  <a:srgbClr val="F46E2D"/>
                </a:solidFill>
                <a:latin typeface="Oswald" pitchFamily="2" charset="77"/>
                <a:ea typeface="Calibri Light" charset="0"/>
                <a:cs typeface="Segoe UI" panose="020B0502040204020203" pitchFamily="34" charset="0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A4ED5A90-2379-6B8E-4421-0D8B7B122AAA}"/>
                </a:ext>
              </a:extLst>
            </p:cNvPr>
            <p:cNvSpPr txBox="1"/>
            <p:nvPr/>
          </p:nvSpPr>
          <p:spPr>
            <a:xfrm flipH="1">
              <a:off x="8138267" y="4588460"/>
              <a:ext cx="1279072" cy="21191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pPr algn="ctr" defTabSz="914240">
                <a:buClrTx/>
                <a:defRPr/>
              </a:pPr>
              <a:r>
                <a:rPr lang="en-US" sz="1800" b="1" dirty="0">
                  <a:solidFill>
                    <a:srgbClr val="F46E2D"/>
                  </a:solidFill>
                  <a:latin typeface="Oswald" pitchFamily="2" charset="77"/>
                  <a:ea typeface="Calibri Light" charset="0"/>
                  <a:cs typeface="Segoe UI" panose="020B0502040204020203" pitchFamily="34" charset="0"/>
                </a:rPr>
                <a:t>Fulfilled</a:t>
              </a:r>
              <a:endParaRPr lang="en-US" sz="1800" b="1" kern="1200" dirty="0">
                <a:solidFill>
                  <a:srgbClr val="F46E2D"/>
                </a:solidFill>
                <a:latin typeface="Oswald" pitchFamily="2" charset="77"/>
                <a:ea typeface="Calibri Light" charset="0"/>
                <a:cs typeface="Segoe UI" panose="020B0502040204020203" pitchFamily="34" charset="0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32A52C86-1776-83C0-5707-8F740CDAC0F7}"/>
                </a:ext>
              </a:extLst>
            </p:cNvPr>
            <p:cNvSpPr txBox="1"/>
            <p:nvPr/>
          </p:nvSpPr>
          <p:spPr>
            <a:xfrm flipH="1">
              <a:off x="9149377" y="4592152"/>
              <a:ext cx="1279072" cy="21191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pPr algn="ctr" defTabSz="914240">
                <a:buClrTx/>
                <a:defRPr/>
              </a:pPr>
              <a:r>
                <a:rPr lang="en-US" sz="1800" b="1" dirty="0">
                  <a:solidFill>
                    <a:srgbClr val="F46E2D"/>
                  </a:solidFill>
                  <a:latin typeface="Oswald" pitchFamily="2" charset="77"/>
                  <a:ea typeface="Calibri Light" charset="0"/>
                  <a:cs typeface="Segoe UI" panose="020B0502040204020203" pitchFamily="34" charset="0"/>
                </a:rPr>
                <a:t>Safe </a:t>
              </a:r>
              <a:endParaRPr lang="en-US" sz="1800" b="1" kern="1200" dirty="0">
                <a:solidFill>
                  <a:srgbClr val="F46E2D"/>
                </a:solidFill>
                <a:latin typeface="Oswald" pitchFamily="2" charset="77"/>
                <a:ea typeface="Calibri Light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774E0317-59EC-C685-2C80-94378E43C024}"/>
              </a:ext>
            </a:extLst>
          </p:cNvPr>
          <p:cNvGrpSpPr/>
          <p:nvPr/>
        </p:nvGrpSpPr>
        <p:grpSpPr>
          <a:xfrm>
            <a:off x="4914008" y="853818"/>
            <a:ext cx="3247934" cy="1180355"/>
            <a:chOff x="5218255" y="3314431"/>
            <a:chExt cx="2499853" cy="1573806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CCAD6EA9-B212-BB86-42EE-47753B30AA35}"/>
                </a:ext>
              </a:extLst>
            </p:cNvPr>
            <p:cNvSpPr txBox="1"/>
            <p:nvPr/>
          </p:nvSpPr>
          <p:spPr>
            <a:xfrm flipH="1">
              <a:off x="5411994" y="4574208"/>
              <a:ext cx="664932" cy="314029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pPr defTabSz="914240">
                <a:buClrTx/>
                <a:defRPr/>
              </a:pPr>
              <a:r>
                <a:rPr lang="en-US" sz="1800" b="1" dirty="0">
                  <a:solidFill>
                    <a:srgbClr val="F46E2D"/>
                  </a:solidFill>
                  <a:latin typeface="Oswald" pitchFamily="2" charset="77"/>
                  <a:ea typeface="Calibri Light" charset="0"/>
                  <a:cs typeface="Segoe UI" panose="020B0502040204020203" pitchFamily="34" charset="0"/>
                </a:rPr>
                <a:t>Afraid</a:t>
              </a:r>
              <a:endParaRPr lang="en-US" sz="1800" b="1" kern="1200" dirty="0">
                <a:solidFill>
                  <a:srgbClr val="F46E2D"/>
                </a:solidFill>
                <a:latin typeface="Oswald" pitchFamily="2" charset="77"/>
                <a:ea typeface="Calibri Light" charset="0"/>
                <a:cs typeface="Segoe UI" panose="020B0502040204020203" pitchFamily="34" charset="0"/>
              </a:endParaRP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14723A39-CE7B-C677-B51C-9E5764490117}"/>
                </a:ext>
              </a:extLst>
            </p:cNvPr>
            <p:cNvSpPr txBox="1"/>
            <p:nvPr/>
          </p:nvSpPr>
          <p:spPr>
            <a:xfrm>
              <a:off x="5218255" y="3652681"/>
              <a:ext cx="1081624" cy="16766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pPr defTabSz="914240">
                <a:buClrTx/>
                <a:defRPr/>
              </a:pPr>
              <a:r>
                <a:rPr lang="en-US" sz="1800" b="1" dirty="0">
                  <a:solidFill>
                    <a:srgbClr val="F46E2D"/>
                  </a:solidFill>
                  <a:latin typeface="Oswald" pitchFamily="2" charset="77"/>
                  <a:ea typeface="Calibri Light" charset="0"/>
                  <a:cs typeface="Segoe UI" panose="020B0502040204020203" pitchFamily="34" charset="0"/>
                </a:rPr>
                <a:t>Frustrated</a:t>
              </a:r>
              <a:endParaRPr lang="en-US" sz="1800" b="1" kern="1200" dirty="0">
                <a:solidFill>
                  <a:srgbClr val="F46E2D"/>
                </a:solidFill>
                <a:latin typeface="Oswald" pitchFamily="2" charset="77"/>
                <a:ea typeface="Calibri Light" charset="0"/>
                <a:cs typeface="Segoe UI" panose="020B0502040204020203" pitchFamily="34" charset="0"/>
              </a:endParaRP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6A54CB7E-E5F4-AB3C-A90F-0B812955A665}"/>
                </a:ext>
              </a:extLst>
            </p:cNvPr>
            <p:cNvSpPr txBox="1"/>
            <p:nvPr/>
          </p:nvSpPr>
          <p:spPr>
            <a:xfrm flipH="1">
              <a:off x="5319849" y="3952561"/>
              <a:ext cx="768396" cy="384509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pPr defTabSz="914240">
                <a:buClrTx/>
                <a:defRPr/>
              </a:pPr>
              <a:r>
                <a:rPr lang="en-US" sz="1800" b="1" dirty="0">
                  <a:solidFill>
                    <a:srgbClr val="F46E2D"/>
                  </a:solidFill>
                  <a:latin typeface="Oswald" pitchFamily="2" charset="77"/>
                  <a:ea typeface="Calibri Light" charset="0"/>
                  <a:cs typeface="Segoe UI" panose="020B0502040204020203" pitchFamily="34" charset="0"/>
                </a:rPr>
                <a:t>Envious </a:t>
              </a:r>
              <a:endParaRPr lang="en-US" sz="1800" b="1" kern="1200" dirty="0">
                <a:solidFill>
                  <a:srgbClr val="F46E2D"/>
                </a:solidFill>
                <a:latin typeface="Oswald" pitchFamily="2" charset="77"/>
                <a:ea typeface="Calibri Light" charset="0"/>
                <a:cs typeface="Segoe UI" panose="020B0502040204020203" pitchFamily="34" charset="0"/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48EB1FE0-C8D8-E623-3120-1404F140B256}"/>
                </a:ext>
              </a:extLst>
            </p:cNvPr>
            <p:cNvSpPr txBox="1"/>
            <p:nvPr/>
          </p:nvSpPr>
          <p:spPr>
            <a:xfrm flipH="1">
              <a:off x="6377063" y="3988684"/>
              <a:ext cx="1199329" cy="384509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pPr defTabSz="914240">
                <a:buClrTx/>
                <a:defRPr/>
              </a:pPr>
              <a:r>
                <a:rPr lang="en-US" sz="1800" b="1" dirty="0">
                  <a:solidFill>
                    <a:srgbClr val="F46E2D"/>
                  </a:solidFill>
                  <a:latin typeface="Oswald" pitchFamily="2" charset="77"/>
                  <a:ea typeface="Calibri Light" charset="0"/>
                  <a:cs typeface="Segoe UI" panose="020B0502040204020203" pitchFamily="34" charset="0"/>
                </a:rPr>
                <a:t>Vulnerable  </a:t>
              </a:r>
              <a:endParaRPr lang="en-US" sz="1800" b="1" kern="1200" dirty="0">
                <a:solidFill>
                  <a:srgbClr val="F46E2D"/>
                </a:solidFill>
                <a:latin typeface="Oswald" pitchFamily="2" charset="77"/>
                <a:ea typeface="Calibri Light" charset="0"/>
                <a:cs typeface="Segoe UI" panose="020B0502040204020203" pitchFamily="34" charset="0"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22DB6618-2FEA-FEAC-FE51-ECB2AD93FD09}"/>
                </a:ext>
              </a:extLst>
            </p:cNvPr>
            <p:cNvSpPr txBox="1"/>
            <p:nvPr/>
          </p:nvSpPr>
          <p:spPr>
            <a:xfrm flipH="1">
              <a:off x="5316530" y="4250258"/>
              <a:ext cx="810817" cy="167662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pPr defTabSz="914240">
                <a:buClrTx/>
                <a:defRPr/>
              </a:pPr>
              <a:r>
                <a:rPr lang="en-US" sz="1800" b="1" dirty="0">
                  <a:solidFill>
                    <a:srgbClr val="F46E2D"/>
                  </a:solidFill>
                  <a:latin typeface="Oswald" pitchFamily="2" charset="77"/>
                  <a:ea typeface="Calibri Light" charset="0"/>
                  <a:cs typeface="Segoe UI" panose="020B0502040204020203" pitchFamily="34" charset="0"/>
                </a:rPr>
                <a:t>Rejected  </a:t>
              </a:r>
              <a:endParaRPr lang="en-US" sz="1800" b="1" kern="1200" dirty="0">
                <a:solidFill>
                  <a:srgbClr val="F46E2D"/>
                </a:solidFill>
                <a:latin typeface="Oswald" pitchFamily="2" charset="77"/>
                <a:ea typeface="Calibri Light" charset="0"/>
                <a:cs typeface="Segoe UI" panose="020B0502040204020203" pitchFamily="34" charset="0"/>
              </a:endParaRP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26036675-0E1F-0FB4-3BC1-83BBAAFE30EB}"/>
                </a:ext>
              </a:extLst>
            </p:cNvPr>
            <p:cNvSpPr txBox="1"/>
            <p:nvPr/>
          </p:nvSpPr>
          <p:spPr>
            <a:xfrm flipH="1">
              <a:off x="6275622" y="4281119"/>
              <a:ext cx="1279072" cy="21191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pPr defTabSz="914240">
                <a:buClrTx/>
                <a:defRPr/>
              </a:pPr>
              <a:r>
                <a:rPr lang="en-US" sz="1800" b="1" dirty="0">
                  <a:solidFill>
                    <a:srgbClr val="F46E2D"/>
                  </a:solidFill>
                  <a:latin typeface="Oswald" pitchFamily="2" charset="77"/>
                  <a:ea typeface="Calibri Light" charset="0"/>
                  <a:cs typeface="Segoe UI" panose="020B0502040204020203" pitchFamily="34" charset="0"/>
                </a:rPr>
                <a:t>Apprehensive  </a:t>
              </a:r>
              <a:endParaRPr lang="en-US" sz="1800" b="1" kern="1200" dirty="0">
                <a:solidFill>
                  <a:srgbClr val="F46E2D"/>
                </a:solidFill>
                <a:latin typeface="Oswald" pitchFamily="2" charset="77"/>
                <a:ea typeface="Calibri Light" charset="0"/>
                <a:cs typeface="Segoe UI" panose="020B0502040204020203" pitchFamily="34" charset="0"/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34D449F8-AFBC-DB93-3ECC-62169E0112E2}"/>
                </a:ext>
              </a:extLst>
            </p:cNvPr>
            <p:cNvSpPr txBox="1"/>
            <p:nvPr/>
          </p:nvSpPr>
          <p:spPr>
            <a:xfrm flipH="1">
              <a:off x="6439036" y="4563290"/>
              <a:ext cx="1279072" cy="21191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pPr defTabSz="914240">
                <a:buClrTx/>
                <a:defRPr/>
              </a:pPr>
              <a:r>
                <a:rPr lang="en-US" sz="1800" b="1" dirty="0">
                  <a:solidFill>
                    <a:srgbClr val="F46E2D"/>
                  </a:solidFill>
                  <a:latin typeface="Oswald" pitchFamily="2" charset="77"/>
                  <a:ea typeface="Calibri Light" charset="0"/>
                  <a:cs typeface="Segoe UI" panose="020B0502040204020203" pitchFamily="34" charset="0"/>
                </a:rPr>
                <a:t>Insecure  </a:t>
              </a:r>
              <a:endParaRPr lang="en-US" sz="1800" b="1" kern="1200" dirty="0">
                <a:solidFill>
                  <a:srgbClr val="F46E2D"/>
                </a:solidFill>
                <a:latin typeface="Oswald" pitchFamily="2" charset="77"/>
                <a:ea typeface="Calibri Light" charset="0"/>
                <a:cs typeface="Segoe UI" panose="020B0502040204020203" pitchFamily="34" charset="0"/>
              </a:endParaRP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C6C7BB27-8BC9-4B4A-DC82-55B5F9BA5F07}"/>
                </a:ext>
              </a:extLst>
            </p:cNvPr>
            <p:cNvSpPr txBox="1"/>
            <p:nvPr/>
          </p:nvSpPr>
          <p:spPr>
            <a:xfrm flipH="1">
              <a:off x="5458020" y="3314431"/>
              <a:ext cx="1808867" cy="3343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pPr defTabSz="914240">
                <a:buClrTx/>
                <a:defRPr/>
              </a:pPr>
              <a:r>
                <a:rPr lang="en-US" sz="1800" b="1" u="sng" dirty="0">
                  <a:solidFill>
                    <a:srgbClr val="F46E2D"/>
                  </a:solidFill>
                  <a:latin typeface="Oswald" pitchFamily="2" charset="77"/>
                  <a:ea typeface="Calibri Light" charset="0"/>
                  <a:cs typeface="Segoe UI" panose="020B0502040204020203" pitchFamily="34" charset="0"/>
                </a:rPr>
                <a:t>Feelings to Eliminate </a:t>
              </a:r>
              <a:endParaRPr lang="en-US" sz="1800" b="1" u="sng" kern="1200" dirty="0">
                <a:solidFill>
                  <a:srgbClr val="F46E2D"/>
                </a:solidFill>
                <a:latin typeface="Oswald" pitchFamily="2" charset="77"/>
                <a:ea typeface="Calibri Light" charset="0"/>
                <a:cs typeface="Segoe UI" panose="020B0502040204020203" pitchFamily="34" charset="0"/>
              </a:endParaRP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84CB4E16-09B0-02B0-4594-72D88240DD6E}"/>
                </a:ext>
              </a:extLst>
            </p:cNvPr>
            <p:cNvSpPr txBox="1"/>
            <p:nvPr/>
          </p:nvSpPr>
          <p:spPr>
            <a:xfrm>
              <a:off x="6277229" y="3644922"/>
              <a:ext cx="1260756" cy="147628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pPr defTabSz="914240">
                <a:buClrTx/>
                <a:defRPr/>
              </a:pPr>
              <a:r>
                <a:rPr lang="en-US" sz="1800" b="1" dirty="0">
                  <a:solidFill>
                    <a:srgbClr val="F46E2D"/>
                  </a:solidFill>
                  <a:latin typeface="Oswald" pitchFamily="2" charset="77"/>
                  <a:ea typeface="Calibri Light" charset="0"/>
                  <a:cs typeface="Segoe UI" panose="020B0502040204020203" pitchFamily="34" charset="0"/>
                </a:rPr>
                <a:t>Overwhelmed</a:t>
              </a:r>
              <a:endParaRPr lang="en-US" sz="1800" b="1" kern="1200" dirty="0">
                <a:solidFill>
                  <a:srgbClr val="F46E2D"/>
                </a:solidFill>
                <a:latin typeface="Oswald" pitchFamily="2" charset="77"/>
                <a:ea typeface="Calibri Light" charset="0"/>
                <a:cs typeface="Segoe UI" panose="020B0502040204020203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D053DB4-C8DD-F184-BAFF-093879DB5D67}"/>
              </a:ext>
            </a:extLst>
          </p:cNvPr>
          <p:cNvSpPr txBox="1"/>
          <p:nvPr/>
        </p:nvSpPr>
        <p:spPr>
          <a:xfrm>
            <a:off x="5165723" y="3879912"/>
            <a:ext cx="32565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400" dirty="0">
                <a:solidFill>
                  <a:srgbClr val="F46E2D"/>
                </a:solidFill>
                <a:latin typeface="Oswald SemiBold"/>
                <a:cs typeface="Oswald SemiBold"/>
              </a:rPr>
              <a:t>Think WORK Related: </a:t>
            </a:r>
          </a:p>
          <a:p>
            <a:pPr algn="ctr" defTabSz="685800">
              <a:buClrTx/>
            </a:pPr>
            <a:r>
              <a:rPr lang="en-US" sz="2400" dirty="0">
                <a:solidFill>
                  <a:srgbClr val="F46E2D"/>
                </a:solidFill>
                <a:latin typeface="Oswald SemiBold"/>
                <a:cs typeface="Oswald SemiBold"/>
              </a:rPr>
              <a:t>In their role</a:t>
            </a:r>
          </a:p>
        </p:txBody>
      </p:sp>
    </p:spTree>
    <p:extLst>
      <p:ext uri="{BB962C8B-B14F-4D97-AF65-F5344CB8AC3E}">
        <p14:creationId xmlns:p14="http://schemas.microsoft.com/office/powerpoint/2010/main" val="1430681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Freeform 10">
            <a:extLst>
              <a:ext uri="{FF2B5EF4-FFF2-40B4-BE49-F238E27FC236}">
                <a16:creationId xmlns:a16="http://schemas.microsoft.com/office/drawing/2014/main" id="{7C023EF8-F3EE-4F51-B3AD-2C697791317F}"/>
              </a:ext>
            </a:extLst>
          </p:cNvPr>
          <p:cNvSpPr>
            <a:spLocks/>
          </p:cNvSpPr>
          <p:nvPr/>
        </p:nvSpPr>
        <p:spPr bwMode="auto">
          <a:xfrm>
            <a:off x="0" y="363281"/>
            <a:ext cx="5413533" cy="4806534"/>
          </a:xfrm>
          <a:custGeom>
            <a:avLst/>
            <a:gdLst>
              <a:gd name="T0" fmla="*/ 480 w 957"/>
              <a:gd name="T1" fmla="*/ 0 h 870"/>
              <a:gd name="T2" fmla="*/ 0 w 957"/>
              <a:gd name="T3" fmla="*/ 870 h 870"/>
              <a:gd name="T4" fmla="*/ 957 w 957"/>
              <a:gd name="T5" fmla="*/ 870 h 870"/>
              <a:gd name="T6" fmla="*/ 480 w 957"/>
              <a:gd name="T7" fmla="*/ 0 h 8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57" h="870">
                <a:moveTo>
                  <a:pt x="480" y="0"/>
                </a:moveTo>
                <a:lnTo>
                  <a:pt x="0" y="870"/>
                </a:lnTo>
                <a:lnTo>
                  <a:pt x="957" y="870"/>
                </a:lnTo>
                <a:lnTo>
                  <a:pt x="48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914240">
              <a:buClrTx/>
              <a:defRPr/>
            </a:pPr>
            <a:endParaRPr lang="en-IN" sz="1800" kern="1200">
              <a:solidFill>
                <a:prstClr val="black"/>
              </a:solidFill>
              <a:latin typeface="Segoe UI"/>
              <a:ea typeface="+mn-ea"/>
              <a:cs typeface="+mn-cs"/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id="{032643A4-BBCF-4D06-AEB5-5B48824A18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7072" y="1072273"/>
            <a:ext cx="5538960" cy="131833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914240">
              <a:buClrTx/>
              <a:defRPr/>
            </a:pPr>
            <a:endParaRPr lang="en-IN" sz="1800" kern="1200">
              <a:solidFill>
                <a:prstClr val="black"/>
              </a:solidFill>
              <a:latin typeface="Segoe UI"/>
              <a:ea typeface="+mn-ea"/>
              <a:cs typeface="+mn-cs"/>
            </a:endParaRPr>
          </a:p>
        </p:txBody>
      </p:sp>
      <p:sp>
        <p:nvSpPr>
          <p:cNvPr id="20" name="Freeform 8">
            <a:extLst>
              <a:ext uri="{FF2B5EF4-FFF2-40B4-BE49-F238E27FC236}">
                <a16:creationId xmlns:a16="http://schemas.microsoft.com/office/drawing/2014/main" id="{FDA7FC80-8279-44A4-A003-07F0A12D516F}"/>
              </a:ext>
            </a:extLst>
          </p:cNvPr>
          <p:cNvSpPr>
            <a:spLocks/>
          </p:cNvSpPr>
          <p:nvPr/>
        </p:nvSpPr>
        <p:spPr bwMode="auto">
          <a:xfrm>
            <a:off x="766098" y="3748253"/>
            <a:ext cx="4120464" cy="1132379"/>
          </a:xfrm>
          <a:custGeom>
            <a:avLst/>
            <a:gdLst>
              <a:gd name="T0" fmla="*/ 0 w 2777"/>
              <a:gd name="T1" fmla="*/ 751 h 751"/>
              <a:gd name="T2" fmla="*/ 2777 w 2777"/>
              <a:gd name="T3" fmla="*/ 751 h 751"/>
              <a:gd name="T4" fmla="*/ 2364 w 2777"/>
              <a:gd name="T5" fmla="*/ 0 h 751"/>
              <a:gd name="T6" fmla="*/ 413 w 2777"/>
              <a:gd name="T7" fmla="*/ 0 h 751"/>
              <a:gd name="T8" fmla="*/ 0 w 2777"/>
              <a:gd name="T9" fmla="*/ 751 h 7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77" h="751">
                <a:moveTo>
                  <a:pt x="0" y="751"/>
                </a:moveTo>
                <a:lnTo>
                  <a:pt x="2777" y="751"/>
                </a:lnTo>
                <a:lnTo>
                  <a:pt x="2364" y="0"/>
                </a:lnTo>
                <a:lnTo>
                  <a:pt x="413" y="0"/>
                </a:lnTo>
                <a:lnTo>
                  <a:pt x="0" y="75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914240">
              <a:buClrTx/>
              <a:defRPr/>
            </a:pPr>
            <a:endParaRPr lang="en-IN" sz="1800" kern="1200">
              <a:solidFill>
                <a:prstClr val="black"/>
              </a:solidFill>
              <a:latin typeface="Segoe UI"/>
              <a:ea typeface="+mn-ea"/>
              <a:cs typeface="+mn-cs"/>
            </a:endParaRPr>
          </a:p>
        </p:txBody>
      </p:sp>
      <p:sp>
        <p:nvSpPr>
          <p:cNvPr id="22" name="Freeform 9">
            <a:extLst>
              <a:ext uri="{FF2B5EF4-FFF2-40B4-BE49-F238E27FC236}">
                <a16:creationId xmlns:a16="http://schemas.microsoft.com/office/drawing/2014/main" id="{0D0C7513-3734-4086-9C3E-0EE6EE3E52D2}"/>
              </a:ext>
            </a:extLst>
          </p:cNvPr>
          <p:cNvSpPr>
            <a:spLocks/>
          </p:cNvSpPr>
          <p:nvPr/>
        </p:nvSpPr>
        <p:spPr bwMode="auto">
          <a:xfrm>
            <a:off x="1441962" y="2505509"/>
            <a:ext cx="2768738" cy="1127843"/>
          </a:xfrm>
          <a:custGeom>
            <a:avLst/>
            <a:gdLst>
              <a:gd name="T0" fmla="*/ 411 w 1866"/>
              <a:gd name="T1" fmla="*/ 0 h 746"/>
              <a:gd name="T2" fmla="*/ 0 w 1866"/>
              <a:gd name="T3" fmla="*/ 746 h 746"/>
              <a:gd name="T4" fmla="*/ 1866 w 1866"/>
              <a:gd name="T5" fmla="*/ 746 h 746"/>
              <a:gd name="T6" fmla="*/ 1453 w 1866"/>
              <a:gd name="T7" fmla="*/ 0 h 746"/>
              <a:gd name="T8" fmla="*/ 411 w 1866"/>
              <a:gd name="T9" fmla="*/ 0 h 7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66" h="746">
                <a:moveTo>
                  <a:pt x="411" y="0"/>
                </a:moveTo>
                <a:lnTo>
                  <a:pt x="0" y="746"/>
                </a:lnTo>
                <a:lnTo>
                  <a:pt x="1866" y="746"/>
                </a:lnTo>
                <a:lnTo>
                  <a:pt x="1453" y="0"/>
                </a:lnTo>
                <a:lnTo>
                  <a:pt x="41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914240">
              <a:buClrTx/>
              <a:defRPr/>
            </a:pPr>
            <a:endParaRPr lang="en-IN" sz="1800" kern="1200">
              <a:solidFill>
                <a:prstClr val="black"/>
              </a:solidFill>
              <a:latin typeface="Segoe UI"/>
              <a:ea typeface="+mn-ea"/>
              <a:cs typeface="+mn-cs"/>
            </a:endParaRPr>
          </a:p>
        </p:txBody>
      </p:sp>
      <p:sp>
        <p:nvSpPr>
          <p:cNvPr id="25" name="Freeform 10">
            <a:extLst>
              <a:ext uri="{FF2B5EF4-FFF2-40B4-BE49-F238E27FC236}">
                <a16:creationId xmlns:a16="http://schemas.microsoft.com/office/drawing/2014/main" id="{B25AC171-51B8-41AB-821B-B9C5C85B1101}"/>
              </a:ext>
            </a:extLst>
          </p:cNvPr>
          <p:cNvSpPr>
            <a:spLocks/>
          </p:cNvSpPr>
          <p:nvPr/>
        </p:nvSpPr>
        <p:spPr bwMode="auto">
          <a:xfrm>
            <a:off x="2116340" y="1075296"/>
            <a:ext cx="1419980" cy="1315313"/>
          </a:xfrm>
          <a:custGeom>
            <a:avLst/>
            <a:gdLst>
              <a:gd name="T0" fmla="*/ 480 w 957"/>
              <a:gd name="T1" fmla="*/ 0 h 870"/>
              <a:gd name="T2" fmla="*/ 0 w 957"/>
              <a:gd name="T3" fmla="*/ 870 h 870"/>
              <a:gd name="T4" fmla="*/ 957 w 957"/>
              <a:gd name="T5" fmla="*/ 870 h 870"/>
              <a:gd name="T6" fmla="*/ 480 w 957"/>
              <a:gd name="T7" fmla="*/ 0 h 8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57" h="870">
                <a:moveTo>
                  <a:pt x="480" y="0"/>
                </a:moveTo>
                <a:lnTo>
                  <a:pt x="0" y="870"/>
                </a:lnTo>
                <a:lnTo>
                  <a:pt x="957" y="870"/>
                </a:lnTo>
                <a:lnTo>
                  <a:pt x="48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914240">
              <a:buClrTx/>
              <a:defRPr/>
            </a:pPr>
            <a:endParaRPr lang="en-IN" sz="1800" kern="1200">
              <a:solidFill>
                <a:prstClr val="black"/>
              </a:solidFill>
              <a:latin typeface="Segoe UI"/>
              <a:ea typeface="+mn-ea"/>
              <a:cs typeface="+mn-cs"/>
            </a:endParaRPr>
          </a:p>
        </p:txBody>
      </p:sp>
      <p:sp>
        <p:nvSpPr>
          <p:cNvPr id="31" name="Oval 13">
            <a:extLst>
              <a:ext uri="{FF2B5EF4-FFF2-40B4-BE49-F238E27FC236}">
                <a16:creationId xmlns:a16="http://schemas.microsoft.com/office/drawing/2014/main" id="{BC2E017E-CB99-44A3-89EC-A26256D9D2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5066" y="1133311"/>
            <a:ext cx="1105418" cy="112784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914240">
              <a:buClrTx/>
              <a:defRPr/>
            </a:pPr>
            <a:endParaRPr lang="en-IN" sz="1800" kern="1200">
              <a:solidFill>
                <a:prstClr val="black"/>
              </a:solidFill>
              <a:latin typeface="Segoe UI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364EAC5-8EA8-4B9F-8720-BB00BC5C4284}"/>
              </a:ext>
            </a:extLst>
          </p:cNvPr>
          <p:cNvSpPr txBox="1"/>
          <p:nvPr/>
        </p:nvSpPr>
        <p:spPr>
          <a:xfrm>
            <a:off x="2144684" y="1925522"/>
            <a:ext cx="1353824" cy="23083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914240">
              <a:buClrTx/>
              <a:defRPr/>
            </a:pPr>
            <a:r>
              <a:rPr lang="en-US" sz="1500" b="1" kern="1200" dirty="0">
                <a:solidFill>
                  <a:prstClr val="white"/>
                </a:solidFill>
                <a:latin typeface="☞GALANO GROTESQUE" pitchFamily="2" charset="77"/>
                <a:ea typeface="+mn-ea"/>
                <a:cs typeface="+mn-cs"/>
              </a:rPr>
              <a:t>Personal </a:t>
            </a:r>
            <a:endParaRPr lang="en-IN" sz="1500" b="1" kern="1200" dirty="0">
              <a:solidFill>
                <a:prstClr val="white"/>
              </a:solidFill>
              <a:latin typeface="☞GALANO GROTESQUE" pitchFamily="2" charset="77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F3E20BD-D3EF-4A62-9968-C15E9C4B7092}"/>
              </a:ext>
            </a:extLst>
          </p:cNvPr>
          <p:cNvSpPr txBox="1"/>
          <p:nvPr/>
        </p:nvSpPr>
        <p:spPr>
          <a:xfrm>
            <a:off x="2308696" y="3001588"/>
            <a:ext cx="1093925" cy="23083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240">
              <a:buClrTx/>
              <a:defRPr/>
            </a:pPr>
            <a:r>
              <a:rPr lang="en-US" sz="1500" b="1" kern="1200" dirty="0">
                <a:solidFill>
                  <a:prstClr val="white"/>
                </a:solidFill>
                <a:latin typeface="☞GALANO GROTESQUE" pitchFamily="2" charset="77"/>
                <a:ea typeface="+mn-ea"/>
                <a:cs typeface="+mn-cs"/>
              </a:rPr>
              <a:t>Emotional</a:t>
            </a:r>
            <a:endParaRPr lang="en-IN" sz="1500" b="1" kern="1200" dirty="0">
              <a:solidFill>
                <a:prstClr val="white"/>
              </a:solidFill>
              <a:latin typeface="☞GALANO GROTESQUE" pitchFamily="2" charset="77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E70D2FC-6AFF-4DF1-9E08-39095ACB3F58}"/>
              </a:ext>
            </a:extLst>
          </p:cNvPr>
          <p:cNvSpPr txBox="1"/>
          <p:nvPr/>
        </p:nvSpPr>
        <p:spPr>
          <a:xfrm rot="17950102">
            <a:off x="1516209" y="1536333"/>
            <a:ext cx="1514824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914240">
              <a:buClrTx/>
              <a:defRPr/>
            </a:pPr>
            <a:r>
              <a:rPr lang="en-US" b="1" kern="1200" dirty="0">
                <a:solidFill>
                  <a:prstClr val="white"/>
                </a:solidFill>
                <a:latin typeface="☞GALANO GROTESQUE SEMIBOLD" pitchFamily="2" charset="77"/>
                <a:ea typeface="+mn-ea"/>
                <a:cs typeface="+mn-cs"/>
              </a:rPr>
              <a:t>Unique</a:t>
            </a:r>
            <a:endParaRPr lang="en-IN" sz="1200" b="1" kern="1200" dirty="0">
              <a:solidFill>
                <a:prstClr val="white"/>
              </a:solidFill>
              <a:latin typeface="☞GALANO GROTESQUE SEMIBOLD" pitchFamily="2" charset="77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268311C-963C-4BD7-A667-A906C0D5AA94}"/>
              </a:ext>
            </a:extLst>
          </p:cNvPr>
          <p:cNvSpPr txBox="1"/>
          <p:nvPr/>
        </p:nvSpPr>
        <p:spPr>
          <a:xfrm rot="17950102">
            <a:off x="878013" y="2842808"/>
            <a:ext cx="1326950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914240">
              <a:buClrTx/>
              <a:defRPr/>
            </a:pPr>
            <a:r>
              <a:rPr lang="en-US" b="1" kern="1200" dirty="0">
                <a:solidFill>
                  <a:prstClr val="white"/>
                </a:solidFill>
                <a:latin typeface="☞GALANO GROTESQUE SEMIBOLD" pitchFamily="2" charset="77"/>
                <a:ea typeface="+mn-ea"/>
                <a:cs typeface="+mn-cs"/>
              </a:rPr>
              <a:t>Differentiating</a:t>
            </a:r>
            <a:endParaRPr lang="en-IN" sz="1200" b="1" kern="1200" dirty="0">
              <a:solidFill>
                <a:prstClr val="white"/>
              </a:solidFill>
              <a:latin typeface="☞GALANO GROTESQUE SEMIBOLD" pitchFamily="2" charset="77"/>
              <a:ea typeface="+mn-ea"/>
              <a:cs typeface="+mn-cs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7B8AD4B4-8B89-4FF3-A4A1-4AAC5975168D}"/>
              </a:ext>
            </a:extLst>
          </p:cNvPr>
          <p:cNvSpPr txBox="1"/>
          <p:nvPr/>
        </p:nvSpPr>
        <p:spPr>
          <a:xfrm rot="17950102">
            <a:off x="201502" y="4156761"/>
            <a:ext cx="1326950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914240">
              <a:buClrTx/>
              <a:defRPr/>
            </a:pPr>
            <a:r>
              <a:rPr lang="en-US" b="1" kern="1200" dirty="0">
                <a:solidFill>
                  <a:prstClr val="white"/>
                </a:solidFill>
                <a:latin typeface="☞GALANO GROTESQUE SEMIBOLD" pitchFamily="2" charset="77"/>
                <a:ea typeface="+mn-ea"/>
                <a:cs typeface="+mn-cs"/>
              </a:rPr>
              <a:t>Table Stakes</a:t>
            </a:r>
            <a:endParaRPr lang="en-IN" b="1" kern="1200" dirty="0">
              <a:solidFill>
                <a:prstClr val="white"/>
              </a:solidFill>
              <a:latin typeface="☞GALANO GROTESQUE SEMIBOLD" pitchFamily="2" charset="77"/>
              <a:ea typeface="+mn-ea"/>
              <a:cs typeface="+mn-cs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D67EA055-275C-467F-BCA4-1716B1AB7ACA}"/>
              </a:ext>
            </a:extLst>
          </p:cNvPr>
          <p:cNvSpPr txBox="1"/>
          <p:nvPr/>
        </p:nvSpPr>
        <p:spPr>
          <a:xfrm flipH="1">
            <a:off x="3545492" y="1318223"/>
            <a:ext cx="592402" cy="190086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defTabSz="914240">
              <a:buClrTx/>
              <a:defRPr/>
            </a:pPr>
            <a:r>
              <a:rPr 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ea typeface="Calibri Light" charset="0"/>
                <a:cs typeface="Segoe UI" panose="020B0502040204020203" pitchFamily="34" charset="0"/>
              </a:rPr>
              <a:t>Purpose</a:t>
            </a:r>
            <a:endParaRPr lang="en-US" sz="1200" b="1" kern="1200" dirty="0">
              <a:solidFill>
                <a:prstClr val="black">
                  <a:lumMod val="75000"/>
                  <a:lumOff val="25000"/>
                </a:prstClr>
              </a:solidFill>
              <a:latin typeface="Segoe UI" panose="020B0502040204020203" pitchFamily="34" charset="0"/>
              <a:ea typeface="Calibri Light" charset="0"/>
              <a:cs typeface="Segoe UI" panose="020B0502040204020203" pitchFamily="34" charset="0"/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2791D9ED-BD31-4621-A32E-4DA7122565BA}"/>
              </a:ext>
            </a:extLst>
          </p:cNvPr>
          <p:cNvGrpSpPr/>
          <p:nvPr/>
        </p:nvGrpSpPr>
        <p:grpSpPr>
          <a:xfrm>
            <a:off x="8161315" y="1420241"/>
            <a:ext cx="427778" cy="570991"/>
            <a:chOff x="12468225" y="5961063"/>
            <a:chExt cx="793750" cy="1039812"/>
          </a:xfrm>
          <a:solidFill>
            <a:schemeClr val="bg1"/>
          </a:solidFill>
        </p:grpSpPr>
        <p:sp>
          <p:nvSpPr>
            <p:cNvPr id="75" name="Freeform 17">
              <a:extLst>
                <a:ext uri="{FF2B5EF4-FFF2-40B4-BE49-F238E27FC236}">
                  <a16:creationId xmlns:a16="http://schemas.microsoft.com/office/drawing/2014/main" id="{EEDA4838-FD90-46B4-8898-08C4771A28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92063" y="5961063"/>
              <a:ext cx="339725" cy="319087"/>
            </a:xfrm>
            <a:custGeom>
              <a:avLst/>
              <a:gdLst>
                <a:gd name="T0" fmla="*/ 262 w 504"/>
                <a:gd name="T1" fmla="*/ 0 h 472"/>
                <a:gd name="T2" fmla="*/ 287 w 504"/>
                <a:gd name="T3" fmla="*/ 25 h 472"/>
                <a:gd name="T4" fmla="*/ 340 w 504"/>
                <a:gd name="T5" fmla="*/ 103 h 472"/>
                <a:gd name="T6" fmla="*/ 367 w 504"/>
                <a:gd name="T7" fmla="*/ 123 h 472"/>
                <a:gd name="T8" fmla="*/ 465 w 504"/>
                <a:gd name="T9" fmla="*/ 152 h 472"/>
                <a:gd name="T10" fmla="*/ 484 w 504"/>
                <a:gd name="T11" fmla="*/ 211 h 472"/>
                <a:gd name="T12" fmla="*/ 422 w 504"/>
                <a:gd name="T13" fmla="*/ 286 h 472"/>
                <a:gd name="T14" fmla="*/ 410 w 504"/>
                <a:gd name="T15" fmla="*/ 325 h 472"/>
                <a:gd name="T16" fmla="*/ 415 w 504"/>
                <a:gd name="T17" fmla="*/ 425 h 472"/>
                <a:gd name="T18" fmla="*/ 366 w 504"/>
                <a:gd name="T19" fmla="*/ 461 h 472"/>
                <a:gd name="T20" fmla="*/ 274 w 504"/>
                <a:gd name="T21" fmla="*/ 424 h 472"/>
                <a:gd name="T22" fmla="*/ 232 w 504"/>
                <a:gd name="T23" fmla="*/ 424 h 472"/>
                <a:gd name="T24" fmla="*/ 142 w 504"/>
                <a:gd name="T25" fmla="*/ 460 h 472"/>
                <a:gd name="T26" fmla="*/ 91 w 504"/>
                <a:gd name="T27" fmla="*/ 424 h 472"/>
                <a:gd name="T28" fmla="*/ 96 w 504"/>
                <a:gd name="T29" fmla="*/ 325 h 472"/>
                <a:gd name="T30" fmla="*/ 83 w 504"/>
                <a:gd name="T31" fmla="*/ 285 h 472"/>
                <a:gd name="T32" fmla="*/ 26 w 504"/>
                <a:gd name="T33" fmla="*/ 216 h 472"/>
                <a:gd name="T34" fmla="*/ 46 w 504"/>
                <a:gd name="T35" fmla="*/ 150 h 472"/>
                <a:gd name="T36" fmla="*/ 136 w 504"/>
                <a:gd name="T37" fmla="*/ 125 h 472"/>
                <a:gd name="T38" fmla="*/ 169 w 504"/>
                <a:gd name="T39" fmla="*/ 100 h 472"/>
                <a:gd name="T40" fmla="*/ 219 w 504"/>
                <a:gd name="T41" fmla="*/ 25 h 472"/>
                <a:gd name="T42" fmla="*/ 244 w 504"/>
                <a:gd name="T43" fmla="*/ 0 h 472"/>
                <a:gd name="T44" fmla="*/ 262 w 504"/>
                <a:gd name="T45" fmla="*/ 0 h 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04" h="472">
                  <a:moveTo>
                    <a:pt x="262" y="0"/>
                  </a:moveTo>
                  <a:cubicBezTo>
                    <a:pt x="270" y="9"/>
                    <a:pt x="280" y="16"/>
                    <a:pt x="287" y="25"/>
                  </a:cubicBezTo>
                  <a:cubicBezTo>
                    <a:pt x="305" y="51"/>
                    <a:pt x="321" y="78"/>
                    <a:pt x="340" y="103"/>
                  </a:cubicBezTo>
                  <a:cubicBezTo>
                    <a:pt x="346" y="112"/>
                    <a:pt x="357" y="120"/>
                    <a:pt x="367" y="123"/>
                  </a:cubicBezTo>
                  <a:cubicBezTo>
                    <a:pt x="400" y="134"/>
                    <a:pt x="433" y="142"/>
                    <a:pt x="465" y="152"/>
                  </a:cubicBezTo>
                  <a:cubicBezTo>
                    <a:pt x="496" y="161"/>
                    <a:pt x="504" y="186"/>
                    <a:pt x="484" y="211"/>
                  </a:cubicBezTo>
                  <a:cubicBezTo>
                    <a:pt x="464" y="237"/>
                    <a:pt x="443" y="262"/>
                    <a:pt x="422" y="286"/>
                  </a:cubicBezTo>
                  <a:cubicBezTo>
                    <a:pt x="412" y="298"/>
                    <a:pt x="409" y="310"/>
                    <a:pt x="410" y="325"/>
                  </a:cubicBezTo>
                  <a:cubicBezTo>
                    <a:pt x="412" y="358"/>
                    <a:pt x="414" y="392"/>
                    <a:pt x="415" y="425"/>
                  </a:cubicBezTo>
                  <a:cubicBezTo>
                    <a:pt x="416" y="456"/>
                    <a:pt x="394" y="471"/>
                    <a:pt x="366" y="461"/>
                  </a:cubicBezTo>
                  <a:cubicBezTo>
                    <a:pt x="335" y="449"/>
                    <a:pt x="304" y="437"/>
                    <a:pt x="274" y="424"/>
                  </a:cubicBezTo>
                  <a:cubicBezTo>
                    <a:pt x="260" y="418"/>
                    <a:pt x="246" y="418"/>
                    <a:pt x="232" y="424"/>
                  </a:cubicBezTo>
                  <a:cubicBezTo>
                    <a:pt x="202" y="437"/>
                    <a:pt x="172" y="448"/>
                    <a:pt x="142" y="460"/>
                  </a:cubicBezTo>
                  <a:cubicBezTo>
                    <a:pt x="112" y="472"/>
                    <a:pt x="90" y="456"/>
                    <a:pt x="91" y="424"/>
                  </a:cubicBezTo>
                  <a:cubicBezTo>
                    <a:pt x="92" y="391"/>
                    <a:pt x="94" y="358"/>
                    <a:pt x="96" y="325"/>
                  </a:cubicBezTo>
                  <a:cubicBezTo>
                    <a:pt x="97" y="310"/>
                    <a:pt x="93" y="297"/>
                    <a:pt x="83" y="285"/>
                  </a:cubicBezTo>
                  <a:cubicBezTo>
                    <a:pt x="64" y="263"/>
                    <a:pt x="45" y="239"/>
                    <a:pt x="26" y="216"/>
                  </a:cubicBezTo>
                  <a:cubicBezTo>
                    <a:pt x="0" y="185"/>
                    <a:pt x="7" y="161"/>
                    <a:pt x="46" y="150"/>
                  </a:cubicBezTo>
                  <a:cubicBezTo>
                    <a:pt x="76" y="142"/>
                    <a:pt x="106" y="133"/>
                    <a:pt x="136" y="125"/>
                  </a:cubicBezTo>
                  <a:cubicBezTo>
                    <a:pt x="151" y="121"/>
                    <a:pt x="161" y="113"/>
                    <a:pt x="169" y="100"/>
                  </a:cubicBezTo>
                  <a:cubicBezTo>
                    <a:pt x="185" y="75"/>
                    <a:pt x="201" y="50"/>
                    <a:pt x="219" y="25"/>
                  </a:cubicBezTo>
                  <a:cubicBezTo>
                    <a:pt x="225" y="16"/>
                    <a:pt x="235" y="9"/>
                    <a:pt x="244" y="0"/>
                  </a:cubicBezTo>
                  <a:cubicBezTo>
                    <a:pt x="250" y="0"/>
                    <a:pt x="256" y="0"/>
                    <a:pt x="262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914240">
                <a:buClrTx/>
                <a:defRPr/>
              </a:pPr>
              <a:endParaRPr lang="en-IN" sz="1800" kern="1200">
                <a:solidFill>
                  <a:prstClr val="black"/>
                </a:solidFill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76" name="Freeform 18">
              <a:extLst>
                <a:ext uri="{FF2B5EF4-FFF2-40B4-BE49-F238E27FC236}">
                  <a16:creationId xmlns:a16="http://schemas.microsoft.com/office/drawing/2014/main" id="{ACDFA76C-457C-4DA1-862F-44AB044E83B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84100" y="6338888"/>
              <a:ext cx="757238" cy="661987"/>
            </a:xfrm>
            <a:custGeom>
              <a:avLst/>
              <a:gdLst>
                <a:gd name="T0" fmla="*/ 556 w 1120"/>
                <a:gd name="T1" fmla="*/ 976 h 976"/>
                <a:gd name="T2" fmla="*/ 276 w 1120"/>
                <a:gd name="T3" fmla="*/ 976 h 976"/>
                <a:gd name="T4" fmla="*/ 235 w 1120"/>
                <a:gd name="T5" fmla="*/ 935 h 976"/>
                <a:gd name="T6" fmla="*/ 235 w 1120"/>
                <a:gd name="T7" fmla="*/ 680 h 976"/>
                <a:gd name="T8" fmla="*/ 217 w 1120"/>
                <a:gd name="T9" fmla="*/ 641 h 976"/>
                <a:gd name="T10" fmla="*/ 9 w 1120"/>
                <a:gd name="T11" fmla="*/ 288 h 976"/>
                <a:gd name="T12" fmla="*/ 3 w 1120"/>
                <a:gd name="T13" fmla="*/ 95 h 976"/>
                <a:gd name="T14" fmla="*/ 105 w 1120"/>
                <a:gd name="T15" fmla="*/ 2 h 976"/>
                <a:gd name="T16" fmla="*/ 204 w 1120"/>
                <a:gd name="T17" fmla="*/ 103 h 976"/>
                <a:gd name="T18" fmla="*/ 205 w 1120"/>
                <a:gd name="T19" fmla="*/ 215 h 976"/>
                <a:gd name="T20" fmla="*/ 506 w 1120"/>
                <a:gd name="T21" fmla="*/ 554 h 976"/>
                <a:gd name="T22" fmla="*/ 908 w 1120"/>
                <a:gd name="T23" fmla="*/ 264 h 976"/>
                <a:gd name="T24" fmla="*/ 914 w 1120"/>
                <a:gd name="T25" fmla="*/ 146 h 976"/>
                <a:gd name="T26" fmla="*/ 915 w 1120"/>
                <a:gd name="T27" fmla="*/ 93 h 976"/>
                <a:gd name="T28" fmla="*/ 1015 w 1120"/>
                <a:gd name="T29" fmla="*/ 2 h 976"/>
                <a:gd name="T30" fmla="*/ 1115 w 1120"/>
                <a:gd name="T31" fmla="*/ 94 h 976"/>
                <a:gd name="T32" fmla="*/ 1084 w 1120"/>
                <a:gd name="T33" fmla="*/ 384 h 976"/>
                <a:gd name="T34" fmla="*/ 899 w 1120"/>
                <a:gd name="T35" fmla="*/ 641 h 976"/>
                <a:gd name="T36" fmla="*/ 876 w 1120"/>
                <a:gd name="T37" fmla="*/ 688 h 976"/>
                <a:gd name="T38" fmla="*/ 877 w 1120"/>
                <a:gd name="T39" fmla="*/ 931 h 976"/>
                <a:gd name="T40" fmla="*/ 830 w 1120"/>
                <a:gd name="T41" fmla="*/ 976 h 976"/>
                <a:gd name="T42" fmla="*/ 556 w 1120"/>
                <a:gd name="T43" fmla="*/ 976 h 9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20" h="976">
                  <a:moveTo>
                    <a:pt x="556" y="976"/>
                  </a:moveTo>
                  <a:cubicBezTo>
                    <a:pt x="463" y="976"/>
                    <a:pt x="369" y="976"/>
                    <a:pt x="276" y="976"/>
                  </a:cubicBezTo>
                  <a:cubicBezTo>
                    <a:pt x="246" y="976"/>
                    <a:pt x="235" y="965"/>
                    <a:pt x="235" y="935"/>
                  </a:cubicBezTo>
                  <a:cubicBezTo>
                    <a:pt x="235" y="850"/>
                    <a:pt x="235" y="765"/>
                    <a:pt x="235" y="680"/>
                  </a:cubicBezTo>
                  <a:cubicBezTo>
                    <a:pt x="236" y="663"/>
                    <a:pt x="230" y="651"/>
                    <a:pt x="217" y="641"/>
                  </a:cubicBezTo>
                  <a:cubicBezTo>
                    <a:pt x="102" y="550"/>
                    <a:pt x="30" y="433"/>
                    <a:pt x="9" y="288"/>
                  </a:cubicBezTo>
                  <a:cubicBezTo>
                    <a:pt x="0" y="224"/>
                    <a:pt x="1" y="159"/>
                    <a:pt x="3" y="95"/>
                  </a:cubicBezTo>
                  <a:cubicBezTo>
                    <a:pt x="4" y="40"/>
                    <a:pt x="53" y="0"/>
                    <a:pt x="105" y="2"/>
                  </a:cubicBezTo>
                  <a:cubicBezTo>
                    <a:pt x="160" y="4"/>
                    <a:pt x="203" y="47"/>
                    <a:pt x="204" y="103"/>
                  </a:cubicBezTo>
                  <a:cubicBezTo>
                    <a:pt x="205" y="140"/>
                    <a:pt x="204" y="178"/>
                    <a:pt x="205" y="215"/>
                  </a:cubicBezTo>
                  <a:cubicBezTo>
                    <a:pt x="208" y="383"/>
                    <a:pt x="339" y="531"/>
                    <a:pt x="506" y="554"/>
                  </a:cubicBezTo>
                  <a:cubicBezTo>
                    <a:pt x="700" y="581"/>
                    <a:pt x="873" y="457"/>
                    <a:pt x="908" y="264"/>
                  </a:cubicBezTo>
                  <a:cubicBezTo>
                    <a:pt x="915" y="225"/>
                    <a:pt x="912" y="185"/>
                    <a:pt x="914" y="146"/>
                  </a:cubicBezTo>
                  <a:cubicBezTo>
                    <a:pt x="914" y="128"/>
                    <a:pt x="913" y="111"/>
                    <a:pt x="915" y="93"/>
                  </a:cubicBezTo>
                  <a:cubicBezTo>
                    <a:pt x="920" y="41"/>
                    <a:pt x="963" y="2"/>
                    <a:pt x="1015" y="2"/>
                  </a:cubicBezTo>
                  <a:cubicBezTo>
                    <a:pt x="1067" y="2"/>
                    <a:pt x="1113" y="41"/>
                    <a:pt x="1115" y="94"/>
                  </a:cubicBezTo>
                  <a:cubicBezTo>
                    <a:pt x="1120" y="192"/>
                    <a:pt x="1119" y="290"/>
                    <a:pt x="1084" y="384"/>
                  </a:cubicBezTo>
                  <a:cubicBezTo>
                    <a:pt x="1046" y="487"/>
                    <a:pt x="986" y="573"/>
                    <a:pt x="899" y="641"/>
                  </a:cubicBezTo>
                  <a:cubicBezTo>
                    <a:pt x="883" y="653"/>
                    <a:pt x="876" y="667"/>
                    <a:pt x="876" y="688"/>
                  </a:cubicBezTo>
                  <a:cubicBezTo>
                    <a:pt x="877" y="769"/>
                    <a:pt x="877" y="850"/>
                    <a:pt x="877" y="931"/>
                  </a:cubicBezTo>
                  <a:cubicBezTo>
                    <a:pt x="877" y="968"/>
                    <a:pt x="868" y="976"/>
                    <a:pt x="830" y="976"/>
                  </a:cubicBezTo>
                  <a:cubicBezTo>
                    <a:pt x="739" y="976"/>
                    <a:pt x="648" y="976"/>
                    <a:pt x="556" y="97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914240">
                <a:buClrTx/>
                <a:defRPr/>
              </a:pPr>
              <a:endParaRPr lang="en-IN" sz="1800" kern="1200">
                <a:solidFill>
                  <a:prstClr val="black"/>
                </a:solidFill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77" name="Freeform 19">
              <a:extLst>
                <a:ext uri="{FF2B5EF4-FFF2-40B4-BE49-F238E27FC236}">
                  <a16:creationId xmlns:a16="http://schemas.microsoft.com/office/drawing/2014/main" id="{0FA8A641-5D8A-431F-A179-A5AF2D37EFD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42863" y="6362700"/>
              <a:ext cx="234950" cy="233362"/>
            </a:xfrm>
            <a:custGeom>
              <a:avLst/>
              <a:gdLst>
                <a:gd name="T0" fmla="*/ 1 w 346"/>
                <a:gd name="T1" fmla="*/ 174 h 346"/>
                <a:gd name="T2" fmla="*/ 172 w 346"/>
                <a:gd name="T3" fmla="*/ 1 h 346"/>
                <a:gd name="T4" fmla="*/ 346 w 346"/>
                <a:gd name="T5" fmla="*/ 174 h 346"/>
                <a:gd name="T6" fmla="*/ 173 w 346"/>
                <a:gd name="T7" fmla="*/ 346 h 346"/>
                <a:gd name="T8" fmla="*/ 1 w 346"/>
                <a:gd name="T9" fmla="*/ 174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6" h="346">
                  <a:moveTo>
                    <a:pt x="1" y="174"/>
                  </a:moveTo>
                  <a:cubicBezTo>
                    <a:pt x="0" y="79"/>
                    <a:pt x="77" y="1"/>
                    <a:pt x="172" y="1"/>
                  </a:cubicBezTo>
                  <a:cubicBezTo>
                    <a:pt x="268" y="0"/>
                    <a:pt x="346" y="79"/>
                    <a:pt x="346" y="174"/>
                  </a:cubicBezTo>
                  <a:cubicBezTo>
                    <a:pt x="346" y="269"/>
                    <a:pt x="269" y="346"/>
                    <a:pt x="173" y="346"/>
                  </a:cubicBezTo>
                  <a:cubicBezTo>
                    <a:pt x="78" y="346"/>
                    <a:pt x="1" y="269"/>
                    <a:pt x="1" y="17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914240">
                <a:buClrTx/>
                <a:defRPr/>
              </a:pPr>
              <a:endParaRPr lang="en-IN" sz="1800" kern="1200">
                <a:solidFill>
                  <a:prstClr val="black"/>
                </a:solidFill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78" name="Freeform 20">
              <a:extLst>
                <a:ext uri="{FF2B5EF4-FFF2-40B4-BE49-F238E27FC236}">
                  <a16:creationId xmlns:a16="http://schemas.microsoft.com/office/drawing/2014/main" id="{0328DE16-9CD7-44BB-BBF6-29E8197B95B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68300" y="6051550"/>
              <a:ext cx="193675" cy="195262"/>
            </a:xfrm>
            <a:custGeom>
              <a:avLst/>
              <a:gdLst>
                <a:gd name="T0" fmla="*/ 288 w 288"/>
                <a:gd name="T1" fmla="*/ 53 h 288"/>
                <a:gd name="T2" fmla="*/ 270 w 288"/>
                <a:gd name="T3" fmla="*/ 84 h 288"/>
                <a:gd name="T4" fmla="*/ 86 w 288"/>
                <a:gd name="T5" fmla="*/ 269 h 288"/>
                <a:gd name="T6" fmla="*/ 19 w 288"/>
                <a:gd name="T7" fmla="*/ 269 h 288"/>
                <a:gd name="T8" fmla="*/ 20 w 288"/>
                <a:gd name="T9" fmla="*/ 203 h 288"/>
                <a:gd name="T10" fmla="*/ 205 w 288"/>
                <a:gd name="T11" fmla="*/ 18 h 288"/>
                <a:gd name="T12" fmla="*/ 257 w 288"/>
                <a:gd name="T13" fmla="*/ 8 h 288"/>
                <a:gd name="T14" fmla="*/ 288 w 288"/>
                <a:gd name="T15" fmla="*/ 53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8" h="288">
                  <a:moveTo>
                    <a:pt x="288" y="53"/>
                  </a:moveTo>
                  <a:cubicBezTo>
                    <a:pt x="282" y="64"/>
                    <a:pt x="278" y="76"/>
                    <a:pt x="270" y="84"/>
                  </a:cubicBezTo>
                  <a:cubicBezTo>
                    <a:pt x="209" y="146"/>
                    <a:pt x="148" y="208"/>
                    <a:pt x="86" y="269"/>
                  </a:cubicBezTo>
                  <a:cubicBezTo>
                    <a:pt x="66" y="288"/>
                    <a:pt x="37" y="288"/>
                    <a:pt x="19" y="269"/>
                  </a:cubicBezTo>
                  <a:cubicBezTo>
                    <a:pt x="1" y="251"/>
                    <a:pt x="0" y="222"/>
                    <a:pt x="20" y="203"/>
                  </a:cubicBezTo>
                  <a:cubicBezTo>
                    <a:pt x="81" y="141"/>
                    <a:pt x="143" y="79"/>
                    <a:pt x="205" y="18"/>
                  </a:cubicBezTo>
                  <a:cubicBezTo>
                    <a:pt x="220" y="3"/>
                    <a:pt x="238" y="0"/>
                    <a:pt x="257" y="8"/>
                  </a:cubicBezTo>
                  <a:cubicBezTo>
                    <a:pt x="275" y="17"/>
                    <a:pt x="284" y="31"/>
                    <a:pt x="288" y="5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914240">
                <a:buClrTx/>
                <a:defRPr/>
              </a:pPr>
              <a:endParaRPr lang="en-IN" sz="1800" kern="1200">
                <a:solidFill>
                  <a:prstClr val="black"/>
                </a:solidFill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79" name="Freeform 21">
              <a:extLst>
                <a:ext uri="{FF2B5EF4-FFF2-40B4-BE49-F238E27FC236}">
                  <a16:creationId xmlns:a16="http://schemas.microsoft.com/office/drawing/2014/main" id="{A7E769F1-5E8A-486A-97C0-3E316EC5A7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68225" y="6051550"/>
              <a:ext cx="195263" cy="193675"/>
            </a:xfrm>
            <a:custGeom>
              <a:avLst/>
              <a:gdLst>
                <a:gd name="T0" fmla="*/ 235 w 288"/>
                <a:gd name="T1" fmla="*/ 287 h 287"/>
                <a:gd name="T2" fmla="*/ 204 w 288"/>
                <a:gd name="T3" fmla="*/ 270 h 287"/>
                <a:gd name="T4" fmla="*/ 19 w 288"/>
                <a:gd name="T5" fmla="*/ 86 h 287"/>
                <a:gd name="T6" fmla="*/ 19 w 288"/>
                <a:gd name="T7" fmla="*/ 18 h 287"/>
                <a:gd name="T8" fmla="*/ 85 w 288"/>
                <a:gd name="T9" fmla="*/ 19 h 287"/>
                <a:gd name="T10" fmla="*/ 270 w 288"/>
                <a:gd name="T11" fmla="*/ 204 h 287"/>
                <a:gd name="T12" fmla="*/ 280 w 288"/>
                <a:gd name="T13" fmla="*/ 257 h 287"/>
                <a:gd name="T14" fmla="*/ 235 w 288"/>
                <a:gd name="T15" fmla="*/ 287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8" h="287">
                  <a:moveTo>
                    <a:pt x="235" y="287"/>
                  </a:moveTo>
                  <a:cubicBezTo>
                    <a:pt x="225" y="281"/>
                    <a:pt x="212" y="278"/>
                    <a:pt x="204" y="270"/>
                  </a:cubicBezTo>
                  <a:cubicBezTo>
                    <a:pt x="142" y="209"/>
                    <a:pt x="80" y="147"/>
                    <a:pt x="19" y="86"/>
                  </a:cubicBezTo>
                  <a:cubicBezTo>
                    <a:pt x="0" y="66"/>
                    <a:pt x="0" y="37"/>
                    <a:pt x="19" y="18"/>
                  </a:cubicBezTo>
                  <a:cubicBezTo>
                    <a:pt x="37" y="0"/>
                    <a:pt x="65" y="0"/>
                    <a:pt x="85" y="19"/>
                  </a:cubicBezTo>
                  <a:cubicBezTo>
                    <a:pt x="147" y="80"/>
                    <a:pt x="208" y="142"/>
                    <a:pt x="270" y="204"/>
                  </a:cubicBezTo>
                  <a:cubicBezTo>
                    <a:pt x="285" y="219"/>
                    <a:pt x="288" y="237"/>
                    <a:pt x="280" y="257"/>
                  </a:cubicBezTo>
                  <a:cubicBezTo>
                    <a:pt x="272" y="275"/>
                    <a:pt x="257" y="284"/>
                    <a:pt x="235" y="28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914240">
                <a:buClrTx/>
                <a:defRPr/>
              </a:pPr>
              <a:endParaRPr lang="en-IN" sz="1800" kern="1200">
                <a:solidFill>
                  <a:prstClr val="black"/>
                </a:solidFill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5B7CDF2D-6518-0C4E-B021-E23465E1D878}"/>
              </a:ext>
            </a:extLst>
          </p:cNvPr>
          <p:cNvSpPr txBox="1"/>
          <p:nvPr/>
        </p:nvSpPr>
        <p:spPr>
          <a:xfrm flipH="1">
            <a:off x="4907188" y="1325198"/>
            <a:ext cx="934581" cy="190086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defTabSz="914240">
              <a:buClrTx/>
              <a:defRPr/>
            </a:pPr>
            <a:r>
              <a:rPr 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ea typeface="Calibri Light" charset="0"/>
                <a:cs typeface="Segoe UI" panose="020B0502040204020203" pitchFamily="34" charset="0"/>
              </a:rPr>
              <a:t>LIVELIHOOD</a:t>
            </a:r>
            <a:endParaRPr lang="en-US" sz="1200" b="1" kern="1200" dirty="0">
              <a:solidFill>
                <a:prstClr val="black">
                  <a:lumMod val="75000"/>
                  <a:lumOff val="25000"/>
                </a:prstClr>
              </a:solidFill>
              <a:latin typeface="Segoe UI" panose="020B0502040204020203" pitchFamily="34" charset="0"/>
              <a:ea typeface="Calibri Light" charset="0"/>
              <a:cs typeface="Segoe UI" panose="020B0502040204020203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DD8713F-2198-A744-BD6A-1FEDAAC7367D}"/>
              </a:ext>
            </a:extLst>
          </p:cNvPr>
          <p:cNvSpPr txBox="1"/>
          <p:nvPr/>
        </p:nvSpPr>
        <p:spPr>
          <a:xfrm flipH="1">
            <a:off x="6241167" y="1318223"/>
            <a:ext cx="1783823" cy="223021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defTabSz="914240">
              <a:buClrTx/>
              <a:defRPr/>
            </a:pPr>
            <a:r>
              <a:rPr 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ea typeface="Calibri Light" charset="0"/>
                <a:cs typeface="Segoe UI" panose="020B0502040204020203" pitchFamily="34" charset="0"/>
              </a:rPr>
              <a:t>Career Prospects</a:t>
            </a:r>
            <a:endParaRPr lang="en-US" sz="1200" b="1" kern="1200" dirty="0">
              <a:solidFill>
                <a:prstClr val="black">
                  <a:lumMod val="75000"/>
                  <a:lumOff val="25000"/>
                </a:prstClr>
              </a:solidFill>
              <a:latin typeface="Segoe UI" panose="020B0502040204020203" pitchFamily="34" charset="0"/>
              <a:ea typeface="Calibri Light" charset="0"/>
              <a:cs typeface="Segoe UI" panose="020B0502040204020203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ECC4A017-2853-0A44-A665-12798D2F1DF1}"/>
              </a:ext>
            </a:extLst>
          </p:cNvPr>
          <p:cNvSpPr txBox="1"/>
          <p:nvPr/>
        </p:nvSpPr>
        <p:spPr>
          <a:xfrm flipH="1">
            <a:off x="3545491" y="1923192"/>
            <a:ext cx="1783823" cy="19471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defTabSz="914240">
              <a:buClrTx/>
              <a:defRPr/>
            </a:pPr>
            <a:r>
              <a:rPr 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ea typeface="Calibri Light" charset="0"/>
                <a:cs typeface="Segoe UI" panose="020B0502040204020203" pitchFamily="34" charset="0"/>
              </a:rPr>
              <a:t>Legacy</a:t>
            </a:r>
            <a:endParaRPr lang="en-US" sz="1200" b="1" kern="1200" dirty="0">
              <a:solidFill>
                <a:prstClr val="black">
                  <a:lumMod val="75000"/>
                  <a:lumOff val="25000"/>
                </a:prstClr>
              </a:solidFill>
              <a:latin typeface="Segoe UI" panose="020B0502040204020203" pitchFamily="34" charset="0"/>
              <a:ea typeface="Calibri Light" charset="0"/>
              <a:cs typeface="Segoe UI" panose="020B0502040204020203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FE1FCB4-B1A4-E641-930A-6957388D2B80}"/>
              </a:ext>
            </a:extLst>
          </p:cNvPr>
          <p:cNvSpPr txBox="1"/>
          <p:nvPr/>
        </p:nvSpPr>
        <p:spPr>
          <a:xfrm>
            <a:off x="2100479" y="4244267"/>
            <a:ext cx="1227460" cy="23083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240">
              <a:buClrTx/>
              <a:defRPr/>
            </a:pPr>
            <a:r>
              <a:rPr lang="en-US" sz="1500" b="1" kern="1200" dirty="0">
                <a:solidFill>
                  <a:prstClr val="white"/>
                </a:solidFill>
                <a:latin typeface="☞GALANO GROTESQUE" pitchFamily="2" charset="77"/>
                <a:ea typeface="+mn-ea"/>
                <a:cs typeface="+mn-cs"/>
              </a:rPr>
              <a:t>Operational </a:t>
            </a:r>
            <a:endParaRPr lang="en-IN" sz="1500" b="1" kern="1200" dirty="0">
              <a:solidFill>
                <a:prstClr val="white"/>
              </a:solidFill>
              <a:latin typeface="☞GALANO GROTESQUE" pitchFamily="2" charset="77"/>
              <a:ea typeface="+mn-ea"/>
              <a:cs typeface="+mn-cs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58F508BE-36B6-DF42-BD6B-FF5D2F06AE48}"/>
              </a:ext>
            </a:extLst>
          </p:cNvPr>
          <p:cNvSpPr txBox="1"/>
          <p:nvPr/>
        </p:nvSpPr>
        <p:spPr>
          <a:xfrm flipH="1">
            <a:off x="4468147" y="1923192"/>
            <a:ext cx="1783823" cy="222166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defTabSz="914240">
              <a:buClrTx/>
              <a:defRPr/>
            </a:pPr>
            <a:r>
              <a:rPr lang="en-US" sz="1200" b="1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ea typeface="Calibri Light" charset="0"/>
                <a:cs typeface="Segoe UI" panose="020B0502040204020203" pitchFamily="34" charset="0"/>
              </a:rPr>
              <a:t>Growth &amp; Development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086B8361-5164-3848-9694-01C50E18A0D4}"/>
              </a:ext>
            </a:extLst>
          </p:cNvPr>
          <p:cNvSpPr txBox="1"/>
          <p:nvPr/>
        </p:nvSpPr>
        <p:spPr>
          <a:xfrm flipH="1">
            <a:off x="6331406" y="1609425"/>
            <a:ext cx="1308973" cy="222166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defTabSz="914240">
              <a:buClrTx/>
              <a:defRPr/>
            </a:pPr>
            <a:r>
              <a:rPr lang="en-US" sz="1200" b="1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ea typeface="Calibri Light" charset="0"/>
                <a:cs typeface="Segoe UI" panose="020B0502040204020203" pitchFamily="34" charset="0"/>
              </a:rPr>
              <a:t>Self-Confidence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45D64469-7027-8641-892D-65F8D8F3E757}"/>
              </a:ext>
            </a:extLst>
          </p:cNvPr>
          <p:cNvSpPr txBox="1"/>
          <p:nvPr/>
        </p:nvSpPr>
        <p:spPr>
          <a:xfrm flipH="1">
            <a:off x="3359611" y="1615058"/>
            <a:ext cx="1308973" cy="222166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defTabSz="914240">
              <a:buClrTx/>
              <a:defRPr/>
            </a:pPr>
            <a:r>
              <a:rPr lang="en-US" sz="1200" b="1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ea typeface="Calibri Light" charset="0"/>
                <a:cs typeface="Segoe UI" panose="020B0502040204020203" pitchFamily="34" charset="0"/>
              </a:rPr>
              <a:t>Self-Respect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F98D6027-E848-C34C-99DE-F144337CFCAE}"/>
              </a:ext>
            </a:extLst>
          </p:cNvPr>
          <p:cNvSpPr txBox="1"/>
          <p:nvPr/>
        </p:nvSpPr>
        <p:spPr>
          <a:xfrm flipH="1">
            <a:off x="4637245" y="1597903"/>
            <a:ext cx="1480043" cy="199661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defTabSz="914240">
              <a:buClrTx/>
              <a:defRPr/>
            </a:pPr>
            <a:r>
              <a:rPr lang="en-US" sz="1200" b="1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ea typeface="Calibri Light" charset="0"/>
                <a:cs typeface="Segoe UI" panose="020B0502040204020203" pitchFamily="34" charset="0"/>
              </a:rPr>
              <a:t>Achieving Potential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3F4036FC-818F-B44B-992C-0648B902D919}"/>
              </a:ext>
            </a:extLst>
          </p:cNvPr>
          <p:cNvSpPr txBox="1"/>
          <p:nvPr/>
        </p:nvSpPr>
        <p:spPr>
          <a:xfrm flipH="1">
            <a:off x="6433741" y="1942497"/>
            <a:ext cx="1563728" cy="222166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defTabSz="914240">
              <a:buClrTx/>
              <a:defRPr/>
            </a:pPr>
            <a:r>
              <a:rPr lang="en-US" sz="1200" b="1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ea typeface="Calibri Light" charset="0"/>
                <a:cs typeface="Segoe UI" panose="020B0502040204020203" pitchFamily="34" charset="0"/>
              </a:rPr>
              <a:t>Quality of Life</a:t>
            </a:r>
          </a:p>
        </p:txBody>
      </p:sp>
      <p:sp>
        <p:nvSpPr>
          <p:cNvPr id="71" name="Up-Down Arrow 70">
            <a:extLst>
              <a:ext uri="{FF2B5EF4-FFF2-40B4-BE49-F238E27FC236}">
                <a16:creationId xmlns:a16="http://schemas.microsoft.com/office/drawing/2014/main" id="{6CAB6BBF-A160-DE45-A479-23E07FDE6F11}"/>
              </a:ext>
            </a:extLst>
          </p:cNvPr>
          <p:cNvSpPr/>
          <p:nvPr/>
        </p:nvSpPr>
        <p:spPr>
          <a:xfrm rot="1651443">
            <a:off x="1044459" y="834642"/>
            <a:ext cx="282743" cy="3676511"/>
          </a:xfrm>
          <a:prstGeom prst="up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Segoe UI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5E917067-88BD-0542-BC7E-7ACDE2A4B950}"/>
              </a:ext>
            </a:extLst>
          </p:cNvPr>
          <p:cNvSpPr txBox="1"/>
          <p:nvPr/>
        </p:nvSpPr>
        <p:spPr>
          <a:xfrm rot="17890276">
            <a:off x="-259677" y="2407800"/>
            <a:ext cx="24256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600" b="1" kern="1200" dirty="0">
                <a:solidFill>
                  <a:prstClr val="black"/>
                </a:solidFill>
                <a:latin typeface="☞GALANO GROTESQUE" pitchFamily="2" charset="77"/>
                <a:ea typeface="+mn-ea"/>
                <a:cs typeface="+mn-cs"/>
              </a:rPr>
              <a:t>BUYER-SELLER</a:t>
            </a:r>
            <a:r>
              <a:rPr lang="en-US" sz="1500" b="1" kern="1200" dirty="0">
                <a:solidFill>
                  <a:prstClr val="black"/>
                </a:solidFill>
                <a:latin typeface="☞GALANO GROTESQUE" pitchFamily="2" charset="77"/>
                <a:ea typeface="+mn-ea"/>
                <a:cs typeface="+mn-cs"/>
              </a:rPr>
              <a:t> TRUST</a:t>
            </a:r>
          </a:p>
        </p:txBody>
      </p:sp>
      <p:pic>
        <p:nvPicPr>
          <p:cNvPr id="32" name="Picture 31" descr="Logo&#10;&#10;Description automatically generated with medium confidence">
            <a:extLst>
              <a:ext uri="{FF2B5EF4-FFF2-40B4-BE49-F238E27FC236}">
                <a16:creationId xmlns:a16="http://schemas.microsoft.com/office/drawing/2014/main" id="{1342A9D5-E39C-2C49-8AA5-A23A78A253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6462" y="4453707"/>
            <a:ext cx="1355687" cy="653936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876CF077-3724-3E54-875A-3599CBB06342}"/>
              </a:ext>
            </a:extLst>
          </p:cNvPr>
          <p:cNvSpPr txBox="1"/>
          <p:nvPr/>
        </p:nvSpPr>
        <p:spPr>
          <a:xfrm flipH="1">
            <a:off x="5464155" y="2547857"/>
            <a:ext cx="1270912" cy="21256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defTabSz="914240">
              <a:buClrTx/>
              <a:defRPr/>
            </a:pPr>
            <a:r>
              <a:rPr lang="en-US" sz="1800" b="1" dirty="0">
                <a:solidFill>
                  <a:srgbClr val="F46E2D"/>
                </a:solidFill>
                <a:latin typeface="Oswald" pitchFamily="2" charset="77"/>
                <a:ea typeface="Calibri Light" charset="0"/>
                <a:cs typeface="Segoe UI" panose="020B0502040204020203" pitchFamily="34" charset="0"/>
              </a:rPr>
              <a:t>Purpose</a:t>
            </a:r>
            <a:endParaRPr lang="en-US" sz="1800" b="1" kern="1200" dirty="0">
              <a:solidFill>
                <a:srgbClr val="F46E2D"/>
              </a:solidFill>
              <a:latin typeface="Oswald" pitchFamily="2" charset="77"/>
              <a:ea typeface="Calibri Light" charset="0"/>
              <a:cs typeface="Segoe UI" panose="020B0502040204020203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FDE1C73-96B1-3011-D413-E4E8E37B4E44}"/>
              </a:ext>
            </a:extLst>
          </p:cNvPr>
          <p:cNvSpPr txBox="1"/>
          <p:nvPr/>
        </p:nvSpPr>
        <p:spPr>
          <a:xfrm flipH="1">
            <a:off x="7193106" y="3973103"/>
            <a:ext cx="1333979" cy="221524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 defTabSz="914240">
              <a:buClrTx/>
              <a:defRPr/>
            </a:pPr>
            <a:r>
              <a:rPr lang="en-US" sz="1800" b="1" dirty="0">
                <a:solidFill>
                  <a:srgbClr val="F46E2D"/>
                </a:solidFill>
                <a:latin typeface="Oswald" pitchFamily="2" charset="77"/>
                <a:ea typeface="Calibri Light" charset="0"/>
                <a:cs typeface="Segoe UI" panose="020B0502040204020203" pitchFamily="34" charset="0"/>
              </a:rPr>
              <a:t>LIVELIHOOD</a:t>
            </a:r>
            <a:endParaRPr lang="en-US" sz="1800" b="1" kern="1200" dirty="0">
              <a:solidFill>
                <a:srgbClr val="F46E2D"/>
              </a:solidFill>
              <a:latin typeface="Oswald" pitchFamily="2" charset="77"/>
              <a:ea typeface="Calibri Light" charset="0"/>
              <a:cs typeface="Segoe UI" panose="020B0502040204020203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C3CDE0E-3202-71E9-FD0F-C2E0D5A8A608}"/>
              </a:ext>
            </a:extLst>
          </p:cNvPr>
          <p:cNvSpPr txBox="1"/>
          <p:nvPr/>
        </p:nvSpPr>
        <p:spPr>
          <a:xfrm flipH="1">
            <a:off x="6879460" y="2547790"/>
            <a:ext cx="1774003" cy="244674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 defTabSz="914240">
              <a:buClrTx/>
              <a:defRPr/>
            </a:pPr>
            <a:r>
              <a:rPr lang="en-US" sz="1800" b="1" dirty="0">
                <a:solidFill>
                  <a:srgbClr val="F46E2D"/>
                </a:solidFill>
                <a:latin typeface="Oswald" pitchFamily="2" charset="77"/>
                <a:ea typeface="Calibri Light" charset="0"/>
                <a:cs typeface="Segoe UI" panose="020B0502040204020203" pitchFamily="34" charset="0"/>
              </a:rPr>
              <a:t>Career Prospects</a:t>
            </a:r>
            <a:endParaRPr lang="en-US" sz="1800" b="1" kern="1200" dirty="0">
              <a:solidFill>
                <a:srgbClr val="F46E2D"/>
              </a:solidFill>
              <a:latin typeface="Oswald" pitchFamily="2" charset="77"/>
              <a:ea typeface="Calibri Light" charset="0"/>
              <a:cs typeface="Segoe UI" panose="020B0502040204020203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263CF0A-4067-7B50-1A92-606489D7E6E0}"/>
              </a:ext>
            </a:extLst>
          </p:cNvPr>
          <p:cNvSpPr txBox="1"/>
          <p:nvPr/>
        </p:nvSpPr>
        <p:spPr>
          <a:xfrm flipH="1">
            <a:off x="5561531" y="2890653"/>
            <a:ext cx="807213" cy="254392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defTabSz="914240">
              <a:buClrTx/>
              <a:defRPr/>
            </a:pPr>
            <a:r>
              <a:rPr lang="en-US" sz="1800" b="1" dirty="0">
                <a:solidFill>
                  <a:srgbClr val="F46E2D"/>
                </a:solidFill>
                <a:latin typeface="Oswald" pitchFamily="2" charset="77"/>
                <a:ea typeface="Calibri Light" charset="0"/>
                <a:cs typeface="Segoe UI" panose="020B0502040204020203" pitchFamily="34" charset="0"/>
              </a:rPr>
              <a:t>Legacy</a:t>
            </a:r>
            <a:endParaRPr lang="en-US" sz="1800" b="1" kern="1200" dirty="0">
              <a:solidFill>
                <a:srgbClr val="F46E2D"/>
              </a:solidFill>
              <a:latin typeface="Oswald" pitchFamily="2" charset="77"/>
              <a:ea typeface="Calibri Light" charset="0"/>
              <a:cs typeface="Segoe UI" panose="020B0502040204020203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3366D20-3DBF-C1D5-6493-222554D58F41}"/>
              </a:ext>
            </a:extLst>
          </p:cNvPr>
          <p:cNvSpPr txBox="1"/>
          <p:nvPr/>
        </p:nvSpPr>
        <p:spPr>
          <a:xfrm flipH="1">
            <a:off x="5022741" y="3298604"/>
            <a:ext cx="1673317" cy="580976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 defTabSz="914240">
              <a:buClrTx/>
              <a:defRPr/>
            </a:pPr>
            <a:r>
              <a:rPr lang="en-US" sz="1800" b="1" kern="1200" dirty="0">
                <a:solidFill>
                  <a:srgbClr val="F46E2D"/>
                </a:solidFill>
                <a:latin typeface="Oswald" pitchFamily="2" charset="77"/>
                <a:ea typeface="Calibri Light" charset="0"/>
                <a:cs typeface="Segoe UI" panose="020B0502040204020203" pitchFamily="34" charset="0"/>
              </a:rPr>
              <a:t>Growth &amp; Development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8F9702D-FD66-5DFA-5E31-E759A196C8EC}"/>
              </a:ext>
            </a:extLst>
          </p:cNvPr>
          <p:cNvSpPr txBox="1"/>
          <p:nvPr/>
        </p:nvSpPr>
        <p:spPr>
          <a:xfrm flipH="1">
            <a:off x="5126965" y="3961997"/>
            <a:ext cx="2267812" cy="243736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defTabSz="914240">
              <a:buClrTx/>
              <a:defRPr/>
            </a:pPr>
            <a:r>
              <a:rPr lang="en-US" sz="1800" b="1" kern="1200" dirty="0">
                <a:solidFill>
                  <a:srgbClr val="F46E2D"/>
                </a:solidFill>
                <a:latin typeface="Oswald" pitchFamily="2" charset="77"/>
                <a:ea typeface="Calibri Light" charset="0"/>
                <a:cs typeface="Segoe UI" panose="020B0502040204020203" pitchFamily="34" charset="0"/>
              </a:rPr>
              <a:t>Self-Confidence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C40249C-A117-6C21-6B59-DBE796E3EF92}"/>
              </a:ext>
            </a:extLst>
          </p:cNvPr>
          <p:cNvSpPr txBox="1"/>
          <p:nvPr/>
        </p:nvSpPr>
        <p:spPr>
          <a:xfrm flipH="1">
            <a:off x="7133078" y="2918392"/>
            <a:ext cx="1404810" cy="243736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 defTabSz="914240">
              <a:buClrTx/>
              <a:defRPr/>
            </a:pPr>
            <a:r>
              <a:rPr lang="en-US" sz="1800" b="1" kern="1200" dirty="0">
                <a:solidFill>
                  <a:srgbClr val="F46E2D"/>
                </a:solidFill>
                <a:latin typeface="Oswald" pitchFamily="2" charset="77"/>
                <a:ea typeface="Calibri Light" charset="0"/>
                <a:cs typeface="Segoe UI" panose="020B0502040204020203" pitchFamily="34" charset="0"/>
              </a:rPr>
              <a:t>Self-Respect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8890627-EA19-12A5-A255-6E7C9A74508D}"/>
              </a:ext>
            </a:extLst>
          </p:cNvPr>
          <p:cNvSpPr txBox="1"/>
          <p:nvPr/>
        </p:nvSpPr>
        <p:spPr>
          <a:xfrm flipH="1">
            <a:off x="6937914" y="3605297"/>
            <a:ext cx="1844361" cy="1285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 defTabSz="914240">
              <a:buClrTx/>
              <a:defRPr/>
            </a:pPr>
            <a:r>
              <a:rPr lang="en-US" sz="1800" b="1" kern="1200" dirty="0">
                <a:solidFill>
                  <a:srgbClr val="F46E2D"/>
                </a:solidFill>
                <a:latin typeface="Oswald" pitchFamily="2" charset="77"/>
                <a:ea typeface="Calibri Light" charset="0"/>
                <a:cs typeface="Segoe UI" panose="020B0502040204020203" pitchFamily="34" charset="0"/>
              </a:rPr>
              <a:t>Achieving Potential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FDC05C6-805C-C3C4-7C80-D0402A32D5D6}"/>
              </a:ext>
            </a:extLst>
          </p:cNvPr>
          <p:cNvSpPr txBox="1"/>
          <p:nvPr/>
        </p:nvSpPr>
        <p:spPr>
          <a:xfrm flipH="1">
            <a:off x="6878269" y="3267655"/>
            <a:ext cx="1914427" cy="243736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 defTabSz="914240">
              <a:buClrTx/>
              <a:defRPr/>
            </a:pPr>
            <a:r>
              <a:rPr lang="en-US" sz="1800" b="1" kern="1200" dirty="0">
                <a:solidFill>
                  <a:srgbClr val="F46E2D"/>
                </a:solidFill>
                <a:latin typeface="Oswald" pitchFamily="2" charset="77"/>
                <a:ea typeface="Calibri Light" charset="0"/>
                <a:cs typeface="Segoe UI" panose="020B0502040204020203" pitchFamily="34" charset="0"/>
              </a:rPr>
              <a:t>Quality of Life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6EF7F45-6634-AD72-E21C-9B2F67071CCE}"/>
              </a:ext>
            </a:extLst>
          </p:cNvPr>
          <p:cNvSpPr txBox="1"/>
          <p:nvPr/>
        </p:nvSpPr>
        <p:spPr>
          <a:xfrm>
            <a:off x="3080792" y="111736"/>
            <a:ext cx="54561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400" dirty="0">
                <a:solidFill>
                  <a:srgbClr val="F46E2D"/>
                </a:solidFill>
                <a:latin typeface="Oswald SemiBold"/>
                <a:cs typeface="Oswald SemiBold"/>
              </a:rPr>
              <a:t>Think about the HUMAN: </a:t>
            </a:r>
          </a:p>
          <a:p>
            <a:pPr algn="ctr" defTabSz="685800">
              <a:buClrTx/>
            </a:pPr>
            <a:r>
              <a:rPr lang="en-US" sz="2400" dirty="0">
                <a:solidFill>
                  <a:srgbClr val="F46E2D"/>
                </a:solidFill>
                <a:latin typeface="Oswald SemiBold"/>
                <a:cs typeface="Oswald SemiBold"/>
              </a:rPr>
              <a:t>Related to the unique individual’s own life. </a:t>
            </a:r>
          </a:p>
        </p:txBody>
      </p:sp>
    </p:spTree>
    <p:extLst>
      <p:ext uri="{BB962C8B-B14F-4D97-AF65-F5344CB8AC3E}">
        <p14:creationId xmlns:p14="http://schemas.microsoft.com/office/powerpoint/2010/main" val="782115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B639EE3-74B3-9B4A-BE9C-345C406C4609}"/>
              </a:ext>
            </a:extLst>
          </p:cNvPr>
          <p:cNvGrpSpPr/>
          <p:nvPr/>
        </p:nvGrpSpPr>
        <p:grpSpPr>
          <a:xfrm>
            <a:off x="224517" y="128588"/>
            <a:ext cx="8422024" cy="5028462"/>
            <a:chOff x="1443037" y="1268760"/>
            <a:chExt cx="9010729" cy="5047032"/>
          </a:xfrm>
        </p:grpSpPr>
        <p:sp>
          <p:nvSpPr>
            <p:cNvPr id="94" name="Freeform 10">
              <a:extLst>
                <a:ext uri="{FF2B5EF4-FFF2-40B4-BE49-F238E27FC236}">
                  <a16:creationId xmlns:a16="http://schemas.microsoft.com/office/drawing/2014/main" id="{7C023EF8-F3EE-4F51-B3AD-2C69779131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3037" y="1268760"/>
              <a:ext cx="5551732" cy="5047032"/>
            </a:xfrm>
            <a:custGeom>
              <a:avLst/>
              <a:gdLst>
                <a:gd name="T0" fmla="*/ 480 w 957"/>
                <a:gd name="T1" fmla="*/ 0 h 870"/>
                <a:gd name="T2" fmla="*/ 0 w 957"/>
                <a:gd name="T3" fmla="*/ 870 h 870"/>
                <a:gd name="T4" fmla="*/ 957 w 957"/>
                <a:gd name="T5" fmla="*/ 870 h 870"/>
                <a:gd name="T6" fmla="*/ 480 w 957"/>
                <a:gd name="T7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7" h="870">
                  <a:moveTo>
                    <a:pt x="480" y="0"/>
                  </a:moveTo>
                  <a:lnTo>
                    <a:pt x="0" y="870"/>
                  </a:lnTo>
                  <a:lnTo>
                    <a:pt x="957" y="870"/>
                  </a:lnTo>
                  <a:lnTo>
                    <a:pt x="480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914240">
                <a:buClrTx/>
                <a:defRPr/>
              </a:pPr>
              <a:endParaRPr lang="en-IN" sz="1800" kern="1200" dirty="0">
                <a:solidFill>
                  <a:prstClr val="black"/>
                </a:solidFill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FDA7FC80-8279-44A4-A003-07F0A12D516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2475" y="4823101"/>
              <a:ext cx="4408487" cy="1189038"/>
            </a:xfrm>
            <a:custGeom>
              <a:avLst/>
              <a:gdLst>
                <a:gd name="T0" fmla="*/ 0 w 2777"/>
                <a:gd name="T1" fmla="*/ 751 h 751"/>
                <a:gd name="T2" fmla="*/ 2777 w 2777"/>
                <a:gd name="T3" fmla="*/ 751 h 751"/>
                <a:gd name="T4" fmla="*/ 2364 w 2777"/>
                <a:gd name="T5" fmla="*/ 0 h 751"/>
                <a:gd name="T6" fmla="*/ 413 w 2777"/>
                <a:gd name="T7" fmla="*/ 0 h 751"/>
                <a:gd name="T8" fmla="*/ 0 w 2777"/>
                <a:gd name="T9" fmla="*/ 751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77" h="751">
                  <a:moveTo>
                    <a:pt x="0" y="751"/>
                  </a:moveTo>
                  <a:lnTo>
                    <a:pt x="2777" y="751"/>
                  </a:lnTo>
                  <a:lnTo>
                    <a:pt x="2364" y="0"/>
                  </a:lnTo>
                  <a:lnTo>
                    <a:pt x="413" y="0"/>
                  </a:lnTo>
                  <a:lnTo>
                    <a:pt x="0" y="75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914240">
                <a:buClrTx/>
                <a:defRPr/>
              </a:pPr>
              <a:endParaRPr lang="en-IN" sz="1800" kern="1200">
                <a:solidFill>
                  <a:prstClr val="black"/>
                </a:solidFill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0D0C7513-3734-4086-9C3E-0EE6EE3E52D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5581" y="3518176"/>
              <a:ext cx="2962275" cy="1184275"/>
            </a:xfrm>
            <a:custGeom>
              <a:avLst/>
              <a:gdLst>
                <a:gd name="T0" fmla="*/ 411 w 1866"/>
                <a:gd name="T1" fmla="*/ 0 h 746"/>
                <a:gd name="T2" fmla="*/ 0 w 1866"/>
                <a:gd name="T3" fmla="*/ 746 h 746"/>
                <a:gd name="T4" fmla="*/ 1866 w 1866"/>
                <a:gd name="T5" fmla="*/ 746 h 746"/>
                <a:gd name="T6" fmla="*/ 1453 w 1866"/>
                <a:gd name="T7" fmla="*/ 0 h 746"/>
                <a:gd name="T8" fmla="*/ 411 w 1866"/>
                <a:gd name="T9" fmla="*/ 0 h 7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66" h="746">
                  <a:moveTo>
                    <a:pt x="411" y="0"/>
                  </a:moveTo>
                  <a:lnTo>
                    <a:pt x="0" y="746"/>
                  </a:lnTo>
                  <a:lnTo>
                    <a:pt x="1866" y="746"/>
                  </a:lnTo>
                  <a:lnTo>
                    <a:pt x="1453" y="0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914240">
                <a:buClrTx/>
                <a:defRPr/>
              </a:pPr>
              <a:endParaRPr lang="en-IN" sz="1800" kern="1200">
                <a:solidFill>
                  <a:prstClr val="black"/>
                </a:solidFill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B25AC171-51B8-41AB-821B-B9C5C85B11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7100" y="2016401"/>
              <a:ext cx="1519237" cy="1381125"/>
            </a:xfrm>
            <a:custGeom>
              <a:avLst/>
              <a:gdLst>
                <a:gd name="T0" fmla="*/ 480 w 957"/>
                <a:gd name="T1" fmla="*/ 0 h 870"/>
                <a:gd name="T2" fmla="*/ 0 w 957"/>
                <a:gd name="T3" fmla="*/ 870 h 870"/>
                <a:gd name="T4" fmla="*/ 957 w 957"/>
                <a:gd name="T5" fmla="*/ 870 h 870"/>
                <a:gd name="T6" fmla="*/ 480 w 957"/>
                <a:gd name="T7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7" h="870">
                  <a:moveTo>
                    <a:pt x="480" y="0"/>
                  </a:moveTo>
                  <a:lnTo>
                    <a:pt x="0" y="870"/>
                  </a:lnTo>
                  <a:lnTo>
                    <a:pt x="957" y="870"/>
                  </a:lnTo>
                  <a:lnTo>
                    <a:pt x="48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914240">
                <a:buClrTx/>
                <a:defRPr/>
              </a:pPr>
              <a:endParaRPr lang="en-IN" sz="1800" kern="1200">
                <a:solidFill>
                  <a:prstClr val="black"/>
                </a:solidFill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8364EAC5-8EA8-4B9F-8720-BB00BC5C4284}"/>
                </a:ext>
              </a:extLst>
            </p:cNvPr>
            <p:cNvSpPr txBox="1"/>
            <p:nvPr/>
          </p:nvSpPr>
          <p:spPr>
            <a:xfrm>
              <a:off x="3497425" y="2914517"/>
              <a:ext cx="1448457" cy="231684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 defTabSz="914240">
                <a:buClrTx/>
                <a:defRPr/>
              </a:pPr>
              <a:r>
                <a:rPr lang="en-US" sz="1500" b="1" kern="1200" dirty="0">
                  <a:solidFill>
                    <a:prstClr val="white"/>
                  </a:solidFill>
                  <a:latin typeface="☞GALANO GROTESQUE" pitchFamily="2" charset="77"/>
                  <a:ea typeface="+mn-ea"/>
                  <a:cs typeface="+mn-cs"/>
                </a:rPr>
                <a:t>Personal </a:t>
              </a:r>
              <a:endParaRPr lang="en-IN" sz="1500" b="1" kern="1200" dirty="0">
                <a:solidFill>
                  <a:prstClr val="white"/>
                </a:solidFill>
                <a:latin typeface="☞GALANO GROTESQUE" pitchFamily="2" charset="77"/>
                <a:ea typeface="+mn-ea"/>
                <a:cs typeface="+mn-cs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F3E20BD-D3EF-4A62-9968-C15E9C4B7092}"/>
                </a:ext>
              </a:extLst>
            </p:cNvPr>
            <p:cNvSpPr txBox="1"/>
            <p:nvPr/>
          </p:nvSpPr>
          <p:spPr>
            <a:xfrm>
              <a:off x="3672900" y="4044426"/>
              <a:ext cx="1170391" cy="231684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defTabSz="914240">
                <a:buClrTx/>
                <a:defRPr/>
              </a:pPr>
              <a:r>
                <a:rPr lang="en-US" sz="1500" b="1" kern="1200" dirty="0">
                  <a:solidFill>
                    <a:prstClr val="white"/>
                  </a:solidFill>
                  <a:latin typeface="☞GALANO GROTESQUE" pitchFamily="2" charset="77"/>
                  <a:ea typeface="+mn-ea"/>
                  <a:cs typeface="+mn-cs"/>
                </a:rPr>
                <a:t>Emotional</a:t>
              </a:r>
              <a:endParaRPr lang="en-IN" sz="1500" b="1" kern="1200" dirty="0">
                <a:solidFill>
                  <a:prstClr val="white"/>
                </a:solidFill>
                <a:latin typeface="☞GALANO GROTESQUE" pitchFamily="2" charset="77"/>
                <a:ea typeface="+mn-ea"/>
                <a:cs typeface="+mn-cs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AE70D2FC-6AFF-4DF1-9E08-39095ACB3F58}"/>
                </a:ext>
              </a:extLst>
            </p:cNvPr>
            <p:cNvSpPr txBox="1"/>
            <p:nvPr/>
          </p:nvSpPr>
          <p:spPr>
            <a:xfrm rot="17689662">
              <a:off x="2881694" y="2541605"/>
              <a:ext cx="1590619" cy="230504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 defTabSz="914240">
                <a:buClrTx/>
                <a:defRPr/>
              </a:pPr>
              <a:r>
                <a:rPr lang="en-US" b="1" kern="1200" dirty="0">
                  <a:solidFill>
                    <a:prstClr val="white"/>
                  </a:solidFill>
                  <a:latin typeface="☞GALANO GROTESQUE SEMIBOLD" pitchFamily="2" charset="77"/>
                  <a:ea typeface="+mn-ea"/>
                  <a:cs typeface="+mn-cs"/>
                </a:rPr>
                <a:t>Unique</a:t>
              </a:r>
              <a:endParaRPr lang="en-IN" b="1" kern="1200" dirty="0">
                <a:solidFill>
                  <a:prstClr val="white"/>
                </a:solidFill>
                <a:latin typeface="☞GALANO GROTESQUE SEMIBOLD" pitchFamily="2" charset="77"/>
                <a:ea typeface="+mn-ea"/>
                <a:cs typeface="+mn-cs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3268311C-963C-4BD7-A667-A906C0D5AA94}"/>
                </a:ext>
              </a:extLst>
            </p:cNvPr>
            <p:cNvSpPr txBox="1"/>
            <p:nvPr/>
          </p:nvSpPr>
          <p:spPr>
            <a:xfrm rot="17702586">
              <a:off x="2214168" y="3887569"/>
              <a:ext cx="1438271" cy="230504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 defTabSz="914240">
                <a:buClrTx/>
                <a:defRPr/>
              </a:pPr>
              <a:r>
                <a:rPr lang="en-US" b="1" kern="1200" dirty="0">
                  <a:solidFill>
                    <a:prstClr val="white"/>
                  </a:solidFill>
                  <a:latin typeface="☞GALANO GROTESQUE SEMIBOLD" pitchFamily="2" charset="77"/>
                  <a:ea typeface="+mn-ea"/>
                  <a:cs typeface="+mn-cs"/>
                </a:rPr>
                <a:t>Differentiated</a:t>
              </a:r>
              <a:endParaRPr lang="en-IN" b="1" kern="1200" dirty="0">
                <a:solidFill>
                  <a:prstClr val="white"/>
                </a:solidFill>
                <a:latin typeface="☞GALANO GROTESQUE SEMIBOLD" pitchFamily="2" charset="77"/>
                <a:ea typeface="+mn-ea"/>
                <a:cs typeface="+mn-cs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7B8AD4B4-8B89-4FF3-A4A1-4AAC5975168D}"/>
                </a:ext>
              </a:extLst>
            </p:cNvPr>
            <p:cNvSpPr txBox="1"/>
            <p:nvPr/>
          </p:nvSpPr>
          <p:spPr>
            <a:xfrm rot="17842622">
              <a:off x="1486758" y="5223898"/>
              <a:ext cx="1393344" cy="230504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 defTabSz="914240">
                <a:buClrTx/>
                <a:defRPr/>
              </a:pPr>
              <a:r>
                <a:rPr lang="en-US" b="1" kern="1200" dirty="0">
                  <a:solidFill>
                    <a:prstClr val="white"/>
                  </a:solidFill>
                  <a:latin typeface="☞GALANO GROTESQUE SEMIBOLD" pitchFamily="2" charset="77"/>
                  <a:ea typeface="+mn-ea"/>
                  <a:cs typeface="+mn-cs"/>
                </a:rPr>
                <a:t>Table Stakes</a:t>
              </a:r>
              <a:endParaRPr lang="en-IN" b="1" kern="1200" dirty="0">
                <a:solidFill>
                  <a:prstClr val="white"/>
                </a:solidFill>
                <a:latin typeface="☞GALANO GROTESQUE SEMIBOLD" pitchFamily="2" charset="77"/>
                <a:ea typeface="+mn-ea"/>
                <a:cs typeface="+mn-cs"/>
              </a:endParaRPr>
            </a:p>
          </p:txBody>
        </p: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2791D9ED-BD31-4621-A32E-4DA7122565BA}"/>
                </a:ext>
              </a:extLst>
            </p:cNvPr>
            <p:cNvGrpSpPr/>
            <p:nvPr/>
          </p:nvGrpSpPr>
          <p:grpSpPr>
            <a:xfrm>
              <a:off x="9925603" y="2505608"/>
              <a:ext cx="457680" cy="599561"/>
              <a:chOff x="12468225" y="5961063"/>
              <a:chExt cx="793750" cy="1039812"/>
            </a:xfrm>
            <a:solidFill>
              <a:schemeClr val="bg1"/>
            </a:solidFill>
          </p:grpSpPr>
          <p:sp>
            <p:nvSpPr>
              <p:cNvPr id="75" name="Freeform 17">
                <a:extLst>
                  <a:ext uri="{FF2B5EF4-FFF2-40B4-BE49-F238E27FC236}">
                    <a16:creationId xmlns:a16="http://schemas.microsoft.com/office/drawing/2014/main" id="{EEDA4838-FD90-46B4-8898-08C4771A28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692063" y="5961063"/>
                <a:ext cx="339725" cy="319087"/>
              </a:xfrm>
              <a:custGeom>
                <a:avLst/>
                <a:gdLst>
                  <a:gd name="T0" fmla="*/ 262 w 504"/>
                  <a:gd name="T1" fmla="*/ 0 h 472"/>
                  <a:gd name="T2" fmla="*/ 287 w 504"/>
                  <a:gd name="T3" fmla="*/ 25 h 472"/>
                  <a:gd name="T4" fmla="*/ 340 w 504"/>
                  <a:gd name="T5" fmla="*/ 103 h 472"/>
                  <a:gd name="T6" fmla="*/ 367 w 504"/>
                  <a:gd name="T7" fmla="*/ 123 h 472"/>
                  <a:gd name="T8" fmla="*/ 465 w 504"/>
                  <a:gd name="T9" fmla="*/ 152 h 472"/>
                  <a:gd name="T10" fmla="*/ 484 w 504"/>
                  <a:gd name="T11" fmla="*/ 211 h 472"/>
                  <a:gd name="T12" fmla="*/ 422 w 504"/>
                  <a:gd name="T13" fmla="*/ 286 h 472"/>
                  <a:gd name="T14" fmla="*/ 410 w 504"/>
                  <a:gd name="T15" fmla="*/ 325 h 472"/>
                  <a:gd name="T16" fmla="*/ 415 w 504"/>
                  <a:gd name="T17" fmla="*/ 425 h 472"/>
                  <a:gd name="T18" fmla="*/ 366 w 504"/>
                  <a:gd name="T19" fmla="*/ 461 h 472"/>
                  <a:gd name="T20" fmla="*/ 274 w 504"/>
                  <a:gd name="T21" fmla="*/ 424 h 472"/>
                  <a:gd name="T22" fmla="*/ 232 w 504"/>
                  <a:gd name="T23" fmla="*/ 424 h 472"/>
                  <a:gd name="T24" fmla="*/ 142 w 504"/>
                  <a:gd name="T25" fmla="*/ 460 h 472"/>
                  <a:gd name="T26" fmla="*/ 91 w 504"/>
                  <a:gd name="T27" fmla="*/ 424 h 472"/>
                  <a:gd name="T28" fmla="*/ 96 w 504"/>
                  <a:gd name="T29" fmla="*/ 325 h 472"/>
                  <a:gd name="T30" fmla="*/ 83 w 504"/>
                  <a:gd name="T31" fmla="*/ 285 h 472"/>
                  <a:gd name="T32" fmla="*/ 26 w 504"/>
                  <a:gd name="T33" fmla="*/ 216 h 472"/>
                  <a:gd name="T34" fmla="*/ 46 w 504"/>
                  <a:gd name="T35" fmla="*/ 150 h 472"/>
                  <a:gd name="T36" fmla="*/ 136 w 504"/>
                  <a:gd name="T37" fmla="*/ 125 h 472"/>
                  <a:gd name="T38" fmla="*/ 169 w 504"/>
                  <a:gd name="T39" fmla="*/ 100 h 472"/>
                  <a:gd name="T40" fmla="*/ 219 w 504"/>
                  <a:gd name="T41" fmla="*/ 25 h 472"/>
                  <a:gd name="T42" fmla="*/ 244 w 504"/>
                  <a:gd name="T43" fmla="*/ 0 h 472"/>
                  <a:gd name="T44" fmla="*/ 262 w 504"/>
                  <a:gd name="T45" fmla="*/ 0 h 4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04" h="472">
                    <a:moveTo>
                      <a:pt x="262" y="0"/>
                    </a:moveTo>
                    <a:cubicBezTo>
                      <a:pt x="270" y="9"/>
                      <a:pt x="280" y="16"/>
                      <a:pt x="287" y="25"/>
                    </a:cubicBezTo>
                    <a:cubicBezTo>
                      <a:pt x="305" y="51"/>
                      <a:pt x="321" y="78"/>
                      <a:pt x="340" y="103"/>
                    </a:cubicBezTo>
                    <a:cubicBezTo>
                      <a:pt x="346" y="112"/>
                      <a:pt x="357" y="120"/>
                      <a:pt x="367" y="123"/>
                    </a:cubicBezTo>
                    <a:cubicBezTo>
                      <a:pt x="400" y="134"/>
                      <a:pt x="433" y="142"/>
                      <a:pt x="465" y="152"/>
                    </a:cubicBezTo>
                    <a:cubicBezTo>
                      <a:pt x="496" y="161"/>
                      <a:pt x="504" y="186"/>
                      <a:pt x="484" y="211"/>
                    </a:cubicBezTo>
                    <a:cubicBezTo>
                      <a:pt x="464" y="237"/>
                      <a:pt x="443" y="262"/>
                      <a:pt x="422" y="286"/>
                    </a:cubicBezTo>
                    <a:cubicBezTo>
                      <a:pt x="412" y="298"/>
                      <a:pt x="409" y="310"/>
                      <a:pt x="410" y="325"/>
                    </a:cubicBezTo>
                    <a:cubicBezTo>
                      <a:pt x="412" y="358"/>
                      <a:pt x="414" y="392"/>
                      <a:pt x="415" y="425"/>
                    </a:cubicBezTo>
                    <a:cubicBezTo>
                      <a:pt x="416" y="456"/>
                      <a:pt x="394" y="471"/>
                      <a:pt x="366" y="461"/>
                    </a:cubicBezTo>
                    <a:cubicBezTo>
                      <a:pt x="335" y="449"/>
                      <a:pt x="304" y="437"/>
                      <a:pt x="274" y="424"/>
                    </a:cubicBezTo>
                    <a:cubicBezTo>
                      <a:pt x="260" y="418"/>
                      <a:pt x="246" y="418"/>
                      <a:pt x="232" y="424"/>
                    </a:cubicBezTo>
                    <a:cubicBezTo>
                      <a:pt x="202" y="437"/>
                      <a:pt x="172" y="448"/>
                      <a:pt x="142" y="460"/>
                    </a:cubicBezTo>
                    <a:cubicBezTo>
                      <a:pt x="112" y="472"/>
                      <a:pt x="90" y="456"/>
                      <a:pt x="91" y="424"/>
                    </a:cubicBezTo>
                    <a:cubicBezTo>
                      <a:pt x="92" y="391"/>
                      <a:pt x="94" y="358"/>
                      <a:pt x="96" y="325"/>
                    </a:cubicBezTo>
                    <a:cubicBezTo>
                      <a:pt x="97" y="310"/>
                      <a:pt x="93" y="297"/>
                      <a:pt x="83" y="285"/>
                    </a:cubicBezTo>
                    <a:cubicBezTo>
                      <a:pt x="64" y="263"/>
                      <a:pt x="45" y="239"/>
                      <a:pt x="26" y="216"/>
                    </a:cubicBezTo>
                    <a:cubicBezTo>
                      <a:pt x="0" y="185"/>
                      <a:pt x="7" y="161"/>
                      <a:pt x="46" y="150"/>
                    </a:cubicBezTo>
                    <a:cubicBezTo>
                      <a:pt x="76" y="142"/>
                      <a:pt x="106" y="133"/>
                      <a:pt x="136" y="125"/>
                    </a:cubicBezTo>
                    <a:cubicBezTo>
                      <a:pt x="151" y="121"/>
                      <a:pt x="161" y="113"/>
                      <a:pt x="169" y="100"/>
                    </a:cubicBezTo>
                    <a:cubicBezTo>
                      <a:pt x="185" y="75"/>
                      <a:pt x="201" y="50"/>
                      <a:pt x="219" y="25"/>
                    </a:cubicBezTo>
                    <a:cubicBezTo>
                      <a:pt x="225" y="16"/>
                      <a:pt x="235" y="9"/>
                      <a:pt x="244" y="0"/>
                    </a:cubicBezTo>
                    <a:cubicBezTo>
                      <a:pt x="250" y="0"/>
                      <a:pt x="256" y="0"/>
                      <a:pt x="262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240">
                  <a:buClrTx/>
                  <a:defRPr/>
                </a:pPr>
                <a:endParaRPr lang="en-IN" sz="1800" kern="1200">
                  <a:solidFill>
                    <a:prstClr val="black"/>
                  </a:solidFill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76" name="Freeform 18">
                <a:extLst>
                  <a:ext uri="{FF2B5EF4-FFF2-40B4-BE49-F238E27FC236}">
                    <a16:creationId xmlns:a16="http://schemas.microsoft.com/office/drawing/2014/main" id="{ACDFA76C-457C-4DA1-862F-44AB044E83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84100" y="6338888"/>
                <a:ext cx="757238" cy="661987"/>
              </a:xfrm>
              <a:custGeom>
                <a:avLst/>
                <a:gdLst>
                  <a:gd name="T0" fmla="*/ 556 w 1120"/>
                  <a:gd name="T1" fmla="*/ 976 h 976"/>
                  <a:gd name="T2" fmla="*/ 276 w 1120"/>
                  <a:gd name="T3" fmla="*/ 976 h 976"/>
                  <a:gd name="T4" fmla="*/ 235 w 1120"/>
                  <a:gd name="T5" fmla="*/ 935 h 976"/>
                  <a:gd name="T6" fmla="*/ 235 w 1120"/>
                  <a:gd name="T7" fmla="*/ 680 h 976"/>
                  <a:gd name="T8" fmla="*/ 217 w 1120"/>
                  <a:gd name="T9" fmla="*/ 641 h 976"/>
                  <a:gd name="T10" fmla="*/ 9 w 1120"/>
                  <a:gd name="T11" fmla="*/ 288 h 976"/>
                  <a:gd name="T12" fmla="*/ 3 w 1120"/>
                  <a:gd name="T13" fmla="*/ 95 h 976"/>
                  <a:gd name="T14" fmla="*/ 105 w 1120"/>
                  <a:gd name="T15" fmla="*/ 2 h 976"/>
                  <a:gd name="T16" fmla="*/ 204 w 1120"/>
                  <a:gd name="T17" fmla="*/ 103 h 976"/>
                  <a:gd name="T18" fmla="*/ 205 w 1120"/>
                  <a:gd name="T19" fmla="*/ 215 h 976"/>
                  <a:gd name="T20" fmla="*/ 506 w 1120"/>
                  <a:gd name="T21" fmla="*/ 554 h 976"/>
                  <a:gd name="T22" fmla="*/ 908 w 1120"/>
                  <a:gd name="T23" fmla="*/ 264 h 976"/>
                  <a:gd name="T24" fmla="*/ 914 w 1120"/>
                  <a:gd name="T25" fmla="*/ 146 h 976"/>
                  <a:gd name="T26" fmla="*/ 915 w 1120"/>
                  <a:gd name="T27" fmla="*/ 93 h 976"/>
                  <a:gd name="T28" fmla="*/ 1015 w 1120"/>
                  <a:gd name="T29" fmla="*/ 2 h 976"/>
                  <a:gd name="T30" fmla="*/ 1115 w 1120"/>
                  <a:gd name="T31" fmla="*/ 94 h 976"/>
                  <a:gd name="T32" fmla="*/ 1084 w 1120"/>
                  <a:gd name="T33" fmla="*/ 384 h 976"/>
                  <a:gd name="T34" fmla="*/ 899 w 1120"/>
                  <a:gd name="T35" fmla="*/ 641 h 976"/>
                  <a:gd name="T36" fmla="*/ 876 w 1120"/>
                  <a:gd name="T37" fmla="*/ 688 h 976"/>
                  <a:gd name="T38" fmla="*/ 877 w 1120"/>
                  <a:gd name="T39" fmla="*/ 931 h 976"/>
                  <a:gd name="T40" fmla="*/ 830 w 1120"/>
                  <a:gd name="T41" fmla="*/ 976 h 976"/>
                  <a:gd name="T42" fmla="*/ 556 w 1120"/>
                  <a:gd name="T43" fmla="*/ 976 h 9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20" h="976">
                    <a:moveTo>
                      <a:pt x="556" y="976"/>
                    </a:moveTo>
                    <a:cubicBezTo>
                      <a:pt x="463" y="976"/>
                      <a:pt x="369" y="976"/>
                      <a:pt x="276" y="976"/>
                    </a:cubicBezTo>
                    <a:cubicBezTo>
                      <a:pt x="246" y="976"/>
                      <a:pt x="235" y="965"/>
                      <a:pt x="235" y="935"/>
                    </a:cubicBezTo>
                    <a:cubicBezTo>
                      <a:pt x="235" y="850"/>
                      <a:pt x="235" y="765"/>
                      <a:pt x="235" y="680"/>
                    </a:cubicBezTo>
                    <a:cubicBezTo>
                      <a:pt x="236" y="663"/>
                      <a:pt x="230" y="651"/>
                      <a:pt x="217" y="641"/>
                    </a:cubicBezTo>
                    <a:cubicBezTo>
                      <a:pt x="102" y="550"/>
                      <a:pt x="30" y="433"/>
                      <a:pt x="9" y="288"/>
                    </a:cubicBezTo>
                    <a:cubicBezTo>
                      <a:pt x="0" y="224"/>
                      <a:pt x="1" y="159"/>
                      <a:pt x="3" y="95"/>
                    </a:cubicBezTo>
                    <a:cubicBezTo>
                      <a:pt x="4" y="40"/>
                      <a:pt x="53" y="0"/>
                      <a:pt x="105" y="2"/>
                    </a:cubicBezTo>
                    <a:cubicBezTo>
                      <a:pt x="160" y="4"/>
                      <a:pt x="203" y="47"/>
                      <a:pt x="204" y="103"/>
                    </a:cubicBezTo>
                    <a:cubicBezTo>
                      <a:pt x="205" y="140"/>
                      <a:pt x="204" y="178"/>
                      <a:pt x="205" y="215"/>
                    </a:cubicBezTo>
                    <a:cubicBezTo>
                      <a:pt x="208" y="383"/>
                      <a:pt x="339" y="531"/>
                      <a:pt x="506" y="554"/>
                    </a:cubicBezTo>
                    <a:cubicBezTo>
                      <a:pt x="700" y="581"/>
                      <a:pt x="873" y="457"/>
                      <a:pt x="908" y="264"/>
                    </a:cubicBezTo>
                    <a:cubicBezTo>
                      <a:pt x="915" y="225"/>
                      <a:pt x="912" y="185"/>
                      <a:pt x="914" y="146"/>
                    </a:cubicBezTo>
                    <a:cubicBezTo>
                      <a:pt x="914" y="128"/>
                      <a:pt x="913" y="111"/>
                      <a:pt x="915" y="93"/>
                    </a:cubicBezTo>
                    <a:cubicBezTo>
                      <a:pt x="920" y="41"/>
                      <a:pt x="963" y="2"/>
                      <a:pt x="1015" y="2"/>
                    </a:cubicBezTo>
                    <a:cubicBezTo>
                      <a:pt x="1067" y="2"/>
                      <a:pt x="1113" y="41"/>
                      <a:pt x="1115" y="94"/>
                    </a:cubicBezTo>
                    <a:cubicBezTo>
                      <a:pt x="1120" y="192"/>
                      <a:pt x="1119" y="290"/>
                      <a:pt x="1084" y="384"/>
                    </a:cubicBezTo>
                    <a:cubicBezTo>
                      <a:pt x="1046" y="487"/>
                      <a:pt x="986" y="573"/>
                      <a:pt x="899" y="641"/>
                    </a:cubicBezTo>
                    <a:cubicBezTo>
                      <a:pt x="883" y="653"/>
                      <a:pt x="876" y="667"/>
                      <a:pt x="876" y="688"/>
                    </a:cubicBezTo>
                    <a:cubicBezTo>
                      <a:pt x="877" y="769"/>
                      <a:pt x="877" y="850"/>
                      <a:pt x="877" y="931"/>
                    </a:cubicBezTo>
                    <a:cubicBezTo>
                      <a:pt x="877" y="968"/>
                      <a:pt x="868" y="976"/>
                      <a:pt x="830" y="976"/>
                    </a:cubicBezTo>
                    <a:cubicBezTo>
                      <a:pt x="739" y="976"/>
                      <a:pt x="648" y="976"/>
                      <a:pt x="556" y="97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240">
                  <a:buClrTx/>
                  <a:defRPr/>
                </a:pPr>
                <a:endParaRPr lang="en-IN" sz="1800" kern="1200">
                  <a:solidFill>
                    <a:prstClr val="black"/>
                  </a:solidFill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77" name="Freeform 19">
                <a:extLst>
                  <a:ext uri="{FF2B5EF4-FFF2-40B4-BE49-F238E27FC236}">
                    <a16:creationId xmlns:a16="http://schemas.microsoft.com/office/drawing/2014/main" id="{0FA8A641-5D8A-431F-A179-A5AF2D37EF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2863" y="6362700"/>
                <a:ext cx="234950" cy="233362"/>
              </a:xfrm>
              <a:custGeom>
                <a:avLst/>
                <a:gdLst>
                  <a:gd name="T0" fmla="*/ 1 w 346"/>
                  <a:gd name="T1" fmla="*/ 174 h 346"/>
                  <a:gd name="T2" fmla="*/ 172 w 346"/>
                  <a:gd name="T3" fmla="*/ 1 h 346"/>
                  <a:gd name="T4" fmla="*/ 346 w 346"/>
                  <a:gd name="T5" fmla="*/ 174 h 346"/>
                  <a:gd name="T6" fmla="*/ 173 w 346"/>
                  <a:gd name="T7" fmla="*/ 346 h 346"/>
                  <a:gd name="T8" fmla="*/ 1 w 346"/>
                  <a:gd name="T9" fmla="*/ 174 h 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6" h="346">
                    <a:moveTo>
                      <a:pt x="1" y="174"/>
                    </a:moveTo>
                    <a:cubicBezTo>
                      <a:pt x="0" y="79"/>
                      <a:pt x="77" y="1"/>
                      <a:pt x="172" y="1"/>
                    </a:cubicBezTo>
                    <a:cubicBezTo>
                      <a:pt x="268" y="0"/>
                      <a:pt x="346" y="79"/>
                      <a:pt x="346" y="174"/>
                    </a:cubicBezTo>
                    <a:cubicBezTo>
                      <a:pt x="346" y="269"/>
                      <a:pt x="269" y="346"/>
                      <a:pt x="173" y="346"/>
                    </a:cubicBezTo>
                    <a:cubicBezTo>
                      <a:pt x="78" y="346"/>
                      <a:pt x="1" y="269"/>
                      <a:pt x="1" y="17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240">
                  <a:buClrTx/>
                  <a:defRPr/>
                </a:pPr>
                <a:endParaRPr lang="en-IN" sz="1800" kern="1200">
                  <a:solidFill>
                    <a:prstClr val="black"/>
                  </a:solidFill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78" name="Freeform 20">
                <a:extLst>
                  <a:ext uri="{FF2B5EF4-FFF2-40B4-BE49-F238E27FC236}">
                    <a16:creationId xmlns:a16="http://schemas.microsoft.com/office/drawing/2014/main" id="{0328DE16-9CD7-44BB-BBF6-29E8197B95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68300" y="6051550"/>
                <a:ext cx="193675" cy="195262"/>
              </a:xfrm>
              <a:custGeom>
                <a:avLst/>
                <a:gdLst>
                  <a:gd name="T0" fmla="*/ 288 w 288"/>
                  <a:gd name="T1" fmla="*/ 53 h 288"/>
                  <a:gd name="T2" fmla="*/ 270 w 288"/>
                  <a:gd name="T3" fmla="*/ 84 h 288"/>
                  <a:gd name="T4" fmla="*/ 86 w 288"/>
                  <a:gd name="T5" fmla="*/ 269 h 288"/>
                  <a:gd name="T6" fmla="*/ 19 w 288"/>
                  <a:gd name="T7" fmla="*/ 269 h 288"/>
                  <a:gd name="T8" fmla="*/ 20 w 288"/>
                  <a:gd name="T9" fmla="*/ 203 h 288"/>
                  <a:gd name="T10" fmla="*/ 205 w 288"/>
                  <a:gd name="T11" fmla="*/ 18 h 288"/>
                  <a:gd name="T12" fmla="*/ 257 w 288"/>
                  <a:gd name="T13" fmla="*/ 8 h 288"/>
                  <a:gd name="T14" fmla="*/ 288 w 288"/>
                  <a:gd name="T15" fmla="*/ 53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88" h="288">
                    <a:moveTo>
                      <a:pt x="288" y="53"/>
                    </a:moveTo>
                    <a:cubicBezTo>
                      <a:pt x="282" y="64"/>
                      <a:pt x="278" y="76"/>
                      <a:pt x="270" y="84"/>
                    </a:cubicBezTo>
                    <a:cubicBezTo>
                      <a:pt x="209" y="146"/>
                      <a:pt x="148" y="208"/>
                      <a:pt x="86" y="269"/>
                    </a:cubicBezTo>
                    <a:cubicBezTo>
                      <a:pt x="66" y="288"/>
                      <a:pt x="37" y="288"/>
                      <a:pt x="19" y="269"/>
                    </a:cubicBezTo>
                    <a:cubicBezTo>
                      <a:pt x="1" y="251"/>
                      <a:pt x="0" y="222"/>
                      <a:pt x="20" y="203"/>
                    </a:cubicBezTo>
                    <a:cubicBezTo>
                      <a:pt x="81" y="141"/>
                      <a:pt x="143" y="79"/>
                      <a:pt x="205" y="18"/>
                    </a:cubicBezTo>
                    <a:cubicBezTo>
                      <a:pt x="220" y="3"/>
                      <a:pt x="238" y="0"/>
                      <a:pt x="257" y="8"/>
                    </a:cubicBezTo>
                    <a:cubicBezTo>
                      <a:pt x="275" y="17"/>
                      <a:pt x="284" y="31"/>
                      <a:pt x="288" y="5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240">
                  <a:buClrTx/>
                  <a:defRPr/>
                </a:pPr>
                <a:endParaRPr lang="en-IN" sz="1800" kern="1200">
                  <a:solidFill>
                    <a:prstClr val="black"/>
                  </a:solidFill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79" name="Freeform 21">
                <a:extLst>
                  <a:ext uri="{FF2B5EF4-FFF2-40B4-BE49-F238E27FC236}">
                    <a16:creationId xmlns:a16="http://schemas.microsoft.com/office/drawing/2014/main" id="{A7E769F1-5E8A-486A-97C0-3E316EC5A7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68225" y="6051550"/>
                <a:ext cx="195263" cy="193675"/>
              </a:xfrm>
              <a:custGeom>
                <a:avLst/>
                <a:gdLst>
                  <a:gd name="T0" fmla="*/ 235 w 288"/>
                  <a:gd name="T1" fmla="*/ 287 h 287"/>
                  <a:gd name="T2" fmla="*/ 204 w 288"/>
                  <a:gd name="T3" fmla="*/ 270 h 287"/>
                  <a:gd name="T4" fmla="*/ 19 w 288"/>
                  <a:gd name="T5" fmla="*/ 86 h 287"/>
                  <a:gd name="T6" fmla="*/ 19 w 288"/>
                  <a:gd name="T7" fmla="*/ 18 h 287"/>
                  <a:gd name="T8" fmla="*/ 85 w 288"/>
                  <a:gd name="T9" fmla="*/ 19 h 287"/>
                  <a:gd name="T10" fmla="*/ 270 w 288"/>
                  <a:gd name="T11" fmla="*/ 204 h 287"/>
                  <a:gd name="T12" fmla="*/ 280 w 288"/>
                  <a:gd name="T13" fmla="*/ 257 h 287"/>
                  <a:gd name="T14" fmla="*/ 235 w 288"/>
                  <a:gd name="T15" fmla="*/ 287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88" h="287">
                    <a:moveTo>
                      <a:pt x="235" y="287"/>
                    </a:moveTo>
                    <a:cubicBezTo>
                      <a:pt x="225" y="281"/>
                      <a:pt x="212" y="278"/>
                      <a:pt x="204" y="270"/>
                    </a:cubicBezTo>
                    <a:cubicBezTo>
                      <a:pt x="142" y="209"/>
                      <a:pt x="80" y="147"/>
                      <a:pt x="19" y="86"/>
                    </a:cubicBezTo>
                    <a:cubicBezTo>
                      <a:pt x="0" y="66"/>
                      <a:pt x="0" y="37"/>
                      <a:pt x="19" y="18"/>
                    </a:cubicBezTo>
                    <a:cubicBezTo>
                      <a:pt x="37" y="0"/>
                      <a:pt x="65" y="0"/>
                      <a:pt x="85" y="19"/>
                    </a:cubicBezTo>
                    <a:cubicBezTo>
                      <a:pt x="147" y="80"/>
                      <a:pt x="208" y="142"/>
                      <a:pt x="270" y="204"/>
                    </a:cubicBezTo>
                    <a:cubicBezTo>
                      <a:pt x="285" y="219"/>
                      <a:pt x="288" y="237"/>
                      <a:pt x="280" y="257"/>
                    </a:cubicBezTo>
                    <a:cubicBezTo>
                      <a:pt x="272" y="275"/>
                      <a:pt x="257" y="284"/>
                      <a:pt x="235" y="28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240">
                  <a:buClrTx/>
                  <a:defRPr/>
                </a:pPr>
                <a:endParaRPr lang="en-IN" sz="1800" kern="1200">
                  <a:solidFill>
                    <a:prstClr val="black"/>
                  </a:solidFill>
                  <a:latin typeface="Segoe UI"/>
                  <a:ea typeface="+mn-ea"/>
                  <a:cs typeface="+mn-cs"/>
                </a:endParaRPr>
              </a:p>
            </p:txBody>
          </p:sp>
        </p:grp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E84FF949-CD57-4547-91B0-ADCD5AE1D8BD}"/>
                </a:ext>
              </a:extLst>
            </p:cNvPr>
            <p:cNvGrpSpPr/>
            <p:nvPr/>
          </p:nvGrpSpPr>
          <p:grpSpPr>
            <a:xfrm>
              <a:off x="9855120" y="5121809"/>
              <a:ext cx="598646" cy="599561"/>
              <a:chOff x="11101388" y="5961063"/>
              <a:chExt cx="1038225" cy="1039812"/>
            </a:xfrm>
            <a:solidFill>
              <a:schemeClr val="bg1"/>
            </a:solidFill>
          </p:grpSpPr>
          <p:sp>
            <p:nvSpPr>
              <p:cNvPr id="80" name="Freeform 22">
                <a:extLst>
                  <a:ext uri="{FF2B5EF4-FFF2-40B4-BE49-F238E27FC236}">
                    <a16:creationId xmlns:a16="http://schemas.microsoft.com/office/drawing/2014/main" id="{E15866D1-6E06-4428-A96C-F2525DE585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69663" y="6607175"/>
                <a:ext cx="869950" cy="374650"/>
              </a:xfrm>
              <a:custGeom>
                <a:avLst/>
                <a:gdLst>
                  <a:gd name="T0" fmla="*/ 1288 w 1288"/>
                  <a:gd name="T1" fmla="*/ 187 h 553"/>
                  <a:gd name="T2" fmla="*/ 1251 w 1288"/>
                  <a:gd name="T3" fmla="*/ 225 h 553"/>
                  <a:gd name="T4" fmla="*/ 763 w 1288"/>
                  <a:gd name="T5" fmla="*/ 522 h 553"/>
                  <a:gd name="T6" fmla="*/ 651 w 1288"/>
                  <a:gd name="T7" fmla="*/ 553 h 553"/>
                  <a:gd name="T8" fmla="*/ 18 w 1288"/>
                  <a:gd name="T9" fmla="*/ 553 h 553"/>
                  <a:gd name="T10" fmla="*/ 0 w 1288"/>
                  <a:gd name="T11" fmla="*/ 553 h 553"/>
                  <a:gd name="T12" fmla="*/ 0 w 1288"/>
                  <a:gd name="T13" fmla="*/ 6 h 553"/>
                  <a:gd name="T14" fmla="*/ 183 w 1288"/>
                  <a:gd name="T15" fmla="*/ 50 h 553"/>
                  <a:gd name="T16" fmla="*/ 320 w 1288"/>
                  <a:gd name="T17" fmla="*/ 111 h 553"/>
                  <a:gd name="T18" fmla="*/ 372 w 1288"/>
                  <a:gd name="T19" fmla="*/ 114 h 553"/>
                  <a:gd name="T20" fmla="*/ 506 w 1288"/>
                  <a:gd name="T21" fmla="*/ 114 h 553"/>
                  <a:gd name="T22" fmla="*/ 605 w 1288"/>
                  <a:gd name="T23" fmla="*/ 188 h 553"/>
                  <a:gd name="T24" fmla="*/ 605 w 1288"/>
                  <a:gd name="T25" fmla="*/ 218 h 553"/>
                  <a:gd name="T26" fmla="*/ 564 w 1288"/>
                  <a:gd name="T27" fmla="*/ 251 h 553"/>
                  <a:gd name="T28" fmla="*/ 401 w 1288"/>
                  <a:gd name="T29" fmla="*/ 254 h 553"/>
                  <a:gd name="T30" fmla="*/ 257 w 1288"/>
                  <a:gd name="T31" fmla="*/ 311 h 553"/>
                  <a:gd name="T32" fmla="*/ 250 w 1288"/>
                  <a:gd name="T33" fmla="*/ 349 h 553"/>
                  <a:gd name="T34" fmla="*/ 287 w 1288"/>
                  <a:gd name="T35" fmla="*/ 356 h 553"/>
                  <a:gd name="T36" fmla="*/ 303 w 1288"/>
                  <a:gd name="T37" fmla="*/ 347 h 553"/>
                  <a:gd name="T38" fmla="*/ 433 w 1288"/>
                  <a:gd name="T39" fmla="*/ 306 h 553"/>
                  <a:gd name="T40" fmla="*/ 660 w 1288"/>
                  <a:gd name="T41" fmla="*/ 306 h 553"/>
                  <a:gd name="T42" fmla="*/ 727 w 1288"/>
                  <a:gd name="T43" fmla="*/ 295 h 553"/>
                  <a:gd name="T44" fmla="*/ 1211 w 1288"/>
                  <a:gd name="T45" fmla="*/ 135 h 553"/>
                  <a:gd name="T46" fmla="*/ 1250 w 1288"/>
                  <a:gd name="T47" fmla="*/ 129 h 553"/>
                  <a:gd name="T48" fmla="*/ 1288 w 1288"/>
                  <a:gd name="T49" fmla="*/ 163 h 553"/>
                  <a:gd name="T50" fmla="*/ 1288 w 1288"/>
                  <a:gd name="T51" fmla="*/ 187 h 5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288" h="553">
                    <a:moveTo>
                      <a:pt x="1288" y="187"/>
                    </a:moveTo>
                    <a:cubicBezTo>
                      <a:pt x="1280" y="205"/>
                      <a:pt x="1267" y="215"/>
                      <a:pt x="1251" y="225"/>
                    </a:cubicBezTo>
                    <a:cubicBezTo>
                      <a:pt x="1088" y="323"/>
                      <a:pt x="926" y="422"/>
                      <a:pt x="763" y="522"/>
                    </a:cubicBezTo>
                    <a:cubicBezTo>
                      <a:pt x="729" y="543"/>
                      <a:pt x="692" y="553"/>
                      <a:pt x="651" y="553"/>
                    </a:cubicBezTo>
                    <a:cubicBezTo>
                      <a:pt x="440" y="553"/>
                      <a:pt x="229" y="553"/>
                      <a:pt x="18" y="553"/>
                    </a:cubicBezTo>
                    <a:cubicBezTo>
                      <a:pt x="13" y="553"/>
                      <a:pt x="7" y="553"/>
                      <a:pt x="0" y="553"/>
                    </a:cubicBezTo>
                    <a:cubicBezTo>
                      <a:pt x="0" y="370"/>
                      <a:pt x="0" y="188"/>
                      <a:pt x="0" y="6"/>
                    </a:cubicBezTo>
                    <a:cubicBezTo>
                      <a:pt x="66" y="0"/>
                      <a:pt x="129" y="8"/>
                      <a:pt x="183" y="50"/>
                    </a:cubicBezTo>
                    <a:cubicBezTo>
                      <a:pt x="224" y="82"/>
                      <a:pt x="269" y="104"/>
                      <a:pt x="320" y="111"/>
                    </a:cubicBezTo>
                    <a:cubicBezTo>
                      <a:pt x="337" y="113"/>
                      <a:pt x="355" y="114"/>
                      <a:pt x="372" y="114"/>
                    </a:cubicBezTo>
                    <a:cubicBezTo>
                      <a:pt x="417" y="115"/>
                      <a:pt x="461" y="114"/>
                      <a:pt x="506" y="114"/>
                    </a:cubicBezTo>
                    <a:cubicBezTo>
                      <a:pt x="554" y="115"/>
                      <a:pt x="597" y="147"/>
                      <a:pt x="605" y="188"/>
                    </a:cubicBezTo>
                    <a:cubicBezTo>
                      <a:pt x="607" y="198"/>
                      <a:pt x="606" y="208"/>
                      <a:pt x="605" y="218"/>
                    </a:cubicBezTo>
                    <a:cubicBezTo>
                      <a:pt x="599" y="247"/>
                      <a:pt x="594" y="251"/>
                      <a:pt x="564" y="251"/>
                    </a:cubicBezTo>
                    <a:cubicBezTo>
                      <a:pt x="510" y="251"/>
                      <a:pt x="455" y="251"/>
                      <a:pt x="401" y="254"/>
                    </a:cubicBezTo>
                    <a:cubicBezTo>
                      <a:pt x="347" y="256"/>
                      <a:pt x="300" y="280"/>
                      <a:pt x="257" y="311"/>
                    </a:cubicBezTo>
                    <a:cubicBezTo>
                      <a:pt x="245" y="320"/>
                      <a:pt x="242" y="337"/>
                      <a:pt x="250" y="349"/>
                    </a:cubicBezTo>
                    <a:cubicBezTo>
                      <a:pt x="259" y="361"/>
                      <a:pt x="274" y="364"/>
                      <a:pt x="287" y="356"/>
                    </a:cubicBezTo>
                    <a:cubicBezTo>
                      <a:pt x="293" y="354"/>
                      <a:pt x="298" y="350"/>
                      <a:pt x="303" y="347"/>
                    </a:cubicBezTo>
                    <a:cubicBezTo>
                      <a:pt x="342" y="320"/>
                      <a:pt x="385" y="306"/>
                      <a:pt x="433" y="306"/>
                    </a:cubicBezTo>
                    <a:cubicBezTo>
                      <a:pt x="509" y="307"/>
                      <a:pt x="584" y="307"/>
                      <a:pt x="660" y="306"/>
                    </a:cubicBezTo>
                    <a:cubicBezTo>
                      <a:pt x="683" y="305"/>
                      <a:pt x="706" y="302"/>
                      <a:pt x="727" y="295"/>
                    </a:cubicBezTo>
                    <a:cubicBezTo>
                      <a:pt x="889" y="242"/>
                      <a:pt x="1049" y="188"/>
                      <a:pt x="1211" y="135"/>
                    </a:cubicBezTo>
                    <a:cubicBezTo>
                      <a:pt x="1223" y="131"/>
                      <a:pt x="1237" y="128"/>
                      <a:pt x="1250" y="129"/>
                    </a:cubicBezTo>
                    <a:cubicBezTo>
                      <a:pt x="1270" y="131"/>
                      <a:pt x="1280" y="147"/>
                      <a:pt x="1288" y="163"/>
                    </a:cubicBezTo>
                    <a:cubicBezTo>
                      <a:pt x="1288" y="171"/>
                      <a:pt x="1288" y="179"/>
                      <a:pt x="1288" y="18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240">
                  <a:buClrTx/>
                  <a:defRPr/>
                </a:pPr>
                <a:endParaRPr lang="en-IN" sz="1800" kern="1200">
                  <a:solidFill>
                    <a:prstClr val="black"/>
                  </a:solidFill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81" name="Freeform 23">
                <a:extLst>
                  <a:ext uri="{FF2B5EF4-FFF2-40B4-BE49-F238E27FC236}">
                    <a16:creationId xmlns:a16="http://schemas.microsoft.com/office/drawing/2014/main" id="{73635DAC-0A9B-4A4C-813B-B8E7A0F0A17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731625" y="5961063"/>
                <a:ext cx="407988" cy="407987"/>
              </a:xfrm>
              <a:custGeom>
                <a:avLst/>
                <a:gdLst>
                  <a:gd name="T0" fmla="*/ 604 w 604"/>
                  <a:gd name="T1" fmla="*/ 561 h 604"/>
                  <a:gd name="T2" fmla="*/ 535 w 604"/>
                  <a:gd name="T3" fmla="*/ 604 h 604"/>
                  <a:gd name="T4" fmla="*/ 124 w 604"/>
                  <a:gd name="T5" fmla="*/ 604 h 604"/>
                  <a:gd name="T6" fmla="*/ 104 w 604"/>
                  <a:gd name="T7" fmla="*/ 591 h 604"/>
                  <a:gd name="T8" fmla="*/ 11 w 604"/>
                  <a:gd name="T9" fmla="*/ 468 h 604"/>
                  <a:gd name="T10" fmla="*/ 1 w 604"/>
                  <a:gd name="T11" fmla="*/ 449 h 604"/>
                  <a:gd name="T12" fmla="*/ 1 w 604"/>
                  <a:gd name="T13" fmla="*/ 169 h 604"/>
                  <a:gd name="T14" fmla="*/ 59 w 604"/>
                  <a:gd name="T15" fmla="*/ 111 h 604"/>
                  <a:gd name="T16" fmla="*/ 136 w 604"/>
                  <a:gd name="T17" fmla="*/ 110 h 604"/>
                  <a:gd name="T18" fmla="*/ 138 w 604"/>
                  <a:gd name="T19" fmla="*/ 98 h 604"/>
                  <a:gd name="T20" fmla="*/ 205 w 604"/>
                  <a:gd name="T21" fmla="*/ 0 h 604"/>
                  <a:gd name="T22" fmla="*/ 400 w 604"/>
                  <a:gd name="T23" fmla="*/ 0 h 604"/>
                  <a:gd name="T24" fmla="*/ 405 w 604"/>
                  <a:gd name="T25" fmla="*/ 3 h 604"/>
                  <a:gd name="T26" fmla="*/ 466 w 604"/>
                  <a:gd name="T27" fmla="*/ 85 h 604"/>
                  <a:gd name="T28" fmla="*/ 466 w 604"/>
                  <a:gd name="T29" fmla="*/ 110 h 604"/>
                  <a:gd name="T30" fmla="*/ 535 w 604"/>
                  <a:gd name="T31" fmla="*/ 110 h 604"/>
                  <a:gd name="T32" fmla="*/ 604 w 604"/>
                  <a:gd name="T33" fmla="*/ 153 h 604"/>
                  <a:gd name="T34" fmla="*/ 604 w 604"/>
                  <a:gd name="T35" fmla="*/ 561 h 604"/>
                  <a:gd name="T36" fmla="*/ 494 w 604"/>
                  <a:gd name="T37" fmla="*/ 356 h 604"/>
                  <a:gd name="T38" fmla="*/ 302 w 604"/>
                  <a:gd name="T39" fmla="*/ 165 h 604"/>
                  <a:gd name="T40" fmla="*/ 110 w 604"/>
                  <a:gd name="T41" fmla="*/ 357 h 604"/>
                  <a:gd name="T42" fmla="*/ 303 w 604"/>
                  <a:gd name="T43" fmla="*/ 549 h 604"/>
                  <a:gd name="T44" fmla="*/ 494 w 604"/>
                  <a:gd name="T45" fmla="*/ 356 h 604"/>
                  <a:gd name="T46" fmla="*/ 193 w 604"/>
                  <a:gd name="T47" fmla="*/ 109 h 604"/>
                  <a:gd name="T48" fmla="*/ 412 w 604"/>
                  <a:gd name="T49" fmla="*/ 109 h 604"/>
                  <a:gd name="T50" fmla="*/ 412 w 604"/>
                  <a:gd name="T51" fmla="*/ 85 h 604"/>
                  <a:gd name="T52" fmla="*/ 384 w 604"/>
                  <a:gd name="T53" fmla="*/ 55 h 604"/>
                  <a:gd name="T54" fmla="*/ 219 w 604"/>
                  <a:gd name="T55" fmla="*/ 55 h 604"/>
                  <a:gd name="T56" fmla="*/ 193 w 604"/>
                  <a:gd name="T57" fmla="*/ 78 h 604"/>
                  <a:gd name="T58" fmla="*/ 193 w 604"/>
                  <a:gd name="T59" fmla="*/ 109 h 6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604" h="604">
                    <a:moveTo>
                      <a:pt x="604" y="561"/>
                    </a:moveTo>
                    <a:cubicBezTo>
                      <a:pt x="592" y="593"/>
                      <a:pt x="568" y="604"/>
                      <a:pt x="535" y="604"/>
                    </a:cubicBezTo>
                    <a:cubicBezTo>
                      <a:pt x="398" y="603"/>
                      <a:pt x="261" y="604"/>
                      <a:pt x="124" y="604"/>
                    </a:cubicBezTo>
                    <a:cubicBezTo>
                      <a:pt x="114" y="604"/>
                      <a:pt x="108" y="601"/>
                      <a:pt x="104" y="591"/>
                    </a:cubicBezTo>
                    <a:cubicBezTo>
                      <a:pt x="82" y="543"/>
                      <a:pt x="50" y="503"/>
                      <a:pt x="11" y="468"/>
                    </a:cubicBezTo>
                    <a:cubicBezTo>
                      <a:pt x="5" y="464"/>
                      <a:pt x="1" y="455"/>
                      <a:pt x="1" y="449"/>
                    </a:cubicBezTo>
                    <a:cubicBezTo>
                      <a:pt x="0" y="355"/>
                      <a:pt x="0" y="262"/>
                      <a:pt x="1" y="169"/>
                    </a:cubicBezTo>
                    <a:cubicBezTo>
                      <a:pt x="1" y="133"/>
                      <a:pt x="23" y="111"/>
                      <a:pt x="59" y="111"/>
                    </a:cubicBezTo>
                    <a:cubicBezTo>
                      <a:pt x="84" y="110"/>
                      <a:pt x="109" y="110"/>
                      <a:pt x="136" y="110"/>
                    </a:cubicBezTo>
                    <a:cubicBezTo>
                      <a:pt x="137" y="106"/>
                      <a:pt x="138" y="102"/>
                      <a:pt x="138" y="98"/>
                    </a:cubicBezTo>
                    <a:cubicBezTo>
                      <a:pt x="134" y="48"/>
                      <a:pt x="157" y="15"/>
                      <a:pt x="205" y="0"/>
                    </a:cubicBezTo>
                    <a:cubicBezTo>
                      <a:pt x="270" y="0"/>
                      <a:pt x="335" y="0"/>
                      <a:pt x="400" y="0"/>
                    </a:cubicBezTo>
                    <a:cubicBezTo>
                      <a:pt x="401" y="1"/>
                      <a:pt x="403" y="3"/>
                      <a:pt x="405" y="3"/>
                    </a:cubicBezTo>
                    <a:cubicBezTo>
                      <a:pt x="445" y="16"/>
                      <a:pt x="466" y="44"/>
                      <a:pt x="466" y="85"/>
                    </a:cubicBezTo>
                    <a:cubicBezTo>
                      <a:pt x="466" y="93"/>
                      <a:pt x="466" y="101"/>
                      <a:pt x="466" y="110"/>
                    </a:cubicBezTo>
                    <a:cubicBezTo>
                      <a:pt x="491" y="110"/>
                      <a:pt x="513" y="112"/>
                      <a:pt x="535" y="110"/>
                    </a:cubicBezTo>
                    <a:cubicBezTo>
                      <a:pt x="569" y="108"/>
                      <a:pt x="592" y="121"/>
                      <a:pt x="604" y="153"/>
                    </a:cubicBezTo>
                    <a:cubicBezTo>
                      <a:pt x="604" y="289"/>
                      <a:pt x="604" y="425"/>
                      <a:pt x="604" y="561"/>
                    </a:cubicBezTo>
                    <a:close/>
                    <a:moveTo>
                      <a:pt x="494" y="356"/>
                    </a:moveTo>
                    <a:cubicBezTo>
                      <a:pt x="493" y="250"/>
                      <a:pt x="408" y="165"/>
                      <a:pt x="302" y="165"/>
                    </a:cubicBezTo>
                    <a:cubicBezTo>
                      <a:pt x="196" y="165"/>
                      <a:pt x="110" y="251"/>
                      <a:pt x="110" y="357"/>
                    </a:cubicBezTo>
                    <a:cubicBezTo>
                      <a:pt x="110" y="463"/>
                      <a:pt x="197" y="550"/>
                      <a:pt x="303" y="549"/>
                    </a:cubicBezTo>
                    <a:cubicBezTo>
                      <a:pt x="408" y="549"/>
                      <a:pt x="494" y="462"/>
                      <a:pt x="494" y="356"/>
                    </a:cubicBezTo>
                    <a:close/>
                    <a:moveTo>
                      <a:pt x="193" y="109"/>
                    </a:moveTo>
                    <a:cubicBezTo>
                      <a:pt x="266" y="109"/>
                      <a:pt x="339" y="109"/>
                      <a:pt x="412" y="109"/>
                    </a:cubicBezTo>
                    <a:cubicBezTo>
                      <a:pt x="412" y="101"/>
                      <a:pt x="412" y="93"/>
                      <a:pt x="412" y="85"/>
                    </a:cubicBezTo>
                    <a:cubicBezTo>
                      <a:pt x="411" y="67"/>
                      <a:pt x="401" y="56"/>
                      <a:pt x="384" y="55"/>
                    </a:cubicBezTo>
                    <a:cubicBezTo>
                      <a:pt x="329" y="55"/>
                      <a:pt x="274" y="55"/>
                      <a:pt x="219" y="55"/>
                    </a:cubicBezTo>
                    <a:cubicBezTo>
                      <a:pt x="205" y="56"/>
                      <a:pt x="195" y="64"/>
                      <a:pt x="193" y="78"/>
                    </a:cubicBezTo>
                    <a:cubicBezTo>
                      <a:pt x="192" y="88"/>
                      <a:pt x="193" y="99"/>
                      <a:pt x="193" y="10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240">
                  <a:buClrTx/>
                  <a:defRPr/>
                </a:pPr>
                <a:endParaRPr lang="en-IN" sz="1800" kern="1200">
                  <a:solidFill>
                    <a:prstClr val="black"/>
                  </a:solidFill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82" name="Freeform 24">
                <a:extLst>
                  <a:ext uri="{FF2B5EF4-FFF2-40B4-BE49-F238E27FC236}">
                    <a16:creationId xmlns:a16="http://schemas.microsoft.com/office/drawing/2014/main" id="{AD0AEFEE-867D-4561-BAE0-8E4C7D447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01388" y="6573838"/>
                <a:ext cx="130175" cy="427037"/>
              </a:xfrm>
              <a:custGeom>
                <a:avLst/>
                <a:gdLst>
                  <a:gd name="T0" fmla="*/ 0 w 192"/>
                  <a:gd name="T1" fmla="*/ 19 h 632"/>
                  <a:gd name="T2" fmla="*/ 36 w 192"/>
                  <a:gd name="T3" fmla="*/ 1 h 632"/>
                  <a:gd name="T4" fmla="*/ 157 w 192"/>
                  <a:gd name="T5" fmla="*/ 1 h 632"/>
                  <a:gd name="T6" fmla="*/ 192 w 192"/>
                  <a:gd name="T7" fmla="*/ 35 h 632"/>
                  <a:gd name="T8" fmla="*/ 192 w 192"/>
                  <a:gd name="T9" fmla="*/ 597 h 632"/>
                  <a:gd name="T10" fmla="*/ 158 w 192"/>
                  <a:gd name="T11" fmla="*/ 631 h 632"/>
                  <a:gd name="T12" fmla="*/ 38 w 192"/>
                  <a:gd name="T13" fmla="*/ 632 h 632"/>
                  <a:gd name="T14" fmla="*/ 0 w 192"/>
                  <a:gd name="T15" fmla="*/ 613 h 632"/>
                  <a:gd name="T16" fmla="*/ 0 w 192"/>
                  <a:gd name="T17" fmla="*/ 19 h 6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2" h="632">
                    <a:moveTo>
                      <a:pt x="0" y="19"/>
                    </a:moveTo>
                    <a:cubicBezTo>
                      <a:pt x="8" y="6"/>
                      <a:pt x="19" y="0"/>
                      <a:pt x="36" y="1"/>
                    </a:cubicBezTo>
                    <a:cubicBezTo>
                      <a:pt x="76" y="1"/>
                      <a:pt x="117" y="1"/>
                      <a:pt x="157" y="1"/>
                    </a:cubicBezTo>
                    <a:cubicBezTo>
                      <a:pt x="182" y="1"/>
                      <a:pt x="192" y="10"/>
                      <a:pt x="192" y="35"/>
                    </a:cubicBezTo>
                    <a:cubicBezTo>
                      <a:pt x="192" y="222"/>
                      <a:pt x="192" y="409"/>
                      <a:pt x="192" y="597"/>
                    </a:cubicBezTo>
                    <a:cubicBezTo>
                      <a:pt x="192" y="622"/>
                      <a:pt x="182" y="631"/>
                      <a:pt x="158" y="631"/>
                    </a:cubicBezTo>
                    <a:cubicBezTo>
                      <a:pt x="118" y="631"/>
                      <a:pt x="78" y="631"/>
                      <a:pt x="38" y="632"/>
                    </a:cubicBezTo>
                    <a:cubicBezTo>
                      <a:pt x="21" y="632"/>
                      <a:pt x="9" y="627"/>
                      <a:pt x="0" y="613"/>
                    </a:cubicBezTo>
                    <a:cubicBezTo>
                      <a:pt x="0" y="415"/>
                      <a:pt x="0" y="217"/>
                      <a:pt x="0" y="1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240">
                  <a:buClrTx/>
                  <a:defRPr/>
                </a:pPr>
                <a:endParaRPr lang="en-IN" sz="1800" kern="1200">
                  <a:solidFill>
                    <a:prstClr val="black"/>
                  </a:solidFill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83" name="Freeform 25">
                <a:extLst>
                  <a:ext uri="{FF2B5EF4-FFF2-40B4-BE49-F238E27FC236}">
                    <a16:creationId xmlns:a16="http://schemas.microsoft.com/office/drawing/2014/main" id="{7D16CB0D-128B-44E7-A2A9-AE42ED7563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368088" y="6242050"/>
                <a:ext cx="419100" cy="411162"/>
              </a:xfrm>
              <a:custGeom>
                <a:avLst/>
                <a:gdLst>
                  <a:gd name="T0" fmla="*/ 621 w 622"/>
                  <a:gd name="T1" fmla="*/ 327 h 609"/>
                  <a:gd name="T2" fmla="*/ 430 w 622"/>
                  <a:gd name="T3" fmla="*/ 606 h 609"/>
                  <a:gd name="T4" fmla="*/ 406 w 622"/>
                  <a:gd name="T5" fmla="*/ 607 h 609"/>
                  <a:gd name="T6" fmla="*/ 350 w 622"/>
                  <a:gd name="T7" fmla="*/ 600 h 609"/>
                  <a:gd name="T8" fmla="*/ 208 w 622"/>
                  <a:gd name="T9" fmla="*/ 599 h 609"/>
                  <a:gd name="T10" fmla="*/ 178 w 622"/>
                  <a:gd name="T11" fmla="*/ 592 h 609"/>
                  <a:gd name="T12" fmla="*/ 22 w 622"/>
                  <a:gd name="T13" fmla="*/ 279 h 609"/>
                  <a:gd name="T14" fmla="*/ 277 w 622"/>
                  <a:gd name="T15" fmla="*/ 27 h 609"/>
                  <a:gd name="T16" fmla="*/ 621 w 622"/>
                  <a:gd name="T17" fmla="*/ 327 h 609"/>
                  <a:gd name="T18" fmla="*/ 429 w 622"/>
                  <a:gd name="T19" fmla="*/ 408 h 609"/>
                  <a:gd name="T20" fmla="*/ 324 w 622"/>
                  <a:gd name="T21" fmla="*/ 299 h 609"/>
                  <a:gd name="T22" fmla="*/ 272 w 622"/>
                  <a:gd name="T23" fmla="*/ 270 h 609"/>
                  <a:gd name="T24" fmla="*/ 277 w 622"/>
                  <a:gd name="T25" fmla="*/ 210 h 609"/>
                  <a:gd name="T26" fmla="*/ 336 w 622"/>
                  <a:gd name="T27" fmla="*/ 191 h 609"/>
                  <a:gd name="T28" fmla="*/ 375 w 622"/>
                  <a:gd name="T29" fmla="*/ 240 h 609"/>
                  <a:gd name="T30" fmla="*/ 404 w 622"/>
                  <a:gd name="T31" fmla="*/ 271 h 609"/>
                  <a:gd name="T32" fmla="*/ 429 w 622"/>
                  <a:gd name="T33" fmla="*/ 237 h 609"/>
                  <a:gd name="T34" fmla="*/ 362 w 622"/>
                  <a:gd name="T35" fmla="*/ 143 h 609"/>
                  <a:gd name="T36" fmla="*/ 345 w 622"/>
                  <a:gd name="T37" fmla="*/ 126 h 609"/>
                  <a:gd name="T38" fmla="*/ 320 w 622"/>
                  <a:gd name="T39" fmla="*/ 107 h 609"/>
                  <a:gd name="T40" fmla="*/ 294 w 622"/>
                  <a:gd name="T41" fmla="*/ 126 h 609"/>
                  <a:gd name="T42" fmla="*/ 279 w 622"/>
                  <a:gd name="T43" fmla="*/ 143 h 609"/>
                  <a:gd name="T44" fmla="*/ 211 w 622"/>
                  <a:gd name="T45" fmla="*/ 234 h 609"/>
                  <a:gd name="T46" fmla="*/ 258 w 622"/>
                  <a:gd name="T47" fmla="*/ 334 h 609"/>
                  <a:gd name="T48" fmla="*/ 322 w 622"/>
                  <a:gd name="T49" fmla="*/ 354 h 609"/>
                  <a:gd name="T50" fmla="*/ 375 w 622"/>
                  <a:gd name="T51" fmla="*/ 408 h 609"/>
                  <a:gd name="T52" fmla="*/ 323 w 622"/>
                  <a:gd name="T53" fmla="*/ 463 h 609"/>
                  <a:gd name="T54" fmla="*/ 265 w 622"/>
                  <a:gd name="T55" fmla="*/ 414 h 609"/>
                  <a:gd name="T56" fmla="*/ 253 w 622"/>
                  <a:gd name="T57" fmla="*/ 387 h 609"/>
                  <a:gd name="T58" fmla="*/ 225 w 622"/>
                  <a:gd name="T59" fmla="*/ 385 h 609"/>
                  <a:gd name="T60" fmla="*/ 210 w 622"/>
                  <a:gd name="T61" fmla="*/ 413 h 609"/>
                  <a:gd name="T62" fmla="*/ 281 w 622"/>
                  <a:gd name="T63" fmla="*/ 510 h 609"/>
                  <a:gd name="T64" fmla="*/ 293 w 622"/>
                  <a:gd name="T65" fmla="*/ 524 h 609"/>
                  <a:gd name="T66" fmla="*/ 319 w 622"/>
                  <a:gd name="T67" fmla="*/ 545 h 609"/>
                  <a:gd name="T68" fmla="*/ 346 w 622"/>
                  <a:gd name="T69" fmla="*/ 525 h 609"/>
                  <a:gd name="T70" fmla="*/ 359 w 622"/>
                  <a:gd name="T71" fmla="*/ 510 h 609"/>
                  <a:gd name="T72" fmla="*/ 429 w 622"/>
                  <a:gd name="T73" fmla="*/ 408 h 6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2" h="609">
                    <a:moveTo>
                      <a:pt x="621" y="327"/>
                    </a:moveTo>
                    <a:cubicBezTo>
                      <a:pt x="621" y="451"/>
                      <a:pt x="546" y="561"/>
                      <a:pt x="430" y="606"/>
                    </a:cubicBezTo>
                    <a:cubicBezTo>
                      <a:pt x="423" y="609"/>
                      <a:pt x="414" y="608"/>
                      <a:pt x="406" y="607"/>
                    </a:cubicBezTo>
                    <a:cubicBezTo>
                      <a:pt x="388" y="605"/>
                      <a:pt x="369" y="601"/>
                      <a:pt x="350" y="600"/>
                    </a:cubicBezTo>
                    <a:cubicBezTo>
                      <a:pt x="303" y="599"/>
                      <a:pt x="255" y="600"/>
                      <a:pt x="208" y="599"/>
                    </a:cubicBezTo>
                    <a:cubicBezTo>
                      <a:pt x="198" y="599"/>
                      <a:pt x="187" y="596"/>
                      <a:pt x="178" y="592"/>
                    </a:cubicBezTo>
                    <a:cubicBezTo>
                      <a:pt x="65" y="531"/>
                      <a:pt x="0" y="402"/>
                      <a:pt x="22" y="279"/>
                    </a:cubicBezTo>
                    <a:cubicBezTo>
                      <a:pt x="45" y="146"/>
                      <a:pt x="146" y="46"/>
                      <a:pt x="277" y="27"/>
                    </a:cubicBezTo>
                    <a:cubicBezTo>
                      <a:pt x="459" y="0"/>
                      <a:pt x="622" y="142"/>
                      <a:pt x="621" y="327"/>
                    </a:cubicBezTo>
                    <a:close/>
                    <a:moveTo>
                      <a:pt x="429" y="408"/>
                    </a:moveTo>
                    <a:cubicBezTo>
                      <a:pt x="429" y="349"/>
                      <a:pt x="384" y="302"/>
                      <a:pt x="324" y="299"/>
                    </a:cubicBezTo>
                    <a:cubicBezTo>
                      <a:pt x="302" y="298"/>
                      <a:pt x="283" y="290"/>
                      <a:pt x="272" y="270"/>
                    </a:cubicBezTo>
                    <a:cubicBezTo>
                      <a:pt x="261" y="251"/>
                      <a:pt x="263" y="226"/>
                      <a:pt x="277" y="210"/>
                    </a:cubicBezTo>
                    <a:cubicBezTo>
                      <a:pt x="291" y="192"/>
                      <a:pt x="315" y="185"/>
                      <a:pt x="336" y="191"/>
                    </a:cubicBezTo>
                    <a:cubicBezTo>
                      <a:pt x="358" y="198"/>
                      <a:pt x="372" y="217"/>
                      <a:pt x="375" y="240"/>
                    </a:cubicBezTo>
                    <a:cubicBezTo>
                      <a:pt x="377" y="261"/>
                      <a:pt x="387" y="272"/>
                      <a:pt x="404" y="271"/>
                    </a:cubicBezTo>
                    <a:cubicBezTo>
                      <a:pt x="421" y="270"/>
                      <a:pt x="431" y="257"/>
                      <a:pt x="429" y="237"/>
                    </a:cubicBezTo>
                    <a:cubicBezTo>
                      <a:pt x="425" y="193"/>
                      <a:pt x="403" y="161"/>
                      <a:pt x="362" y="143"/>
                    </a:cubicBezTo>
                    <a:cubicBezTo>
                      <a:pt x="354" y="140"/>
                      <a:pt x="347" y="137"/>
                      <a:pt x="345" y="126"/>
                    </a:cubicBezTo>
                    <a:cubicBezTo>
                      <a:pt x="343" y="113"/>
                      <a:pt x="333" y="107"/>
                      <a:pt x="320" y="107"/>
                    </a:cubicBezTo>
                    <a:cubicBezTo>
                      <a:pt x="307" y="107"/>
                      <a:pt x="297" y="114"/>
                      <a:pt x="294" y="126"/>
                    </a:cubicBezTo>
                    <a:cubicBezTo>
                      <a:pt x="293" y="136"/>
                      <a:pt x="287" y="139"/>
                      <a:pt x="279" y="143"/>
                    </a:cubicBezTo>
                    <a:cubicBezTo>
                      <a:pt x="238" y="160"/>
                      <a:pt x="215" y="191"/>
                      <a:pt x="211" y="234"/>
                    </a:cubicBezTo>
                    <a:cubicBezTo>
                      <a:pt x="207" y="276"/>
                      <a:pt x="224" y="309"/>
                      <a:pt x="258" y="334"/>
                    </a:cubicBezTo>
                    <a:cubicBezTo>
                      <a:pt x="277" y="348"/>
                      <a:pt x="299" y="353"/>
                      <a:pt x="322" y="354"/>
                    </a:cubicBezTo>
                    <a:cubicBezTo>
                      <a:pt x="352" y="355"/>
                      <a:pt x="375" y="379"/>
                      <a:pt x="375" y="408"/>
                    </a:cubicBezTo>
                    <a:cubicBezTo>
                      <a:pt x="375" y="437"/>
                      <a:pt x="352" y="461"/>
                      <a:pt x="323" y="463"/>
                    </a:cubicBezTo>
                    <a:cubicBezTo>
                      <a:pt x="294" y="465"/>
                      <a:pt x="271" y="444"/>
                      <a:pt x="265" y="414"/>
                    </a:cubicBezTo>
                    <a:cubicBezTo>
                      <a:pt x="263" y="404"/>
                      <a:pt x="260" y="392"/>
                      <a:pt x="253" y="387"/>
                    </a:cubicBezTo>
                    <a:cubicBezTo>
                      <a:pt x="247" y="382"/>
                      <a:pt x="234" y="382"/>
                      <a:pt x="225" y="385"/>
                    </a:cubicBezTo>
                    <a:cubicBezTo>
                      <a:pt x="213" y="388"/>
                      <a:pt x="209" y="400"/>
                      <a:pt x="210" y="413"/>
                    </a:cubicBezTo>
                    <a:cubicBezTo>
                      <a:pt x="214" y="459"/>
                      <a:pt x="238" y="492"/>
                      <a:pt x="281" y="510"/>
                    </a:cubicBezTo>
                    <a:cubicBezTo>
                      <a:pt x="286" y="513"/>
                      <a:pt x="291" y="519"/>
                      <a:pt x="293" y="524"/>
                    </a:cubicBezTo>
                    <a:cubicBezTo>
                      <a:pt x="298" y="537"/>
                      <a:pt x="306" y="545"/>
                      <a:pt x="319" y="545"/>
                    </a:cubicBezTo>
                    <a:cubicBezTo>
                      <a:pt x="333" y="545"/>
                      <a:pt x="343" y="538"/>
                      <a:pt x="346" y="525"/>
                    </a:cubicBezTo>
                    <a:cubicBezTo>
                      <a:pt x="348" y="517"/>
                      <a:pt x="351" y="513"/>
                      <a:pt x="359" y="510"/>
                    </a:cubicBezTo>
                    <a:cubicBezTo>
                      <a:pt x="403" y="493"/>
                      <a:pt x="429" y="454"/>
                      <a:pt x="429" y="40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240">
                  <a:buClrTx/>
                  <a:defRPr/>
                </a:pPr>
                <a:endParaRPr lang="en-IN" sz="1800" kern="1200">
                  <a:solidFill>
                    <a:prstClr val="black"/>
                  </a:solidFill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84" name="Freeform 26">
                <a:extLst>
                  <a:ext uri="{FF2B5EF4-FFF2-40B4-BE49-F238E27FC236}">
                    <a16:creationId xmlns:a16="http://schemas.microsoft.com/office/drawing/2014/main" id="{0A7877EA-938D-4649-8246-8B17BB2A359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212513" y="5964238"/>
                <a:ext cx="298450" cy="404812"/>
              </a:xfrm>
              <a:custGeom>
                <a:avLst/>
                <a:gdLst>
                  <a:gd name="T0" fmla="*/ 440 w 443"/>
                  <a:gd name="T1" fmla="*/ 187 h 598"/>
                  <a:gd name="T2" fmla="*/ 413 w 443"/>
                  <a:gd name="T3" fmla="*/ 391 h 598"/>
                  <a:gd name="T4" fmla="*/ 392 w 443"/>
                  <a:gd name="T5" fmla="*/ 416 h 598"/>
                  <a:gd name="T6" fmla="*/ 227 w 443"/>
                  <a:gd name="T7" fmla="*/ 585 h 598"/>
                  <a:gd name="T8" fmla="*/ 205 w 443"/>
                  <a:gd name="T9" fmla="*/ 593 h 598"/>
                  <a:gd name="T10" fmla="*/ 18 w 443"/>
                  <a:gd name="T11" fmla="*/ 354 h 598"/>
                  <a:gd name="T12" fmla="*/ 2 w 443"/>
                  <a:gd name="T13" fmla="*/ 239 h 598"/>
                  <a:gd name="T14" fmla="*/ 2 w 443"/>
                  <a:gd name="T15" fmla="*/ 97 h 598"/>
                  <a:gd name="T16" fmla="*/ 33 w 443"/>
                  <a:gd name="T17" fmla="*/ 63 h 598"/>
                  <a:gd name="T18" fmla="*/ 199 w 443"/>
                  <a:gd name="T19" fmla="*/ 10 h 598"/>
                  <a:gd name="T20" fmla="*/ 241 w 443"/>
                  <a:gd name="T21" fmla="*/ 9 h 598"/>
                  <a:gd name="T22" fmla="*/ 411 w 443"/>
                  <a:gd name="T23" fmla="*/ 63 h 598"/>
                  <a:gd name="T24" fmla="*/ 440 w 443"/>
                  <a:gd name="T25" fmla="*/ 95 h 598"/>
                  <a:gd name="T26" fmla="*/ 440 w 443"/>
                  <a:gd name="T27" fmla="*/ 187 h 598"/>
                  <a:gd name="T28" fmla="*/ 162 w 443"/>
                  <a:gd name="T29" fmla="*/ 338 h 598"/>
                  <a:gd name="T30" fmla="*/ 134 w 443"/>
                  <a:gd name="T31" fmla="*/ 307 h 598"/>
                  <a:gd name="T32" fmla="*/ 92 w 443"/>
                  <a:gd name="T33" fmla="*/ 304 h 598"/>
                  <a:gd name="T34" fmla="*/ 95 w 443"/>
                  <a:gd name="T35" fmla="*/ 346 h 598"/>
                  <a:gd name="T36" fmla="*/ 144 w 443"/>
                  <a:gd name="T37" fmla="*/ 395 h 598"/>
                  <a:gd name="T38" fmla="*/ 191 w 443"/>
                  <a:gd name="T39" fmla="*/ 391 h 598"/>
                  <a:gd name="T40" fmla="*/ 350 w 443"/>
                  <a:gd name="T41" fmla="*/ 179 h 598"/>
                  <a:gd name="T42" fmla="*/ 347 w 443"/>
                  <a:gd name="T43" fmla="*/ 137 h 598"/>
                  <a:gd name="T44" fmla="*/ 305 w 443"/>
                  <a:gd name="T45" fmla="*/ 147 h 598"/>
                  <a:gd name="T46" fmla="*/ 251 w 443"/>
                  <a:gd name="T47" fmla="*/ 220 h 598"/>
                  <a:gd name="T48" fmla="*/ 162 w 443"/>
                  <a:gd name="T49" fmla="*/ 338 h 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43" h="598">
                    <a:moveTo>
                      <a:pt x="440" y="187"/>
                    </a:moveTo>
                    <a:cubicBezTo>
                      <a:pt x="443" y="249"/>
                      <a:pt x="437" y="321"/>
                      <a:pt x="413" y="391"/>
                    </a:cubicBezTo>
                    <a:cubicBezTo>
                      <a:pt x="409" y="403"/>
                      <a:pt x="404" y="410"/>
                      <a:pt x="392" y="416"/>
                    </a:cubicBezTo>
                    <a:cubicBezTo>
                      <a:pt x="318" y="453"/>
                      <a:pt x="262" y="509"/>
                      <a:pt x="227" y="585"/>
                    </a:cubicBezTo>
                    <a:cubicBezTo>
                      <a:pt x="221" y="598"/>
                      <a:pt x="216" y="598"/>
                      <a:pt x="205" y="593"/>
                    </a:cubicBezTo>
                    <a:cubicBezTo>
                      <a:pt x="102" y="545"/>
                      <a:pt x="43" y="462"/>
                      <a:pt x="18" y="354"/>
                    </a:cubicBezTo>
                    <a:cubicBezTo>
                      <a:pt x="9" y="317"/>
                      <a:pt x="5" y="278"/>
                      <a:pt x="2" y="239"/>
                    </a:cubicBezTo>
                    <a:cubicBezTo>
                      <a:pt x="0" y="192"/>
                      <a:pt x="2" y="144"/>
                      <a:pt x="2" y="97"/>
                    </a:cubicBezTo>
                    <a:cubicBezTo>
                      <a:pt x="2" y="74"/>
                      <a:pt x="10" y="65"/>
                      <a:pt x="33" y="63"/>
                    </a:cubicBezTo>
                    <a:cubicBezTo>
                      <a:pt x="92" y="59"/>
                      <a:pt x="148" y="42"/>
                      <a:pt x="199" y="10"/>
                    </a:cubicBezTo>
                    <a:cubicBezTo>
                      <a:pt x="213" y="1"/>
                      <a:pt x="226" y="0"/>
                      <a:pt x="241" y="9"/>
                    </a:cubicBezTo>
                    <a:cubicBezTo>
                      <a:pt x="293" y="42"/>
                      <a:pt x="350" y="59"/>
                      <a:pt x="411" y="63"/>
                    </a:cubicBezTo>
                    <a:cubicBezTo>
                      <a:pt x="431" y="65"/>
                      <a:pt x="440" y="75"/>
                      <a:pt x="440" y="95"/>
                    </a:cubicBezTo>
                    <a:cubicBezTo>
                      <a:pt x="440" y="122"/>
                      <a:pt x="440" y="149"/>
                      <a:pt x="440" y="187"/>
                    </a:cubicBezTo>
                    <a:close/>
                    <a:moveTo>
                      <a:pt x="162" y="338"/>
                    </a:moveTo>
                    <a:cubicBezTo>
                      <a:pt x="152" y="327"/>
                      <a:pt x="143" y="317"/>
                      <a:pt x="134" y="307"/>
                    </a:cubicBezTo>
                    <a:cubicBezTo>
                      <a:pt x="120" y="294"/>
                      <a:pt x="104" y="293"/>
                      <a:pt x="92" y="304"/>
                    </a:cubicBezTo>
                    <a:cubicBezTo>
                      <a:pt x="80" y="316"/>
                      <a:pt x="81" y="332"/>
                      <a:pt x="95" y="346"/>
                    </a:cubicBezTo>
                    <a:cubicBezTo>
                      <a:pt x="111" y="362"/>
                      <a:pt x="127" y="379"/>
                      <a:pt x="144" y="395"/>
                    </a:cubicBezTo>
                    <a:cubicBezTo>
                      <a:pt x="160" y="411"/>
                      <a:pt x="177" y="410"/>
                      <a:pt x="191" y="391"/>
                    </a:cubicBezTo>
                    <a:cubicBezTo>
                      <a:pt x="244" y="321"/>
                      <a:pt x="297" y="250"/>
                      <a:pt x="350" y="179"/>
                    </a:cubicBezTo>
                    <a:cubicBezTo>
                      <a:pt x="361" y="163"/>
                      <a:pt x="360" y="147"/>
                      <a:pt x="347" y="137"/>
                    </a:cubicBezTo>
                    <a:cubicBezTo>
                      <a:pt x="334" y="127"/>
                      <a:pt x="317" y="131"/>
                      <a:pt x="305" y="147"/>
                    </a:cubicBezTo>
                    <a:cubicBezTo>
                      <a:pt x="287" y="171"/>
                      <a:pt x="269" y="195"/>
                      <a:pt x="251" y="220"/>
                    </a:cubicBezTo>
                    <a:cubicBezTo>
                      <a:pt x="222" y="258"/>
                      <a:pt x="193" y="297"/>
                      <a:pt x="162" y="33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240">
                  <a:buClrTx/>
                  <a:defRPr/>
                </a:pPr>
                <a:endParaRPr lang="en-IN" sz="1800" kern="1200">
                  <a:solidFill>
                    <a:prstClr val="black"/>
                  </a:solidFill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85" name="Freeform 27">
                <a:extLst>
                  <a:ext uri="{FF2B5EF4-FFF2-40B4-BE49-F238E27FC236}">
                    <a16:creationId xmlns:a16="http://schemas.microsoft.com/office/drawing/2014/main" id="{D4CF0261-B123-4D04-BA52-317F33B512D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842750" y="6108700"/>
                <a:ext cx="185738" cy="187325"/>
              </a:xfrm>
              <a:custGeom>
                <a:avLst/>
                <a:gdLst>
                  <a:gd name="T0" fmla="*/ 274 w 274"/>
                  <a:gd name="T1" fmla="*/ 137 h 275"/>
                  <a:gd name="T2" fmla="*/ 136 w 274"/>
                  <a:gd name="T3" fmla="*/ 274 h 275"/>
                  <a:gd name="T4" fmla="*/ 0 w 274"/>
                  <a:gd name="T5" fmla="*/ 137 h 275"/>
                  <a:gd name="T6" fmla="*/ 137 w 274"/>
                  <a:gd name="T7" fmla="*/ 0 h 275"/>
                  <a:gd name="T8" fmla="*/ 274 w 274"/>
                  <a:gd name="T9" fmla="*/ 137 h 275"/>
                  <a:gd name="T10" fmla="*/ 109 w 274"/>
                  <a:gd name="T11" fmla="*/ 109 h 275"/>
                  <a:gd name="T12" fmla="*/ 56 w 274"/>
                  <a:gd name="T13" fmla="*/ 137 h 275"/>
                  <a:gd name="T14" fmla="*/ 109 w 274"/>
                  <a:gd name="T15" fmla="*/ 165 h 275"/>
                  <a:gd name="T16" fmla="*/ 109 w 274"/>
                  <a:gd name="T17" fmla="*/ 189 h 275"/>
                  <a:gd name="T18" fmla="*/ 137 w 274"/>
                  <a:gd name="T19" fmla="*/ 219 h 275"/>
                  <a:gd name="T20" fmla="*/ 164 w 274"/>
                  <a:gd name="T21" fmla="*/ 190 h 275"/>
                  <a:gd name="T22" fmla="*/ 165 w 274"/>
                  <a:gd name="T23" fmla="*/ 164 h 275"/>
                  <a:gd name="T24" fmla="*/ 190 w 274"/>
                  <a:gd name="T25" fmla="*/ 164 h 275"/>
                  <a:gd name="T26" fmla="*/ 219 w 274"/>
                  <a:gd name="T27" fmla="*/ 136 h 275"/>
                  <a:gd name="T28" fmla="*/ 191 w 274"/>
                  <a:gd name="T29" fmla="*/ 110 h 275"/>
                  <a:gd name="T30" fmla="*/ 166 w 274"/>
                  <a:gd name="T31" fmla="*/ 110 h 275"/>
                  <a:gd name="T32" fmla="*/ 137 w 274"/>
                  <a:gd name="T33" fmla="*/ 56 h 275"/>
                  <a:gd name="T34" fmla="*/ 109 w 274"/>
                  <a:gd name="T35" fmla="*/ 109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74" h="275">
                    <a:moveTo>
                      <a:pt x="274" y="137"/>
                    </a:moveTo>
                    <a:cubicBezTo>
                      <a:pt x="274" y="213"/>
                      <a:pt x="212" y="275"/>
                      <a:pt x="136" y="274"/>
                    </a:cubicBezTo>
                    <a:cubicBezTo>
                      <a:pt x="61" y="273"/>
                      <a:pt x="1" y="213"/>
                      <a:pt x="0" y="137"/>
                    </a:cubicBezTo>
                    <a:cubicBezTo>
                      <a:pt x="0" y="61"/>
                      <a:pt x="61" y="0"/>
                      <a:pt x="137" y="0"/>
                    </a:cubicBezTo>
                    <a:cubicBezTo>
                      <a:pt x="213" y="0"/>
                      <a:pt x="274" y="61"/>
                      <a:pt x="274" y="137"/>
                    </a:cubicBezTo>
                    <a:close/>
                    <a:moveTo>
                      <a:pt x="109" y="109"/>
                    </a:moveTo>
                    <a:cubicBezTo>
                      <a:pt x="87" y="112"/>
                      <a:pt x="56" y="102"/>
                      <a:pt x="56" y="137"/>
                    </a:cubicBezTo>
                    <a:cubicBezTo>
                      <a:pt x="56" y="171"/>
                      <a:pt x="87" y="163"/>
                      <a:pt x="109" y="165"/>
                    </a:cubicBezTo>
                    <a:cubicBezTo>
                      <a:pt x="109" y="174"/>
                      <a:pt x="109" y="181"/>
                      <a:pt x="109" y="189"/>
                    </a:cubicBezTo>
                    <a:cubicBezTo>
                      <a:pt x="110" y="207"/>
                      <a:pt x="121" y="219"/>
                      <a:pt x="137" y="219"/>
                    </a:cubicBezTo>
                    <a:cubicBezTo>
                      <a:pt x="153" y="219"/>
                      <a:pt x="163" y="208"/>
                      <a:pt x="164" y="190"/>
                    </a:cubicBezTo>
                    <a:cubicBezTo>
                      <a:pt x="165" y="182"/>
                      <a:pt x="165" y="174"/>
                      <a:pt x="165" y="164"/>
                    </a:cubicBezTo>
                    <a:cubicBezTo>
                      <a:pt x="175" y="164"/>
                      <a:pt x="183" y="165"/>
                      <a:pt x="190" y="164"/>
                    </a:cubicBezTo>
                    <a:cubicBezTo>
                      <a:pt x="208" y="164"/>
                      <a:pt x="220" y="152"/>
                      <a:pt x="219" y="136"/>
                    </a:cubicBezTo>
                    <a:cubicBezTo>
                      <a:pt x="219" y="121"/>
                      <a:pt x="207" y="111"/>
                      <a:pt x="191" y="110"/>
                    </a:cubicBezTo>
                    <a:cubicBezTo>
                      <a:pt x="182" y="110"/>
                      <a:pt x="174" y="110"/>
                      <a:pt x="166" y="110"/>
                    </a:cubicBezTo>
                    <a:cubicBezTo>
                      <a:pt x="163" y="86"/>
                      <a:pt x="171" y="56"/>
                      <a:pt x="137" y="56"/>
                    </a:cubicBezTo>
                    <a:cubicBezTo>
                      <a:pt x="102" y="56"/>
                      <a:pt x="111" y="87"/>
                      <a:pt x="109" y="10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240">
                  <a:buClrTx/>
                  <a:defRPr/>
                </a:pPr>
                <a:endParaRPr lang="en-IN" sz="1800" kern="1200">
                  <a:solidFill>
                    <a:prstClr val="black"/>
                  </a:solidFill>
                  <a:latin typeface="Segoe UI"/>
                  <a:ea typeface="+mn-ea"/>
                  <a:cs typeface="+mn-cs"/>
                </a:endParaRPr>
              </a:p>
            </p:txBody>
          </p:sp>
        </p:grp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BFE1FCB4-B1A4-E641-930A-6957388D2B80}"/>
                </a:ext>
              </a:extLst>
            </p:cNvPr>
            <p:cNvSpPr txBox="1"/>
            <p:nvPr/>
          </p:nvSpPr>
          <p:spPr>
            <a:xfrm>
              <a:off x="3450129" y="5349283"/>
              <a:ext cx="1313260" cy="231684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defTabSz="914240">
                <a:buClrTx/>
                <a:defRPr/>
              </a:pPr>
              <a:r>
                <a:rPr lang="en-US" sz="1500" b="1" kern="1200" dirty="0">
                  <a:solidFill>
                    <a:prstClr val="white"/>
                  </a:solidFill>
                  <a:latin typeface="☞GALANO GROTESQUE" pitchFamily="2" charset="77"/>
                  <a:ea typeface="+mn-ea"/>
                  <a:cs typeface="+mn-cs"/>
                </a:rPr>
                <a:t>Operational </a:t>
              </a:r>
              <a:endParaRPr lang="en-IN" sz="1500" b="1" kern="1200" dirty="0">
                <a:solidFill>
                  <a:prstClr val="white"/>
                </a:solidFill>
                <a:latin typeface="☞GALANO GROTESQUE" pitchFamily="2" charset="77"/>
                <a:ea typeface="+mn-ea"/>
                <a:cs typeface="+mn-cs"/>
              </a:endParaRP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EE3D4ED0-666A-CA46-8D8E-F14EF5A74D45}"/>
                </a:ext>
              </a:extLst>
            </p:cNvPr>
            <p:cNvSpPr txBox="1"/>
            <p:nvPr/>
          </p:nvSpPr>
          <p:spPr>
            <a:xfrm flipH="1">
              <a:off x="6569327" y="5286595"/>
              <a:ext cx="497749" cy="30281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pPr defTabSz="914240">
                <a:buClrTx/>
                <a:defRPr/>
              </a:pPr>
              <a:r>
                <a:rPr lang="en-US" sz="105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Segoe UI" panose="020B0502040204020203" pitchFamily="34" charset="0"/>
                  <a:ea typeface="Calibri Light" charset="0"/>
                  <a:cs typeface="Segoe UI" panose="020B0502040204020203" pitchFamily="34" charset="0"/>
                </a:rPr>
                <a:t> </a:t>
              </a:r>
              <a:endParaRPr lang="en-US" sz="1050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ea typeface="Calibri Light" charset="0"/>
                <a:cs typeface="Segoe UI" panose="020B0502040204020203" pitchFamily="34" charset="0"/>
              </a:endParaRPr>
            </a:p>
          </p:txBody>
        </p:sp>
      </p:grpSp>
      <p:sp>
        <p:nvSpPr>
          <p:cNvPr id="71" name="Up-Down Arrow 70">
            <a:extLst>
              <a:ext uri="{FF2B5EF4-FFF2-40B4-BE49-F238E27FC236}">
                <a16:creationId xmlns:a16="http://schemas.microsoft.com/office/drawing/2014/main" id="{8060B192-95AD-F849-A43F-11F018896791}"/>
              </a:ext>
            </a:extLst>
          </p:cNvPr>
          <p:cNvSpPr/>
          <p:nvPr/>
        </p:nvSpPr>
        <p:spPr>
          <a:xfrm rot="1651443">
            <a:off x="1156884" y="834642"/>
            <a:ext cx="282743" cy="3676511"/>
          </a:xfrm>
          <a:prstGeom prst="up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Segoe UI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863D6A41-C586-F14C-B28E-1684D8B68288}"/>
              </a:ext>
            </a:extLst>
          </p:cNvPr>
          <p:cNvSpPr txBox="1"/>
          <p:nvPr/>
        </p:nvSpPr>
        <p:spPr>
          <a:xfrm rot="17890276">
            <a:off x="-313163" y="2392411"/>
            <a:ext cx="2757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800" b="1" kern="1200" dirty="0">
                <a:solidFill>
                  <a:prstClr val="black"/>
                </a:solidFill>
                <a:latin typeface="☞GALANO GROTESQUE" pitchFamily="2" charset="77"/>
                <a:ea typeface="+mn-ea"/>
                <a:cs typeface="+mn-cs"/>
              </a:rPr>
              <a:t>BUYER-SELLER TRUST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E844D42-7789-4A45-A663-19CA52DB3688}"/>
              </a:ext>
            </a:extLst>
          </p:cNvPr>
          <p:cNvSpPr txBox="1"/>
          <p:nvPr/>
        </p:nvSpPr>
        <p:spPr>
          <a:xfrm>
            <a:off x="4888210" y="3645470"/>
            <a:ext cx="40569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2400" dirty="0">
                <a:solidFill>
                  <a:srgbClr val="F46E2D"/>
                </a:solidFill>
                <a:latin typeface="Oswald" pitchFamily="2" charset="77"/>
              </a:rPr>
              <a:t>Electric toothbrush. Faster, simpler, cleaner, app.</a:t>
            </a:r>
            <a:endParaRPr lang="en-US" sz="2400" kern="1200" dirty="0">
              <a:solidFill>
                <a:srgbClr val="F46E2D"/>
              </a:solidFill>
              <a:latin typeface="Oswald" pitchFamily="2" charset="77"/>
              <a:ea typeface="+mn-ea"/>
              <a:cs typeface="+mn-cs"/>
            </a:endParaRPr>
          </a:p>
          <a:p>
            <a:pPr algn="ctr" defTabSz="685800">
              <a:buClrTx/>
              <a:defRPr/>
            </a:pPr>
            <a:r>
              <a:rPr lang="en-US" sz="2400" kern="1200" dirty="0">
                <a:solidFill>
                  <a:srgbClr val="F46E2D"/>
                </a:solidFill>
                <a:latin typeface="Oswald" pitchFamily="2" charset="77"/>
                <a:ea typeface="+mn-ea"/>
                <a:cs typeface="+mn-cs"/>
              </a:rPr>
              <a:t>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68D3D33-7C18-0E4C-94EE-D31D8DAB07D6}"/>
              </a:ext>
            </a:extLst>
          </p:cNvPr>
          <p:cNvSpPr txBox="1"/>
          <p:nvPr/>
        </p:nvSpPr>
        <p:spPr>
          <a:xfrm>
            <a:off x="4234788" y="2349860"/>
            <a:ext cx="44115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2400" dirty="0">
                <a:solidFill>
                  <a:srgbClr val="F46E2D"/>
                </a:solidFill>
                <a:latin typeface="Oswald" pitchFamily="2" charset="77"/>
              </a:rPr>
              <a:t>No more dealing with kids not brushing their teeth.  AI coaching.</a:t>
            </a:r>
            <a:endParaRPr lang="en-US" sz="2400" kern="1200" dirty="0">
              <a:solidFill>
                <a:srgbClr val="F46E2D"/>
              </a:solidFill>
              <a:latin typeface="Oswald" pitchFamily="2" charset="77"/>
              <a:ea typeface="+mn-ea"/>
              <a:cs typeface="+mn-cs"/>
            </a:endParaRPr>
          </a:p>
          <a:p>
            <a:pPr algn="ctr" defTabSz="685800">
              <a:buClrTx/>
              <a:defRPr/>
            </a:pPr>
            <a:r>
              <a:rPr lang="en-US" sz="2400" kern="1200" dirty="0">
                <a:solidFill>
                  <a:srgbClr val="F46E2D"/>
                </a:solidFill>
                <a:latin typeface="Oswald" pitchFamily="2" charset="77"/>
                <a:ea typeface="+mn-ea"/>
                <a:cs typeface="+mn-cs"/>
              </a:rPr>
              <a:t>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2863E31-7237-B249-B0FB-C1579059045C}"/>
              </a:ext>
            </a:extLst>
          </p:cNvPr>
          <p:cNvSpPr txBox="1"/>
          <p:nvPr/>
        </p:nvSpPr>
        <p:spPr>
          <a:xfrm>
            <a:off x="3672947" y="1026460"/>
            <a:ext cx="52715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2400" dirty="0">
                <a:solidFill>
                  <a:srgbClr val="F46E2D"/>
                </a:solidFill>
                <a:latin typeface="Oswald" pitchFamily="2" charset="77"/>
              </a:rPr>
              <a:t>Mother didn’t force them to brush their teeth.</a:t>
            </a:r>
          </a:p>
          <a:p>
            <a:pPr algn="ctr" defTabSz="685800">
              <a:buClrTx/>
              <a:defRPr/>
            </a:pPr>
            <a:r>
              <a:rPr lang="en-US" sz="2400" dirty="0">
                <a:solidFill>
                  <a:srgbClr val="F46E2D"/>
                </a:solidFill>
                <a:latin typeface="Oswald" pitchFamily="2" charset="77"/>
              </a:rPr>
              <a:t>Now, it’s an obsession.</a:t>
            </a:r>
          </a:p>
        </p:txBody>
      </p:sp>
      <p:pic>
        <p:nvPicPr>
          <p:cNvPr id="35" name="Picture 34" descr="Logo&#10;&#10;Description automatically generated with medium confidence">
            <a:extLst>
              <a:ext uri="{FF2B5EF4-FFF2-40B4-BE49-F238E27FC236}">
                <a16:creationId xmlns:a16="http://schemas.microsoft.com/office/drawing/2014/main" id="{0020D65C-81C8-AB42-8892-5FE254DAD3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6462" y="4453707"/>
            <a:ext cx="1355687" cy="653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378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B639EE3-74B3-9B4A-BE9C-345C406C4609}"/>
              </a:ext>
            </a:extLst>
          </p:cNvPr>
          <p:cNvGrpSpPr/>
          <p:nvPr/>
        </p:nvGrpSpPr>
        <p:grpSpPr>
          <a:xfrm>
            <a:off x="224517" y="128588"/>
            <a:ext cx="8422024" cy="5028462"/>
            <a:chOff x="1443037" y="1268760"/>
            <a:chExt cx="9010729" cy="5047032"/>
          </a:xfrm>
        </p:grpSpPr>
        <p:sp>
          <p:nvSpPr>
            <p:cNvPr id="94" name="Freeform 10">
              <a:extLst>
                <a:ext uri="{FF2B5EF4-FFF2-40B4-BE49-F238E27FC236}">
                  <a16:creationId xmlns:a16="http://schemas.microsoft.com/office/drawing/2014/main" id="{7C023EF8-F3EE-4F51-B3AD-2C69779131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3037" y="1268760"/>
              <a:ext cx="5551732" cy="5047032"/>
            </a:xfrm>
            <a:custGeom>
              <a:avLst/>
              <a:gdLst>
                <a:gd name="T0" fmla="*/ 480 w 957"/>
                <a:gd name="T1" fmla="*/ 0 h 870"/>
                <a:gd name="T2" fmla="*/ 0 w 957"/>
                <a:gd name="T3" fmla="*/ 870 h 870"/>
                <a:gd name="T4" fmla="*/ 957 w 957"/>
                <a:gd name="T5" fmla="*/ 870 h 870"/>
                <a:gd name="T6" fmla="*/ 480 w 957"/>
                <a:gd name="T7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7" h="870">
                  <a:moveTo>
                    <a:pt x="480" y="0"/>
                  </a:moveTo>
                  <a:lnTo>
                    <a:pt x="0" y="870"/>
                  </a:lnTo>
                  <a:lnTo>
                    <a:pt x="957" y="870"/>
                  </a:lnTo>
                  <a:lnTo>
                    <a:pt x="480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914240">
                <a:buClrTx/>
                <a:defRPr/>
              </a:pPr>
              <a:endParaRPr lang="en-IN" sz="1800" kern="1200" dirty="0">
                <a:solidFill>
                  <a:prstClr val="black"/>
                </a:solidFill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FDA7FC80-8279-44A4-A003-07F0A12D516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2475" y="4823101"/>
              <a:ext cx="4408487" cy="1189038"/>
            </a:xfrm>
            <a:custGeom>
              <a:avLst/>
              <a:gdLst>
                <a:gd name="T0" fmla="*/ 0 w 2777"/>
                <a:gd name="T1" fmla="*/ 751 h 751"/>
                <a:gd name="T2" fmla="*/ 2777 w 2777"/>
                <a:gd name="T3" fmla="*/ 751 h 751"/>
                <a:gd name="T4" fmla="*/ 2364 w 2777"/>
                <a:gd name="T5" fmla="*/ 0 h 751"/>
                <a:gd name="T6" fmla="*/ 413 w 2777"/>
                <a:gd name="T7" fmla="*/ 0 h 751"/>
                <a:gd name="T8" fmla="*/ 0 w 2777"/>
                <a:gd name="T9" fmla="*/ 751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77" h="751">
                  <a:moveTo>
                    <a:pt x="0" y="751"/>
                  </a:moveTo>
                  <a:lnTo>
                    <a:pt x="2777" y="751"/>
                  </a:lnTo>
                  <a:lnTo>
                    <a:pt x="2364" y="0"/>
                  </a:lnTo>
                  <a:lnTo>
                    <a:pt x="413" y="0"/>
                  </a:lnTo>
                  <a:lnTo>
                    <a:pt x="0" y="75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914240">
                <a:buClrTx/>
                <a:defRPr/>
              </a:pPr>
              <a:endParaRPr lang="en-IN" sz="1800" kern="1200">
                <a:solidFill>
                  <a:prstClr val="black"/>
                </a:solidFill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0D0C7513-3734-4086-9C3E-0EE6EE3E52D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5581" y="3518176"/>
              <a:ext cx="2962275" cy="1184275"/>
            </a:xfrm>
            <a:custGeom>
              <a:avLst/>
              <a:gdLst>
                <a:gd name="T0" fmla="*/ 411 w 1866"/>
                <a:gd name="T1" fmla="*/ 0 h 746"/>
                <a:gd name="T2" fmla="*/ 0 w 1866"/>
                <a:gd name="T3" fmla="*/ 746 h 746"/>
                <a:gd name="T4" fmla="*/ 1866 w 1866"/>
                <a:gd name="T5" fmla="*/ 746 h 746"/>
                <a:gd name="T6" fmla="*/ 1453 w 1866"/>
                <a:gd name="T7" fmla="*/ 0 h 746"/>
                <a:gd name="T8" fmla="*/ 411 w 1866"/>
                <a:gd name="T9" fmla="*/ 0 h 7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66" h="746">
                  <a:moveTo>
                    <a:pt x="411" y="0"/>
                  </a:moveTo>
                  <a:lnTo>
                    <a:pt x="0" y="746"/>
                  </a:lnTo>
                  <a:lnTo>
                    <a:pt x="1866" y="746"/>
                  </a:lnTo>
                  <a:lnTo>
                    <a:pt x="1453" y="0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914240">
                <a:buClrTx/>
                <a:defRPr/>
              </a:pPr>
              <a:endParaRPr lang="en-IN" sz="1800" kern="1200">
                <a:solidFill>
                  <a:prstClr val="black"/>
                </a:solidFill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B25AC171-51B8-41AB-821B-B9C5C85B11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7100" y="2016401"/>
              <a:ext cx="1519237" cy="1381125"/>
            </a:xfrm>
            <a:custGeom>
              <a:avLst/>
              <a:gdLst>
                <a:gd name="T0" fmla="*/ 480 w 957"/>
                <a:gd name="T1" fmla="*/ 0 h 870"/>
                <a:gd name="T2" fmla="*/ 0 w 957"/>
                <a:gd name="T3" fmla="*/ 870 h 870"/>
                <a:gd name="T4" fmla="*/ 957 w 957"/>
                <a:gd name="T5" fmla="*/ 870 h 870"/>
                <a:gd name="T6" fmla="*/ 480 w 957"/>
                <a:gd name="T7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7" h="870">
                  <a:moveTo>
                    <a:pt x="480" y="0"/>
                  </a:moveTo>
                  <a:lnTo>
                    <a:pt x="0" y="870"/>
                  </a:lnTo>
                  <a:lnTo>
                    <a:pt x="957" y="870"/>
                  </a:lnTo>
                  <a:lnTo>
                    <a:pt x="48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914240">
                <a:buClrTx/>
                <a:defRPr/>
              </a:pPr>
              <a:endParaRPr lang="en-IN" sz="1800" kern="1200">
                <a:solidFill>
                  <a:prstClr val="black"/>
                </a:solidFill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8364EAC5-8EA8-4B9F-8720-BB00BC5C4284}"/>
                </a:ext>
              </a:extLst>
            </p:cNvPr>
            <p:cNvSpPr txBox="1"/>
            <p:nvPr/>
          </p:nvSpPr>
          <p:spPr>
            <a:xfrm>
              <a:off x="3497425" y="2914517"/>
              <a:ext cx="1448457" cy="231684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 defTabSz="914240">
                <a:buClrTx/>
                <a:defRPr/>
              </a:pPr>
              <a:r>
                <a:rPr lang="en-US" sz="1500" b="1" kern="1200" dirty="0">
                  <a:solidFill>
                    <a:prstClr val="white"/>
                  </a:solidFill>
                  <a:latin typeface="☞GALANO GROTESQUE" pitchFamily="2" charset="77"/>
                  <a:ea typeface="+mn-ea"/>
                  <a:cs typeface="+mn-cs"/>
                </a:rPr>
                <a:t>Personal </a:t>
              </a:r>
              <a:endParaRPr lang="en-IN" sz="1500" b="1" kern="1200" dirty="0">
                <a:solidFill>
                  <a:prstClr val="white"/>
                </a:solidFill>
                <a:latin typeface="☞GALANO GROTESQUE" pitchFamily="2" charset="77"/>
                <a:ea typeface="+mn-ea"/>
                <a:cs typeface="+mn-cs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F3E20BD-D3EF-4A62-9968-C15E9C4B7092}"/>
                </a:ext>
              </a:extLst>
            </p:cNvPr>
            <p:cNvSpPr txBox="1"/>
            <p:nvPr/>
          </p:nvSpPr>
          <p:spPr>
            <a:xfrm>
              <a:off x="3672900" y="4044426"/>
              <a:ext cx="1170391" cy="231684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defTabSz="914240">
                <a:buClrTx/>
                <a:defRPr/>
              </a:pPr>
              <a:r>
                <a:rPr lang="en-US" sz="1500" b="1" kern="1200" dirty="0">
                  <a:solidFill>
                    <a:prstClr val="white"/>
                  </a:solidFill>
                  <a:latin typeface="☞GALANO GROTESQUE" pitchFamily="2" charset="77"/>
                  <a:ea typeface="+mn-ea"/>
                  <a:cs typeface="+mn-cs"/>
                </a:rPr>
                <a:t>Emotional</a:t>
              </a:r>
              <a:endParaRPr lang="en-IN" sz="1500" b="1" kern="1200" dirty="0">
                <a:solidFill>
                  <a:prstClr val="white"/>
                </a:solidFill>
                <a:latin typeface="☞GALANO GROTESQUE" pitchFamily="2" charset="77"/>
                <a:ea typeface="+mn-ea"/>
                <a:cs typeface="+mn-cs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AE70D2FC-6AFF-4DF1-9E08-39095ACB3F58}"/>
                </a:ext>
              </a:extLst>
            </p:cNvPr>
            <p:cNvSpPr txBox="1"/>
            <p:nvPr/>
          </p:nvSpPr>
          <p:spPr>
            <a:xfrm rot="17689662">
              <a:off x="2881694" y="2541605"/>
              <a:ext cx="1590619" cy="230504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 defTabSz="914240">
                <a:buClrTx/>
                <a:defRPr/>
              </a:pPr>
              <a:r>
                <a:rPr lang="en-US" b="1" kern="1200" dirty="0">
                  <a:solidFill>
                    <a:prstClr val="white"/>
                  </a:solidFill>
                  <a:latin typeface="☞GALANO GROTESQUE SEMIBOLD" pitchFamily="2" charset="77"/>
                  <a:ea typeface="+mn-ea"/>
                  <a:cs typeface="+mn-cs"/>
                </a:rPr>
                <a:t>Unique</a:t>
              </a:r>
              <a:endParaRPr lang="en-IN" b="1" kern="1200" dirty="0">
                <a:solidFill>
                  <a:prstClr val="white"/>
                </a:solidFill>
                <a:latin typeface="☞GALANO GROTESQUE SEMIBOLD" pitchFamily="2" charset="77"/>
                <a:ea typeface="+mn-ea"/>
                <a:cs typeface="+mn-cs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3268311C-963C-4BD7-A667-A906C0D5AA94}"/>
                </a:ext>
              </a:extLst>
            </p:cNvPr>
            <p:cNvSpPr txBox="1"/>
            <p:nvPr/>
          </p:nvSpPr>
          <p:spPr>
            <a:xfrm rot="17702586">
              <a:off x="2214168" y="3887569"/>
              <a:ext cx="1438271" cy="230504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 defTabSz="914240">
                <a:buClrTx/>
                <a:defRPr/>
              </a:pPr>
              <a:r>
                <a:rPr lang="en-US" b="1" kern="1200" dirty="0">
                  <a:solidFill>
                    <a:prstClr val="white"/>
                  </a:solidFill>
                  <a:latin typeface="☞GALANO GROTESQUE SEMIBOLD" pitchFamily="2" charset="77"/>
                  <a:ea typeface="+mn-ea"/>
                  <a:cs typeface="+mn-cs"/>
                </a:rPr>
                <a:t>Differentiated</a:t>
              </a:r>
              <a:endParaRPr lang="en-IN" b="1" kern="1200" dirty="0">
                <a:solidFill>
                  <a:prstClr val="white"/>
                </a:solidFill>
                <a:latin typeface="☞GALANO GROTESQUE SEMIBOLD" pitchFamily="2" charset="77"/>
                <a:ea typeface="+mn-ea"/>
                <a:cs typeface="+mn-cs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7B8AD4B4-8B89-4FF3-A4A1-4AAC5975168D}"/>
                </a:ext>
              </a:extLst>
            </p:cNvPr>
            <p:cNvSpPr txBox="1"/>
            <p:nvPr/>
          </p:nvSpPr>
          <p:spPr>
            <a:xfrm rot="17842622">
              <a:off x="1486758" y="5223898"/>
              <a:ext cx="1393344" cy="230504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 defTabSz="914240">
                <a:buClrTx/>
                <a:defRPr/>
              </a:pPr>
              <a:r>
                <a:rPr lang="en-US" b="1" kern="1200" dirty="0">
                  <a:solidFill>
                    <a:prstClr val="white"/>
                  </a:solidFill>
                  <a:latin typeface="☞GALANO GROTESQUE SEMIBOLD" pitchFamily="2" charset="77"/>
                  <a:ea typeface="+mn-ea"/>
                  <a:cs typeface="+mn-cs"/>
                </a:rPr>
                <a:t>Table Stakes</a:t>
              </a:r>
              <a:endParaRPr lang="en-IN" b="1" kern="1200" dirty="0">
                <a:solidFill>
                  <a:prstClr val="white"/>
                </a:solidFill>
                <a:latin typeface="☞GALANO GROTESQUE SEMIBOLD" pitchFamily="2" charset="77"/>
                <a:ea typeface="+mn-ea"/>
                <a:cs typeface="+mn-cs"/>
              </a:endParaRPr>
            </a:p>
          </p:txBody>
        </p: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2791D9ED-BD31-4621-A32E-4DA7122565BA}"/>
                </a:ext>
              </a:extLst>
            </p:cNvPr>
            <p:cNvGrpSpPr/>
            <p:nvPr/>
          </p:nvGrpSpPr>
          <p:grpSpPr>
            <a:xfrm>
              <a:off x="9925603" y="2505608"/>
              <a:ext cx="457680" cy="599561"/>
              <a:chOff x="12468225" y="5961063"/>
              <a:chExt cx="793750" cy="1039812"/>
            </a:xfrm>
            <a:solidFill>
              <a:schemeClr val="bg1"/>
            </a:solidFill>
          </p:grpSpPr>
          <p:sp>
            <p:nvSpPr>
              <p:cNvPr id="75" name="Freeform 17">
                <a:extLst>
                  <a:ext uri="{FF2B5EF4-FFF2-40B4-BE49-F238E27FC236}">
                    <a16:creationId xmlns:a16="http://schemas.microsoft.com/office/drawing/2014/main" id="{EEDA4838-FD90-46B4-8898-08C4771A28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692063" y="5961063"/>
                <a:ext cx="339725" cy="319087"/>
              </a:xfrm>
              <a:custGeom>
                <a:avLst/>
                <a:gdLst>
                  <a:gd name="T0" fmla="*/ 262 w 504"/>
                  <a:gd name="T1" fmla="*/ 0 h 472"/>
                  <a:gd name="T2" fmla="*/ 287 w 504"/>
                  <a:gd name="T3" fmla="*/ 25 h 472"/>
                  <a:gd name="T4" fmla="*/ 340 w 504"/>
                  <a:gd name="T5" fmla="*/ 103 h 472"/>
                  <a:gd name="T6" fmla="*/ 367 w 504"/>
                  <a:gd name="T7" fmla="*/ 123 h 472"/>
                  <a:gd name="T8" fmla="*/ 465 w 504"/>
                  <a:gd name="T9" fmla="*/ 152 h 472"/>
                  <a:gd name="T10" fmla="*/ 484 w 504"/>
                  <a:gd name="T11" fmla="*/ 211 h 472"/>
                  <a:gd name="T12" fmla="*/ 422 w 504"/>
                  <a:gd name="T13" fmla="*/ 286 h 472"/>
                  <a:gd name="T14" fmla="*/ 410 w 504"/>
                  <a:gd name="T15" fmla="*/ 325 h 472"/>
                  <a:gd name="T16" fmla="*/ 415 w 504"/>
                  <a:gd name="T17" fmla="*/ 425 h 472"/>
                  <a:gd name="T18" fmla="*/ 366 w 504"/>
                  <a:gd name="T19" fmla="*/ 461 h 472"/>
                  <a:gd name="T20" fmla="*/ 274 w 504"/>
                  <a:gd name="T21" fmla="*/ 424 h 472"/>
                  <a:gd name="T22" fmla="*/ 232 w 504"/>
                  <a:gd name="T23" fmla="*/ 424 h 472"/>
                  <a:gd name="T24" fmla="*/ 142 w 504"/>
                  <a:gd name="T25" fmla="*/ 460 h 472"/>
                  <a:gd name="T26" fmla="*/ 91 w 504"/>
                  <a:gd name="T27" fmla="*/ 424 h 472"/>
                  <a:gd name="T28" fmla="*/ 96 w 504"/>
                  <a:gd name="T29" fmla="*/ 325 h 472"/>
                  <a:gd name="T30" fmla="*/ 83 w 504"/>
                  <a:gd name="T31" fmla="*/ 285 h 472"/>
                  <a:gd name="T32" fmla="*/ 26 w 504"/>
                  <a:gd name="T33" fmla="*/ 216 h 472"/>
                  <a:gd name="T34" fmla="*/ 46 w 504"/>
                  <a:gd name="T35" fmla="*/ 150 h 472"/>
                  <a:gd name="T36" fmla="*/ 136 w 504"/>
                  <a:gd name="T37" fmla="*/ 125 h 472"/>
                  <a:gd name="T38" fmla="*/ 169 w 504"/>
                  <a:gd name="T39" fmla="*/ 100 h 472"/>
                  <a:gd name="T40" fmla="*/ 219 w 504"/>
                  <a:gd name="T41" fmla="*/ 25 h 472"/>
                  <a:gd name="T42" fmla="*/ 244 w 504"/>
                  <a:gd name="T43" fmla="*/ 0 h 472"/>
                  <a:gd name="T44" fmla="*/ 262 w 504"/>
                  <a:gd name="T45" fmla="*/ 0 h 4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04" h="472">
                    <a:moveTo>
                      <a:pt x="262" y="0"/>
                    </a:moveTo>
                    <a:cubicBezTo>
                      <a:pt x="270" y="9"/>
                      <a:pt x="280" y="16"/>
                      <a:pt x="287" y="25"/>
                    </a:cubicBezTo>
                    <a:cubicBezTo>
                      <a:pt x="305" y="51"/>
                      <a:pt x="321" y="78"/>
                      <a:pt x="340" y="103"/>
                    </a:cubicBezTo>
                    <a:cubicBezTo>
                      <a:pt x="346" y="112"/>
                      <a:pt x="357" y="120"/>
                      <a:pt x="367" y="123"/>
                    </a:cubicBezTo>
                    <a:cubicBezTo>
                      <a:pt x="400" y="134"/>
                      <a:pt x="433" y="142"/>
                      <a:pt x="465" y="152"/>
                    </a:cubicBezTo>
                    <a:cubicBezTo>
                      <a:pt x="496" y="161"/>
                      <a:pt x="504" y="186"/>
                      <a:pt x="484" y="211"/>
                    </a:cubicBezTo>
                    <a:cubicBezTo>
                      <a:pt x="464" y="237"/>
                      <a:pt x="443" y="262"/>
                      <a:pt x="422" y="286"/>
                    </a:cubicBezTo>
                    <a:cubicBezTo>
                      <a:pt x="412" y="298"/>
                      <a:pt x="409" y="310"/>
                      <a:pt x="410" y="325"/>
                    </a:cubicBezTo>
                    <a:cubicBezTo>
                      <a:pt x="412" y="358"/>
                      <a:pt x="414" y="392"/>
                      <a:pt x="415" y="425"/>
                    </a:cubicBezTo>
                    <a:cubicBezTo>
                      <a:pt x="416" y="456"/>
                      <a:pt x="394" y="471"/>
                      <a:pt x="366" y="461"/>
                    </a:cubicBezTo>
                    <a:cubicBezTo>
                      <a:pt x="335" y="449"/>
                      <a:pt x="304" y="437"/>
                      <a:pt x="274" y="424"/>
                    </a:cubicBezTo>
                    <a:cubicBezTo>
                      <a:pt x="260" y="418"/>
                      <a:pt x="246" y="418"/>
                      <a:pt x="232" y="424"/>
                    </a:cubicBezTo>
                    <a:cubicBezTo>
                      <a:pt x="202" y="437"/>
                      <a:pt x="172" y="448"/>
                      <a:pt x="142" y="460"/>
                    </a:cubicBezTo>
                    <a:cubicBezTo>
                      <a:pt x="112" y="472"/>
                      <a:pt x="90" y="456"/>
                      <a:pt x="91" y="424"/>
                    </a:cubicBezTo>
                    <a:cubicBezTo>
                      <a:pt x="92" y="391"/>
                      <a:pt x="94" y="358"/>
                      <a:pt x="96" y="325"/>
                    </a:cubicBezTo>
                    <a:cubicBezTo>
                      <a:pt x="97" y="310"/>
                      <a:pt x="93" y="297"/>
                      <a:pt x="83" y="285"/>
                    </a:cubicBezTo>
                    <a:cubicBezTo>
                      <a:pt x="64" y="263"/>
                      <a:pt x="45" y="239"/>
                      <a:pt x="26" y="216"/>
                    </a:cubicBezTo>
                    <a:cubicBezTo>
                      <a:pt x="0" y="185"/>
                      <a:pt x="7" y="161"/>
                      <a:pt x="46" y="150"/>
                    </a:cubicBezTo>
                    <a:cubicBezTo>
                      <a:pt x="76" y="142"/>
                      <a:pt x="106" y="133"/>
                      <a:pt x="136" y="125"/>
                    </a:cubicBezTo>
                    <a:cubicBezTo>
                      <a:pt x="151" y="121"/>
                      <a:pt x="161" y="113"/>
                      <a:pt x="169" y="100"/>
                    </a:cubicBezTo>
                    <a:cubicBezTo>
                      <a:pt x="185" y="75"/>
                      <a:pt x="201" y="50"/>
                      <a:pt x="219" y="25"/>
                    </a:cubicBezTo>
                    <a:cubicBezTo>
                      <a:pt x="225" y="16"/>
                      <a:pt x="235" y="9"/>
                      <a:pt x="244" y="0"/>
                    </a:cubicBezTo>
                    <a:cubicBezTo>
                      <a:pt x="250" y="0"/>
                      <a:pt x="256" y="0"/>
                      <a:pt x="262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240">
                  <a:buClrTx/>
                  <a:defRPr/>
                </a:pPr>
                <a:endParaRPr lang="en-IN" sz="1800" kern="1200">
                  <a:solidFill>
                    <a:prstClr val="black"/>
                  </a:solidFill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76" name="Freeform 18">
                <a:extLst>
                  <a:ext uri="{FF2B5EF4-FFF2-40B4-BE49-F238E27FC236}">
                    <a16:creationId xmlns:a16="http://schemas.microsoft.com/office/drawing/2014/main" id="{ACDFA76C-457C-4DA1-862F-44AB044E83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84100" y="6338888"/>
                <a:ext cx="757238" cy="661987"/>
              </a:xfrm>
              <a:custGeom>
                <a:avLst/>
                <a:gdLst>
                  <a:gd name="T0" fmla="*/ 556 w 1120"/>
                  <a:gd name="T1" fmla="*/ 976 h 976"/>
                  <a:gd name="T2" fmla="*/ 276 w 1120"/>
                  <a:gd name="T3" fmla="*/ 976 h 976"/>
                  <a:gd name="T4" fmla="*/ 235 w 1120"/>
                  <a:gd name="T5" fmla="*/ 935 h 976"/>
                  <a:gd name="T6" fmla="*/ 235 w 1120"/>
                  <a:gd name="T7" fmla="*/ 680 h 976"/>
                  <a:gd name="T8" fmla="*/ 217 w 1120"/>
                  <a:gd name="T9" fmla="*/ 641 h 976"/>
                  <a:gd name="T10" fmla="*/ 9 w 1120"/>
                  <a:gd name="T11" fmla="*/ 288 h 976"/>
                  <a:gd name="T12" fmla="*/ 3 w 1120"/>
                  <a:gd name="T13" fmla="*/ 95 h 976"/>
                  <a:gd name="T14" fmla="*/ 105 w 1120"/>
                  <a:gd name="T15" fmla="*/ 2 h 976"/>
                  <a:gd name="T16" fmla="*/ 204 w 1120"/>
                  <a:gd name="T17" fmla="*/ 103 h 976"/>
                  <a:gd name="T18" fmla="*/ 205 w 1120"/>
                  <a:gd name="T19" fmla="*/ 215 h 976"/>
                  <a:gd name="T20" fmla="*/ 506 w 1120"/>
                  <a:gd name="T21" fmla="*/ 554 h 976"/>
                  <a:gd name="T22" fmla="*/ 908 w 1120"/>
                  <a:gd name="T23" fmla="*/ 264 h 976"/>
                  <a:gd name="T24" fmla="*/ 914 w 1120"/>
                  <a:gd name="T25" fmla="*/ 146 h 976"/>
                  <a:gd name="T26" fmla="*/ 915 w 1120"/>
                  <a:gd name="T27" fmla="*/ 93 h 976"/>
                  <a:gd name="T28" fmla="*/ 1015 w 1120"/>
                  <a:gd name="T29" fmla="*/ 2 h 976"/>
                  <a:gd name="T30" fmla="*/ 1115 w 1120"/>
                  <a:gd name="T31" fmla="*/ 94 h 976"/>
                  <a:gd name="T32" fmla="*/ 1084 w 1120"/>
                  <a:gd name="T33" fmla="*/ 384 h 976"/>
                  <a:gd name="T34" fmla="*/ 899 w 1120"/>
                  <a:gd name="T35" fmla="*/ 641 h 976"/>
                  <a:gd name="T36" fmla="*/ 876 w 1120"/>
                  <a:gd name="T37" fmla="*/ 688 h 976"/>
                  <a:gd name="T38" fmla="*/ 877 w 1120"/>
                  <a:gd name="T39" fmla="*/ 931 h 976"/>
                  <a:gd name="T40" fmla="*/ 830 w 1120"/>
                  <a:gd name="T41" fmla="*/ 976 h 976"/>
                  <a:gd name="T42" fmla="*/ 556 w 1120"/>
                  <a:gd name="T43" fmla="*/ 976 h 9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20" h="976">
                    <a:moveTo>
                      <a:pt x="556" y="976"/>
                    </a:moveTo>
                    <a:cubicBezTo>
                      <a:pt x="463" y="976"/>
                      <a:pt x="369" y="976"/>
                      <a:pt x="276" y="976"/>
                    </a:cubicBezTo>
                    <a:cubicBezTo>
                      <a:pt x="246" y="976"/>
                      <a:pt x="235" y="965"/>
                      <a:pt x="235" y="935"/>
                    </a:cubicBezTo>
                    <a:cubicBezTo>
                      <a:pt x="235" y="850"/>
                      <a:pt x="235" y="765"/>
                      <a:pt x="235" y="680"/>
                    </a:cubicBezTo>
                    <a:cubicBezTo>
                      <a:pt x="236" y="663"/>
                      <a:pt x="230" y="651"/>
                      <a:pt x="217" y="641"/>
                    </a:cubicBezTo>
                    <a:cubicBezTo>
                      <a:pt x="102" y="550"/>
                      <a:pt x="30" y="433"/>
                      <a:pt x="9" y="288"/>
                    </a:cubicBezTo>
                    <a:cubicBezTo>
                      <a:pt x="0" y="224"/>
                      <a:pt x="1" y="159"/>
                      <a:pt x="3" y="95"/>
                    </a:cubicBezTo>
                    <a:cubicBezTo>
                      <a:pt x="4" y="40"/>
                      <a:pt x="53" y="0"/>
                      <a:pt x="105" y="2"/>
                    </a:cubicBezTo>
                    <a:cubicBezTo>
                      <a:pt x="160" y="4"/>
                      <a:pt x="203" y="47"/>
                      <a:pt x="204" y="103"/>
                    </a:cubicBezTo>
                    <a:cubicBezTo>
                      <a:pt x="205" y="140"/>
                      <a:pt x="204" y="178"/>
                      <a:pt x="205" y="215"/>
                    </a:cubicBezTo>
                    <a:cubicBezTo>
                      <a:pt x="208" y="383"/>
                      <a:pt x="339" y="531"/>
                      <a:pt x="506" y="554"/>
                    </a:cubicBezTo>
                    <a:cubicBezTo>
                      <a:pt x="700" y="581"/>
                      <a:pt x="873" y="457"/>
                      <a:pt x="908" y="264"/>
                    </a:cubicBezTo>
                    <a:cubicBezTo>
                      <a:pt x="915" y="225"/>
                      <a:pt x="912" y="185"/>
                      <a:pt x="914" y="146"/>
                    </a:cubicBezTo>
                    <a:cubicBezTo>
                      <a:pt x="914" y="128"/>
                      <a:pt x="913" y="111"/>
                      <a:pt x="915" y="93"/>
                    </a:cubicBezTo>
                    <a:cubicBezTo>
                      <a:pt x="920" y="41"/>
                      <a:pt x="963" y="2"/>
                      <a:pt x="1015" y="2"/>
                    </a:cubicBezTo>
                    <a:cubicBezTo>
                      <a:pt x="1067" y="2"/>
                      <a:pt x="1113" y="41"/>
                      <a:pt x="1115" y="94"/>
                    </a:cubicBezTo>
                    <a:cubicBezTo>
                      <a:pt x="1120" y="192"/>
                      <a:pt x="1119" y="290"/>
                      <a:pt x="1084" y="384"/>
                    </a:cubicBezTo>
                    <a:cubicBezTo>
                      <a:pt x="1046" y="487"/>
                      <a:pt x="986" y="573"/>
                      <a:pt x="899" y="641"/>
                    </a:cubicBezTo>
                    <a:cubicBezTo>
                      <a:pt x="883" y="653"/>
                      <a:pt x="876" y="667"/>
                      <a:pt x="876" y="688"/>
                    </a:cubicBezTo>
                    <a:cubicBezTo>
                      <a:pt x="877" y="769"/>
                      <a:pt x="877" y="850"/>
                      <a:pt x="877" y="931"/>
                    </a:cubicBezTo>
                    <a:cubicBezTo>
                      <a:pt x="877" y="968"/>
                      <a:pt x="868" y="976"/>
                      <a:pt x="830" y="976"/>
                    </a:cubicBezTo>
                    <a:cubicBezTo>
                      <a:pt x="739" y="976"/>
                      <a:pt x="648" y="976"/>
                      <a:pt x="556" y="97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240">
                  <a:buClrTx/>
                  <a:defRPr/>
                </a:pPr>
                <a:endParaRPr lang="en-IN" sz="1800" kern="1200">
                  <a:solidFill>
                    <a:prstClr val="black"/>
                  </a:solidFill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77" name="Freeform 19">
                <a:extLst>
                  <a:ext uri="{FF2B5EF4-FFF2-40B4-BE49-F238E27FC236}">
                    <a16:creationId xmlns:a16="http://schemas.microsoft.com/office/drawing/2014/main" id="{0FA8A641-5D8A-431F-A179-A5AF2D37EF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2863" y="6362700"/>
                <a:ext cx="234950" cy="233362"/>
              </a:xfrm>
              <a:custGeom>
                <a:avLst/>
                <a:gdLst>
                  <a:gd name="T0" fmla="*/ 1 w 346"/>
                  <a:gd name="T1" fmla="*/ 174 h 346"/>
                  <a:gd name="T2" fmla="*/ 172 w 346"/>
                  <a:gd name="T3" fmla="*/ 1 h 346"/>
                  <a:gd name="T4" fmla="*/ 346 w 346"/>
                  <a:gd name="T5" fmla="*/ 174 h 346"/>
                  <a:gd name="T6" fmla="*/ 173 w 346"/>
                  <a:gd name="T7" fmla="*/ 346 h 346"/>
                  <a:gd name="T8" fmla="*/ 1 w 346"/>
                  <a:gd name="T9" fmla="*/ 174 h 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6" h="346">
                    <a:moveTo>
                      <a:pt x="1" y="174"/>
                    </a:moveTo>
                    <a:cubicBezTo>
                      <a:pt x="0" y="79"/>
                      <a:pt x="77" y="1"/>
                      <a:pt x="172" y="1"/>
                    </a:cubicBezTo>
                    <a:cubicBezTo>
                      <a:pt x="268" y="0"/>
                      <a:pt x="346" y="79"/>
                      <a:pt x="346" y="174"/>
                    </a:cubicBezTo>
                    <a:cubicBezTo>
                      <a:pt x="346" y="269"/>
                      <a:pt x="269" y="346"/>
                      <a:pt x="173" y="346"/>
                    </a:cubicBezTo>
                    <a:cubicBezTo>
                      <a:pt x="78" y="346"/>
                      <a:pt x="1" y="269"/>
                      <a:pt x="1" y="17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240">
                  <a:buClrTx/>
                  <a:defRPr/>
                </a:pPr>
                <a:endParaRPr lang="en-IN" sz="1800" kern="1200">
                  <a:solidFill>
                    <a:prstClr val="black"/>
                  </a:solidFill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78" name="Freeform 20">
                <a:extLst>
                  <a:ext uri="{FF2B5EF4-FFF2-40B4-BE49-F238E27FC236}">
                    <a16:creationId xmlns:a16="http://schemas.microsoft.com/office/drawing/2014/main" id="{0328DE16-9CD7-44BB-BBF6-29E8197B95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068300" y="6051550"/>
                <a:ext cx="193675" cy="195262"/>
              </a:xfrm>
              <a:custGeom>
                <a:avLst/>
                <a:gdLst>
                  <a:gd name="T0" fmla="*/ 288 w 288"/>
                  <a:gd name="T1" fmla="*/ 53 h 288"/>
                  <a:gd name="T2" fmla="*/ 270 w 288"/>
                  <a:gd name="T3" fmla="*/ 84 h 288"/>
                  <a:gd name="T4" fmla="*/ 86 w 288"/>
                  <a:gd name="T5" fmla="*/ 269 h 288"/>
                  <a:gd name="T6" fmla="*/ 19 w 288"/>
                  <a:gd name="T7" fmla="*/ 269 h 288"/>
                  <a:gd name="T8" fmla="*/ 20 w 288"/>
                  <a:gd name="T9" fmla="*/ 203 h 288"/>
                  <a:gd name="T10" fmla="*/ 205 w 288"/>
                  <a:gd name="T11" fmla="*/ 18 h 288"/>
                  <a:gd name="T12" fmla="*/ 257 w 288"/>
                  <a:gd name="T13" fmla="*/ 8 h 288"/>
                  <a:gd name="T14" fmla="*/ 288 w 288"/>
                  <a:gd name="T15" fmla="*/ 53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88" h="288">
                    <a:moveTo>
                      <a:pt x="288" y="53"/>
                    </a:moveTo>
                    <a:cubicBezTo>
                      <a:pt x="282" y="64"/>
                      <a:pt x="278" y="76"/>
                      <a:pt x="270" y="84"/>
                    </a:cubicBezTo>
                    <a:cubicBezTo>
                      <a:pt x="209" y="146"/>
                      <a:pt x="148" y="208"/>
                      <a:pt x="86" y="269"/>
                    </a:cubicBezTo>
                    <a:cubicBezTo>
                      <a:pt x="66" y="288"/>
                      <a:pt x="37" y="288"/>
                      <a:pt x="19" y="269"/>
                    </a:cubicBezTo>
                    <a:cubicBezTo>
                      <a:pt x="1" y="251"/>
                      <a:pt x="0" y="222"/>
                      <a:pt x="20" y="203"/>
                    </a:cubicBezTo>
                    <a:cubicBezTo>
                      <a:pt x="81" y="141"/>
                      <a:pt x="143" y="79"/>
                      <a:pt x="205" y="18"/>
                    </a:cubicBezTo>
                    <a:cubicBezTo>
                      <a:pt x="220" y="3"/>
                      <a:pt x="238" y="0"/>
                      <a:pt x="257" y="8"/>
                    </a:cubicBezTo>
                    <a:cubicBezTo>
                      <a:pt x="275" y="17"/>
                      <a:pt x="284" y="31"/>
                      <a:pt x="288" y="5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240">
                  <a:buClrTx/>
                  <a:defRPr/>
                </a:pPr>
                <a:endParaRPr lang="en-IN" sz="1800" kern="1200">
                  <a:solidFill>
                    <a:prstClr val="black"/>
                  </a:solidFill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79" name="Freeform 21">
                <a:extLst>
                  <a:ext uri="{FF2B5EF4-FFF2-40B4-BE49-F238E27FC236}">
                    <a16:creationId xmlns:a16="http://schemas.microsoft.com/office/drawing/2014/main" id="{A7E769F1-5E8A-486A-97C0-3E316EC5A7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68225" y="6051550"/>
                <a:ext cx="195263" cy="193675"/>
              </a:xfrm>
              <a:custGeom>
                <a:avLst/>
                <a:gdLst>
                  <a:gd name="T0" fmla="*/ 235 w 288"/>
                  <a:gd name="T1" fmla="*/ 287 h 287"/>
                  <a:gd name="T2" fmla="*/ 204 w 288"/>
                  <a:gd name="T3" fmla="*/ 270 h 287"/>
                  <a:gd name="T4" fmla="*/ 19 w 288"/>
                  <a:gd name="T5" fmla="*/ 86 h 287"/>
                  <a:gd name="T6" fmla="*/ 19 w 288"/>
                  <a:gd name="T7" fmla="*/ 18 h 287"/>
                  <a:gd name="T8" fmla="*/ 85 w 288"/>
                  <a:gd name="T9" fmla="*/ 19 h 287"/>
                  <a:gd name="T10" fmla="*/ 270 w 288"/>
                  <a:gd name="T11" fmla="*/ 204 h 287"/>
                  <a:gd name="T12" fmla="*/ 280 w 288"/>
                  <a:gd name="T13" fmla="*/ 257 h 287"/>
                  <a:gd name="T14" fmla="*/ 235 w 288"/>
                  <a:gd name="T15" fmla="*/ 287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88" h="287">
                    <a:moveTo>
                      <a:pt x="235" y="287"/>
                    </a:moveTo>
                    <a:cubicBezTo>
                      <a:pt x="225" y="281"/>
                      <a:pt x="212" y="278"/>
                      <a:pt x="204" y="270"/>
                    </a:cubicBezTo>
                    <a:cubicBezTo>
                      <a:pt x="142" y="209"/>
                      <a:pt x="80" y="147"/>
                      <a:pt x="19" y="86"/>
                    </a:cubicBezTo>
                    <a:cubicBezTo>
                      <a:pt x="0" y="66"/>
                      <a:pt x="0" y="37"/>
                      <a:pt x="19" y="18"/>
                    </a:cubicBezTo>
                    <a:cubicBezTo>
                      <a:pt x="37" y="0"/>
                      <a:pt x="65" y="0"/>
                      <a:pt x="85" y="19"/>
                    </a:cubicBezTo>
                    <a:cubicBezTo>
                      <a:pt x="147" y="80"/>
                      <a:pt x="208" y="142"/>
                      <a:pt x="270" y="204"/>
                    </a:cubicBezTo>
                    <a:cubicBezTo>
                      <a:pt x="285" y="219"/>
                      <a:pt x="288" y="237"/>
                      <a:pt x="280" y="257"/>
                    </a:cubicBezTo>
                    <a:cubicBezTo>
                      <a:pt x="272" y="275"/>
                      <a:pt x="257" y="284"/>
                      <a:pt x="235" y="28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240">
                  <a:buClrTx/>
                  <a:defRPr/>
                </a:pPr>
                <a:endParaRPr lang="en-IN" sz="1800" kern="1200">
                  <a:solidFill>
                    <a:prstClr val="black"/>
                  </a:solidFill>
                  <a:latin typeface="Segoe UI"/>
                  <a:ea typeface="+mn-ea"/>
                  <a:cs typeface="+mn-cs"/>
                </a:endParaRPr>
              </a:p>
            </p:txBody>
          </p:sp>
        </p:grp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E84FF949-CD57-4547-91B0-ADCD5AE1D8BD}"/>
                </a:ext>
              </a:extLst>
            </p:cNvPr>
            <p:cNvGrpSpPr/>
            <p:nvPr/>
          </p:nvGrpSpPr>
          <p:grpSpPr>
            <a:xfrm>
              <a:off x="9855120" y="5121809"/>
              <a:ext cx="598646" cy="599561"/>
              <a:chOff x="11101388" y="5961063"/>
              <a:chExt cx="1038225" cy="1039812"/>
            </a:xfrm>
            <a:solidFill>
              <a:schemeClr val="bg1"/>
            </a:solidFill>
          </p:grpSpPr>
          <p:sp>
            <p:nvSpPr>
              <p:cNvPr id="80" name="Freeform 22">
                <a:extLst>
                  <a:ext uri="{FF2B5EF4-FFF2-40B4-BE49-F238E27FC236}">
                    <a16:creationId xmlns:a16="http://schemas.microsoft.com/office/drawing/2014/main" id="{E15866D1-6E06-4428-A96C-F2525DE585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69663" y="6607175"/>
                <a:ext cx="869950" cy="374650"/>
              </a:xfrm>
              <a:custGeom>
                <a:avLst/>
                <a:gdLst>
                  <a:gd name="T0" fmla="*/ 1288 w 1288"/>
                  <a:gd name="T1" fmla="*/ 187 h 553"/>
                  <a:gd name="T2" fmla="*/ 1251 w 1288"/>
                  <a:gd name="T3" fmla="*/ 225 h 553"/>
                  <a:gd name="T4" fmla="*/ 763 w 1288"/>
                  <a:gd name="T5" fmla="*/ 522 h 553"/>
                  <a:gd name="T6" fmla="*/ 651 w 1288"/>
                  <a:gd name="T7" fmla="*/ 553 h 553"/>
                  <a:gd name="T8" fmla="*/ 18 w 1288"/>
                  <a:gd name="T9" fmla="*/ 553 h 553"/>
                  <a:gd name="T10" fmla="*/ 0 w 1288"/>
                  <a:gd name="T11" fmla="*/ 553 h 553"/>
                  <a:gd name="T12" fmla="*/ 0 w 1288"/>
                  <a:gd name="T13" fmla="*/ 6 h 553"/>
                  <a:gd name="T14" fmla="*/ 183 w 1288"/>
                  <a:gd name="T15" fmla="*/ 50 h 553"/>
                  <a:gd name="T16" fmla="*/ 320 w 1288"/>
                  <a:gd name="T17" fmla="*/ 111 h 553"/>
                  <a:gd name="T18" fmla="*/ 372 w 1288"/>
                  <a:gd name="T19" fmla="*/ 114 h 553"/>
                  <a:gd name="T20" fmla="*/ 506 w 1288"/>
                  <a:gd name="T21" fmla="*/ 114 h 553"/>
                  <a:gd name="T22" fmla="*/ 605 w 1288"/>
                  <a:gd name="T23" fmla="*/ 188 h 553"/>
                  <a:gd name="T24" fmla="*/ 605 w 1288"/>
                  <a:gd name="T25" fmla="*/ 218 h 553"/>
                  <a:gd name="T26" fmla="*/ 564 w 1288"/>
                  <a:gd name="T27" fmla="*/ 251 h 553"/>
                  <a:gd name="T28" fmla="*/ 401 w 1288"/>
                  <a:gd name="T29" fmla="*/ 254 h 553"/>
                  <a:gd name="T30" fmla="*/ 257 w 1288"/>
                  <a:gd name="T31" fmla="*/ 311 h 553"/>
                  <a:gd name="T32" fmla="*/ 250 w 1288"/>
                  <a:gd name="T33" fmla="*/ 349 h 553"/>
                  <a:gd name="T34" fmla="*/ 287 w 1288"/>
                  <a:gd name="T35" fmla="*/ 356 h 553"/>
                  <a:gd name="T36" fmla="*/ 303 w 1288"/>
                  <a:gd name="T37" fmla="*/ 347 h 553"/>
                  <a:gd name="T38" fmla="*/ 433 w 1288"/>
                  <a:gd name="T39" fmla="*/ 306 h 553"/>
                  <a:gd name="T40" fmla="*/ 660 w 1288"/>
                  <a:gd name="T41" fmla="*/ 306 h 553"/>
                  <a:gd name="T42" fmla="*/ 727 w 1288"/>
                  <a:gd name="T43" fmla="*/ 295 h 553"/>
                  <a:gd name="T44" fmla="*/ 1211 w 1288"/>
                  <a:gd name="T45" fmla="*/ 135 h 553"/>
                  <a:gd name="T46" fmla="*/ 1250 w 1288"/>
                  <a:gd name="T47" fmla="*/ 129 h 553"/>
                  <a:gd name="T48" fmla="*/ 1288 w 1288"/>
                  <a:gd name="T49" fmla="*/ 163 h 553"/>
                  <a:gd name="T50" fmla="*/ 1288 w 1288"/>
                  <a:gd name="T51" fmla="*/ 187 h 5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288" h="553">
                    <a:moveTo>
                      <a:pt x="1288" y="187"/>
                    </a:moveTo>
                    <a:cubicBezTo>
                      <a:pt x="1280" y="205"/>
                      <a:pt x="1267" y="215"/>
                      <a:pt x="1251" y="225"/>
                    </a:cubicBezTo>
                    <a:cubicBezTo>
                      <a:pt x="1088" y="323"/>
                      <a:pt x="926" y="422"/>
                      <a:pt x="763" y="522"/>
                    </a:cubicBezTo>
                    <a:cubicBezTo>
                      <a:pt x="729" y="543"/>
                      <a:pt x="692" y="553"/>
                      <a:pt x="651" y="553"/>
                    </a:cubicBezTo>
                    <a:cubicBezTo>
                      <a:pt x="440" y="553"/>
                      <a:pt x="229" y="553"/>
                      <a:pt x="18" y="553"/>
                    </a:cubicBezTo>
                    <a:cubicBezTo>
                      <a:pt x="13" y="553"/>
                      <a:pt x="7" y="553"/>
                      <a:pt x="0" y="553"/>
                    </a:cubicBezTo>
                    <a:cubicBezTo>
                      <a:pt x="0" y="370"/>
                      <a:pt x="0" y="188"/>
                      <a:pt x="0" y="6"/>
                    </a:cubicBezTo>
                    <a:cubicBezTo>
                      <a:pt x="66" y="0"/>
                      <a:pt x="129" y="8"/>
                      <a:pt x="183" y="50"/>
                    </a:cubicBezTo>
                    <a:cubicBezTo>
                      <a:pt x="224" y="82"/>
                      <a:pt x="269" y="104"/>
                      <a:pt x="320" y="111"/>
                    </a:cubicBezTo>
                    <a:cubicBezTo>
                      <a:pt x="337" y="113"/>
                      <a:pt x="355" y="114"/>
                      <a:pt x="372" y="114"/>
                    </a:cubicBezTo>
                    <a:cubicBezTo>
                      <a:pt x="417" y="115"/>
                      <a:pt x="461" y="114"/>
                      <a:pt x="506" y="114"/>
                    </a:cubicBezTo>
                    <a:cubicBezTo>
                      <a:pt x="554" y="115"/>
                      <a:pt x="597" y="147"/>
                      <a:pt x="605" y="188"/>
                    </a:cubicBezTo>
                    <a:cubicBezTo>
                      <a:pt x="607" y="198"/>
                      <a:pt x="606" y="208"/>
                      <a:pt x="605" y="218"/>
                    </a:cubicBezTo>
                    <a:cubicBezTo>
                      <a:pt x="599" y="247"/>
                      <a:pt x="594" y="251"/>
                      <a:pt x="564" y="251"/>
                    </a:cubicBezTo>
                    <a:cubicBezTo>
                      <a:pt x="510" y="251"/>
                      <a:pt x="455" y="251"/>
                      <a:pt x="401" y="254"/>
                    </a:cubicBezTo>
                    <a:cubicBezTo>
                      <a:pt x="347" y="256"/>
                      <a:pt x="300" y="280"/>
                      <a:pt x="257" y="311"/>
                    </a:cubicBezTo>
                    <a:cubicBezTo>
                      <a:pt x="245" y="320"/>
                      <a:pt x="242" y="337"/>
                      <a:pt x="250" y="349"/>
                    </a:cubicBezTo>
                    <a:cubicBezTo>
                      <a:pt x="259" y="361"/>
                      <a:pt x="274" y="364"/>
                      <a:pt x="287" y="356"/>
                    </a:cubicBezTo>
                    <a:cubicBezTo>
                      <a:pt x="293" y="354"/>
                      <a:pt x="298" y="350"/>
                      <a:pt x="303" y="347"/>
                    </a:cubicBezTo>
                    <a:cubicBezTo>
                      <a:pt x="342" y="320"/>
                      <a:pt x="385" y="306"/>
                      <a:pt x="433" y="306"/>
                    </a:cubicBezTo>
                    <a:cubicBezTo>
                      <a:pt x="509" y="307"/>
                      <a:pt x="584" y="307"/>
                      <a:pt x="660" y="306"/>
                    </a:cubicBezTo>
                    <a:cubicBezTo>
                      <a:pt x="683" y="305"/>
                      <a:pt x="706" y="302"/>
                      <a:pt x="727" y="295"/>
                    </a:cubicBezTo>
                    <a:cubicBezTo>
                      <a:pt x="889" y="242"/>
                      <a:pt x="1049" y="188"/>
                      <a:pt x="1211" y="135"/>
                    </a:cubicBezTo>
                    <a:cubicBezTo>
                      <a:pt x="1223" y="131"/>
                      <a:pt x="1237" y="128"/>
                      <a:pt x="1250" y="129"/>
                    </a:cubicBezTo>
                    <a:cubicBezTo>
                      <a:pt x="1270" y="131"/>
                      <a:pt x="1280" y="147"/>
                      <a:pt x="1288" y="163"/>
                    </a:cubicBezTo>
                    <a:cubicBezTo>
                      <a:pt x="1288" y="171"/>
                      <a:pt x="1288" y="179"/>
                      <a:pt x="1288" y="18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240">
                  <a:buClrTx/>
                  <a:defRPr/>
                </a:pPr>
                <a:endParaRPr lang="en-IN" sz="1800" kern="1200">
                  <a:solidFill>
                    <a:prstClr val="black"/>
                  </a:solidFill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81" name="Freeform 23">
                <a:extLst>
                  <a:ext uri="{FF2B5EF4-FFF2-40B4-BE49-F238E27FC236}">
                    <a16:creationId xmlns:a16="http://schemas.microsoft.com/office/drawing/2014/main" id="{73635DAC-0A9B-4A4C-813B-B8E7A0F0A17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731625" y="5961063"/>
                <a:ext cx="407988" cy="407987"/>
              </a:xfrm>
              <a:custGeom>
                <a:avLst/>
                <a:gdLst>
                  <a:gd name="T0" fmla="*/ 604 w 604"/>
                  <a:gd name="T1" fmla="*/ 561 h 604"/>
                  <a:gd name="T2" fmla="*/ 535 w 604"/>
                  <a:gd name="T3" fmla="*/ 604 h 604"/>
                  <a:gd name="T4" fmla="*/ 124 w 604"/>
                  <a:gd name="T5" fmla="*/ 604 h 604"/>
                  <a:gd name="T6" fmla="*/ 104 w 604"/>
                  <a:gd name="T7" fmla="*/ 591 h 604"/>
                  <a:gd name="T8" fmla="*/ 11 w 604"/>
                  <a:gd name="T9" fmla="*/ 468 h 604"/>
                  <a:gd name="T10" fmla="*/ 1 w 604"/>
                  <a:gd name="T11" fmla="*/ 449 h 604"/>
                  <a:gd name="T12" fmla="*/ 1 w 604"/>
                  <a:gd name="T13" fmla="*/ 169 h 604"/>
                  <a:gd name="T14" fmla="*/ 59 w 604"/>
                  <a:gd name="T15" fmla="*/ 111 h 604"/>
                  <a:gd name="T16" fmla="*/ 136 w 604"/>
                  <a:gd name="T17" fmla="*/ 110 h 604"/>
                  <a:gd name="T18" fmla="*/ 138 w 604"/>
                  <a:gd name="T19" fmla="*/ 98 h 604"/>
                  <a:gd name="T20" fmla="*/ 205 w 604"/>
                  <a:gd name="T21" fmla="*/ 0 h 604"/>
                  <a:gd name="T22" fmla="*/ 400 w 604"/>
                  <a:gd name="T23" fmla="*/ 0 h 604"/>
                  <a:gd name="T24" fmla="*/ 405 w 604"/>
                  <a:gd name="T25" fmla="*/ 3 h 604"/>
                  <a:gd name="T26" fmla="*/ 466 w 604"/>
                  <a:gd name="T27" fmla="*/ 85 h 604"/>
                  <a:gd name="T28" fmla="*/ 466 w 604"/>
                  <a:gd name="T29" fmla="*/ 110 h 604"/>
                  <a:gd name="T30" fmla="*/ 535 w 604"/>
                  <a:gd name="T31" fmla="*/ 110 h 604"/>
                  <a:gd name="T32" fmla="*/ 604 w 604"/>
                  <a:gd name="T33" fmla="*/ 153 h 604"/>
                  <a:gd name="T34" fmla="*/ 604 w 604"/>
                  <a:gd name="T35" fmla="*/ 561 h 604"/>
                  <a:gd name="T36" fmla="*/ 494 w 604"/>
                  <a:gd name="T37" fmla="*/ 356 h 604"/>
                  <a:gd name="T38" fmla="*/ 302 w 604"/>
                  <a:gd name="T39" fmla="*/ 165 h 604"/>
                  <a:gd name="T40" fmla="*/ 110 w 604"/>
                  <a:gd name="T41" fmla="*/ 357 h 604"/>
                  <a:gd name="T42" fmla="*/ 303 w 604"/>
                  <a:gd name="T43" fmla="*/ 549 h 604"/>
                  <a:gd name="T44" fmla="*/ 494 w 604"/>
                  <a:gd name="T45" fmla="*/ 356 h 604"/>
                  <a:gd name="T46" fmla="*/ 193 w 604"/>
                  <a:gd name="T47" fmla="*/ 109 h 604"/>
                  <a:gd name="T48" fmla="*/ 412 w 604"/>
                  <a:gd name="T49" fmla="*/ 109 h 604"/>
                  <a:gd name="T50" fmla="*/ 412 w 604"/>
                  <a:gd name="T51" fmla="*/ 85 h 604"/>
                  <a:gd name="T52" fmla="*/ 384 w 604"/>
                  <a:gd name="T53" fmla="*/ 55 h 604"/>
                  <a:gd name="T54" fmla="*/ 219 w 604"/>
                  <a:gd name="T55" fmla="*/ 55 h 604"/>
                  <a:gd name="T56" fmla="*/ 193 w 604"/>
                  <a:gd name="T57" fmla="*/ 78 h 604"/>
                  <a:gd name="T58" fmla="*/ 193 w 604"/>
                  <a:gd name="T59" fmla="*/ 109 h 6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604" h="604">
                    <a:moveTo>
                      <a:pt x="604" y="561"/>
                    </a:moveTo>
                    <a:cubicBezTo>
                      <a:pt x="592" y="593"/>
                      <a:pt x="568" y="604"/>
                      <a:pt x="535" y="604"/>
                    </a:cubicBezTo>
                    <a:cubicBezTo>
                      <a:pt x="398" y="603"/>
                      <a:pt x="261" y="604"/>
                      <a:pt x="124" y="604"/>
                    </a:cubicBezTo>
                    <a:cubicBezTo>
                      <a:pt x="114" y="604"/>
                      <a:pt x="108" y="601"/>
                      <a:pt x="104" y="591"/>
                    </a:cubicBezTo>
                    <a:cubicBezTo>
                      <a:pt x="82" y="543"/>
                      <a:pt x="50" y="503"/>
                      <a:pt x="11" y="468"/>
                    </a:cubicBezTo>
                    <a:cubicBezTo>
                      <a:pt x="5" y="464"/>
                      <a:pt x="1" y="455"/>
                      <a:pt x="1" y="449"/>
                    </a:cubicBezTo>
                    <a:cubicBezTo>
                      <a:pt x="0" y="355"/>
                      <a:pt x="0" y="262"/>
                      <a:pt x="1" y="169"/>
                    </a:cubicBezTo>
                    <a:cubicBezTo>
                      <a:pt x="1" y="133"/>
                      <a:pt x="23" y="111"/>
                      <a:pt x="59" y="111"/>
                    </a:cubicBezTo>
                    <a:cubicBezTo>
                      <a:pt x="84" y="110"/>
                      <a:pt x="109" y="110"/>
                      <a:pt x="136" y="110"/>
                    </a:cubicBezTo>
                    <a:cubicBezTo>
                      <a:pt x="137" y="106"/>
                      <a:pt x="138" y="102"/>
                      <a:pt x="138" y="98"/>
                    </a:cubicBezTo>
                    <a:cubicBezTo>
                      <a:pt x="134" y="48"/>
                      <a:pt x="157" y="15"/>
                      <a:pt x="205" y="0"/>
                    </a:cubicBezTo>
                    <a:cubicBezTo>
                      <a:pt x="270" y="0"/>
                      <a:pt x="335" y="0"/>
                      <a:pt x="400" y="0"/>
                    </a:cubicBezTo>
                    <a:cubicBezTo>
                      <a:pt x="401" y="1"/>
                      <a:pt x="403" y="3"/>
                      <a:pt x="405" y="3"/>
                    </a:cubicBezTo>
                    <a:cubicBezTo>
                      <a:pt x="445" y="16"/>
                      <a:pt x="466" y="44"/>
                      <a:pt x="466" y="85"/>
                    </a:cubicBezTo>
                    <a:cubicBezTo>
                      <a:pt x="466" y="93"/>
                      <a:pt x="466" y="101"/>
                      <a:pt x="466" y="110"/>
                    </a:cubicBezTo>
                    <a:cubicBezTo>
                      <a:pt x="491" y="110"/>
                      <a:pt x="513" y="112"/>
                      <a:pt x="535" y="110"/>
                    </a:cubicBezTo>
                    <a:cubicBezTo>
                      <a:pt x="569" y="108"/>
                      <a:pt x="592" y="121"/>
                      <a:pt x="604" y="153"/>
                    </a:cubicBezTo>
                    <a:cubicBezTo>
                      <a:pt x="604" y="289"/>
                      <a:pt x="604" y="425"/>
                      <a:pt x="604" y="561"/>
                    </a:cubicBezTo>
                    <a:close/>
                    <a:moveTo>
                      <a:pt x="494" y="356"/>
                    </a:moveTo>
                    <a:cubicBezTo>
                      <a:pt x="493" y="250"/>
                      <a:pt x="408" y="165"/>
                      <a:pt x="302" y="165"/>
                    </a:cubicBezTo>
                    <a:cubicBezTo>
                      <a:pt x="196" y="165"/>
                      <a:pt x="110" y="251"/>
                      <a:pt x="110" y="357"/>
                    </a:cubicBezTo>
                    <a:cubicBezTo>
                      <a:pt x="110" y="463"/>
                      <a:pt x="197" y="550"/>
                      <a:pt x="303" y="549"/>
                    </a:cubicBezTo>
                    <a:cubicBezTo>
                      <a:pt x="408" y="549"/>
                      <a:pt x="494" y="462"/>
                      <a:pt x="494" y="356"/>
                    </a:cubicBezTo>
                    <a:close/>
                    <a:moveTo>
                      <a:pt x="193" y="109"/>
                    </a:moveTo>
                    <a:cubicBezTo>
                      <a:pt x="266" y="109"/>
                      <a:pt x="339" y="109"/>
                      <a:pt x="412" y="109"/>
                    </a:cubicBezTo>
                    <a:cubicBezTo>
                      <a:pt x="412" y="101"/>
                      <a:pt x="412" y="93"/>
                      <a:pt x="412" y="85"/>
                    </a:cubicBezTo>
                    <a:cubicBezTo>
                      <a:pt x="411" y="67"/>
                      <a:pt x="401" y="56"/>
                      <a:pt x="384" y="55"/>
                    </a:cubicBezTo>
                    <a:cubicBezTo>
                      <a:pt x="329" y="55"/>
                      <a:pt x="274" y="55"/>
                      <a:pt x="219" y="55"/>
                    </a:cubicBezTo>
                    <a:cubicBezTo>
                      <a:pt x="205" y="56"/>
                      <a:pt x="195" y="64"/>
                      <a:pt x="193" y="78"/>
                    </a:cubicBezTo>
                    <a:cubicBezTo>
                      <a:pt x="192" y="88"/>
                      <a:pt x="193" y="99"/>
                      <a:pt x="193" y="10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240">
                  <a:buClrTx/>
                  <a:defRPr/>
                </a:pPr>
                <a:endParaRPr lang="en-IN" sz="1800" kern="1200">
                  <a:solidFill>
                    <a:prstClr val="black"/>
                  </a:solidFill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82" name="Freeform 24">
                <a:extLst>
                  <a:ext uri="{FF2B5EF4-FFF2-40B4-BE49-F238E27FC236}">
                    <a16:creationId xmlns:a16="http://schemas.microsoft.com/office/drawing/2014/main" id="{AD0AEFEE-867D-4561-BAE0-8E4C7D447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01388" y="6573838"/>
                <a:ext cx="130175" cy="427037"/>
              </a:xfrm>
              <a:custGeom>
                <a:avLst/>
                <a:gdLst>
                  <a:gd name="T0" fmla="*/ 0 w 192"/>
                  <a:gd name="T1" fmla="*/ 19 h 632"/>
                  <a:gd name="T2" fmla="*/ 36 w 192"/>
                  <a:gd name="T3" fmla="*/ 1 h 632"/>
                  <a:gd name="T4" fmla="*/ 157 w 192"/>
                  <a:gd name="T5" fmla="*/ 1 h 632"/>
                  <a:gd name="T6" fmla="*/ 192 w 192"/>
                  <a:gd name="T7" fmla="*/ 35 h 632"/>
                  <a:gd name="T8" fmla="*/ 192 w 192"/>
                  <a:gd name="T9" fmla="*/ 597 h 632"/>
                  <a:gd name="T10" fmla="*/ 158 w 192"/>
                  <a:gd name="T11" fmla="*/ 631 h 632"/>
                  <a:gd name="T12" fmla="*/ 38 w 192"/>
                  <a:gd name="T13" fmla="*/ 632 h 632"/>
                  <a:gd name="T14" fmla="*/ 0 w 192"/>
                  <a:gd name="T15" fmla="*/ 613 h 632"/>
                  <a:gd name="T16" fmla="*/ 0 w 192"/>
                  <a:gd name="T17" fmla="*/ 19 h 6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2" h="632">
                    <a:moveTo>
                      <a:pt x="0" y="19"/>
                    </a:moveTo>
                    <a:cubicBezTo>
                      <a:pt x="8" y="6"/>
                      <a:pt x="19" y="0"/>
                      <a:pt x="36" y="1"/>
                    </a:cubicBezTo>
                    <a:cubicBezTo>
                      <a:pt x="76" y="1"/>
                      <a:pt x="117" y="1"/>
                      <a:pt x="157" y="1"/>
                    </a:cubicBezTo>
                    <a:cubicBezTo>
                      <a:pt x="182" y="1"/>
                      <a:pt x="192" y="10"/>
                      <a:pt x="192" y="35"/>
                    </a:cubicBezTo>
                    <a:cubicBezTo>
                      <a:pt x="192" y="222"/>
                      <a:pt x="192" y="409"/>
                      <a:pt x="192" y="597"/>
                    </a:cubicBezTo>
                    <a:cubicBezTo>
                      <a:pt x="192" y="622"/>
                      <a:pt x="182" y="631"/>
                      <a:pt x="158" y="631"/>
                    </a:cubicBezTo>
                    <a:cubicBezTo>
                      <a:pt x="118" y="631"/>
                      <a:pt x="78" y="631"/>
                      <a:pt x="38" y="632"/>
                    </a:cubicBezTo>
                    <a:cubicBezTo>
                      <a:pt x="21" y="632"/>
                      <a:pt x="9" y="627"/>
                      <a:pt x="0" y="613"/>
                    </a:cubicBezTo>
                    <a:cubicBezTo>
                      <a:pt x="0" y="415"/>
                      <a:pt x="0" y="217"/>
                      <a:pt x="0" y="1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240">
                  <a:buClrTx/>
                  <a:defRPr/>
                </a:pPr>
                <a:endParaRPr lang="en-IN" sz="1800" kern="1200">
                  <a:solidFill>
                    <a:prstClr val="black"/>
                  </a:solidFill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83" name="Freeform 25">
                <a:extLst>
                  <a:ext uri="{FF2B5EF4-FFF2-40B4-BE49-F238E27FC236}">
                    <a16:creationId xmlns:a16="http://schemas.microsoft.com/office/drawing/2014/main" id="{7D16CB0D-128B-44E7-A2A9-AE42ED7563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368088" y="6242050"/>
                <a:ext cx="419100" cy="411162"/>
              </a:xfrm>
              <a:custGeom>
                <a:avLst/>
                <a:gdLst>
                  <a:gd name="T0" fmla="*/ 621 w 622"/>
                  <a:gd name="T1" fmla="*/ 327 h 609"/>
                  <a:gd name="T2" fmla="*/ 430 w 622"/>
                  <a:gd name="T3" fmla="*/ 606 h 609"/>
                  <a:gd name="T4" fmla="*/ 406 w 622"/>
                  <a:gd name="T5" fmla="*/ 607 h 609"/>
                  <a:gd name="T6" fmla="*/ 350 w 622"/>
                  <a:gd name="T7" fmla="*/ 600 h 609"/>
                  <a:gd name="T8" fmla="*/ 208 w 622"/>
                  <a:gd name="T9" fmla="*/ 599 h 609"/>
                  <a:gd name="T10" fmla="*/ 178 w 622"/>
                  <a:gd name="T11" fmla="*/ 592 h 609"/>
                  <a:gd name="T12" fmla="*/ 22 w 622"/>
                  <a:gd name="T13" fmla="*/ 279 h 609"/>
                  <a:gd name="T14" fmla="*/ 277 w 622"/>
                  <a:gd name="T15" fmla="*/ 27 h 609"/>
                  <a:gd name="T16" fmla="*/ 621 w 622"/>
                  <a:gd name="T17" fmla="*/ 327 h 609"/>
                  <a:gd name="T18" fmla="*/ 429 w 622"/>
                  <a:gd name="T19" fmla="*/ 408 h 609"/>
                  <a:gd name="T20" fmla="*/ 324 w 622"/>
                  <a:gd name="T21" fmla="*/ 299 h 609"/>
                  <a:gd name="T22" fmla="*/ 272 w 622"/>
                  <a:gd name="T23" fmla="*/ 270 h 609"/>
                  <a:gd name="T24" fmla="*/ 277 w 622"/>
                  <a:gd name="T25" fmla="*/ 210 h 609"/>
                  <a:gd name="T26" fmla="*/ 336 w 622"/>
                  <a:gd name="T27" fmla="*/ 191 h 609"/>
                  <a:gd name="T28" fmla="*/ 375 w 622"/>
                  <a:gd name="T29" fmla="*/ 240 h 609"/>
                  <a:gd name="T30" fmla="*/ 404 w 622"/>
                  <a:gd name="T31" fmla="*/ 271 h 609"/>
                  <a:gd name="T32" fmla="*/ 429 w 622"/>
                  <a:gd name="T33" fmla="*/ 237 h 609"/>
                  <a:gd name="T34" fmla="*/ 362 w 622"/>
                  <a:gd name="T35" fmla="*/ 143 h 609"/>
                  <a:gd name="T36" fmla="*/ 345 w 622"/>
                  <a:gd name="T37" fmla="*/ 126 h 609"/>
                  <a:gd name="T38" fmla="*/ 320 w 622"/>
                  <a:gd name="T39" fmla="*/ 107 h 609"/>
                  <a:gd name="T40" fmla="*/ 294 w 622"/>
                  <a:gd name="T41" fmla="*/ 126 h 609"/>
                  <a:gd name="T42" fmla="*/ 279 w 622"/>
                  <a:gd name="T43" fmla="*/ 143 h 609"/>
                  <a:gd name="T44" fmla="*/ 211 w 622"/>
                  <a:gd name="T45" fmla="*/ 234 h 609"/>
                  <a:gd name="T46" fmla="*/ 258 w 622"/>
                  <a:gd name="T47" fmla="*/ 334 h 609"/>
                  <a:gd name="T48" fmla="*/ 322 w 622"/>
                  <a:gd name="T49" fmla="*/ 354 h 609"/>
                  <a:gd name="T50" fmla="*/ 375 w 622"/>
                  <a:gd name="T51" fmla="*/ 408 h 609"/>
                  <a:gd name="T52" fmla="*/ 323 w 622"/>
                  <a:gd name="T53" fmla="*/ 463 h 609"/>
                  <a:gd name="T54" fmla="*/ 265 w 622"/>
                  <a:gd name="T55" fmla="*/ 414 h 609"/>
                  <a:gd name="T56" fmla="*/ 253 w 622"/>
                  <a:gd name="T57" fmla="*/ 387 h 609"/>
                  <a:gd name="T58" fmla="*/ 225 w 622"/>
                  <a:gd name="T59" fmla="*/ 385 h 609"/>
                  <a:gd name="T60" fmla="*/ 210 w 622"/>
                  <a:gd name="T61" fmla="*/ 413 h 609"/>
                  <a:gd name="T62" fmla="*/ 281 w 622"/>
                  <a:gd name="T63" fmla="*/ 510 h 609"/>
                  <a:gd name="T64" fmla="*/ 293 w 622"/>
                  <a:gd name="T65" fmla="*/ 524 h 609"/>
                  <a:gd name="T66" fmla="*/ 319 w 622"/>
                  <a:gd name="T67" fmla="*/ 545 h 609"/>
                  <a:gd name="T68" fmla="*/ 346 w 622"/>
                  <a:gd name="T69" fmla="*/ 525 h 609"/>
                  <a:gd name="T70" fmla="*/ 359 w 622"/>
                  <a:gd name="T71" fmla="*/ 510 h 609"/>
                  <a:gd name="T72" fmla="*/ 429 w 622"/>
                  <a:gd name="T73" fmla="*/ 408 h 6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2" h="609">
                    <a:moveTo>
                      <a:pt x="621" y="327"/>
                    </a:moveTo>
                    <a:cubicBezTo>
                      <a:pt x="621" y="451"/>
                      <a:pt x="546" y="561"/>
                      <a:pt x="430" y="606"/>
                    </a:cubicBezTo>
                    <a:cubicBezTo>
                      <a:pt x="423" y="609"/>
                      <a:pt x="414" y="608"/>
                      <a:pt x="406" y="607"/>
                    </a:cubicBezTo>
                    <a:cubicBezTo>
                      <a:pt x="388" y="605"/>
                      <a:pt x="369" y="601"/>
                      <a:pt x="350" y="600"/>
                    </a:cubicBezTo>
                    <a:cubicBezTo>
                      <a:pt x="303" y="599"/>
                      <a:pt x="255" y="600"/>
                      <a:pt x="208" y="599"/>
                    </a:cubicBezTo>
                    <a:cubicBezTo>
                      <a:pt x="198" y="599"/>
                      <a:pt x="187" y="596"/>
                      <a:pt x="178" y="592"/>
                    </a:cubicBezTo>
                    <a:cubicBezTo>
                      <a:pt x="65" y="531"/>
                      <a:pt x="0" y="402"/>
                      <a:pt x="22" y="279"/>
                    </a:cubicBezTo>
                    <a:cubicBezTo>
                      <a:pt x="45" y="146"/>
                      <a:pt x="146" y="46"/>
                      <a:pt x="277" y="27"/>
                    </a:cubicBezTo>
                    <a:cubicBezTo>
                      <a:pt x="459" y="0"/>
                      <a:pt x="622" y="142"/>
                      <a:pt x="621" y="327"/>
                    </a:cubicBezTo>
                    <a:close/>
                    <a:moveTo>
                      <a:pt x="429" y="408"/>
                    </a:moveTo>
                    <a:cubicBezTo>
                      <a:pt x="429" y="349"/>
                      <a:pt x="384" y="302"/>
                      <a:pt x="324" y="299"/>
                    </a:cubicBezTo>
                    <a:cubicBezTo>
                      <a:pt x="302" y="298"/>
                      <a:pt x="283" y="290"/>
                      <a:pt x="272" y="270"/>
                    </a:cubicBezTo>
                    <a:cubicBezTo>
                      <a:pt x="261" y="251"/>
                      <a:pt x="263" y="226"/>
                      <a:pt x="277" y="210"/>
                    </a:cubicBezTo>
                    <a:cubicBezTo>
                      <a:pt x="291" y="192"/>
                      <a:pt x="315" y="185"/>
                      <a:pt x="336" y="191"/>
                    </a:cubicBezTo>
                    <a:cubicBezTo>
                      <a:pt x="358" y="198"/>
                      <a:pt x="372" y="217"/>
                      <a:pt x="375" y="240"/>
                    </a:cubicBezTo>
                    <a:cubicBezTo>
                      <a:pt x="377" y="261"/>
                      <a:pt x="387" y="272"/>
                      <a:pt x="404" y="271"/>
                    </a:cubicBezTo>
                    <a:cubicBezTo>
                      <a:pt x="421" y="270"/>
                      <a:pt x="431" y="257"/>
                      <a:pt x="429" y="237"/>
                    </a:cubicBezTo>
                    <a:cubicBezTo>
                      <a:pt x="425" y="193"/>
                      <a:pt x="403" y="161"/>
                      <a:pt x="362" y="143"/>
                    </a:cubicBezTo>
                    <a:cubicBezTo>
                      <a:pt x="354" y="140"/>
                      <a:pt x="347" y="137"/>
                      <a:pt x="345" y="126"/>
                    </a:cubicBezTo>
                    <a:cubicBezTo>
                      <a:pt x="343" y="113"/>
                      <a:pt x="333" y="107"/>
                      <a:pt x="320" y="107"/>
                    </a:cubicBezTo>
                    <a:cubicBezTo>
                      <a:pt x="307" y="107"/>
                      <a:pt x="297" y="114"/>
                      <a:pt x="294" y="126"/>
                    </a:cubicBezTo>
                    <a:cubicBezTo>
                      <a:pt x="293" y="136"/>
                      <a:pt x="287" y="139"/>
                      <a:pt x="279" y="143"/>
                    </a:cubicBezTo>
                    <a:cubicBezTo>
                      <a:pt x="238" y="160"/>
                      <a:pt x="215" y="191"/>
                      <a:pt x="211" y="234"/>
                    </a:cubicBezTo>
                    <a:cubicBezTo>
                      <a:pt x="207" y="276"/>
                      <a:pt x="224" y="309"/>
                      <a:pt x="258" y="334"/>
                    </a:cubicBezTo>
                    <a:cubicBezTo>
                      <a:pt x="277" y="348"/>
                      <a:pt x="299" y="353"/>
                      <a:pt x="322" y="354"/>
                    </a:cubicBezTo>
                    <a:cubicBezTo>
                      <a:pt x="352" y="355"/>
                      <a:pt x="375" y="379"/>
                      <a:pt x="375" y="408"/>
                    </a:cubicBezTo>
                    <a:cubicBezTo>
                      <a:pt x="375" y="437"/>
                      <a:pt x="352" y="461"/>
                      <a:pt x="323" y="463"/>
                    </a:cubicBezTo>
                    <a:cubicBezTo>
                      <a:pt x="294" y="465"/>
                      <a:pt x="271" y="444"/>
                      <a:pt x="265" y="414"/>
                    </a:cubicBezTo>
                    <a:cubicBezTo>
                      <a:pt x="263" y="404"/>
                      <a:pt x="260" y="392"/>
                      <a:pt x="253" y="387"/>
                    </a:cubicBezTo>
                    <a:cubicBezTo>
                      <a:pt x="247" y="382"/>
                      <a:pt x="234" y="382"/>
                      <a:pt x="225" y="385"/>
                    </a:cubicBezTo>
                    <a:cubicBezTo>
                      <a:pt x="213" y="388"/>
                      <a:pt x="209" y="400"/>
                      <a:pt x="210" y="413"/>
                    </a:cubicBezTo>
                    <a:cubicBezTo>
                      <a:pt x="214" y="459"/>
                      <a:pt x="238" y="492"/>
                      <a:pt x="281" y="510"/>
                    </a:cubicBezTo>
                    <a:cubicBezTo>
                      <a:pt x="286" y="513"/>
                      <a:pt x="291" y="519"/>
                      <a:pt x="293" y="524"/>
                    </a:cubicBezTo>
                    <a:cubicBezTo>
                      <a:pt x="298" y="537"/>
                      <a:pt x="306" y="545"/>
                      <a:pt x="319" y="545"/>
                    </a:cubicBezTo>
                    <a:cubicBezTo>
                      <a:pt x="333" y="545"/>
                      <a:pt x="343" y="538"/>
                      <a:pt x="346" y="525"/>
                    </a:cubicBezTo>
                    <a:cubicBezTo>
                      <a:pt x="348" y="517"/>
                      <a:pt x="351" y="513"/>
                      <a:pt x="359" y="510"/>
                    </a:cubicBezTo>
                    <a:cubicBezTo>
                      <a:pt x="403" y="493"/>
                      <a:pt x="429" y="454"/>
                      <a:pt x="429" y="40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240">
                  <a:buClrTx/>
                  <a:defRPr/>
                </a:pPr>
                <a:endParaRPr lang="en-IN" sz="1800" kern="1200">
                  <a:solidFill>
                    <a:prstClr val="black"/>
                  </a:solidFill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84" name="Freeform 26">
                <a:extLst>
                  <a:ext uri="{FF2B5EF4-FFF2-40B4-BE49-F238E27FC236}">
                    <a16:creationId xmlns:a16="http://schemas.microsoft.com/office/drawing/2014/main" id="{0A7877EA-938D-4649-8246-8B17BB2A359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212513" y="5964238"/>
                <a:ext cx="298450" cy="404812"/>
              </a:xfrm>
              <a:custGeom>
                <a:avLst/>
                <a:gdLst>
                  <a:gd name="T0" fmla="*/ 440 w 443"/>
                  <a:gd name="T1" fmla="*/ 187 h 598"/>
                  <a:gd name="T2" fmla="*/ 413 w 443"/>
                  <a:gd name="T3" fmla="*/ 391 h 598"/>
                  <a:gd name="T4" fmla="*/ 392 w 443"/>
                  <a:gd name="T5" fmla="*/ 416 h 598"/>
                  <a:gd name="T6" fmla="*/ 227 w 443"/>
                  <a:gd name="T7" fmla="*/ 585 h 598"/>
                  <a:gd name="T8" fmla="*/ 205 w 443"/>
                  <a:gd name="T9" fmla="*/ 593 h 598"/>
                  <a:gd name="T10" fmla="*/ 18 w 443"/>
                  <a:gd name="T11" fmla="*/ 354 h 598"/>
                  <a:gd name="T12" fmla="*/ 2 w 443"/>
                  <a:gd name="T13" fmla="*/ 239 h 598"/>
                  <a:gd name="T14" fmla="*/ 2 w 443"/>
                  <a:gd name="T15" fmla="*/ 97 h 598"/>
                  <a:gd name="T16" fmla="*/ 33 w 443"/>
                  <a:gd name="T17" fmla="*/ 63 h 598"/>
                  <a:gd name="T18" fmla="*/ 199 w 443"/>
                  <a:gd name="T19" fmla="*/ 10 h 598"/>
                  <a:gd name="T20" fmla="*/ 241 w 443"/>
                  <a:gd name="T21" fmla="*/ 9 h 598"/>
                  <a:gd name="T22" fmla="*/ 411 w 443"/>
                  <a:gd name="T23" fmla="*/ 63 h 598"/>
                  <a:gd name="T24" fmla="*/ 440 w 443"/>
                  <a:gd name="T25" fmla="*/ 95 h 598"/>
                  <a:gd name="T26" fmla="*/ 440 w 443"/>
                  <a:gd name="T27" fmla="*/ 187 h 598"/>
                  <a:gd name="T28" fmla="*/ 162 w 443"/>
                  <a:gd name="T29" fmla="*/ 338 h 598"/>
                  <a:gd name="T30" fmla="*/ 134 w 443"/>
                  <a:gd name="T31" fmla="*/ 307 h 598"/>
                  <a:gd name="T32" fmla="*/ 92 w 443"/>
                  <a:gd name="T33" fmla="*/ 304 h 598"/>
                  <a:gd name="T34" fmla="*/ 95 w 443"/>
                  <a:gd name="T35" fmla="*/ 346 h 598"/>
                  <a:gd name="T36" fmla="*/ 144 w 443"/>
                  <a:gd name="T37" fmla="*/ 395 h 598"/>
                  <a:gd name="T38" fmla="*/ 191 w 443"/>
                  <a:gd name="T39" fmla="*/ 391 h 598"/>
                  <a:gd name="T40" fmla="*/ 350 w 443"/>
                  <a:gd name="T41" fmla="*/ 179 h 598"/>
                  <a:gd name="T42" fmla="*/ 347 w 443"/>
                  <a:gd name="T43" fmla="*/ 137 h 598"/>
                  <a:gd name="T44" fmla="*/ 305 w 443"/>
                  <a:gd name="T45" fmla="*/ 147 h 598"/>
                  <a:gd name="T46" fmla="*/ 251 w 443"/>
                  <a:gd name="T47" fmla="*/ 220 h 598"/>
                  <a:gd name="T48" fmla="*/ 162 w 443"/>
                  <a:gd name="T49" fmla="*/ 338 h 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43" h="598">
                    <a:moveTo>
                      <a:pt x="440" y="187"/>
                    </a:moveTo>
                    <a:cubicBezTo>
                      <a:pt x="443" y="249"/>
                      <a:pt x="437" y="321"/>
                      <a:pt x="413" y="391"/>
                    </a:cubicBezTo>
                    <a:cubicBezTo>
                      <a:pt x="409" y="403"/>
                      <a:pt x="404" y="410"/>
                      <a:pt x="392" y="416"/>
                    </a:cubicBezTo>
                    <a:cubicBezTo>
                      <a:pt x="318" y="453"/>
                      <a:pt x="262" y="509"/>
                      <a:pt x="227" y="585"/>
                    </a:cubicBezTo>
                    <a:cubicBezTo>
                      <a:pt x="221" y="598"/>
                      <a:pt x="216" y="598"/>
                      <a:pt x="205" y="593"/>
                    </a:cubicBezTo>
                    <a:cubicBezTo>
                      <a:pt x="102" y="545"/>
                      <a:pt x="43" y="462"/>
                      <a:pt x="18" y="354"/>
                    </a:cubicBezTo>
                    <a:cubicBezTo>
                      <a:pt x="9" y="317"/>
                      <a:pt x="5" y="278"/>
                      <a:pt x="2" y="239"/>
                    </a:cubicBezTo>
                    <a:cubicBezTo>
                      <a:pt x="0" y="192"/>
                      <a:pt x="2" y="144"/>
                      <a:pt x="2" y="97"/>
                    </a:cubicBezTo>
                    <a:cubicBezTo>
                      <a:pt x="2" y="74"/>
                      <a:pt x="10" y="65"/>
                      <a:pt x="33" y="63"/>
                    </a:cubicBezTo>
                    <a:cubicBezTo>
                      <a:pt x="92" y="59"/>
                      <a:pt x="148" y="42"/>
                      <a:pt x="199" y="10"/>
                    </a:cubicBezTo>
                    <a:cubicBezTo>
                      <a:pt x="213" y="1"/>
                      <a:pt x="226" y="0"/>
                      <a:pt x="241" y="9"/>
                    </a:cubicBezTo>
                    <a:cubicBezTo>
                      <a:pt x="293" y="42"/>
                      <a:pt x="350" y="59"/>
                      <a:pt x="411" y="63"/>
                    </a:cubicBezTo>
                    <a:cubicBezTo>
                      <a:pt x="431" y="65"/>
                      <a:pt x="440" y="75"/>
                      <a:pt x="440" y="95"/>
                    </a:cubicBezTo>
                    <a:cubicBezTo>
                      <a:pt x="440" y="122"/>
                      <a:pt x="440" y="149"/>
                      <a:pt x="440" y="187"/>
                    </a:cubicBezTo>
                    <a:close/>
                    <a:moveTo>
                      <a:pt x="162" y="338"/>
                    </a:moveTo>
                    <a:cubicBezTo>
                      <a:pt x="152" y="327"/>
                      <a:pt x="143" y="317"/>
                      <a:pt x="134" y="307"/>
                    </a:cubicBezTo>
                    <a:cubicBezTo>
                      <a:pt x="120" y="294"/>
                      <a:pt x="104" y="293"/>
                      <a:pt x="92" y="304"/>
                    </a:cubicBezTo>
                    <a:cubicBezTo>
                      <a:pt x="80" y="316"/>
                      <a:pt x="81" y="332"/>
                      <a:pt x="95" y="346"/>
                    </a:cubicBezTo>
                    <a:cubicBezTo>
                      <a:pt x="111" y="362"/>
                      <a:pt x="127" y="379"/>
                      <a:pt x="144" y="395"/>
                    </a:cubicBezTo>
                    <a:cubicBezTo>
                      <a:pt x="160" y="411"/>
                      <a:pt x="177" y="410"/>
                      <a:pt x="191" y="391"/>
                    </a:cubicBezTo>
                    <a:cubicBezTo>
                      <a:pt x="244" y="321"/>
                      <a:pt x="297" y="250"/>
                      <a:pt x="350" y="179"/>
                    </a:cubicBezTo>
                    <a:cubicBezTo>
                      <a:pt x="361" y="163"/>
                      <a:pt x="360" y="147"/>
                      <a:pt x="347" y="137"/>
                    </a:cubicBezTo>
                    <a:cubicBezTo>
                      <a:pt x="334" y="127"/>
                      <a:pt x="317" y="131"/>
                      <a:pt x="305" y="147"/>
                    </a:cubicBezTo>
                    <a:cubicBezTo>
                      <a:pt x="287" y="171"/>
                      <a:pt x="269" y="195"/>
                      <a:pt x="251" y="220"/>
                    </a:cubicBezTo>
                    <a:cubicBezTo>
                      <a:pt x="222" y="258"/>
                      <a:pt x="193" y="297"/>
                      <a:pt x="162" y="33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240">
                  <a:buClrTx/>
                  <a:defRPr/>
                </a:pPr>
                <a:endParaRPr lang="en-IN" sz="1800" kern="1200">
                  <a:solidFill>
                    <a:prstClr val="black"/>
                  </a:solidFill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85" name="Freeform 27">
                <a:extLst>
                  <a:ext uri="{FF2B5EF4-FFF2-40B4-BE49-F238E27FC236}">
                    <a16:creationId xmlns:a16="http://schemas.microsoft.com/office/drawing/2014/main" id="{D4CF0261-B123-4D04-BA52-317F33B512D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842750" y="6108700"/>
                <a:ext cx="185738" cy="187325"/>
              </a:xfrm>
              <a:custGeom>
                <a:avLst/>
                <a:gdLst>
                  <a:gd name="T0" fmla="*/ 274 w 274"/>
                  <a:gd name="T1" fmla="*/ 137 h 275"/>
                  <a:gd name="T2" fmla="*/ 136 w 274"/>
                  <a:gd name="T3" fmla="*/ 274 h 275"/>
                  <a:gd name="T4" fmla="*/ 0 w 274"/>
                  <a:gd name="T5" fmla="*/ 137 h 275"/>
                  <a:gd name="T6" fmla="*/ 137 w 274"/>
                  <a:gd name="T7" fmla="*/ 0 h 275"/>
                  <a:gd name="T8" fmla="*/ 274 w 274"/>
                  <a:gd name="T9" fmla="*/ 137 h 275"/>
                  <a:gd name="T10" fmla="*/ 109 w 274"/>
                  <a:gd name="T11" fmla="*/ 109 h 275"/>
                  <a:gd name="T12" fmla="*/ 56 w 274"/>
                  <a:gd name="T13" fmla="*/ 137 h 275"/>
                  <a:gd name="T14" fmla="*/ 109 w 274"/>
                  <a:gd name="T15" fmla="*/ 165 h 275"/>
                  <a:gd name="T16" fmla="*/ 109 w 274"/>
                  <a:gd name="T17" fmla="*/ 189 h 275"/>
                  <a:gd name="T18" fmla="*/ 137 w 274"/>
                  <a:gd name="T19" fmla="*/ 219 h 275"/>
                  <a:gd name="T20" fmla="*/ 164 w 274"/>
                  <a:gd name="T21" fmla="*/ 190 h 275"/>
                  <a:gd name="T22" fmla="*/ 165 w 274"/>
                  <a:gd name="T23" fmla="*/ 164 h 275"/>
                  <a:gd name="T24" fmla="*/ 190 w 274"/>
                  <a:gd name="T25" fmla="*/ 164 h 275"/>
                  <a:gd name="T26" fmla="*/ 219 w 274"/>
                  <a:gd name="T27" fmla="*/ 136 h 275"/>
                  <a:gd name="T28" fmla="*/ 191 w 274"/>
                  <a:gd name="T29" fmla="*/ 110 h 275"/>
                  <a:gd name="T30" fmla="*/ 166 w 274"/>
                  <a:gd name="T31" fmla="*/ 110 h 275"/>
                  <a:gd name="T32" fmla="*/ 137 w 274"/>
                  <a:gd name="T33" fmla="*/ 56 h 275"/>
                  <a:gd name="T34" fmla="*/ 109 w 274"/>
                  <a:gd name="T35" fmla="*/ 109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74" h="275">
                    <a:moveTo>
                      <a:pt x="274" y="137"/>
                    </a:moveTo>
                    <a:cubicBezTo>
                      <a:pt x="274" y="213"/>
                      <a:pt x="212" y="275"/>
                      <a:pt x="136" y="274"/>
                    </a:cubicBezTo>
                    <a:cubicBezTo>
                      <a:pt x="61" y="273"/>
                      <a:pt x="1" y="213"/>
                      <a:pt x="0" y="137"/>
                    </a:cubicBezTo>
                    <a:cubicBezTo>
                      <a:pt x="0" y="61"/>
                      <a:pt x="61" y="0"/>
                      <a:pt x="137" y="0"/>
                    </a:cubicBezTo>
                    <a:cubicBezTo>
                      <a:pt x="213" y="0"/>
                      <a:pt x="274" y="61"/>
                      <a:pt x="274" y="137"/>
                    </a:cubicBezTo>
                    <a:close/>
                    <a:moveTo>
                      <a:pt x="109" y="109"/>
                    </a:moveTo>
                    <a:cubicBezTo>
                      <a:pt x="87" y="112"/>
                      <a:pt x="56" y="102"/>
                      <a:pt x="56" y="137"/>
                    </a:cubicBezTo>
                    <a:cubicBezTo>
                      <a:pt x="56" y="171"/>
                      <a:pt x="87" y="163"/>
                      <a:pt x="109" y="165"/>
                    </a:cubicBezTo>
                    <a:cubicBezTo>
                      <a:pt x="109" y="174"/>
                      <a:pt x="109" y="181"/>
                      <a:pt x="109" y="189"/>
                    </a:cubicBezTo>
                    <a:cubicBezTo>
                      <a:pt x="110" y="207"/>
                      <a:pt x="121" y="219"/>
                      <a:pt x="137" y="219"/>
                    </a:cubicBezTo>
                    <a:cubicBezTo>
                      <a:pt x="153" y="219"/>
                      <a:pt x="163" y="208"/>
                      <a:pt x="164" y="190"/>
                    </a:cubicBezTo>
                    <a:cubicBezTo>
                      <a:pt x="165" y="182"/>
                      <a:pt x="165" y="174"/>
                      <a:pt x="165" y="164"/>
                    </a:cubicBezTo>
                    <a:cubicBezTo>
                      <a:pt x="175" y="164"/>
                      <a:pt x="183" y="165"/>
                      <a:pt x="190" y="164"/>
                    </a:cubicBezTo>
                    <a:cubicBezTo>
                      <a:pt x="208" y="164"/>
                      <a:pt x="220" y="152"/>
                      <a:pt x="219" y="136"/>
                    </a:cubicBezTo>
                    <a:cubicBezTo>
                      <a:pt x="219" y="121"/>
                      <a:pt x="207" y="111"/>
                      <a:pt x="191" y="110"/>
                    </a:cubicBezTo>
                    <a:cubicBezTo>
                      <a:pt x="182" y="110"/>
                      <a:pt x="174" y="110"/>
                      <a:pt x="166" y="110"/>
                    </a:cubicBezTo>
                    <a:cubicBezTo>
                      <a:pt x="163" y="86"/>
                      <a:pt x="171" y="56"/>
                      <a:pt x="137" y="56"/>
                    </a:cubicBezTo>
                    <a:cubicBezTo>
                      <a:pt x="102" y="56"/>
                      <a:pt x="111" y="87"/>
                      <a:pt x="109" y="10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240">
                  <a:buClrTx/>
                  <a:defRPr/>
                </a:pPr>
                <a:endParaRPr lang="en-IN" sz="1800" kern="1200">
                  <a:solidFill>
                    <a:prstClr val="black"/>
                  </a:solidFill>
                  <a:latin typeface="Segoe UI"/>
                  <a:ea typeface="+mn-ea"/>
                  <a:cs typeface="+mn-cs"/>
                </a:endParaRPr>
              </a:p>
            </p:txBody>
          </p:sp>
        </p:grp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BFE1FCB4-B1A4-E641-930A-6957388D2B80}"/>
                </a:ext>
              </a:extLst>
            </p:cNvPr>
            <p:cNvSpPr txBox="1"/>
            <p:nvPr/>
          </p:nvSpPr>
          <p:spPr>
            <a:xfrm>
              <a:off x="3450129" y="5349283"/>
              <a:ext cx="1313260" cy="231684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defTabSz="914240">
                <a:buClrTx/>
                <a:defRPr/>
              </a:pPr>
              <a:r>
                <a:rPr lang="en-US" sz="1500" b="1" kern="1200" dirty="0">
                  <a:solidFill>
                    <a:prstClr val="white"/>
                  </a:solidFill>
                  <a:latin typeface="☞GALANO GROTESQUE" pitchFamily="2" charset="77"/>
                  <a:ea typeface="+mn-ea"/>
                  <a:cs typeface="+mn-cs"/>
                </a:rPr>
                <a:t>Operational </a:t>
              </a:r>
              <a:endParaRPr lang="en-IN" sz="1500" b="1" kern="1200" dirty="0">
                <a:solidFill>
                  <a:prstClr val="white"/>
                </a:solidFill>
                <a:latin typeface="☞GALANO GROTESQUE" pitchFamily="2" charset="77"/>
                <a:ea typeface="+mn-ea"/>
                <a:cs typeface="+mn-cs"/>
              </a:endParaRP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EE3D4ED0-666A-CA46-8D8E-F14EF5A74D45}"/>
                </a:ext>
              </a:extLst>
            </p:cNvPr>
            <p:cNvSpPr txBox="1"/>
            <p:nvPr/>
          </p:nvSpPr>
          <p:spPr>
            <a:xfrm flipH="1">
              <a:off x="6569327" y="5286595"/>
              <a:ext cx="497749" cy="30281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pPr defTabSz="914240">
                <a:buClrTx/>
                <a:defRPr/>
              </a:pPr>
              <a:r>
                <a:rPr lang="en-US" sz="105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Segoe UI" panose="020B0502040204020203" pitchFamily="34" charset="0"/>
                  <a:ea typeface="Calibri Light" charset="0"/>
                  <a:cs typeface="Segoe UI" panose="020B0502040204020203" pitchFamily="34" charset="0"/>
                </a:rPr>
                <a:t> </a:t>
              </a:r>
              <a:endParaRPr lang="en-US" sz="1050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ea typeface="Calibri Light" charset="0"/>
                <a:cs typeface="Segoe UI" panose="020B0502040204020203" pitchFamily="34" charset="0"/>
              </a:endParaRPr>
            </a:p>
          </p:txBody>
        </p:sp>
      </p:grpSp>
      <p:sp>
        <p:nvSpPr>
          <p:cNvPr id="71" name="Up-Down Arrow 70">
            <a:extLst>
              <a:ext uri="{FF2B5EF4-FFF2-40B4-BE49-F238E27FC236}">
                <a16:creationId xmlns:a16="http://schemas.microsoft.com/office/drawing/2014/main" id="{8060B192-95AD-F849-A43F-11F018896791}"/>
              </a:ext>
            </a:extLst>
          </p:cNvPr>
          <p:cNvSpPr/>
          <p:nvPr/>
        </p:nvSpPr>
        <p:spPr>
          <a:xfrm rot="1651443">
            <a:off x="1156884" y="834642"/>
            <a:ext cx="282743" cy="3676511"/>
          </a:xfrm>
          <a:prstGeom prst="up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Segoe UI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863D6A41-C586-F14C-B28E-1684D8B68288}"/>
              </a:ext>
            </a:extLst>
          </p:cNvPr>
          <p:cNvSpPr txBox="1"/>
          <p:nvPr/>
        </p:nvSpPr>
        <p:spPr>
          <a:xfrm rot="17890276">
            <a:off x="-313163" y="2392411"/>
            <a:ext cx="2757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1800" b="1" kern="1200" dirty="0">
                <a:solidFill>
                  <a:prstClr val="black"/>
                </a:solidFill>
                <a:latin typeface="☞GALANO GROTESQUE" pitchFamily="2" charset="77"/>
                <a:ea typeface="+mn-ea"/>
                <a:cs typeface="+mn-cs"/>
              </a:rPr>
              <a:t>BUYER-SELLER TRUST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E844D42-7789-4A45-A663-19CA52DB3688}"/>
              </a:ext>
            </a:extLst>
          </p:cNvPr>
          <p:cNvSpPr txBox="1"/>
          <p:nvPr/>
        </p:nvSpPr>
        <p:spPr>
          <a:xfrm>
            <a:off x="5324609" y="3534371"/>
            <a:ext cx="28436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2400" dirty="0">
                <a:solidFill>
                  <a:srgbClr val="F46E2D"/>
                </a:solidFill>
                <a:latin typeface="Oswald" pitchFamily="2" charset="77"/>
              </a:rPr>
              <a:t>Outsourced Datacenter.</a:t>
            </a:r>
          </a:p>
          <a:p>
            <a:pPr algn="ctr" defTabSz="685800">
              <a:buClrTx/>
              <a:defRPr/>
            </a:pPr>
            <a:r>
              <a:rPr lang="en-US" sz="2400" dirty="0">
                <a:solidFill>
                  <a:srgbClr val="F46E2D"/>
                </a:solidFill>
                <a:latin typeface="Oswald" pitchFamily="2" charset="77"/>
              </a:rPr>
              <a:t>Better, faster, and no maintenance.</a:t>
            </a:r>
            <a:endParaRPr lang="en-US" sz="2400" kern="1200" dirty="0">
              <a:solidFill>
                <a:srgbClr val="F46E2D"/>
              </a:solidFill>
              <a:latin typeface="Oswald" pitchFamily="2" charset="77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68D3D33-7C18-0E4C-94EE-D31D8DAB07D6}"/>
              </a:ext>
            </a:extLst>
          </p:cNvPr>
          <p:cNvSpPr txBox="1"/>
          <p:nvPr/>
        </p:nvSpPr>
        <p:spPr>
          <a:xfrm>
            <a:off x="4409020" y="2390112"/>
            <a:ext cx="44115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2400" dirty="0">
                <a:solidFill>
                  <a:srgbClr val="F46E2D"/>
                </a:solidFill>
                <a:latin typeface="Oswald" pitchFamily="2" charset="77"/>
                <a:ea typeface="+mn-ea"/>
              </a:rPr>
              <a:t>Afraid of making the wrong decision. Need to gain respect.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2863E31-7237-B249-B0FB-C1579059045C}"/>
              </a:ext>
            </a:extLst>
          </p:cNvPr>
          <p:cNvSpPr txBox="1"/>
          <p:nvPr/>
        </p:nvSpPr>
        <p:spPr>
          <a:xfrm>
            <a:off x="3795762" y="1037041"/>
            <a:ext cx="51127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2400" dirty="0">
                <a:solidFill>
                  <a:srgbClr val="F46E2D"/>
                </a:solidFill>
                <a:latin typeface="Oswald" pitchFamily="2" charset="77"/>
              </a:rPr>
              <a:t>No more calls on weekends. Enjoy kids’ sports and family time. Quality of life.</a:t>
            </a:r>
          </a:p>
        </p:txBody>
      </p:sp>
      <p:pic>
        <p:nvPicPr>
          <p:cNvPr id="35" name="Picture 34" descr="Logo&#10;&#10;Description automatically generated with medium confidence">
            <a:extLst>
              <a:ext uri="{FF2B5EF4-FFF2-40B4-BE49-F238E27FC236}">
                <a16:creationId xmlns:a16="http://schemas.microsoft.com/office/drawing/2014/main" id="{0020D65C-81C8-AB42-8892-5FE254DAD3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6462" y="4453707"/>
            <a:ext cx="1355687" cy="653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743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1" grpId="0"/>
      <p:bldP spid="3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8"/>
          <p:cNvPicPr preferRelativeResize="0"/>
          <p:nvPr/>
        </p:nvPicPr>
        <p:blipFill rotWithShape="1">
          <a:blip r:embed="rId4">
            <a:alphaModFix/>
          </a:blip>
          <a:srcRect t="40515" b="42126"/>
          <a:stretch/>
        </p:blipFill>
        <p:spPr>
          <a:xfrm>
            <a:off x="-182813" y="4401848"/>
            <a:ext cx="5671700" cy="553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8"/>
          <p:cNvPicPr preferRelativeResize="0"/>
          <p:nvPr/>
        </p:nvPicPr>
        <p:blipFill rotWithShape="1">
          <a:blip r:embed="rId5">
            <a:alphaModFix/>
          </a:blip>
          <a:srcRect l="34468" t="18179" r="34564" b="12457"/>
          <a:stretch/>
        </p:blipFill>
        <p:spPr>
          <a:xfrm>
            <a:off x="228878" y="1444924"/>
            <a:ext cx="2152582" cy="2753077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8"/>
          <p:cNvSpPr txBox="1"/>
          <p:nvPr/>
        </p:nvSpPr>
        <p:spPr>
          <a:xfrm>
            <a:off x="2381460" y="187851"/>
            <a:ext cx="6654402" cy="954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 rtl="0">
              <a:lnSpc>
                <a:spcPts val="3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lt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Think about a deal you lost. One that </a:t>
            </a:r>
            <a:r>
              <a:rPr lang="en-US" sz="4000" b="1" u="sng" dirty="0">
                <a:solidFill>
                  <a:schemeClr val="lt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really</a:t>
            </a:r>
            <a:r>
              <a:rPr lang="en-US" sz="4000" b="1" dirty="0">
                <a:solidFill>
                  <a:schemeClr val="lt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hurt. </a:t>
            </a:r>
            <a:endParaRPr sz="4000" b="1" dirty="0">
              <a:solidFill>
                <a:schemeClr val="lt1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97" name="Google Shape;97;p18"/>
          <p:cNvSpPr txBox="1"/>
          <p:nvPr/>
        </p:nvSpPr>
        <p:spPr>
          <a:xfrm>
            <a:off x="213975" y="662850"/>
            <a:ext cx="2182387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rgbClr val="F46E2D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Exercise</a:t>
            </a:r>
            <a:endParaRPr sz="4400" dirty="0">
              <a:solidFill>
                <a:srgbClr val="F46E2D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sp>
        <p:nvSpPr>
          <p:cNvPr id="98" name="Google Shape;98;p18"/>
          <p:cNvSpPr txBox="1"/>
          <p:nvPr/>
        </p:nvSpPr>
        <p:spPr>
          <a:xfrm>
            <a:off x="178935" y="4080450"/>
            <a:ext cx="1766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46E2D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SPONSORED BY</a:t>
            </a:r>
            <a:endParaRPr dirty="0">
              <a:solidFill>
                <a:srgbClr val="F46E2D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sp>
        <p:nvSpPr>
          <p:cNvPr id="7" name="Google Shape;98;p18">
            <a:extLst>
              <a:ext uri="{FF2B5EF4-FFF2-40B4-BE49-F238E27FC236}">
                <a16:creationId xmlns:a16="http://schemas.microsoft.com/office/drawing/2014/main" id="{ED58689D-D02D-91FA-0A6B-B4269FB31FD5}"/>
              </a:ext>
            </a:extLst>
          </p:cNvPr>
          <p:cNvSpPr txBox="1"/>
          <p:nvPr/>
        </p:nvSpPr>
        <p:spPr>
          <a:xfrm>
            <a:off x="2434378" y="1806980"/>
            <a:ext cx="6548565" cy="166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 rtl="0">
              <a:spcBef>
                <a:spcPts val="0"/>
              </a:spcBef>
              <a:spcAft>
                <a:spcPts val="0"/>
              </a:spcAft>
              <a:buClr>
                <a:srgbClr val="F46E2D"/>
              </a:buClr>
            </a:pPr>
            <a:r>
              <a:rPr lang="en" sz="3200" dirty="0">
                <a:solidFill>
                  <a:schemeClr val="bg1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H</a:t>
            </a:r>
            <a:r>
              <a:rPr lang="en-US" sz="3200" dirty="0">
                <a:solidFill>
                  <a:schemeClr val="bg1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o</a:t>
            </a:r>
            <a:r>
              <a:rPr lang="en" sz="3200" dirty="0">
                <a:solidFill>
                  <a:schemeClr val="bg1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w well did you truly understand that buyer’s operational, emotional, and personal needs?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 txBox="1"/>
          <p:nvPr/>
        </p:nvSpPr>
        <p:spPr>
          <a:xfrm>
            <a:off x="445355" y="47175"/>
            <a:ext cx="34635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 b="1" dirty="0">
                <a:solidFill>
                  <a:schemeClr val="lt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</a:t>
            </a:r>
            <a:r>
              <a:rPr lang="en-US" sz="3900" b="1" dirty="0">
                <a:solidFill>
                  <a:schemeClr val="lt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</a:t>
            </a:r>
            <a:r>
              <a:rPr lang="en" sz="3900" b="1" dirty="0" err="1">
                <a:solidFill>
                  <a:schemeClr val="lt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ke</a:t>
            </a:r>
            <a:r>
              <a:rPr lang="en" sz="3900" b="1" dirty="0">
                <a:solidFill>
                  <a:schemeClr val="lt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it Real </a:t>
            </a:r>
            <a:endParaRPr sz="3900" b="1" dirty="0">
              <a:solidFill>
                <a:schemeClr val="lt1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86" name="Google Shape;86;p17"/>
          <p:cNvSpPr txBox="1"/>
          <p:nvPr/>
        </p:nvSpPr>
        <p:spPr>
          <a:xfrm>
            <a:off x="130700" y="4619325"/>
            <a:ext cx="7845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46E2D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#BusDev2022</a:t>
            </a:r>
            <a:endParaRPr sz="1200">
              <a:solidFill>
                <a:srgbClr val="F46E2D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pic>
        <p:nvPicPr>
          <p:cNvPr id="87" name="Google Shape;87;p17"/>
          <p:cNvPicPr preferRelativeResize="0"/>
          <p:nvPr/>
        </p:nvPicPr>
        <p:blipFill rotWithShape="1">
          <a:blip r:embed="rId4">
            <a:alphaModFix/>
          </a:blip>
          <a:srcRect t="40515" b="42126"/>
          <a:stretch/>
        </p:blipFill>
        <p:spPr>
          <a:xfrm>
            <a:off x="3078283" y="4606550"/>
            <a:ext cx="4897418" cy="387924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7"/>
          <p:cNvSpPr txBox="1"/>
          <p:nvPr/>
        </p:nvSpPr>
        <p:spPr>
          <a:xfrm>
            <a:off x="2009075" y="4612697"/>
            <a:ext cx="1525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46E2D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SPONSORED BY</a:t>
            </a:r>
            <a:endParaRPr>
              <a:solidFill>
                <a:srgbClr val="F46E2D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pic>
        <p:nvPicPr>
          <p:cNvPr id="89" name="Google Shape;89;p17"/>
          <p:cNvPicPr preferRelativeResize="0"/>
          <p:nvPr/>
        </p:nvPicPr>
        <p:blipFill rotWithShape="1">
          <a:blip r:embed="rId5">
            <a:alphaModFix/>
          </a:blip>
          <a:srcRect l="34468" t="18179" r="34564" b="12457"/>
          <a:stretch/>
        </p:blipFill>
        <p:spPr>
          <a:xfrm>
            <a:off x="8322875" y="4496849"/>
            <a:ext cx="487526" cy="61424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B52A7D7-BE4F-AB9B-CD6F-3441397CEB38}"/>
              </a:ext>
            </a:extLst>
          </p:cNvPr>
          <p:cNvSpPr txBox="1"/>
          <p:nvPr/>
        </p:nvSpPr>
        <p:spPr>
          <a:xfrm>
            <a:off x="145737" y="749705"/>
            <a:ext cx="8852526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endParaRPr lang="en-US" sz="2400" kern="1200" dirty="0">
              <a:solidFill>
                <a:prstClr val="black"/>
              </a:solidFill>
              <a:latin typeface="☞GALANO GROTESQUE LIGHT" pitchFamily="2" charset="77"/>
            </a:endParaRPr>
          </a:p>
          <a:p>
            <a:pPr algn="ctr" defTabSz="685800">
              <a:buClrTx/>
              <a:defRPr/>
            </a:pPr>
            <a:r>
              <a:rPr lang="en-US" sz="3200" kern="1200" dirty="0">
                <a:solidFill>
                  <a:srgbClr val="F46E2D"/>
                </a:solidFill>
                <a:latin typeface="Oswald" pitchFamily="2" charset="77"/>
              </a:rPr>
              <a:t>The </a:t>
            </a:r>
            <a:r>
              <a:rPr lang="en-US" sz="3200" kern="1200" dirty="0" err="1">
                <a:solidFill>
                  <a:srgbClr val="F46E2D"/>
                </a:solidFill>
                <a:latin typeface="Oswald" pitchFamily="2" charset="77"/>
              </a:rPr>
              <a:t>Buyerarchy</a:t>
            </a:r>
            <a:r>
              <a:rPr lang="en-US" sz="3200" kern="1200" dirty="0">
                <a:solidFill>
                  <a:srgbClr val="F46E2D"/>
                </a:solidFill>
                <a:latin typeface="Oswald" pitchFamily="2" charset="77"/>
              </a:rPr>
              <a:t> of Needs guides the development of Discovery Questions to uncover specific buyer needs at each level.</a:t>
            </a:r>
          </a:p>
          <a:p>
            <a:pPr algn="ctr" defTabSz="685800">
              <a:buClrTx/>
              <a:defRPr/>
            </a:pPr>
            <a:endParaRPr lang="en-US" kern="1200" dirty="0">
              <a:solidFill>
                <a:srgbClr val="F46E2D"/>
              </a:solidFill>
              <a:latin typeface="Oswald" pitchFamily="2" charset="77"/>
            </a:endParaRPr>
          </a:p>
          <a:p>
            <a:pPr algn="ctr" defTabSz="685800">
              <a:buClrTx/>
              <a:defRPr/>
            </a:pPr>
            <a:endParaRPr lang="en-US" sz="800" kern="1200" dirty="0">
              <a:solidFill>
                <a:srgbClr val="F46E2D"/>
              </a:solidFill>
              <a:latin typeface="Oswald" pitchFamily="2" charset="77"/>
            </a:endParaRPr>
          </a:p>
          <a:p>
            <a:pPr algn="ctr" defTabSz="685800">
              <a:buClrTx/>
              <a:defRPr/>
            </a:pPr>
            <a:r>
              <a:rPr lang="en-US" sz="3200" kern="1200" dirty="0">
                <a:solidFill>
                  <a:srgbClr val="F46E2D"/>
                </a:solidFill>
                <a:latin typeface="Oswald" pitchFamily="2" charset="77"/>
              </a:rPr>
              <a:t>Once you uncover the need, you have to articulate how your product will address that need. </a:t>
            </a:r>
          </a:p>
        </p:txBody>
      </p:sp>
      <p:pic>
        <p:nvPicPr>
          <p:cNvPr id="11" name="Graphic 10" descr="Badge Tm with solid fill">
            <a:extLst>
              <a:ext uri="{FF2B5EF4-FFF2-40B4-BE49-F238E27FC236}">
                <a16:creationId xmlns:a16="http://schemas.microsoft.com/office/drawing/2014/main" id="{B307EFF0-9F69-FD96-14D2-17233ED10A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72095" y="1193713"/>
            <a:ext cx="94026" cy="94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647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 txBox="1"/>
          <p:nvPr/>
        </p:nvSpPr>
        <p:spPr>
          <a:xfrm>
            <a:off x="445355" y="47175"/>
            <a:ext cx="34635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 b="1" dirty="0">
                <a:solidFill>
                  <a:schemeClr val="lt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M</a:t>
            </a:r>
            <a:r>
              <a:rPr lang="en-US" sz="3900" b="1" dirty="0">
                <a:solidFill>
                  <a:schemeClr val="lt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</a:t>
            </a:r>
            <a:r>
              <a:rPr lang="en" sz="3900" b="1" dirty="0" err="1">
                <a:solidFill>
                  <a:schemeClr val="lt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ke</a:t>
            </a:r>
            <a:r>
              <a:rPr lang="en" sz="3900" b="1" dirty="0">
                <a:solidFill>
                  <a:schemeClr val="lt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it Real </a:t>
            </a:r>
            <a:endParaRPr sz="3900" b="1" dirty="0">
              <a:solidFill>
                <a:schemeClr val="lt1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86" name="Google Shape;86;p17"/>
          <p:cNvSpPr txBox="1"/>
          <p:nvPr/>
        </p:nvSpPr>
        <p:spPr>
          <a:xfrm>
            <a:off x="130700" y="4619325"/>
            <a:ext cx="7845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46E2D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#BusDev2022</a:t>
            </a:r>
            <a:endParaRPr sz="1200">
              <a:solidFill>
                <a:srgbClr val="F46E2D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pic>
        <p:nvPicPr>
          <p:cNvPr id="87" name="Google Shape;87;p17"/>
          <p:cNvPicPr preferRelativeResize="0"/>
          <p:nvPr/>
        </p:nvPicPr>
        <p:blipFill rotWithShape="1">
          <a:blip r:embed="rId4">
            <a:alphaModFix/>
          </a:blip>
          <a:srcRect t="40515" b="42126"/>
          <a:stretch/>
        </p:blipFill>
        <p:spPr>
          <a:xfrm>
            <a:off x="3078283" y="4606550"/>
            <a:ext cx="4897418" cy="387924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7"/>
          <p:cNvSpPr txBox="1"/>
          <p:nvPr/>
        </p:nvSpPr>
        <p:spPr>
          <a:xfrm>
            <a:off x="2009075" y="4612697"/>
            <a:ext cx="1525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46E2D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SPONSORED BY</a:t>
            </a:r>
            <a:endParaRPr>
              <a:solidFill>
                <a:srgbClr val="F46E2D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pic>
        <p:nvPicPr>
          <p:cNvPr id="89" name="Google Shape;89;p17"/>
          <p:cNvPicPr preferRelativeResize="0"/>
          <p:nvPr/>
        </p:nvPicPr>
        <p:blipFill rotWithShape="1">
          <a:blip r:embed="rId5">
            <a:alphaModFix/>
          </a:blip>
          <a:srcRect l="34468" t="18179" r="34564" b="12457"/>
          <a:stretch/>
        </p:blipFill>
        <p:spPr>
          <a:xfrm>
            <a:off x="8322875" y="4496849"/>
            <a:ext cx="487526" cy="61424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B52A7D7-BE4F-AB9B-CD6F-3441397CEB38}"/>
              </a:ext>
            </a:extLst>
          </p:cNvPr>
          <p:cNvSpPr txBox="1"/>
          <p:nvPr/>
        </p:nvSpPr>
        <p:spPr>
          <a:xfrm>
            <a:off x="145737" y="1332612"/>
            <a:ext cx="885252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endParaRPr lang="en-US" sz="2400" kern="1200" dirty="0">
              <a:solidFill>
                <a:prstClr val="black"/>
              </a:solidFill>
              <a:latin typeface="☞GALANO GROTESQUE LIGHT" pitchFamily="2" charset="77"/>
            </a:endParaRPr>
          </a:p>
          <a:p>
            <a:pPr algn="ctr" defTabSz="685800">
              <a:buClrTx/>
              <a:defRPr/>
            </a:pPr>
            <a:r>
              <a:rPr lang="en-US" sz="3200" kern="1200" dirty="0">
                <a:solidFill>
                  <a:srgbClr val="F46E2D"/>
                </a:solidFill>
                <a:latin typeface="Oswald" pitchFamily="2" charset="77"/>
              </a:rPr>
              <a:t>Today we will focus on creating discovery questions to help you uncover each level of needs.</a:t>
            </a:r>
          </a:p>
          <a:p>
            <a:pPr algn="ctr" defTabSz="685800">
              <a:buClrTx/>
              <a:defRPr/>
            </a:pPr>
            <a:endParaRPr lang="en-US" kern="1200" dirty="0">
              <a:solidFill>
                <a:srgbClr val="F46E2D"/>
              </a:solidFill>
              <a:latin typeface="Oswald" pitchFamily="2" charset="77"/>
            </a:endParaRPr>
          </a:p>
          <a:p>
            <a:pPr algn="ctr" defTabSz="685800">
              <a:buClrTx/>
              <a:defRPr/>
            </a:pPr>
            <a:endParaRPr lang="en-US" sz="800" kern="1200" dirty="0">
              <a:solidFill>
                <a:srgbClr val="F46E2D"/>
              </a:solidFill>
              <a:latin typeface="Oswa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06288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5"/>
          <p:cNvPicPr preferRelativeResize="0"/>
          <p:nvPr/>
        </p:nvPicPr>
        <p:blipFill rotWithShape="1">
          <a:blip r:embed="rId4">
            <a:alphaModFix/>
          </a:blip>
          <a:srcRect t="40515" b="42126"/>
          <a:stretch/>
        </p:blipFill>
        <p:spPr>
          <a:xfrm>
            <a:off x="3782283" y="4606550"/>
            <a:ext cx="4897418" cy="387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5"/>
          <p:cNvPicPr preferRelativeResize="0"/>
          <p:nvPr/>
        </p:nvPicPr>
        <p:blipFill rotWithShape="1">
          <a:blip r:embed="rId5">
            <a:alphaModFix/>
          </a:blip>
          <a:srcRect l="34468" t="18179" r="34564" b="12457"/>
          <a:stretch/>
        </p:blipFill>
        <p:spPr>
          <a:xfrm>
            <a:off x="3893775" y="172375"/>
            <a:ext cx="1122575" cy="1414374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5"/>
          <p:cNvSpPr txBox="1"/>
          <p:nvPr/>
        </p:nvSpPr>
        <p:spPr>
          <a:xfrm>
            <a:off x="2713075" y="4612697"/>
            <a:ext cx="1525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46E2D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SPONSORED BY</a:t>
            </a:r>
            <a:endParaRPr>
              <a:solidFill>
                <a:srgbClr val="F46E2D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sp>
        <p:nvSpPr>
          <p:cNvPr id="69" name="Google Shape;69;p15"/>
          <p:cNvSpPr txBox="1"/>
          <p:nvPr/>
        </p:nvSpPr>
        <p:spPr>
          <a:xfrm>
            <a:off x="130700" y="4619325"/>
            <a:ext cx="2582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46E2D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#BusDev2022</a:t>
            </a:r>
            <a:endParaRPr sz="1200">
              <a:solidFill>
                <a:srgbClr val="F46E2D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9C1346C-B372-AC46-9F75-41C4C3050418}"/>
              </a:ext>
            </a:extLst>
          </p:cNvPr>
          <p:cNvSpPr/>
          <p:nvPr/>
        </p:nvSpPr>
        <p:spPr>
          <a:xfrm>
            <a:off x="409073" y="1352304"/>
            <a:ext cx="8325853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lt1"/>
                </a:solidFill>
                <a:latin typeface="League Spartan"/>
              </a:rPr>
              <a:t>How do you feel about Sales Psychology?  </a:t>
            </a:r>
            <a:endParaRPr lang="en-US" sz="2000" b="1" dirty="0">
              <a:solidFill>
                <a:schemeClr val="lt1"/>
              </a:solidFill>
              <a:latin typeface="League Spartan"/>
            </a:endParaRPr>
          </a:p>
          <a:p>
            <a:pPr algn="ctr"/>
            <a:endParaRPr lang="en-US" sz="1200" b="1" dirty="0">
              <a:solidFill>
                <a:schemeClr val="lt1"/>
              </a:solidFill>
              <a:latin typeface="League Spartan"/>
            </a:endParaRPr>
          </a:p>
          <a:p>
            <a:pPr algn="ctr"/>
            <a:r>
              <a:rPr lang="en-US" sz="2800" b="1" dirty="0">
                <a:solidFill>
                  <a:schemeClr val="lt1"/>
                </a:solidFill>
                <a:latin typeface="League Spartan"/>
              </a:rPr>
              <a:t>Psychology as Your Strategic Sales Advantage</a:t>
            </a:r>
          </a:p>
          <a:p>
            <a:pPr algn="ctr"/>
            <a:endParaRPr lang="en-US" sz="1100" b="1" dirty="0">
              <a:solidFill>
                <a:schemeClr val="lt1"/>
              </a:solidFill>
              <a:latin typeface="League Spartan"/>
            </a:endParaRPr>
          </a:p>
          <a:p>
            <a:pPr algn="ctr"/>
            <a:r>
              <a:rPr lang="en-US" sz="2800" b="1" dirty="0">
                <a:solidFill>
                  <a:srgbClr val="F46E2D"/>
                </a:solidFill>
                <a:latin typeface="League Spartan"/>
              </a:rPr>
              <a:t>Presented By: </a:t>
            </a:r>
          </a:p>
          <a:p>
            <a:pPr algn="ctr"/>
            <a:r>
              <a:rPr lang="en-US" sz="3000" b="1" dirty="0">
                <a:solidFill>
                  <a:srgbClr val="F46E2D"/>
                </a:solidFill>
                <a:latin typeface="League Spartan"/>
              </a:rPr>
              <a:t>Anita Nielsen - President, LDK Advisory Services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 txBox="1"/>
          <p:nvPr/>
        </p:nvSpPr>
        <p:spPr>
          <a:xfrm>
            <a:off x="130700" y="49335"/>
            <a:ext cx="34635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 b="1" dirty="0">
                <a:solidFill>
                  <a:schemeClr val="lt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Let’s pretend…</a:t>
            </a:r>
            <a:endParaRPr sz="3900" b="1" dirty="0">
              <a:solidFill>
                <a:schemeClr val="lt1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86" name="Google Shape;86;p17"/>
          <p:cNvSpPr txBox="1"/>
          <p:nvPr/>
        </p:nvSpPr>
        <p:spPr>
          <a:xfrm>
            <a:off x="130700" y="4619325"/>
            <a:ext cx="7845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46E2D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#BusDev2022</a:t>
            </a:r>
            <a:endParaRPr sz="1200">
              <a:solidFill>
                <a:srgbClr val="F46E2D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pic>
        <p:nvPicPr>
          <p:cNvPr id="87" name="Google Shape;87;p17"/>
          <p:cNvPicPr preferRelativeResize="0"/>
          <p:nvPr/>
        </p:nvPicPr>
        <p:blipFill rotWithShape="1">
          <a:blip r:embed="rId4">
            <a:alphaModFix/>
          </a:blip>
          <a:srcRect t="40515" b="42126"/>
          <a:stretch/>
        </p:blipFill>
        <p:spPr>
          <a:xfrm>
            <a:off x="3078283" y="4606550"/>
            <a:ext cx="4897418" cy="387924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7"/>
          <p:cNvSpPr txBox="1"/>
          <p:nvPr/>
        </p:nvSpPr>
        <p:spPr>
          <a:xfrm>
            <a:off x="2009075" y="4612697"/>
            <a:ext cx="1525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46E2D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SPONSORED BY</a:t>
            </a:r>
            <a:endParaRPr>
              <a:solidFill>
                <a:srgbClr val="F46E2D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pic>
        <p:nvPicPr>
          <p:cNvPr id="89" name="Google Shape;89;p17"/>
          <p:cNvPicPr preferRelativeResize="0"/>
          <p:nvPr/>
        </p:nvPicPr>
        <p:blipFill rotWithShape="1">
          <a:blip r:embed="rId5">
            <a:alphaModFix/>
          </a:blip>
          <a:srcRect l="34468" t="18179" r="34564" b="12457"/>
          <a:stretch/>
        </p:blipFill>
        <p:spPr>
          <a:xfrm>
            <a:off x="8322875" y="4496849"/>
            <a:ext cx="487526" cy="61424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761D300-E874-C424-8524-A268CCAB7FB7}"/>
              </a:ext>
            </a:extLst>
          </p:cNvPr>
          <p:cNvSpPr txBox="1"/>
          <p:nvPr/>
        </p:nvSpPr>
        <p:spPr>
          <a:xfrm>
            <a:off x="271305" y="1232922"/>
            <a:ext cx="853909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3200" dirty="0">
                <a:solidFill>
                  <a:srgbClr val="F46E2D"/>
                </a:solidFill>
                <a:latin typeface="Oswald" pitchFamily="2" charset="77"/>
                <a:cs typeface="Oswald SemiBold"/>
              </a:rPr>
              <a:t>I am a B2B sales professional, and I sell a SaaS sales enablement platform. </a:t>
            </a:r>
          </a:p>
          <a:p>
            <a:pPr algn="ctr" defTabSz="685800">
              <a:defRPr/>
            </a:pPr>
            <a:endParaRPr lang="en-US" sz="2800" dirty="0">
              <a:solidFill>
                <a:srgbClr val="F46E2D"/>
              </a:solidFill>
              <a:latin typeface="Oswald SemiBold"/>
              <a:cs typeface="Oswald SemiBold"/>
            </a:endParaRPr>
          </a:p>
          <a:p>
            <a:pPr algn="ctr" defTabSz="685800">
              <a:defRPr/>
            </a:pPr>
            <a:r>
              <a:rPr lang="en-US" sz="3200" dirty="0">
                <a:solidFill>
                  <a:srgbClr val="F46E2D"/>
                </a:solidFill>
                <a:latin typeface="Oswald" pitchFamily="2" charset="77"/>
                <a:cs typeface="Oswald SemiBold"/>
              </a:rPr>
              <a:t>I am preparing for my second discovery call with an SVP of sales </a:t>
            </a:r>
            <a:r>
              <a:rPr lang="en-US" sz="2400" dirty="0">
                <a:solidFill>
                  <a:srgbClr val="F46E2D"/>
                </a:solidFill>
                <a:latin typeface="Oswald" pitchFamily="2" charset="77"/>
                <a:cs typeface="Oswald SemiBold"/>
              </a:rPr>
              <a:t>(primary buyer persona).</a:t>
            </a:r>
            <a:endParaRPr lang="en-US" sz="3200" dirty="0">
              <a:solidFill>
                <a:srgbClr val="F46E2D"/>
              </a:solidFill>
              <a:latin typeface="Oswald" pitchFamily="2" charset="77"/>
              <a:cs typeface="Oswald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4275326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 txBox="1"/>
          <p:nvPr/>
        </p:nvSpPr>
        <p:spPr>
          <a:xfrm>
            <a:off x="445355" y="47175"/>
            <a:ext cx="34635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 b="1" dirty="0">
                <a:solidFill>
                  <a:schemeClr val="lt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Operational </a:t>
            </a:r>
            <a:endParaRPr sz="3900" b="1" dirty="0">
              <a:solidFill>
                <a:schemeClr val="lt1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86" name="Google Shape;86;p17"/>
          <p:cNvSpPr txBox="1"/>
          <p:nvPr/>
        </p:nvSpPr>
        <p:spPr>
          <a:xfrm>
            <a:off x="130700" y="4619325"/>
            <a:ext cx="7845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46E2D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#BusDev2022</a:t>
            </a:r>
            <a:endParaRPr sz="1200">
              <a:solidFill>
                <a:srgbClr val="F46E2D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pic>
        <p:nvPicPr>
          <p:cNvPr id="87" name="Google Shape;87;p17"/>
          <p:cNvPicPr preferRelativeResize="0"/>
          <p:nvPr/>
        </p:nvPicPr>
        <p:blipFill rotWithShape="1">
          <a:blip r:embed="rId4">
            <a:alphaModFix/>
          </a:blip>
          <a:srcRect t="40515" b="42126"/>
          <a:stretch/>
        </p:blipFill>
        <p:spPr>
          <a:xfrm>
            <a:off x="3078283" y="4606550"/>
            <a:ext cx="4897418" cy="387924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7"/>
          <p:cNvSpPr txBox="1"/>
          <p:nvPr/>
        </p:nvSpPr>
        <p:spPr>
          <a:xfrm>
            <a:off x="2009075" y="4612697"/>
            <a:ext cx="1525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46E2D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SPONSORED BY</a:t>
            </a:r>
            <a:endParaRPr>
              <a:solidFill>
                <a:srgbClr val="F46E2D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pic>
        <p:nvPicPr>
          <p:cNvPr id="89" name="Google Shape;89;p17"/>
          <p:cNvPicPr preferRelativeResize="0"/>
          <p:nvPr/>
        </p:nvPicPr>
        <p:blipFill rotWithShape="1">
          <a:blip r:embed="rId5">
            <a:alphaModFix/>
          </a:blip>
          <a:srcRect l="34468" t="18179" r="34564" b="12457"/>
          <a:stretch/>
        </p:blipFill>
        <p:spPr>
          <a:xfrm>
            <a:off x="8322875" y="4496849"/>
            <a:ext cx="487526" cy="61424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B52A7D7-BE4F-AB9B-CD6F-3441397CEB38}"/>
              </a:ext>
            </a:extLst>
          </p:cNvPr>
          <p:cNvSpPr txBox="1"/>
          <p:nvPr/>
        </p:nvSpPr>
        <p:spPr>
          <a:xfrm>
            <a:off x="644032" y="1009274"/>
            <a:ext cx="8166369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2800" kern="1200" dirty="0">
                <a:solidFill>
                  <a:srgbClr val="F46E2D"/>
                </a:solidFill>
                <a:latin typeface="Oswald" pitchFamily="2" charset="77"/>
              </a:rPr>
              <a:t>I need to ask a powerful discovery question that will help me uncover the </a:t>
            </a:r>
            <a:r>
              <a:rPr lang="en-US" sz="2800" u="sng" kern="1200" dirty="0">
                <a:solidFill>
                  <a:srgbClr val="F46E2D"/>
                </a:solidFill>
                <a:latin typeface="Oswald" pitchFamily="2" charset="77"/>
              </a:rPr>
              <a:t>OPERATIONAL</a:t>
            </a:r>
            <a:r>
              <a:rPr lang="en-US" sz="2800" kern="1200" dirty="0">
                <a:solidFill>
                  <a:srgbClr val="F46E2D"/>
                </a:solidFill>
                <a:latin typeface="Oswald" pitchFamily="2" charset="77"/>
              </a:rPr>
              <a:t> needs of the buyer. </a:t>
            </a:r>
          </a:p>
          <a:p>
            <a:pPr defTabSz="685800">
              <a:buClrTx/>
              <a:defRPr/>
            </a:pPr>
            <a:endParaRPr lang="en-US" sz="2400" kern="1200" dirty="0">
              <a:solidFill>
                <a:prstClr val="black"/>
              </a:solidFill>
              <a:latin typeface="☞GALANO GROTESQUE LIGHT" pitchFamily="2" charset="77"/>
            </a:endParaRPr>
          </a:p>
          <a:p>
            <a:pPr algn="ctr" defTabSz="685800">
              <a:buClrTx/>
              <a:defRPr/>
            </a:pPr>
            <a:r>
              <a:rPr lang="en-US" sz="3600" kern="1200" dirty="0">
                <a:solidFill>
                  <a:srgbClr val="F46E2D"/>
                </a:solidFill>
                <a:latin typeface="Oswald" pitchFamily="2" charset="77"/>
              </a:rPr>
              <a:t>*What metrics are you hoping will improve by implementing a sales enablement tool? </a:t>
            </a:r>
          </a:p>
          <a:p>
            <a:pPr algn="ctr" defTabSz="685800">
              <a:buClrTx/>
              <a:defRPr/>
            </a:pPr>
            <a:endParaRPr lang="en-US" kern="1200" dirty="0">
              <a:solidFill>
                <a:srgbClr val="F46E2D"/>
              </a:solidFill>
              <a:latin typeface="Oswald" pitchFamily="2" charset="77"/>
            </a:endParaRPr>
          </a:p>
          <a:p>
            <a:pPr algn="ctr" defTabSz="685800">
              <a:buClrTx/>
              <a:defRPr/>
            </a:pPr>
            <a:r>
              <a:rPr lang="en-US" sz="3600" kern="1200" dirty="0">
                <a:solidFill>
                  <a:srgbClr val="F46E2D"/>
                </a:solidFill>
                <a:latin typeface="Oswald" pitchFamily="2" charset="77"/>
              </a:rPr>
              <a:t>Why?</a:t>
            </a:r>
            <a:endParaRPr lang="en-US" sz="1050" kern="1200" dirty="0">
              <a:solidFill>
                <a:srgbClr val="F46E2D"/>
              </a:solidFill>
              <a:latin typeface="Oswa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02427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 txBox="1"/>
          <p:nvPr/>
        </p:nvSpPr>
        <p:spPr>
          <a:xfrm>
            <a:off x="445355" y="47175"/>
            <a:ext cx="34635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 b="1" dirty="0">
                <a:solidFill>
                  <a:schemeClr val="lt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Emotional</a:t>
            </a:r>
            <a:endParaRPr sz="3900" b="1" dirty="0">
              <a:solidFill>
                <a:schemeClr val="lt1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86" name="Google Shape;86;p17"/>
          <p:cNvSpPr txBox="1"/>
          <p:nvPr/>
        </p:nvSpPr>
        <p:spPr>
          <a:xfrm>
            <a:off x="130700" y="4619325"/>
            <a:ext cx="7845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46E2D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#BusDev2022</a:t>
            </a:r>
            <a:endParaRPr sz="1200">
              <a:solidFill>
                <a:srgbClr val="F46E2D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pic>
        <p:nvPicPr>
          <p:cNvPr id="87" name="Google Shape;87;p17"/>
          <p:cNvPicPr preferRelativeResize="0"/>
          <p:nvPr/>
        </p:nvPicPr>
        <p:blipFill rotWithShape="1">
          <a:blip r:embed="rId4">
            <a:alphaModFix/>
          </a:blip>
          <a:srcRect t="40515" b="42126"/>
          <a:stretch/>
        </p:blipFill>
        <p:spPr>
          <a:xfrm>
            <a:off x="3078283" y="4606550"/>
            <a:ext cx="4897418" cy="387924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7"/>
          <p:cNvSpPr txBox="1"/>
          <p:nvPr/>
        </p:nvSpPr>
        <p:spPr>
          <a:xfrm>
            <a:off x="2009075" y="4612697"/>
            <a:ext cx="1525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46E2D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SPONSORED BY</a:t>
            </a:r>
            <a:endParaRPr>
              <a:solidFill>
                <a:srgbClr val="F46E2D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pic>
        <p:nvPicPr>
          <p:cNvPr id="89" name="Google Shape;89;p17"/>
          <p:cNvPicPr preferRelativeResize="0"/>
          <p:nvPr/>
        </p:nvPicPr>
        <p:blipFill rotWithShape="1">
          <a:blip r:embed="rId5">
            <a:alphaModFix/>
          </a:blip>
          <a:srcRect l="34468" t="18179" r="34564" b="12457"/>
          <a:stretch/>
        </p:blipFill>
        <p:spPr>
          <a:xfrm>
            <a:off x="8322875" y="4496849"/>
            <a:ext cx="487526" cy="61424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B52A7D7-BE4F-AB9B-CD6F-3441397CEB38}"/>
              </a:ext>
            </a:extLst>
          </p:cNvPr>
          <p:cNvSpPr txBox="1"/>
          <p:nvPr/>
        </p:nvSpPr>
        <p:spPr>
          <a:xfrm>
            <a:off x="445355" y="1079971"/>
            <a:ext cx="836504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2800" kern="1200" dirty="0">
                <a:solidFill>
                  <a:srgbClr val="F46E2D"/>
                </a:solidFill>
                <a:latin typeface="Oswald" pitchFamily="2" charset="77"/>
              </a:rPr>
              <a:t>I need to ask a powerful discovery question that will help me uncover the </a:t>
            </a:r>
            <a:r>
              <a:rPr lang="en-US" sz="2800" u="sng" kern="1200" dirty="0">
                <a:solidFill>
                  <a:srgbClr val="F46E2D"/>
                </a:solidFill>
                <a:latin typeface="Oswald" pitchFamily="2" charset="77"/>
              </a:rPr>
              <a:t>EMOTIONAL</a:t>
            </a:r>
            <a:r>
              <a:rPr lang="en-US" sz="2800" kern="1200" dirty="0">
                <a:solidFill>
                  <a:srgbClr val="F46E2D"/>
                </a:solidFill>
                <a:latin typeface="Oswald" pitchFamily="2" charset="77"/>
              </a:rPr>
              <a:t> needs of the buyer. </a:t>
            </a:r>
          </a:p>
          <a:p>
            <a:pPr defTabSz="685800">
              <a:buClrTx/>
              <a:defRPr/>
            </a:pPr>
            <a:endParaRPr lang="en-US" sz="2400" kern="1200" dirty="0">
              <a:solidFill>
                <a:prstClr val="black"/>
              </a:solidFill>
              <a:latin typeface="☞GALANO GROTESQUE LIGHT" pitchFamily="2" charset="77"/>
            </a:endParaRPr>
          </a:p>
          <a:p>
            <a:pPr algn="ctr" defTabSz="685800">
              <a:buClrTx/>
              <a:defRPr/>
            </a:pPr>
            <a:r>
              <a:rPr lang="en-US" sz="3600" kern="1200" dirty="0">
                <a:solidFill>
                  <a:srgbClr val="F46E2D"/>
                </a:solidFill>
                <a:latin typeface="Oswald" pitchFamily="2" charset="77"/>
              </a:rPr>
              <a:t>*What concerns do you have about implementing something new for such a tenured sales team?</a:t>
            </a:r>
          </a:p>
          <a:p>
            <a:pPr algn="ctr" defTabSz="685800">
              <a:buClrTx/>
              <a:defRPr/>
            </a:pPr>
            <a:endParaRPr lang="en-US" sz="1200" kern="1200" dirty="0">
              <a:solidFill>
                <a:srgbClr val="F46E2D"/>
              </a:solidFill>
              <a:latin typeface="Oswald" pitchFamily="2" charset="77"/>
            </a:endParaRPr>
          </a:p>
          <a:p>
            <a:pPr algn="ctr" defTabSz="685800">
              <a:buClrTx/>
              <a:defRPr/>
            </a:pPr>
            <a:r>
              <a:rPr lang="en-US" sz="3600" kern="1200" dirty="0">
                <a:solidFill>
                  <a:srgbClr val="F46E2D"/>
                </a:solidFill>
                <a:latin typeface="Oswald" pitchFamily="2" charset="77"/>
              </a:rPr>
              <a:t>Why?  </a:t>
            </a:r>
          </a:p>
        </p:txBody>
      </p:sp>
    </p:spTree>
    <p:extLst>
      <p:ext uri="{BB962C8B-B14F-4D97-AF65-F5344CB8AC3E}">
        <p14:creationId xmlns:p14="http://schemas.microsoft.com/office/powerpoint/2010/main" val="652298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 txBox="1"/>
          <p:nvPr/>
        </p:nvSpPr>
        <p:spPr>
          <a:xfrm>
            <a:off x="445355" y="47175"/>
            <a:ext cx="34635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 b="1" dirty="0">
                <a:solidFill>
                  <a:schemeClr val="lt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Personal</a:t>
            </a:r>
            <a:endParaRPr sz="3900" b="1" dirty="0">
              <a:solidFill>
                <a:schemeClr val="lt1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86" name="Google Shape;86;p17"/>
          <p:cNvSpPr txBox="1"/>
          <p:nvPr/>
        </p:nvSpPr>
        <p:spPr>
          <a:xfrm>
            <a:off x="130700" y="4619325"/>
            <a:ext cx="7845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46E2D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#BusDev2022</a:t>
            </a:r>
            <a:endParaRPr sz="1200">
              <a:solidFill>
                <a:srgbClr val="F46E2D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pic>
        <p:nvPicPr>
          <p:cNvPr id="87" name="Google Shape;87;p17"/>
          <p:cNvPicPr preferRelativeResize="0"/>
          <p:nvPr/>
        </p:nvPicPr>
        <p:blipFill rotWithShape="1">
          <a:blip r:embed="rId4">
            <a:alphaModFix/>
          </a:blip>
          <a:srcRect t="40515" b="42126"/>
          <a:stretch/>
        </p:blipFill>
        <p:spPr>
          <a:xfrm>
            <a:off x="3078283" y="4606550"/>
            <a:ext cx="4897418" cy="387924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7"/>
          <p:cNvSpPr txBox="1"/>
          <p:nvPr/>
        </p:nvSpPr>
        <p:spPr>
          <a:xfrm>
            <a:off x="2009075" y="4612697"/>
            <a:ext cx="1525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46E2D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SPONSORED BY</a:t>
            </a:r>
            <a:endParaRPr>
              <a:solidFill>
                <a:srgbClr val="F46E2D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pic>
        <p:nvPicPr>
          <p:cNvPr id="89" name="Google Shape;89;p17"/>
          <p:cNvPicPr preferRelativeResize="0"/>
          <p:nvPr/>
        </p:nvPicPr>
        <p:blipFill rotWithShape="1">
          <a:blip r:embed="rId5">
            <a:alphaModFix/>
          </a:blip>
          <a:srcRect l="34468" t="18179" r="34564" b="12457"/>
          <a:stretch/>
        </p:blipFill>
        <p:spPr>
          <a:xfrm>
            <a:off x="8322875" y="4496849"/>
            <a:ext cx="487526" cy="61424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B52A7D7-BE4F-AB9B-CD6F-3441397CEB38}"/>
              </a:ext>
            </a:extLst>
          </p:cNvPr>
          <p:cNvSpPr txBox="1"/>
          <p:nvPr/>
        </p:nvSpPr>
        <p:spPr>
          <a:xfrm>
            <a:off x="644032" y="986700"/>
            <a:ext cx="816636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2800" kern="1200" dirty="0">
                <a:solidFill>
                  <a:srgbClr val="F46E2D"/>
                </a:solidFill>
                <a:latin typeface="Oswald" pitchFamily="2" charset="77"/>
              </a:rPr>
              <a:t>I need to ask a powerful discovery question that will help me uncover the </a:t>
            </a:r>
            <a:r>
              <a:rPr lang="en-US" sz="2800" u="sng" kern="1200" dirty="0">
                <a:solidFill>
                  <a:srgbClr val="F46E2D"/>
                </a:solidFill>
                <a:latin typeface="Oswald" pitchFamily="2" charset="77"/>
              </a:rPr>
              <a:t>PERSONAL</a:t>
            </a:r>
            <a:r>
              <a:rPr lang="en-US" sz="2800" kern="1200" dirty="0">
                <a:solidFill>
                  <a:srgbClr val="F46E2D"/>
                </a:solidFill>
                <a:latin typeface="Oswald" pitchFamily="2" charset="77"/>
              </a:rPr>
              <a:t> needs of the buyer. </a:t>
            </a:r>
          </a:p>
          <a:p>
            <a:pPr defTabSz="685800">
              <a:buClrTx/>
              <a:defRPr/>
            </a:pPr>
            <a:endParaRPr lang="en-US" sz="2400" kern="1200" dirty="0">
              <a:solidFill>
                <a:prstClr val="black"/>
              </a:solidFill>
              <a:latin typeface="☞GALANO GROTESQUE LIGHT" pitchFamily="2" charset="77"/>
            </a:endParaRPr>
          </a:p>
          <a:p>
            <a:pPr algn="ctr" defTabSz="685800">
              <a:buClrTx/>
              <a:defRPr/>
            </a:pPr>
            <a:r>
              <a:rPr lang="en-US" sz="3600" kern="1200" dirty="0">
                <a:solidFill>
                  <a:srgbClr val="F46E2D"/>
                </a:solidFill>
                <a:latin typeface="Oswald" pitchFamily="2" charset="77"/>
              </a:rPr>
              <a:t>*What opportunities do you have to grow your knowledge and improve your skillset? </a:t>
            </a:r>
          </a:p>
          <a:p>
            <a:pPr algn="ctr" defTabSz="685800">
              <a:buClrTx/>
              <a:defRPr/>
            </a:pPr>
            <a:endParaRPr lang="en-US" sz="1200" kern="1200" dirty="0">
              <a:solidFill>
                <a:srgbClr val="F46E2D"/>
              </a:solidFill>
              <a:latin typeface="Oswald" pitchFamily="2" charset="77"/>
            </a:endParaRPr>
          </a:p>
          <a:p>
            <a:pPr algn="ctr" defTabSz="685800">
              <a:buClrTx/>
              <a:defRPr/>
            </a:pPr>
            <a:r>
              <a:rPr lang="en-US" sz="3600" kern="1200" dirty="0">
                <a:solidFill>
                  <a:srgbClr val="F46E2D"/>
                </a:solidFill>
                <a:latin typeface="Oswald" pitchFamily="2" charset="77"/>
              </a:rPr>
              <a:t>Why?</a:t>
            </a:r>
          </a:p>
        </p:txBody>
      </p:sp>
    </p:spTree>
    <p:extLst>
      <p:ext uri="{BB962C8B-B14F-4D97-AF65-F5344CB8AC3E}">
        <p14:creationId xmlns:p14="http://schemas.microsoft.com/office/powerpoint/2010/main" val="2257499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8"/>
          <p:cNvPicPr preferRelativeResize="0"/>
          <p:nvPr/>
        </p:nvPicPr>
        <p:blipFill rotWithShape="1">
          <a:blip r:embed="rId4">
            <a:alphaModFix/>
          </a:blip>
          <a:srcRect t="40515" b="42126"/>
          <a:stretch/>
        </p:blipFill>
        <p:spPr>
          <a:xfrm>
            <a:off x="-182813" y="4401848"/>
            <a:ext cx="5671700" cy="553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8"/>
          <p:cNvPicPr preferRelativeResize="0"/>
          <p:nvPr/>
        </p:nvPicPr>
        <p:blipFill rotWithShape="1">
          <a:blip r:embed="rId5">
            <a:alphaModFix/>
          </a:blip>
          <a:srcRect l="34468" t="18179" r="34564" b="12457"/>
          <a:stretch/>
        </p:blipFill>
        <p:spPr>
          <a:xfrm>
            <a:off x="228878" y="1444924"/>
            <a:ext cx="2152582" cy="2753077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8"/>
          <p:cNvSpPr txBox="1"/>
          <p:nvPr/>
        </p:nvSpPr>
        <p:spPr>
          <a:xfrm>
            <a:off x="2381460" y="187851"/>
            <a:ext cx="6654402" cy="954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 rtl="0">
              <a:lnSpc>
                <a:spcPts val="3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4000" b="1" dirty="0">
                <a:solidFill>
                  <a:schemeClr val="lt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Think about an ea</a:t>
            </a:r>
            <a:r>
              <a:rPr lang="en-US" sz="4000" b="1" dirty="0">
                <a:solidFill>
                  <a:schemeClr val="lt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rl</a:t>
            </a:r>
            <a:r>
              <a:rPr lang="en" sz="4000" b="1" dirty="0">
                <a:solidFill>
                  <a:schemeClr val="lt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y-stage deal you’re working on…</a:t>
            </a:r>
            <a:endParaRPr sz="4000" b="1" dirty="0">
              <a:solidFill>
                <a:schemeClr val="lt1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97" name="Google Shape;97;p18"/>
          <p:cNvSpPr txBox="1"/>
          <p:nvPr/>
        </p:nvSpPr>
        <p:spPr>
          <a:xfrm>
            <a:off x="213975" y="662850"/>
            <a:ext cx="2182387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rgbClr val="F46E2D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Exercise</a:t>
            </a:r>
            <a:endParaRPr sz="4400" dirty="0">
              <a:solidFill>
                <a:srgbClr val="F46E2D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sp>
        <p:nvSpPr>
          <p:cNvPr id="98" name="Google Shape;98;p18"/>
          <p:cNvSpPr txBox="1"/>
          <p:nvPr/>
        </p:nvSpPr>
        <p:spPr>
          <a:xfrm>
            <a:off x="178935" y="4080450"/>
            <a:ext cx="1766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46E2D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SPONSORED BY</a:t>
            </a:r>
            <a:endParaRPr dirty="0">
              <a:solidFill>
                <a:srgbClr val="F46E2D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sp>
        <p:nvSpPr>
          <p:cNvPr id="7" name="Google Shape;98;p18">
            <a:extLst>
              <a:ext uri="{FF2B5EF4-FFF2-40B4-BE49-F238E27FC236}">
                <a16:creationId xmlns:a16="http://schemas.microsoft.com/office/drawing/2014/main" id="{ED58689D-D02D-91FA-0A6B-B4269FB31FD5}"/>
              </a:ext>
            </a:extLst>
          </p:cNvPr>
          <p:cNvSpPr txBox="1"/>
          <p:nvPr/>
        </p:nvSpPr>
        <p:spPr>
          <a:xfrm>
            <a:off x="2595435" y="1504275"/>
            <a:ext cx="6548565" cy="2769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  <a:buClr>
                <a:srgbClr val="F46E2D"/>
              </a:buClr>
            </a:pPr>
            <a:r>
              <a:rPr lang="en" sz="2800" dirty="0">
                <a:solidFill>
                  <a:schemeClr val="bg1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Create ONE discovery question for each tier in the </a:t>
            </a:r>
            <a:r>
              <a:rPr lang="en" sz="2800" dirty="0" err="1">
                <a:solidFill>
                  <a:schemeClr val="bg1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Buyerarchy</a:t>
            </a:r>
            <a:r>
              <a:rPr lang="en" sz="2800" dirty="0">
                <a:solidFill>
                  <a:schemeClr val="bg1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 of Needs: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  <a:buClr>
                <a:srgbClr val="F46E2D"/>
              </a:buClr>
            </a:pPr>
            <a:r>
              <a:rPr lang="en" sz="2800" dirty="0">
                <a:solidFill>
                  <a:schemeClr val="bg1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1. Operational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  <a:buClr>
                <a:srgbClr val="F46E2D"/>
              </a:buClr>
            </a:pPr>
            <a:r>
              <a:rPr lang="en" sz="2800" dirty="0">
                <a:solidFill>
                  <a:schemeClr val="bg1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2. Emotional 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  <a:buClr>
                <a:srgbClr val="F46E2D"/>
              </a:buClr>
            </a:pPr>
            <a:r>
              <a:rPr lang="en" sz="2800" dirty="0">
                <a:solidFill>
                  <a:schemeClr val="bg1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3. Personal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endParaRPr lang="en" sz="2800" dirty="0">
              <a:solidFill>
                <a:schemeClr val="bg1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2664004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8"/>
          <p:cNvPicPr preferRelativeResize="0"/>
          <p:nvPr/>
        </p:nvPicPr>
        <p:blipFill rotWithShape="1">
          <a:blip r:embed="rId4">
            <a:alphaModFix/>
          </a:blip>
          <a:srcRect t="40515" b="42126"/>
          <a:stretch/>
        </p:blipFill>
        <p:spPr>
          <a:xfrm>
            <a:off x="3472300" y="4424801"/>
            <a:ext cx="5671700" cy="553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8"/>
          <p:cNvPicPr preferRelativeResize="0"/>
          <p:nvPr/>
        </p:nvPicPr>
        <p:blipFill rotWithShape="1">
          <a:blip r:embed="rId5">
            <a:alphaModFix/>
          </a:blip>
          <a:srcRect l="34468" t="18179" r="34564" b="12457"/>
          <a:stretch/>
        </p:blipFill>
        <p:spPr>
          <a:xfrm>
            <a:off x="389651" y="857250"/>
            <a:ext cx="2831524" cy="3567551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8"/>
          <p:cNvSpPr txBox="1"/>
          <p:nvPr/>
        </p:nvSpPr>
        <p:spPr>
          <a:xfrm>
            <a:off x="3238499" y="1448396"/>
            <a:ext cx="5515850" cy="11233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100" b="1" dirty="0">
                <a:solidFill>
                  <a:schemeClr val="lt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Let’s hear ‘</a:t>
            </a:r>
            <a:r>
              <a:rPr lang="en" sz="6100" b="1" dirty="0" err="1">
                <a:solidFill>
                  <a:schemeClr val="lt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em</a:t>
            </a:r>
            <a:r>
              <a:rPr lang="en" sz="6100" b="1" dirty="0">
                <a:solidFill>
                  <a:schemeClr val="lt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!</a:t>
            </a:r>
            <a:endParaRPr sz="6100" b="1" dirty="0">
              <a:solidFill>
                <a:schemeClr val="lt1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97" name="Google Shape;97;p18"/>
          <p:cNvSpPr txBox="1"/>
          <p:nvPr/>
        </p:nvSpPr>
        <p:spPr>
          <a:xfrm>
            <a:off x="3848950" y="3392326"/>
            <a:ext cx="4606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dirty="0">
                <a:solidFill>
                  <a:srgbClr val="F46E2D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CANOPY BY HILTON | WEST PALM BEACH, FL</a:t>
            </a:r>
            <a:endParaRPr sz="1700" dirty="0">
              <a:solidFill>
                <a:srgbClr val="F46E2D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sp>
        <p:nvSpPr>
          <p:cNvPr id="98" name="Google Shape;98;p18"/>
          <p:cNvSpPr txBox="1"/>
          <p:nvPr/>
        </p:nvSpPr>
        <p:spPr>
          <a:xfrm>
            <a:off x="3848950" y="4009301"/>
            <a:ext cx="1766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46E2D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SPONSORED BY</a:t>
            </a:r>
            <a:endParaRPr>
              <a:solidFill>
                <a:srgbClr val="F46E2D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649165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8"/>
          <p:cNvPicPr preferRelativeResize="0"/>
          <p:nvPr/>
        </p:nvPicPr>
        <p:blipFill rotWithShape="1">
          <a:blip r:embed="rId4">
            <a:alphaModFix/>
          </a:blip>
          <a:srcRect t="40515" b="42126"/>
          <a:stretch/>
        </p:blipFill>
        <p:spPr>
          <a:xfrm>
            <a:off x="3472300" y="4424801"/>
            <a:ext cx="5671700" cy="553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8"/>
          <p:cNvPicPr preferRelativeResize="0"/>
          <p:nvPr/>
        </p:nvPicPr>
        <p:blipFill rotWithShape="1">
          <a:blip r:embed="rId5">
            <a:alphaModFix/>
          </a:blip>
          <a:srcRect l="34468" t="18179" r="34564" b="12457"/>
          <a:stretch/>
        </p:blipFill>
        <p:spPr>
          <a:xfrm>
            <a:off x="389651" y="857250"/>
            <a:ext cx="2831524" cy="3567551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8"/>
          <p:cNvSpPr txBox="1"/>
          <p:nvPr/>
        </p:nvSpPr>
        <p:spPr>
          <a:xfrm>
            <a:off x="3165419" y="1414258"/>
            <a:ext cx="5515850" cy="11233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100" b="1" dirty="0">
                <a:solidFill>
                  <a:schemeClr val="lt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QUESTIONS?</a:t>
            </a:r>
            <a:endParaRPr sz="6100" b="1" dirty="0">
              <a:solidFill>
                <a:schemeClr val="lt1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97" name="Google Shape;97;p18"/>
          <p:cNvSpPr txBox="1"/>
          <p:nvPr/>
        </p:nvSpPr>
        <p:spPr>
          <a:xfrm>
            <a:off x="3848950" y="3392326"/>
            <a:ext cx="46068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dirty="0">
                <a:solidFill>
                  <a:srgbClr val="F46E2D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CANOPY BY HILTON | WEST PALM BEACH, FL</a:t>
            </a:r>
            <a:endParaRPr sz="1700" dirty="0">
              <a:solidFill>
                <a:srgbClr val="F46E2D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sp>
        <p:nvSpPr>
          <p:cNvPr id="98" name="Google Shape;98;p18"/>
          <p:cNvSpPr txBox="1"/>
          <p:nvPr/>
        </p:nvSpPr>
        <p:spPr>
          <a:xfrm>
            <a:off x="3848950" y="4009301"/>
            <a:ext cx="1766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46E2D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SPONSORED BY</a:t>
            </a:r>
            <a:endParaRPr>
              <a:solidFill>
                <a:srgbClr val="F46E2D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555909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008BB0D-BFF1-5341-81FD-B7DC1C920649}"/>
              </a:ext>
            </a:extLst>
          </p:cNvPr>
          <p:cNvSpPr txBox="1"/>
          <p:nvPr/>
        </p:nvSpPr>
        <p:spPr>
          <a:xfrm>
            <a:off x="3091864" y="390192"/>
            <a:ext cx="35829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4500" b="1" kern="1200" dirty="0">
                <a:solidFill>
                  <a:srgbClr val="00B0F0"/>
                </a:solidFill>
                <a:latin typeface="☞Galano Grotesque ExtraBold" pitchFamily="2" charset="77"/>
                <a:ea typeface="+mn-ea"/>
                <a:cs typeface="+mn-cs"/>
              </a:rPr>
              <a:t>Let</a:t>
            </a:r>
            <a:r>
              <a:rPr lang="en-US" sz="4500" b="1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☞Galano Grotesque ExtraBold" pitchFamily="2" charset="77"/>
                <a:ea typeface="+mn-ea"/>
                <a:cs typeface="+mn-cs"/>
              </a:rPr>
              <a:t>’</a:t>
            </a:r>
            <a:r>
              <a:rPr lang="en-US" sz="4500" b="1" kern="1200" dirty="0">
                <a:solidFill>
                  <a:srgbClr val="00B0F0"/>
                </a:solidFill>
                <a:latin typeface="☞Galano Grotesque ExtraBold" pitchFamily="2" charset="77"/>
                <a:ea typeface="+mn-ea"/>
                <a:cs typeface="+mn-cs"/>
              </a:rPr>
              <a:t>s Connect!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B05585B-E62D-2543-93A5-DAE2D7BFE51B}"/>
              </a:ext>
            </a:extLst>
          </p:cNvPr>
          <p:cNvGrpSpPr/>
          <p:nvPr/>
        </p:nvGrpSpPr>
        <p:grpSpPr>
          <a:xfrm>
            <a:off x="131032" y="4105605"/>
            <a:ext cx="2780479" cy="461665"/>
            <a:chOff x="848109" y="1619580"/>
            <a:chExt cx="3707305" cy="615553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2965541-526B-AA47-887C-055339E6813D}"/>
                </a:ext>
              </a:extLst>
            </p:cNvPr>
            <p:cNvSpPr txBox="1"/>
            <p:nvPr/>
          </p:nvSpPr>
          <p:spPr>
            <a:xfrm>
              <a:off x="1415238" y="1619580"/>
              <a:ext cx="3140176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buClrTx/>
                <a:defRPr/>
              </a:pPr>
              <a:r>
                <a:rPr lang="en-US" sz="2400" b="1" kern="1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☞Galano Grotesque" pitchFamily="2" charset="77"/>
                  <a:ea typeface="+mn-ea"/>
                  <a:cs typeface="+mn-cs"/>
                </a:rPr>
                <a:t>@</a:t>
              </a:r>
              <a:r>
                <a:rPr lang="en-US" sz="2400" b="1" kern="1200" dirty="0" err="1">
                  <a:solidFill>
                    <a:srgbClr val="00B0F0"/>
                  </a:solidFill>
                  <a:latin typeface="☞Galano Grotesque" pitchFamily="2" charset="77"/>
                  <a:ea typeface="+mn-ea"/>
                  <a:cs typeface="+mn-cs"/>
                </a:rPr>
                <a:t>anielsenLDK</a:t>
              </a:r>
              <a:endParaRPr lang="en-US" sz="2400" b="1" kern="1200" dirty="0">
                <a:solidFill>
                  <a:srgbClr val="00B0F0"/>
                </a:solidFill>
                <a:latin typeface="☞Galano Grotesque" pitchFamily="2" charset="77"/>
                <a:ea typeface="+mn-ea"/>
                <a:cs typeface="+mn-cs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7E27C75-AE71-BA40-8600-3BB522C733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8109" y="1696192"/>
              <a:ext cx="642369" cy="523220"/>
            </a:xfrm>
            <a:prstGeom prst="rect">
              <a:avLst/>
            </a:prstGeom>
          </p:spPr>
        </p:pic>
      </p:grpSp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0AD514FF-1C7F-E845-804F-BBEA7FF90C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193" t="6656" r="22908" b="6593"/>
          <a:stretch/>
        </p:blipFill>
        <p:spPr>
          <a:xfrm>
            <a:off x="6534615" y="216847"/>
            <a:ext cx="2454305" cy="35242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8A57E3D-01DA-9B43-8DC0-34517F67F1F5}"/>
              </a:ext>
            </a:extLst>
          </p:cNvPr>
          <p:cNvSpPr txBox="1"/>
          <p:nvPr/>
        </p:nvSpPr>
        <p:spPr>
          <a:xfrm>
            <a:off x="0" y="4544185"/>
            <a:ext cx="3304110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US" sz="2100" b="1" kern="1200" dirty="0" err="1">
                <a:solidFill>
                  <a:srgbClr val="00B0F0"/>
                </a:solidFill>
                <a:latin typeface="☞Galano Grotesque ExtraBold" pitchFamily="2" charset="77"/>
                <a:ea typeface="+mn-ea"/>
                <a:cs typeface="+mn-cs"/>
              </a:rPr>
              <a:t>www</a:t>
            </a:r>
            <a:r>
              <a:rPr lang="en-US" sz="2100" b="1" kern="1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☞Galano Grotesque ExtraBold" pitchFamily="2" charset="77"/>
                <a:ea typeface="+mn-ea"/>
                <a:cs typeface="+mn-cs"/>
              </a:rPr>
              <a:t>.</a:t>
            </a:r>
            <a:r>
              <a:rPr lang="en-US" sz="2100" b="1" kern="1200" dirty="0" err="1">
                <a:solidFill>
                  <a:srgbClr val="00B0F0"/>
                </a:solidFill>
                <a:latin typeface="☞Galano Grotesque ExtraBold" pitchFamily="2" charset="77"/>
                <a:ea typeface="+mn-ea"/>
                <a:cs typeface="+mn-cs"/>
              </a:rPr>
              <a:t>LDK</a:t>
            </a:r>
            <a:r>
              <a:rPr lang="en-US" sz="2100" b="1" kern="1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☞Galano Grotesque ExtraBold" pitchFamily="2" charset="77"/>
                <a:ea typeface="+mn-ea"/>
                <a:cs typeface="+mn-cs"/>
              </a:rPr>
              <a:t>Advisory.</a:t>
            </a:r>
            <a:r>
              <a:rPr lang="en-US" sz="2100" b="1" kern="1200" dirty="0" err="1">
                <a:solidFill>
                  <a:srgbClr val="00B0F0"/>
                </a:solidFill>
                <a:latin typeface="☞Galano Grotesque ExtraBold" pitchFamily="2" charset="77"/>
                <a:ea typeface="+mn-ea"/>
                <a:cs typeface="+mn-cs"/>
              </a:rPr>
              <a:t>com</a:t>
            </a:r>
            <a:endParaRPr lang="en-US" sz="2100" b="1" kern="1200" dirty="0">
              <a:solidFill>
                <a:srgbClr val="00B0F0"/>
              </a:solidFill>
              <a:latin typeface="☞Galano Grotesque ExtraBold" pitchFamily="2" charset="77"/>
              <a:ea typeface="+mn-ea"/>
              <a:cs typeface="+mn-cs"/>
            </a:endParaRPr>
          </a:p>
          <a:p>
            <a:pPr defTabSz="685800">
              <a:buClrTx/>
              <a:defRPr/>
            </a:pPr>
            <a:endParaRPr lang="en-US" sz="1050" kern="1200" dirty="0">
              <a:solidFill>
                <a:prstClr val="black"/>
              </a:solidFill>
              <a:latin typeface="Segoe U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297BA50-BFCC-2841-8F56-23DB739618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078" t="16230" r="19082" b="16165"/>
          <a:stretch/>
        </p:blipFill>
        <p:spPr>
          <a:xfrm>
            <a:off x="7180210" y="3653287"/>
            <a:ext cx="1494390" cy="8447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99197EB-3405-C343-AF9F-500EB0956061}"/>
              </a:ext>
            </a:extLst>
          </p:cNvPr>
          <p:cNvSpPr txBox="1"/>
          <p:nvPr/>
        </p:nvSpPr>
        <p:spPr>
          <a:xfrm>
            <a:off x="99568" y="2148718"/>
            <a:ext cx="66748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1800" b="1" kern="1200" dirty="0">
                <a:solidFill>
                  <a:srgbClr val="00B0F0"/>
                </a:solidFill>
                <a:latin typeface="☞Galano Grotesque" pitchFamily="2" charset="77"/>
                <a:ea typeface="+mn-ea"/>
                <a:cs typeface="+mn-cs"/>
              </a:rPr>
              <a:t>Connect with me on LinkedIn. </a:t>
            </a:r>
          </a:p>
          <a:p>
            <a:pPr algn="ctr" defTabSz="685800">
              <a:buClrTx/>
              <a:defRPr/>
            </a:pPr>
            <a:r>
              <a:rPr lang="en-US" sz="1800" b="1" kern="1200" dirty="0">
                <a:solidFill>
                  <a:srgbClr val="00B0F0"/>
                </a:solidFill>
                <a:latin typeface="☞Galano Grotesque" pitchFamily="2" charset="77"/>
                <a:ea typeface="+mn-ea"/>
                <a:cs typeface="+mn-cs"/>
              </a:rPr>
              <a:t>Let me know you joined the session and I’ll get you access to my e-book of Discovery Questions</a:t>
            </a:r>
          </a:p>
          <a:p>
            <a:pPr defTabSz="685800">
              <a:buClrTx/>
              <a:defRPr/>
            </a:pPr>
            <a:endParaRPr lang="en-US" sz="1800" kern="1200" dirty="0">
              <a:solidFill>
                <a:prstClr val="black"/>
              </a:solidFill>
              <a:latin typeface="Segoe UI"/>
              <a:ea typeface="+mn-ea"/>
              <a:cs typeface="+mn-cs"/>
            </a:endParaRPr>
          </a:p>
        </p:txBody>
      </p:sp>
      <p:pic>
        <p:nvPicPr>
          <p:cNvPr id="14" name="Picture 13" descr="A picture containing outdoor, tree, person, bench&#10;&#10;Description automatically generated">
            <a:extLst>
              <a:ext uri="{FF2B5EF4-FFF2-40B4-BE49-F238E27FC236}">
                <a16:creationId xmlns:a16="http://schemas.microsoft.com/office/drawing/2014/main" id="{0EA6F4E0-7FA6-8743-BEEB-CE51CB06FE9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168" t="5303" r="17685" b="29765"/>
          <a:stretch/>
        </p:blipFill>
        <p:spPr>
          <a:xfrm>
            <a:off x="132282" y="79721"/>
            <a:ext cx="2959583" cy="2028020"/>
          </a:xfrm>
          <a:prstGeom prst="ellipse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744A87A-8CB5-4D49-9AF4-AF95604C2127}"/>
              </a:ext>
            </a:extLst>
          </p:cNvPr>
          <p:cNvSpPr txBox="1"/>
          <p:nvPr/>
        </p:nvSpPr>
        <p:spPr>
          <a:xfrm>
            <a:off x="921513" y="3006991"/>
            <a:ext cx="50309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  <a:defRPr/>
            </a:pPr>
            <a:r>
              <a:rPr lang="en-US" sz="1800" b="1" kern="1200" dirty="0">
                <a:solidFill>
                  <a:srgbClr val="00B0F0"/>
                </a:solidFill>
                <a:latin typeface="☞Galano Grotesque" pitchFamily="2" charset="77"/>
                <a:ea typeface="+mn-ea"/>
                <a:cs typeface="+mn-cs"/>
              </a:rPr>
              <a:t>https://</a:t>
            </a:r>
            <a:r>
              <a:rPr lang="en-US" sz="1800" b="1" kern="1200" dirty="0" err="1">
                <a:solidFill>
                  <a:srgbClr val="00B0F0"/>
                </a:solidFill>
                <a:latin typeface="☞Galano Grotesque" pitchFamily="2" charset="77"/>
                <a:ea typeface="+mn-ea"/>
                <a:cs typeface="+mn-cs"/>
              </a:rPr>
              <a:t>www.linkedin.com</a:t>
            </a:r>
            <a:r>
              <a:rPr lang="en-US" sz="1800" b="1" kern="1200" dirty="0">
                <a:solidFill>
                  <a:srgbClr val="00B0F0"/>
                </a:solidFill>
                <a:latin typeface="☞Galano Grotesque" pitchFamily="2" charset="77"/>
                <a:ea typeface="+mn-ea"/>
                <a:cs typeface="+mn-cs"/>
              </a:rPr>
              <a:t>/in/</a:t>
            </a:r>
            <a:r>
              <a:rPr lang="en-US" sz="1800" b="1" kern="1200" dirty="0" err="1">
                <a:solidFill>
                  <a:srgbClr val="00B0F0"/>
                </a:solidFill>
                <a:latin typeface="☞Galano Grotesque" pitchFamily="2" charset="77"/>
                <a:ea typeface="+mn-ea"/>
                <a:cs typeface="+mn-cs"/>
              </a:rPr>
              <a:t>anitanielsen</a:t>
            </a:r>
            <a:r>
              <a:rPr lang="en-US" sz="1800" kern="1200" dirty="0">
                <a:solidFill>
                  <a:prstClr val="black"/>
                </a:solidFill>
                <a:latin typeface="Segoe UI"/>
                <a:ea typeface="+mn-ea"/>
                <a:cs typeface="+mn-cs"/>
              </a:rPr>
              <a:t>/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D2E7704-BE3A-B640-A08B-B7241804FB8A}"/>
              </a:ext>
            </a:extLst>
          </p:cNvPr>
          <p:cNvGrpSpPr/>
          <p:nvPr/>
        </p:nvGrpSpPr>
        <p:grpSpPr>
          <a:xfrm>
            <a:off x="-482064" y="3220552"/>
            <a:ext cx="4985388" cy="777308"/>
            <a:chOff x="-690465" y="4404049"/>
            <a:chExt cx="6647183" cy="103641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864E2CA-A270-B74C-A26B-0C8BBB5143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6996" y="4812274"/>
              <a:ext cx="628185" cy="628185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2DDE060-98B8-0D4C-98D4-17E0823C35B6}"/>
                </a:ext>
              </a:extLst>
            </p:cNvPr>
            <p:cNvSpPr/>
            <p:nvPr/>
          </p:nvSpPr>
          <p:spPr>
            <a:xfrm>
              <a:off x="739050" y="4820931"/>
              <a:ext cx="5217668" cy="553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85800">
                <a:buClrTx/>
                <a:defRPr/>
              </a:pPr>
              <a:r>
                <a:rPr lang="en-US" sz="2100" b="1" kern="1200" dirty="0" err="1">
                  <a:solidFill>
                    <a:srgbClr val="00B0F0"/>
                  </a:solidFill>
                  <a:latin typeface="☞Galano Grotesque" pitchFamily="2" charset="77"/>
                  <a:ea typeface="+mn-ea"/>
                  <a:cs typeface="+mn-cs"/>
                </a:rPr>
                <a:t>anielsen</a:t>
              </a:r>
              <a:r>
                <a:rPr lang="en-US" sz="2100" b="1" kern="1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☞Galano Grotesque" pitchFamily="2" charset="77"/>
                  <a:ea typeface="+mn-ea"/>
                  <a:cs typeface="+mn-cs"/>
                </a:rPr>
                <a:t>@</a:t>
              </a:r>
              <a:r>
                <a:rPr lang="en-US" sz="2100" b="1" kern="1200" dirty="0" err="1">
                  <a:solidFill>
                    <a:srgbClr val="00B0F0"/>
                  </a:solidFill>
                  <a:latin typeface="☞Galano Grotesque" pitchFamily="2" charset="77"/>
                  <a:ea typeface="+mn-ea"/>
                  <a:cs typeface="+mn-cs"/>
                </a:rPr>
                <a:t>LDKAdvisory</a:t>
              </a:r>
              <a:r>
                <a:rPr lang="en-US" sz="2100" b="1" kern="1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☞Galano Grotesque" pitchFamily="2" charset="77"/>
                  <a:ea typeface="+mn-ea"/>
                  <a:cs typeface="+mn-cs"/>
                </a:rPr>
                <a:t>.</a:t>
              </a:r>
              <a:r>
                <a:rPr lang="en-US" sz="2100" b="1" kern="1200" dirty="0" err="1">
                  <a:solidFill>
                    <a:srgbClr val="00B0F0"/>
                  </a:solidFill>
                  <a:latin typeface="☞Galano Grotesque" pitchFamily="2" charset="77"/>
                  <a:ea typeface="+mn-ea"/>
                  <a:cs typeface="+mn-cs"/>
                </a:rPr>
                <a:t>com</a:t>
              </a:r>
              <a:endParaRPr lang="en-US" sz="2100" b="1" kern="1200" dirty="0">
                <a:solidFill>
                  <a:srgbClr val="00B0F0"/>
                </a:solidFill>
                <a:latin typeface="☞Galano Grotesque" pitchFamily="2" charset="77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EC54B47-3F3A-2A42-8CCF-265130609E8D}"/>
                </a:ext>
              </a:extLst>
            </p:cNvPr>
            <p:cNvSpPr txBox="1"/>
            <p:nvPr/>
          </p:nvSpPr>
          <p:spPr>
            <a:xfrm>
              <a:off x="-690465" y="4404049"/>
              <a:ext cx="246308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buClrTx/>
                <a:defRPr/>
              </a:pPr>
              <a:endParaRPr lang="en-US" sz="1350" kern="1200" dirty="0">
                <a:solidFill>
                  <a:prstClr val="black"/>
                </a:solidFill>
                <a:latin typeface="Segoe UI"/>
                <a:ea typeface="+mn-ea"/>
                <a:cs typeface="+mn-cs"/>
              </a:endParaRPr>
            </a:p>
          </p:txBody>
        </p:sp>
      </p:grpSp>
      <p:pic>
        <p:nvPicPr>
          <p:cNvPr id="16" name="Picture 15" descr="Logo&#10;&#10;Description automatically generated with medium confidence">
            <a:extLst>
              <a:ext uri="{FF2B5EF4-FFF2-40B4-BE49-F238E27FC236}">
                <a16:creationId xmlns:a16="http://schemas.microsoft.com/office/drawing/2014/main" id="{0814565F-5541-F443-913A-59E8635DC0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86063" y="3948712"/>
            <a:ext cx="2018400" cy="973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688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/>
          <p:nvPr/>
        </p:nvSpPr>
        <p:spPr>
          <a:xfrm>
            <a:off x="239980" y="149026"/>
            <a:ext cx="34635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 b="1" dirty="0">
                <a:solidFill>
                  <a:schemeClr val="lt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 bit about me</a:t>
            </a:r>
            <a:endParaRPr sz="3900" b="1" dirty="0">
              <a:solidFill>
                <a:schemeClr val="lt1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76" name="Google Shape;76;p16"/>
          <p:cNvSpPr txBox="1"/>
          <p:nvPr/>
        </p:nvSpPr>
        <p:spPr>
          <a:xfrm>
            <a:off x="130700" y="4619325"/>
            <a:ext cx="7845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46E2D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#BusDev2022</a:t>
            </a:r>
            <a:endParaRPr sz="1200">
              <a:solidFill>
                <a:srgbClr val="F46E2D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pic>
        <p:nvPicPr>
          <p:cNvPr id="77" name="Google Shape;77;p16"/>
          <p:cNvPicPr preferRelativeResize="0"/>
          <p:nvPr/>
        </p:nvPicPr>
        <p:blipFill rotWithShape="1">
          <a:blip r:embed="rId4">
            <a:alphaModFix/>
          </a:blip>
          <a:srcRect t="40515" b="42126"/>
          <a:stretch/>
        </p:blipFill>
        <p:spPr>
          <a:xfrm>
            <a:off x="3078275" y="4606550"/>
            <a:ext cx="4385475" cy="387924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6"/>
          <p:cNvSpPr txBox="1"/>
          <p:nvPr/>
        </p:nvSpPr>
        <p:spPr>
          <a:xfrm>
            <a:off x="2009075" y="4612697"/>
            <a:ext cx="1525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46E2D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SPONSORED BY</a:t>
            </a:r>
            <a:endParaRPr>
              <a:solidFill>
                <a:srgbClr val="F46E2D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pic>
        <p:nvPicPr>
          <p:cNvPr id="79" name="Google Shape;79;p16"/>
          <p:cNvPicPr preferRelativeResize="0"/>
          <p:nvPr/>
        </p:nvPicPr>
        <p:blipFill rotWithShape="1">
          <a:blip r:embed="rId5">
            <a:alphaModFix/>
          </a:blip>
          <a:srcRect l="34468" t="18179" r="34564" b="12457"/>
          <a:stretch/>
        </p:blipFill>
        <p:spPr>
          <a:xfrm>
            <a:off x="8322875" y="4496849"/>
            <a:ext cx="487526" cy="614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A person in a red shirt&#10;&#10;Description automatically generated">
            <a:extLst>
              <a:ext uri="{FF2B5EF4-FFF2-40B4-BE49-F238E27FC236}">
                <a16:creationId xmlns:a16="http://schemas.microsoft.com/office/drawing/2014/main" id="{6F6EC146-CA2C-C725-0BC8-795BED0A11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180" y="1052038"/>
            <a:ext cx="2932702" cy="1955340"/>
          </a:xfrm>
          <a:prstGeom prst="round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2F8A899-CCBA-6FD7-0AB8-7B4A15CA15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3169" y="3072608"/>
            <a:ext cx="2932702" cy="89131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9462BFC-707B-ACFB-347E-A4185D079D24}"/>
              </a:ext>
            </a:extLst>
          </p:cNvPr>
          <p:cNvSpPr/>
          <p:nvPr/>
        </p:nvSpPr>
        <p:spPr>
          <a:xfrm>
            <a:off x="3872684" y="541576"/>
            <a:ext cx="5367570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8">
              <a:defRPr/>
            </a:pPr>
            <a:r>
              <a:rPr lang="en-US" sz="2000" dirty="0">
                <a:solidFill>
                  <a:srgbClr val="F46E2D"/>
                </a:solidFill>
                <a:latin typeface="Oswald SemiBold"/>
                <a:cs typeface="Oswald SemiBold"/>
              </a:rPr>
              <a:t>Author, Sales Performance Coach &amp; Consultant </a:t>
            </a:r>
          </a:p>
          <a:p>
            <a:pPr algn="ctr" defTabSz="914378">
              <a:defRPr/>
            </a:pPr>
            <a:r>
              <a:rPr lang="en-US" sz="2000" dirty="0">
                <a:solidFill>
                  <a:srgbClr val="F46E2D"/>
                </a:solidFill>
                <a:latin typeface="Oswald SemiBold"/>
                <a:cs typeface="Oswald SemiBold"/>
              </a:rPr>
              <a:t>(aka: The Sales Sensei)</a:t>
            </a:r>
          </a:p>
          <a:p>
            <a:pPr algn="ctr" defTabSz="914378">
              <a:defRPr/>
            </a:pPr>
            <a:endParaRPr lang="en-US" sz="1600" dirty="0">
              <a:solidFill>
                <a:srgbClr val="F46E2D"/>
              </a:solidFill>
              <a:latin typeface="Oswald SemiBold"/>
              <a:cs typeface="Oswald SemiBold"/>
            </a:endParaRPr>
          </a:p>
          <a:p>
            <a:pPr algn="ctr" defTabSz="914378">
              <a:defRPr/>
            </a:pPr>
            <a:r>
              <a:rPr lang="en-US" sz="2000" dirty="0">
                <a:solidFill>
                  <a:srgbClr val="F46E2D"/>
                </a:solidFill>
                <a:latin typeface="Oswald SemiBold"/>
                <a:cs typeface="Oswald SemiBold"/>
              </a:rPr>
              <a:t>20+ Years in B2B IT Sales &amp; Sales Enablement</a:t>
            </a:r>
          </a:p>
          <a:p>
            <a:pPr algn="ctr" defTabSz="914378">
              <a:defRPr/>
            </a:pPr>
            <a:endParaRPr lang="en-US" sz="1600" dirty="0">
              <a:solidFill>
                <a:srgbClr val="F46E2D"/>
              </a:solidFill>
              <a:latin typeface="Oswald SemiBold"/>
              <a:cs typeface="Oswald SemiBold"/>
            </a:endParaRPr>
          </a:p>
          <a:p>
            <a:pPr algn="ctr" defTabSz="914378">
              <a:defRPr/>
            </a:pPr>
            <a:r>
              <a:rPr lang="en-US" sz="2000" dirty="0">
                <a:solidFill>
                  <a:srgbClr val="F46E2D"/>
                </a:solidFill>
                <a:latin typeface="Oswald SemiBold"/>
                <a:cs typeface="Oswald SemiBold"/>
              </a:rPr>
              <a:t>BA-Psychology w/Honors @ U of I </a:t>
            </a:r>
          </a:p>
          <a:p>
            <a:pPr algn="ctr" defTabSz="914378">
              <a:defRPr/>
            </a:pPr>
            <a:r>
              <a:rPr lang="en-US" sz="2000" dirty="0">
                <a:solidFill>
                  <a:srgbClr val="F46E2D"/>
                </a:solidFill>
                <a:latin typeface="Oswald SemiBold"/>
                <a:cs typeface="Oswald SemiBold"/>
              </a:rPr>
              <a:t>MBA w/Distinction @ NYIT</a:t>
            </a:r>
          </a:p>
          <a:p>
            <a:pPr algn="ctr" defTabSz="914378">
              <a:defRPr/>
            </a:pPr>
            <a:endParaRPr lang="en-US" sz="1600" dirty="0">
              <a:solidFill>
                <a:srgbClr val="F46E2D"/>
              </a:solidFill>
              <a:latin typeface="Oswald SemiBold"/>
              <a:cs typeface="Oswald SemiBold"/>
            </a:endParaRPr>
          </a:p>
          <a:p>
            <a:pPr algn="ctr" defTabSz="914378">
              <a:defRPr/>
            </a:pPr>
            <a:r>
              <a:rPr lang="en-US" sz="2000" dirty="0">
                <a:solidFill>
                  <a:srgbClr val="F46E2D"/>
                </a:solidFill>
                <a:latin typeface="Oswald SemiBold"/>
                <a:cs typeface="Oswald SemiBold"/>
              </a:rPr>
              <a:t>Sales Coach - Entrepreneurial Sales @ Harvard Business School</a:t>
            </a:r>
          </a:p>
          <a:p>
            <a:pPr algn="ctr" defTabSz="914378">
              <a:defRPr/>
            </a:pPr>
            <a:r>
              <a:rPr lang="en-US" sz="2000" dirty="0">
                <a:solidFill>
                  <a:srgbClr val="F46E2D"/>
                </a:solidFill>
                <a:latin typeface="Oswald SemiBold"/>
                <a:cs typeface="Oswald SemiBold"/>
              </a:rPr>
              <a:t>SFDC Top Sales Influencer 2022</a:t>
            </a:r>
          </a:p>
          <a:p>
            <a:pPr algn="ctr" defTabSz="914378">
              <a:defRPr/>
            </a:pPr>
            <a:endParaRPr lang="en-US" sz="1600" dirty="0">
              <a:solidFill>
                <a:srgbClr val="F46E2D"/>
              </a:solidFill>
              <a:latin typeface="Oswald SemiBold"/>
              <a:cs typeface="Oswald SemiBold"/>
            </a:endParaRPr>
          </a:p>
          <a:p>
            <a:pPr algn="ctr" defTabSz="914378">
              <a:defRPr/>
            </a:pPr>
            <a:r>
              <a:rPr lang="en-US" sz="2000" dirty="0">
                <a:solidFill>
                  <a:srgbClr val="F46E2D"/>
                </a:solidFill>
                <a:latin typeface="Oswald SemiBold"/>
                <a:cs typeface="Oswald SemiBold"/>
              </a:rPr>
              <a:t>Mom of TWO Teenagers </a:t>
            </a:r>
          </a:p>
          <a:p>
            <a:pPr algn="ctr" defTabSz="914378">
              <a:defRPr/>
            </a:pPr>
            <a:r>
              <a:rPr lang="en-US" sz="2000" dirty="0">
                <a:solidFill>
                  <a:srgbClr val="F46E2D"/>
                </a:solidFill>
                <a:latin typeface="Oswald SemiBold"/>
                <a:cs typeface="Oswald SemiBold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 txBox="1"/>
          <p:nvPr/>
        </p:nvSpPr>
        <p:spPr>
          <a:xfrm>
            <a:off x="445355" y="47175"/>
            <a:ext cx="34635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00" b="1" dirty="0">
                <a:solidFill>
                  <a:schemeClr val="lt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Who knows?</a:t>
            </a:r>
            <a:endParaRPr sz="3900" b="1" dirty="0">
              <a:solidFill>
                <a:schemeClr val="lt1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86" name="Google Shape;86;p17"/>
          <p:cNvSpPr txBox="1"/>
          <p:nvPr/>
        </p:nvSpPr>
        <p:spPr>
          <a:xfrm>
            <a:off x="130700" y="4619325"/>
            <a:ext cx="7845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46E2D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#BusDev2022</a:t>
            </a:r>
            <a:endParaRPr sz="1200">
              <a:solidFill>
                <a:srgbClr val="F46E2D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pic>
        <p:nvPicPr>
          <p:cNvPr id="87" name="Google Shape;87;p17"/>
          <p:cNvPicPr preferRelativeResize="0"/>
          <p:nvPr/>
        </p:nvPicPr>
        <p:blipFill rotWithShape="1">
          <a:blip r:embed="rId4">
            <a:alphaModFix/>
          </a:blip>
          <a:srcRect t="40515" b="42126"/>
          <a:stretch/>
        </p:blipFill>
        <p:spPr>
          <a:xfrm>
            <a:off x="3078283" y="4606550"/>
            <a:ext cx="4897418" cy="387924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7"/>
          <p:cNvSpPr txBox="1"/>
          <p:nvPr/>
        </p:nvSpPr>
        <p:spPr>
          <a:xfrm>
            <a:off x="2009075" y="4612697"/>
            <a:ext cx="1525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46E2D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SPONSORED BY</a:t>
            </a:r>
            <a:endParaRPr>
              <a:solidFill>
                <a:srgbClr val="F46E2D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pic>
        <p:nvPicPr>
          <p:cNvPr id="89" name="Google Shape;89;p17"/>
          <p:cNvPicPr preferRelativeResize="0"/>
          <p:nvPr/>
        </p:nvPicPr>
        <p:blipFill rotWithShape="1">
          <a:blip r:embed="rId5">
            <a:alphaModFix/>
          </a:blip>
          <a:srcRect l="34468" t="18179" r="34564" b="12457"/>
          <a:stretch/>
        </p:blipFill>
        <p:spPr>
          <a:xfrm>
            <a:off x="8322875" y="4496849"/>
            <a:ext cx="487526" cy="614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EEE877-4C8B-E53B-25A6-EA39CCB5B3B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95" t="3207"/>
          <a:stretch/>
        </p:blipFill>
        <p:spPr>
          <a:xfrm>
            <a:off x="4109292" y="633515"/>
            <a:ext cx="5034708" cy="36862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2004334-DA5E-F166-4989-7112FBF3A98C}"/>
              </a:ext>
            </a:extLst>
          </p:cNvPr>
          <p:cNvSpPr txBox="1"/>
          <p:nvPr/>
        </p:nvSpPr>
        <p:spPr>
          <a:xfrm>
            <a:off x="388750" y="1965734"/>
            <a:ext cx="39896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3200" dirty="0">
                <a:solidFill>
                  <a:srgbClr val="F46E2D"/>
                </a:solidFill>
                <a:latin typeface="Oswald SemiBold"/>
                <a:cs typeface="Oswald SemiBold"/>
              </a:rPr>
              <a:t>Who can tell me what this is?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0D962F-D281-C73C-D802-FBCA930EE0A5}"/>
              </a:ext>
            </a:extLst>
          </p:cNvPr>
          <p:cNvSpPr txBox="1"/>
          <p:nvPr/>
        </p:nvSpPr>
        <p:spPr>
          <a:xfrm>
            <a:off x="388750" y="1870039"/>
            <a:ext cx="40864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3200" dirty="0">
                <a:solidFill>
                  <a:srgbClr val="F46E2D"/>
                </a:solidFill>
                <a:latin typeface="Oswald SemiBold"/>
                <a:cs typeface="Oswald SemiBold"/>
              </a:rPr>
              <a:t>Abraham Maslow’s </a:t>
            </a:r>
          </a:p>
          <a:p>
            <a:pPr algn="ctr" defTabSz="685800">
              <a:buClrTx/>
              <a:defRPr/>
            </a:pPr>
            <a:r>
              <a:rPr lang="en-US" sz="3200" dirty="0">
                <a:solidFill>
                  <a:srgbClr val="F46E2D"/>
                </a:solidFill>
                <a:latin typeface="Oswald SemiBold"/>
                <a:cs typeface="Oswald SemiBold"/>
              </a:rPr>
              <a:t>Hierarchy of Needs</a:t>
            </a:r>
          </a:p>
        </p:txBody>
      </p:sp>
    </p:spTree>
    <p:extLst>
      <p:ext uri="{BB962C8B-B14F-4D97-AF65-F5344CB8AC3E}">
        <p14:creationId xmlns:p14="http://schemas.microsoft.com/office/powerpoint/2010/main" val="733149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 txBox="1"/>
          <p:nvPr/>
        </p:nvSpPr>
        <p:spPr>
          <a:xfrm>
            <a:off x="277325" y="41028"/>
            <a:ext cx="34635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 b="1" dirty="0">
                <a:solidFill>
                  <a:schemeClr val="lt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Buyers’ Needs</a:t>
            </a:r>
            <a:endParaRPr sz="3900" b="1" dirty="0">
              <a:solidFill>
                <a:schemeClr val="lt1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86" name="Google Shape;86;p17"/>
          <p:cNvSpPr txBox="1"/>
          <p:nvPr/>
        </p:nvSpPr>
        <p:spPr>
          <a:xfrm>
            <a:off x="130700" y="4619325"/>
            <a:ext cx="7845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46E2D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#BusDev2022</a:t>
            </a:r>
            <a:endParaRPr sz="1200">
              <a:solidFill>
                <a:srgbClr val="F46E2D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pic>
        <p:nvPicPr>
          <p:cNvPr id="87" name="Google Shape;87;p17"/>
          <p:cNvPicPr preferRelativeResize="0"/>
          <p:nvPr/>
        </p:nvPicPr>
        <p:blipFill rotWithShape="1">
          <a:blip r:embed="rId4">
            <a:alphaModFix/>
          </a:blip>
          <a:srcRect t="40515" b="42126"/>
          <a:stretch/>
        </p:blipFill>
        <p:spPr>
          <a:xfrm>
            <a:off x="3078283" y="4606550"/>
            <a:ext cx="4897418" cy="387924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7"/>
          <p:cNvSpPr txBox="1"/>
          <p:nvPr/>
        </p:nvSpPr>
        <p:spPr>
          <a:xfrm>
            <a:off x="2009075" y="4612697"/>
            <a:ext cx="1525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46E2D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SPONSORED BY</a:t>
            </a:r>
            <a:endParaRPr>
              <a:solidFill>
                <a:srgbClr val="F46E2D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pic>
        <p:nvPicPr>
          <p:cNvPr id="89" name="Google Shape;89;p17"/>
          <p:cNvPicPr preferRelativeResize="0"/>
          <p:nvPr/>
        </p:nvPicPr>
        <p:blipFill rotWithShape="1">
          <a:blip r:embed="rId5">
            <a:alphaModFix/>
          </a:blip>
          <a:srcRect l="34468" t="18179" r="34564" b="12457"/>
          <a:stretch/>
        </p:blipFill>
        <p:spPr>
          <a:xfrm>
            <a:off x="8322875" y="4496849"/>
            <a:ext cx="487526" cy="61424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B638010-175C-AE09-6214-513F0533EDC7}"/>
              </a:ext>
            </a:extLst>
          </p:cNvPr>
          <p:cNvSpPr txBox="1"/>
          <p:nvPr/>
        </p:nvSpPr>
        <p:spPr>
          <a:xfrm>
            <a:off x="1293766" y="1755844"/>
            <a:ext cx="61158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ctr" defTabSz="914400" eaLnBrk="1" fontAlgn="auto" latinLnBrk="0" hangingPunct="1">
              <a:buSzTx/>
              <a:buFont typeface="Arial"/>
              <a:buNone/>
              <a:tabLst/>
              <a:defRPr/>
            </a:pPr>
            <a:r>
              <a:rPr lang="en-US" sz="2800" dirty="0">
                <a:solidFill>
                  <a:srgbClr val="F46E2D"/>
                </a:solidFill>
                <a:latin typeface="Oswald SemiBold"/>
                <a:cs typeface="Oswald SemiBold"/>
              </a:rPr>
              <a:t>As modern sales professionals, our world revolves around our buyers’ needs.*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602479-7D05-0D7D-A5B1-BC6713E0554F}"/>
              </a:ext>
            </a:extLst>
          </p:cNvPr>
          <p:cNvSpPr txBox="1"/>
          <p:nvPr/>
        </p:nvSpPr>
        <p:spPr>
          <a:xfrm>
            <a:off x="3828958" y="2709951"/>
            <a:ext cx="10454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46E2D"/>
                </a:solidFill>
                <a:latin typeface="Oswald SemiBold"/>
                <a:cs typeface="Oswald SemiBold"/>
              </a:rPr>
              <a:t>*IT BETTER! </a:t>
            </a:r>
          </a:p>
        </p:txBody>
      </p:sp>
    </p:spTree>
    <p:extLst>
      <p:ext uri="{BB962C8B-B14F-4D97-AF65-F5344CB8AC3E}">
        <p14:creationId xmlns:p14="http://schemas.microsoft.com/office/powerpoint/2010/main" val="1293703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 txBox="1"/>
          <p:nvPr/>
        </p:nvSpPr>
        <p:spPr>
          <a:xfrm>
            <a:off x="277325" y="41028"/>
            <a:ext cx="34635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 b="1" dirty="0">
                <a:solidFill>
                  <a:schemeClr val="lt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Buyers’ Needs</a:t>
            </a:r>
            <a:endParaRPr sz="3900" b="1" dirty="0">
              <a:solidFill>
                <a:schemeClr val="lt1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86" name="Google Shape;86;p17"/>
          <p:cNvSpPr txBox="1"/>
          <p:nvPr/>
        </p:nvSpPr>
        <p:spPr>
          <a:xfrm>
            <a:off x="130700" y="4619325"/>
            <a:ext cx="7845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46E2D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#BusDev2022</a:t>
            </a:r>
            <a:endParaRPr sz="1200">
              <a:solidFill>
                <a:srgbClr val="F46E2D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pic>
        <p:nvPicPr>
          <p:cNvPr id="87" name="Google Shape;87;p17"/>
          <p:cNvPicPr preferRelativeResize="0"/>
          <p:nvPr/>
        </p:nvPicPr>
        <p:blipFill rotWithShape="1">
          <a:blip r:embed="rId4">
            <a:alphaModFix/>
          </a:blip>
          <a:srcRect t="40515" b="42126"/>
          <a:stretch/>
        </p:blipFill>
        <p:spPr>
          <a:xfrm>
            <a:off x="3078283" y="4606550"/>
            <a:ext cx="4897418" cy="387924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7"/>
          <p:cNvSpPr txBox="1"/>
          <p:nvPr/>
        </p:nvSpPr>
        <p:spPr>
          <a:xfrm>
            <a:off x="2009075" y="4612697"/>
            <a:ext cx="1525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46E2D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SPONSORED BY</a:t>
            </a:r>
            <a:endParaRPr>
              <a:solidFill>
                <a:srgbClr val="F46E2D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pic>
        <p:nvPicPr>
          <p:cNvPr id="89" name="Google Shape;89;p17"/>
          <p:cNvPicPr preferRelativeResize="0"/>
          <p:nvPr/>
        </p:nvPicPr>
        <p:blipFill rotWithShape="1">
          <a:blip r:embed="rId5">
            <a:alphaModFix/>
          </a:blip>
          <a:srcRect l="34468" t="18179" r="34564" b="12457"/>
          <a:stretch/>
        </p:blipFill>
        <p:spPr>
          <a:xfrm>
            <a:off x="8322875" y="4496849"/>
            <a:ext cx="487526" cy="61424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B638010-175C-AE09-6214-513F0533EDC7}"/>
              </a:ext>
            </a:extLst>
          </p:cNvPr>
          <p:cNvSpPr txBox="1"/>
          <p:nvPr/>
        </p:nvSpPr>
        <p:spPr>
          <a:xfrm>
            <a:off x="932215" y="1685867"/>
            <a:ext cx="7634423" cy="1801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ctr" defTabSz="914400" eaLnBrk="1" fontAlgn="auto" latinLnBrk="0" hangingPunct="1">
              <a:lnSpc>
                <a:spcPts val="2260"/>
              </a:lnSpc>
              <a:buSzTx/>
              <a:buFont typeface="Arial"/>
              <a:buNone/>
              <a:tabLst/>
              <a:defRPr/>
            </a:pPr>
            <a:endParaRPr lang="en-US" sz="2000" dirty="0">
              <a:solidFill>
                <a:srgbClr val="F46E2D"/>
              </a:solidFill>
              <a:latin typeface="Oswald SemiBold"/>
              <a:cs typeface="Oswald SemiBold"/>
            </a:endParaRPr>
          </a:p>
          <a:p>
            <a:pPr marL="0" lvl="0" indent="0" algn="ctr" defTabSz="914400" eaLnBrk="1" fontAlgn="auto" latinLnBrk="0" hangingPunct="1">
              <a:buSzTx/>
              <a:buFont typeface="Arial"/>
              <a:buNone/>
              <a:tabLst/>
              <a:defRPr/>
            </a:pPr>
            <a:r>
              <a:rPr lang="en-US" sz="2800" dirty="0">
                <a:solidFill>
                  <a:srgbClr val="F46E2D"/>
                </a:solidFill>
                <a:latin typeface="Oswald SemiBold"/>
                <a:cs typeface="Oswald SemiBold"/>
              </a:rPr>
              <a:t>We learn, understand, and validate their needs using powerful discovery questions.</a:t>
            </a:r>
          </a:p>
          <a:p>
            <a:pPr marL="0" lvl="0" indent="0" algn="ctr" defTabSz="914400" eaLnBrk="1" fontAlgn="auto" latinLnBrk="0" hangingPunct="1">
              <a:lnSpc>
                <a:spcPts val="2260"/>
              </a:lnSpc>
              <a:buSzTx/>
              <a:buFont typeface="Arial"/>
              <a:buNone/>
              <a:tabLst/>
              <a:defRPr/>
            </a:pPr>
            <a:endParaRPr lang="en-US" sz="2000" dirty="0">
              <a:solidFill>
                <a:srgbClr val="F46E2D"/>
              </a:solidFill>
              <a:latin typeface="Oswald SemiBold"/>
              <a:cs typeface="Oswald SemiBold"/>
            </a:endParaRPr>
          </a:p>
          <a:p>
            <a:pPr marL="0" lvl="0" indent="0" algn="ctr" defTabSz="914400" eaLnBrk="1" fontAlgn="auto" latinLnBrk="0" hangingPunct="1">
              <a:lnSpc>
                <a:spcPts val="2260"/>
              </a:lnSpc>
              <a:buSzTx/>
              <a:buFont typeface="Arial"/>
              <a:buNone/>
              <a:tabLst/>
              <a:defRPr/>
            </a:pPr>
            <a:endParaRPr lang="en-US" sz="1200" dirty="0">
              <a:solidFill>
                <a:srgbClr val="F46E2D"/>
              </a:solidFill>
              <a:latin typeface="Oswald SemiBold"/>
              <a:cs typeface="Oswald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2308079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 txBox="1"/>
          <p:nvPr/>
        </p:nvSpPr>
        <p:spPr>
          <a:xfrm>
            <a:off x="277325" y="41028"/>
            <a:ext cx="34635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 b="1" dirty="0">
                <a:solidFill>
                  <a:schemeClr val="lt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Buyers’ Needs</a:t>
            </a:r>
            <a:endParaRPr sz="3900" b="1" dirty="0">
              <a:solidFill>
                <a:schemeClr val="lt1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86" name="Google Shape;86;p17"/>
          <p:cNvSpPr txBox="1"/>
          <p:nvPr/>
        </p:nvSpPr>
        <p:spPr>
          <a:xfrm>
            <a:off x="130700" y="4619325"/>
            <a:ext cx="7845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46E2D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#BusDev2022</a:t>
            </a:r>
            <a:endParaRPr sz="1200">
              <a:solidFill>
                <a:srgbClr val="F46E2D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pic>
        <p:nvPicPr>
          <p:cNvPr id="87" name="Google Shape;87;p17"/>
          <p:cNvPicPr preferRelativeResize="0"/>
          <p:nvPr/>
        </p:nvPicPr>
        <p:blipFill rotWithShape="1">
          <a:blip r:embed="rId4">
            <a:alphaModFix/>
          </a:blip>
          <a:srcRect t="40515" b="42126"/>
          <a:stretch/>
        </p:blipFill>
        <p:spPr>
          <a:xfrm>
            <a:off x="3078283" y="4606550"/>
            <a:ext cx="4897418" cy="387924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7"/>
          <p:cNvSpPr txBox="1"/>
          <p:nvPr/>
        </p:nvSpPr>
        <p:spPr>
          <a:xfrm>
            <a:off x="2009075" y="4612697"/>
            <a:ext cx="1525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46E2D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SPONSORED BY</a:t>
            </a:r>
            <a:endParaRPr>
              <a:solidFill>
                <a:srgbClr val="F46E2D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pic>
        <p:nvPicPr>
          <p:cNvPr id="89" name="Google Shape;89;p17"/>
          <p:cNvPicPr preferRelativeResize="0"/>
          <p:nvPr/>
        </p:nvPicPr>
        <p:blipFill rotWithShape="1">
          <a:blip r:embed="rId5">
            <a:alphaModFix/>
          </a:blip>
          <a:srcRect l="34468" t="18179" r="34564" b="12457"/>
          <a:stretch/>
        </p:blipFill>
        <p:spPr>
          <a:xfrm>
            <a:off x="8322875" y="4496849"/>
            <a:ext cx="487526" cy="61424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B638010-175C-AE09-6214-513F0533EDC7}"/>
              </a:ext>
            </a:extLst>
          </p:cNvPr>
          <p:cNvSpPr txBox="1"/>
          <p:nvPr/>
        </p:nvSpPr>
        <p:spPr>
          <a:xfrm>
            <a:off x="1074400" y="1238426"/>
            <a:ext cx="6995199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ctr" defTabSz="914400" eaLnBrk="1" fontAlgn="auto" latinLnBrk="0" hangingPunct="1">
              <a:lnSpc>
                <a:spcPts val="2260"/>
              </a:lnSpc>
              <a:buSzTx/>
              <a:buFont typeface="Arial"/>
              <a:buNone/>
              <a:tabLst/>
              <a:defRPr/>
            </a:pPr>
            <a:endParaRPr lang="en-US" sz="2800" dirty="0">
              <a:solidFill>
                <a:srgbClr val="F46E2D"/>
              </a:solidFill>
              <a:latin typeface="Oswald SemiBold"/>
              <a:cs typeface="Oswald SemiBold"/>
            </a:endParaRPr>
          </a:p>
          <a:p>
            <a:pPr marL="0" lvl="0" indent="0" algn="ctr" defTabSz="914400" eaLnBrk="1" fontAlgn="auto" latinLnBrk="0" hangingPunct="1">
              <a:buSzTx/>
              <a:buFont typeface="Arial"/>
              <a:buNone/>
              <a:tabLst/>
              <a:defRPr/>
            </a:pPr>
            <a:endParaRPr lang="en-US" sz="2800" dirty="0">
              <a:solidFill>
                <a:srgbClr val="F46E2D"/>
              </a:solidFill>
              <a:latin typeface="Oswald SemiBold"/>
              <a:cs typeface="Oswald SemiBold"/>
            </a:endParaRPr>
          </a:p>
          <a:p>
            <a:pPr algn="ctr">
              <a:defRPr/>
            </a:pPr>
            <a:r>
              <a:rPr lang="en-US" sz="2800" dirty="0">
                <a:solidFill>
                  <a:srgbClr val="F46E2D"/>
                </a:solidFill>
                <a:latin typeface="Oswald SemiBold"/>
                <a:cs typeface="Oswald SemiBold"/>
              </a:rPr>
              <a:t>When we show them how we (our product) can address their needs, the buyer sees VALUE.</a:t>
            </a:r>
          </a:p>
          <a:p>
            <a:pPr marL="0" lvl="0" indent="0" algn="ctr" defTabSz="914400" eaLnBrk="1" fontAlgn="auto" latinLnBrk="0" hangingPunct="1">
              <a:lnSpc>
                <a:spcPts val="2260"/>
              </a:lnSpc>
              <a:buSzTx/>
              <a:buFont typeface="Arial"/>
              <a:buNone/>
              <a:tabLst/>
              <a:defRPr/>
            </a:pPr>
            <a:endParaRPr lang="en-US" sz="2800" dirty="0">
              <a:solidFill>
                <a:srgbClr val="F46E2D"/>
              </a:solidFill>
              <a:latin typeface="Oswald SemiBold"/>
              <a:cs typeface="Oswald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1246313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 txBox="1"/>
          <p:nvPr/>
        </p:nvSpPr>
        <p:spPr>
          <a:xfrm>
            <a:off x="277325" y="41028"/>
            <a:ext cx="34635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 b="1" dirty="0">
                <a:solidFill>
                  <a:schemeClr val="lt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Buyers’ Needs</a:t>
            </a:r>
            <a:endParaRPr sz="3900" b="1" dirty="0">
              <a:solidFill>
                <a:schemeClr val="lt1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86" name="Google Shape;86;p17"/>
          <p:cNvSpPr txBox="1"/>
          <p:nvPr/>
        </p:nvSpPr>
        <p:spPr>
          <a:xfrm>
            <a:off x="130700" y="4619325"/>
            <a:ext cx="7845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46E2D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#BusDev2022</a:t>
            </a:r>
            <a:endParaRPr sz="1200">
              <a:solidFill>
                <a:srgbClr val="F46E2D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pic>
        <p:nvPicPr>
          <p:cNvPr id="87" name="Google Shape;87;p17"/>
          <p:cNvPicPr preferRelativeResize="0"/>
          <p:nvPr/>
        </p:nvPicPr>
        <p:blipFill rotWithShape="1">
          <a:blip r:embed="rId4">
            <a:alphaModFix/>
          </a:blip>
          <a:srcRect t="40515" b="42126"/>
          <a:stretch/>
        </p:blipFill>
        <p:spPr>
          <a:xfrm>
            <a:off x="3078283" y="4606550"/>
            <a:ext cx="4897418" cy="387924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7"/>
          <p:cNvSpPr txBox="1"/>
          <p:nvPr/>
        </p:nvSpPr>
        <p:spPr>
          <a:xfrm>
            <a:off x="2009075" y="4612697"/>
            <a:ext cx="1525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46E2D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SPONSORED BY</a:t>
            </a:r>
            <a:endParaRPr>
              <a:solidFill>
                <a:srgbClr val="F46E2D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pic>
        <p:nvPicPr>
          <p:cNvPr id="89" name="Google Shape;89;p17"/>
          <p:cNvPicPr preferRelativeResize="0"/>
          <p:nvPr/>
        </p:nvPicPr>
        <p:blipFill rotWithShape="1">
          <a:blip r:embed="rId5">
            <a:alphaModFix/>
          </a:blip>
          <a:srcRect l="34468" t="18179" r="34564" b="12457"/>
          <a:stretch/>
        </p:blipFill>
        <p:spPr>
          <a:xfrm>
            <a:off x="8322875" y="4496849"/>
            <a:ext cx="487526" cy="61424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B638010-175C-AE09-6214-513F0533EDC7}"/>
              </a:ext>
            </a:extLst>
          </p:cNvPr>
          <p:cNvSpPr txBox="1"/>
          <p:nvPr/>
        </p:nvSpPr>
        <p:spPr>
          <a:xfrm>
            <a:off x="777749" y="1260459"/>
            <a:ext cx="7588502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ctr" defTabSz="914400" eaLnBrk="1" fontAlgn="auto" latinLnBrk="0" hangingPunct="1">
              <a:lnSpc>
                <a:spcPts val="2260"/>
              </a:lnSpc>
              <a:buSzTx/>
              <a:buFont typeface="Arial"/>
              <a:buNone/>
              <a:tabLst/>
              <a:defRPr/>
            </a:pPr>
            <a:endParaRPr lang="en-US" sz="2800" dirty="0">
              <a:solidFill>
                <a:srgbClr val="F46E2D"/>
              </a:solidFill>
              <a:latin typeface="Oswald SemiBold"/>
              <a:cs typeface="Oswald SemiBold"/>
            </a:endParaRPr>
          </a:p>
          <a:p>
            <a:pPr marL="0" lvl="0" indent="0" algn="ctr" defTabSz="914400" eaLnBrk="1" fontAlgn="auto" latinLnBrk="0" hangingPunct="1">
              <a:buSzTx/>
              <a:buFont typeface="Arial"/>
              <a:buNone/>
              <a:tabLst/>
              <a:defRPr/>
            </a:pPr>
            <a:endParaRPr lang="en-US" sz="2800" dirty="0">
              <a:solidFill>
                <a:srgbClr val="F46E2D"/>
              </a:solidFill>
              <a:latin typeface="Oswald SemiBold"/>
              <a:cs typeface="Oswald SemiBold"/>
            </a:endParaRPr>
          </a:p>
          <a:p>
            <a:pPr algn="ctr">
              <a:defRPr/>
            </a:pPr>
            <a:r>
              <a:rPr lang="en-US" sz="2800" dirty="0">
                <a:solidFill>
                  <a:srgbClr val="F46E2D"/>
                </a:solidFill>
                <a:latin typeface="Oswald SemiBold"/>
                <a:cs typeface="Oswald SemiBold"/>
              </a:rPr>
              <a:t>Perceived value MOTIVATES the buyer to make a decision in your favor.</a:t>
            </a:r>
          </a:p>
          <a:p>
            <a:pPr marL="0" lvl="0" indent="0" algn="ctr" defTabSz="914400" eaLnBrk="1" fontAlgn="auto" latinLnBrk="0" hangingPunct="1">
              <a:lnSpc>
                <a:spcPts val="2260"/>
              </a:lnSpc>
              <a:buSzTx/>
              <a:buFont typeface="Arial"/>
              <a:buNone/>
              <a:tabLst/>
              <a:defRPr/>
            </a:pPr>
            <a:endParaRPr lang="en-US" sz="2800" dirty="0">
              <a:solidFill>
                <a:srgbClr val="F46E2D"/>
              </a:solidFill>
              <a:latin typeface="Oswald SemiBold"/>
              <a:cs typeface="Oswald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2524289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 txBox="1"/>
          <p:nvPr/>
        </p:nvSpPr>
        <p:spPr>
          <a:xfrm>
            <a:off x="277325" y="41028"/>
            <a:ext cx="34635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 b="1" dirty="0">
                <a:solidFill>
                  <a:schemeClr val="lt1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Buyers’ Needs</a:t>
            </a:r>
            <a:endParaRPr sz="3900" b="1" dirty="0">
              <a:solidFill>
                <a:schemeClr val="lt1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86" name="Google Shape;86;p17"/>
          <p:cNvSpPr txBox="1"/>
          <p:nvPr/>
        </p:nvSpPr>
        <p:spPr>
          <a:xfrm>
            <a:off x="130700" y="4619325"/>
            <a:ext cx="7845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46E2D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#BusDev2022</a:t>
            </a:r>
            <a:endParaRPr sz="1200">
              <a:solidFill>
                <a:srgbClr val="F46E2D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pic>
        <p:nvPicPr>
          <p:cNvPr id="87" name="Google Shape;87;p17"/>
          <p:cNvPicPr preferRelativeResize="0"/>
          <p:nvPr/>
        </p:nvPicPr>
        <p:blipFill rotWithShape="1">
          <a:blip r:embed="rId4">
            <a:alphaModFix/>
          </a:blip>
          <a:srcRect t="40515" b="42126"/>
          <a:stretch/>
        </p:blipFill>
        <p:spPr>
          <a:xfrm>
            <a:off x="3078283" y="4606550"/>
            <a:ext cx="4897418" cy="387924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7"/>
          <p:cNvSpPr txBox="1"/>
          <p:nvPr/>
        </p:nvSpPr>
        <p:spPr>
          <a:xfrm>
            <a:off x="2009075" y="4612697"/>
            <a:ext cx="1525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46E2D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SPONSORED BY</a:t>
            </a:r>
            <a:endParaRPr>
              <a:solidFill>
                <a:srgbClr val="F46E2D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pic>
        <p:nvPicPr>
          <p:cNvPr id="89" name="Google Shape;89;p17"/>
          <p:cNvPicPr preferRelativeResize="0"/>
          <p:nvPr/>
        </p:nvPicPr>
        <p:blipFill rotWithShape="1">
          <a:blip r:embed="rId5">
            <a:alphaModFix/>
          </a:blip>
          <a:srcRect l="34468" t="18179" r="34564" b="12457"/>
          <a:stretch/>
        </p:blipFill>
        <p:spPr>
          <a:xfrm>
            <a:off x="8322875" y="4496849"/>
            <a:ext cx="487526" cy="61424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B638010-175C-AE09-6214-513F0533EDC7}"/>
              </a:ext>
            </a:extLst>
          </p:cNvPr>
          <p:cNvSpPr txBox="1"/>
          <p:nvPr/>
        </p:nvSpPr>
        <p:spPr>
          <a:xfrm>
            <a:off x="475912" y="1380764"/>
            <a:ext cx="8192175" cy="2073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ctr" defTabSz="914400" eaLnBrk="1" fontAlgn="auto" latinLnBrk="0" hangingPunct="1">
              <a:buSzTx/>
              <a:buFont typeface="Arial"/>
              <a:buNone/>
              <a:tabLst/>
              <a:defRPr/>
            </a:pPr>
            <a:endParaRPr lang="en-US" sz="1600" dirty="0">
              <a:solidFill>
                <a:srgbClr val="F46E2D"/>
              </a:solidFill>
              <a:latin typeface="Oswald SemiBold"/>
              <a:cs typeface="Oswald SemiBold"/>
            </a:endParaRPr>
          </a:p>
          <a:p>
            <a:pPr marL="0" lvl="0" indent="0" algn="ctr" defTabSz="914400" eaLnBrk="1" fontAlgn="auto" latinLnBrk="0" hangingPunct="1">
              <a:buSzTx/>
              <a:buFont typeface="Arial"/>
              <a:buNone/>
              <a:tabLst/>
              <a:defRPr/>
            </a:pPr>
            <a:r>
              <a:rPr lang="en-US" sz="3200" dirty="0">
                <a:solidFill>
                  <a:srgbClr val="F46E2D"/>
                </a:solidFill>
                <a:latin typeface="Oswald SemiBold"/>
                <a:cs typeface="Oswald SemiBold"/>
              </a:rPr>
              <a:t>Hmm...maybe there should be a hierarchy of buyer needs that could help us motivate buyers to decide in our favor!?</a:t>
            </a:r>
          </a:p>
          <a:p>
            <a:pPr marL="0" lvl="0" indent="0" algn="ctr" defTabSz="914400" eaLnBrk="1" fontAlgn="auto" latinLnBrk="0" hangingPunct="1">
              <a:lnSpc>
                <a:spcPts val="2260"/>
              </a:lnSpc>
              <a:buSzTx/>
              <a:buFont typeface="Arial"/>
              <a:buNone/>
              <a:tabLst/>
              <a:defRPr/>
            </a:pPr>
            <a:endParaRPr lang="en-US" sz="1200" dirty="0">
              <a:solidFill>
                <a:srgbClr val="F46E2D"/>
              </a:solidFill>
              <a:latin typeface="Oswald SemiBold"/>
              <a:cs typeface="Oswald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49058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Decathlo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2B5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Calibr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1652</TotalTime>
  <Words>1032</Words>
  <Application>Microsoft Macintosh PowerPoint</Application>
  <PresentationFormat>On-screen Show (16:9)</PresentationFormat>
  <Paragraphs>289</Paragraphs>
  <Slides>27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42" baseType="lpstr">
      <vt:lpstr>☞GALANO GROTESQUE MEDIUM</vt:lpstr>
      <vt:lpstr>League Spartan</vt:lpstr>
      <vt:lpstr>☞GALANO GROTESQUE SEMIBOLD</vt:lpstr>
      <vt:lpstr>Calibri</vt:lpstr>
      <vt:lpstr>☞Galano Grotesque Light</vt:lpstr>
      <vt:lpstr>Oswald SemiBold</vt:lpstr>
      <vt:lpstr>Oswald</vt:lpstr>
      <vt:lpstr>Arial</vt:lpstr>
      <vt:lpstr>Segoe UI</vt:lpstr>
      <vt:lpstr>☞Galano Grotesque Light</vt:lpstr>
      <vt:lpstr>☞Galano Grotesque</vt:lpstr>
      <vt:lpstr>☞Galano Grotesque</vt:lpstr>
      <vt:lpstr>☞Galano Grotesque ExtraBold</vt:lpstr>
      <vt:lpstr>Simple Light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Anita Nielsen</cp:lastModifiedBy>
  <cp:revision>11</cp:revision>
  <dcterms:modified xsi:type="dcterms:W3CDTF">2022-06-24T01:39:15Z</dcterms:modified>
</cp:coreProperties>
</file>