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3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r>
              <a:rPr b="1" lang="en-GB" sz="2400" spc="-1" strike="noStrike">
                <a:solidFill>
                  <a:srgbClr val="5a725b"/>
                </a:solidFill>
                <a:latin typeface="Verdana"/>
              </a:rPr>
              <a:t>Click to move the slide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 rtl="1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40000" cy="400968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 rtl="1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1440" y="10155600"/>
            <a:ext cx="3276000" cy="53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1F2B18-428A-4B26-851E-D9A4DA8F3441}" type="slidenum">
              <a:rPr b="0" lang="ar-SA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40000" cy="400968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 rtl="1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440" y="10155240"/>
            <a:ext cx="3276000" cy="53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CAD4D4-D1CB-4FBE-8C7C-DC3BC4DEDBA6}" type="slidenum">
              <a:rPr b="0" lang="ar-SA" sz="1200" spc="-1" strike="noStrike">
                <a:solidFill>
                  <a:srgbClr val="000000"/>
                </a:solidFill>
                <a:latin typeface="Verdana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20000" y="3060000"/>
            <a:ext cx="8640000" cy="1080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r>
              <a:rPr b="1" lang="en-GB" sz="3600" spc="-1" strike="noStrike">
                <a:solidFill>
                  <a:srgbClr val="333333"/>
                </a:solidFill>
                <a:latin typeface="Noto Sans Regular"/>
              </a:rPr>
              <a:t>Click to edit the title text format</a:t>
            </a:r>
            <a:endParaRPr b="1" lang="en-GB" sz="3600" spc="-1" strike="noStrike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20000" y="4320000"/>
            <a:ext cx="8640000" cy="7200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pPr marL="432000" indent="-324000">
              <a:spcAft>
                <a:spcPts val="1409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Click to edit the outline text format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1" marL="864000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Second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2" marL="1296000" indent="-288000">
              <a:spcAft>
                <a:spcPts val="83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Third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3" marL="1728000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Fourth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4" marL="2160000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Fifth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5" marL="2592000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Sixth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  <a:p>
            <a:pPr lvl="6" marL="3024000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333333"/>
                </a:solidFill>
                <a:latin typeface="Noto Sans Bold"/>
              </a:rPr>
              <a:t>Seventh Outline Level</a:t>
            </a:r>
            <a:endParaRPr b="0" lang="en-GB" sz="1800" spc="-1" strike="noStrike">
              <a:solidFill>
                <a:srgbClr val="333333"/>
              </a:solidFill>
              <a:latin typeface="Noto Sans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0000" y="5220000"/>
            <a:ext cx="23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Noto Sans Regular"/>
              </a:rPr>
              <a:t>&lt;date/time&gt;</a:t>
            </a:r>
            <a:endParaRPr b="0" lang="en-GB" sz="1400" spc="-1" strike="noStrike">
              <a:latin typeface="Noto Sans Regular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20000" y="5220000"/>
            <a:ext cx="32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Noto Sans Regular"/>
              </a:rPr>
              <a:t>&lt;footer&gt;</a:t>
            </a:r>
            <a:endParaRPr b="0" lang="en-GB" sz="1400" spc="-1" strike="noStrike">
              <a:latin typeface="Noto Sans Regular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00000" y="5220000"/>
            <a:ext cx="23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3B89358-88D4-442D-9C25-33CB5222320B}" type="slidenum">
              <a:rPr b="0" lang="en-GB" sz="1400" spc="-1" strike="noStrike">
                <a:latin typeface="Noto Sans Regular"/>
              </a:rPr>
              <a:t>&lt;number&gt;</a:t>
            </a:fld>
            <a:r>
              <a:rPr b="0" lang="en-GB" sz="1400" spc="-1" strike="noStrike">
                <a:latin typeface="Noto Sans Regular"/>
              </a:rPr>
              <a:t> / </a:t>
            </a:r>
            <a:fld id="{7C7B6687-7B8E-4EFA-834A-BC7DEC1D7AA4}" type="slidecount">
              <a:rPr b="0" lang="en-GB" sz="1400" spc="-1" strike="noStrike">
                <a:latin typeface="Noto Sans Regular"/>
              </a:rPr>
              <a:t>&lt;count&gt;</a:t>
            </a:fld>
            <a:endParaRPr b="0" lang="en-GB" sz="1400" spc="-1" strike="noStrike">
              <a:latin typeface="Noto Sans Regular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3060000"/>
            <a:ext cx="540000" cy="1080000"/>
          </a:xfrm>
          <a:prstGeom prst="rect">
            <a:avLst/>
          </a:prstGeom>
          <a:solidFill>
            <a:srgbClr val="f10d0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GB" sz="3300" spc="-1" strike="noStrike">
                <a:solidFill>
                  <a:srgbClr val="333333"/>
                </a:solidFill>
                <a:latin typeface="Noto Sans Regular"/>
              </a:rPr>
              <a:t>Click to edit the title text format</a:t>
            </a:r>
            <a:endParaRPr b="1" lang="en-GB" sz="3300" spc="-1" strike="noStrike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Click to edit the outline text format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1" marL="864000" indent="-324000">
              <a:spcAft>
                <a:spcPts val="850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Second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2" marL="1296000" indent="-288000">
              <a:spcAft>
                <a:spcPts val="63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Third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3" marL="1728000" indent="-216000">
              <a:spcAft>
                <a:spcPts val="425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Fourth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4" marL="2160000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Fifth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5" marL="2592000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Sixth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  <a:p>
            <a:pPr lvl="6" marL="3024000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333333"/>
                </a:solidFill>
                <a:latin typeface="Noto Sans Regular"/>
              </a:rPr>
              <a:t>Seventh Outline Level</a:t>
            </a:r>
            <a:endParaRPr b="0" lang="en-GB" sz="2100" spc="-1" strike="noStrike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40000" y="5220000"/>
            <a:ext cx="23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Noto Sans Regular"/>
              </a:rPr>
              <a:t>&lt;date/time&gt;</a:t>
            </a:r>
            <a:endParaRPr b="0" lang="en-GB" sz="1400" spc="-1" strike="noStrike">
              <a:latin typeface="Noto Sans Regular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20000" y="5220000"/>
            <a:ext cx="32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Noto Sans Regular"/>
              </a:rPr>
              <a:t>&lt;footer&gt;</a:t>
            </a:r>
            <a:endParaRPr b="0" lang="en-GB" sz="1400" spc="-1" strike="noStrike">
              <a:latin typeface="Noto Sans Regular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00000" y="5220000"/>
            <a:ext cx="2340000" cy="396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5B07F66-B052-4F1A-ACF9-4834802006C8}" type="slidenum">
              <a:rPr b="0" lang="en-GB" sz="1400" spc="-1" strike="noStrike">
                <a:latin typeface="Noto Sans Regular"/>
              </a:rPr>
              <a:t>&lt;number&gt;</a:t>
            </a:fld>
            <a:r>
              <a:rPr b="0" lang="en-GB" sz="1400" spc="-1" strike="noStrike">
                <a:latin typeface="Noto Sans Regular"/>
              </a:rPr>
              <a:t> / </a:t>
            </a:r>
            <a:fld id="{9FBBCC6C-53F2-4E0C-A983-B0C695283CCE}" type="slidecount">
              <a:rPr b="0" lang="en-GB" sz="1400" spc="-1" strike="noStrike">
                <a:latin typeface="Noto Sans Regular"/>
              </a:rPr>
              <a:t>42</a:t>
            </a:fld>
            <a:endParaRPr b="0" lang="en-GB" sz="1400" spc="-1" strike="noStrike">
              <a:latin typeface="Noto Sans Regular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180000"/>
            <a:ext cx="540000" cy="108000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90000" tIns="0" bIns="46800">
            <a:noAutofit/>
          </a:bodyPr>
          <a:p>
            <a:r>
              <a:rPr b="1" lang="en-GB" sz="2400" spc="-1" strike="noStrike">
                <a:solidFill>
                  <a:srgbClr val="5a725b"/>
                </a:solidFill>
                <a:latin typeface="Verdana"/>
              </a:rPr>
              <a:t>Click to edit the title text format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90000" tIns="0" bIns="46800">
            <a:normAutofit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Click to edit the outline text format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1" marL="179280" indent="-1778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Second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Third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3" marL="541080" indent="-18900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○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4" marL="2057400" indent="-228600">
              <a:buClr>
                <a:srgbClr val="000000"/>
              </a:buClr>
              <a:buSzPct val="80000"/>
              <a:buFont typeface="Verdan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94720" y="1942200"/>
            <a:ext cx="5001480" cy="27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68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/>
            <a:br/>
            <a:br/>
            <a:r>
              <a:rPr b="1" lang="en-GB" sz="2000" spc="-1" strike="noStrike">
                <a:solidFill>
                  <a:srgbClr val="5a725b"/>
                </a:solidFill>
                <a:latin typeface="Verdana"/>
              </a:rPr>
              <a:t>              </a:t>
            </a:r>
            <a:br/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954720" y="1440000"/>
            <a:ext cx="7685280" cy="17913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GB" sz="4000" spc="-1" strike="noStrike">
                <a:solidFill>
                  <a:srgbClr val="c9211e"/>
                </a:solidFill>
                <a:latin typeface="Arial"/>
              </a:rPr>
              <a:t>INTRODUCTION TO </a:t>
            </a:r>
            <a:endParaRPr b="1" lang="en-GB" sz="4000" spc="-1" strike="noStrike">
              <a:solidFill>
                <a:srgbClr val="c9211e"/>
              </a:solidFill>
              <a:latin typeface="Arial"/>
            </a:endParaRPr>
          </a:p>
          <a:p>
            <a:pPr algn="ctr"/>
            <a:r>
              <a:rPr b="1" lang="en-GB" sz="4000" spc="-1" strike="noStrike">
                <a:solidFill>
                  <a:srgbClr val="c9211e"/>
                </a:solidFill>
                <a:latin typeface="Arial"/>
              </a:rPr>
              <a:t>ISLAMIC FINANCE AND BANKING</a:t>
            </a:r>
            <a:endParaRPr b="1" lang="en-GB" sz="40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180000" y="5040000"/>
            <a:ext cx="1620000" cy="602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c9211e"/>
                </a:solidFill>
                <a:latin typeface="Arial"/>
              </a:rPr>
              <a:t>110 CODE</a:t>
            </a:r>
            <a:endParaRPr b="1" lang="en-GB" sz="18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02120" y="326520"/>
            <a:ext cx="709812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2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The Era of the Prophet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prevailing modes of transactions during this era include: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Shirkah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(partnership) based on profit-and-loss sharing (PLS)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Al qard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Al hasan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(benevolent loan)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Salam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(Forward) contract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Sarf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(exchange of money), i.e. gold for gold and silver for silver at the same sitting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Ijarah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(leasing)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Trans-regional trade involved trade caravans from Mecca to Syria and vice versa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02120" y="326520"/>
            <a:ext cx="709812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57120" y="11682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0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The Period of Orthodox four rightly-guided Caliphs: (632 – 661 C.E.)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Abu Bakr Assidique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(632 – 634)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Failure of a segment of the Islamic state to pay the compulsory alms known as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zakat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. 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Umar ibn Al-Khattab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(634 – 644)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Dramatic reforms in the economic policy of the state.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The introduction of a centralized and permanent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Bait al-mal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(the Treasury House)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Uthman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ibn Affan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(644 – 656)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introduction of the first Muslim coins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Ali ibn Abi Talib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(656 – 661)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5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Period of the Noble Companions and the Succeeding Generations marked by</a:t>
            </a:r>
            <a:r>
              <a:rPr b="0" lang="en-US" sz="2000" spc="-1" strike="noStrike">
                <a:solidFill>
                  <a:srgbClr val="9d1348"/>
                </a:solidFill>
                <a:latin typeface="Verdana"/>
              </a:rPr>
              <a:t>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9d1348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Verdana"/>
              </a:rPr>
              <a:t>Building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on the reforms introduced by the Prophet (PBUH)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Verdana"/>
              </a:rPr>
              <a:t>Tremendous increase in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commercial interaction between merchants in the Islamic state and elsewhere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Verdana"/>
              </a:rPr>
              <a:t>Further development of </a:t>
            </a:r>
            <a:r>
              <a:rPr b="0" i="1" lang="en-AU" sz="2000" spc="-1" strike="noStrike">
                <a:solidFill>
                  <a:srgbClr val="000000"/>
                </a:solidFill>
                <a:latin typeface="Verdana"/>
              </a:rPr>
              <a:t>fiqh</a:t>
            </a:r>
            <a:r>
              <a:rPr b="0" lang="en-AU" sz="2000" spc="-1" strike="noStrike">
                <a:solidFill>
                  <a:srgbClr val="000000"/>
                </a:solidFill>
                <a:latin typeface="Verdana"/>
              </a:rPr>
              <a:t> (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Islamic jurisprudence)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Advanced economic reforms based on self-exerted judgment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 (ijtihad)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57120" y="15624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276120" y="929880"/>
            <a:ext cx="9446400" cy="37422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60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solidFill>
                  <a:srgbClr val="9d1348"/>
                </a:solidFill>
                <a:latin typeface="Verdana"/>
              </a:rPr>
              <a:t>The Umayyad and </a:t>
            </a: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Abbasid </a:t>
            </a:r>
            <a:r>
              <a:rPr b="0" i="1" lang="en-GB" sz="2000" spc="-1" strike="noStrike">
                <a:solidFill>
                  <a:srgbClr val="9d1348"/>
                </a:solidFill>
                <a:latin typeface="Verdana"/>
              </a:rPr>
              <a:t>Eras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Issuance of the first Islamic dirham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(containing the crescent, the star, and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bismillah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Shifting of the Treasury House to Damascus, capital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of the Umayyad, where a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bigger building was designated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as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Bait al-Mal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Treasury House still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significant during the Abbasid 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period and Mamluk era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dinar and dirham still 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used as mediums of exchange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5199120" y="2597400"/>
            <a:ext cx="4525560" cy="245808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5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Modern-Day Experiments of Islamic Finance</a:t>
            </a:r>
            <a:r>
              <a:rPr b="0" lang="en-AU" sz="2000" spc="-1" strike="noStrike">
                <a:solidFill>
                  <a:srgbClr val="9d1348"/>
                </a:solidFill>
                <a:latin typeface="Verdana"/>
              </a:rPr>
              <a:t> marked by: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499"/>
              </a:spcBef>
              <a:buClr>
                <a:srgbClr val="9d1348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Ottoman Empire’s fall resulting in fragmentation of Muslim nation into different countries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Prevalence of interest-based banking and finance system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Lack of awareness among Muslim communities across nations on whether to return to Islamic roots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Experiments in Islamic finance in Egypt, Malaysia, and Pakistan: the basis of modern Islamic banking and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276480" y="15624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276480" y="8701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56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9d1348"/>
                </a:solidFill>
                <a:latin typeface="Verdana"/>
              </a:rPr>
              <a:t>Timeline of Modern-day Experiments of </a:t>
            </a:r>
            <a:br/>
            <a:r>
              <a:rPr b="0" i="1" lang="en-AU" sz="2000" spc="-1" strike="noStrike">
                <a:solidFill>
                  <a:srgbClr val="9d1348"/>
                </a:solidFill>
                <a:latin typeface="Verdana"/>
              </a:rPr>
              <a:t>Islamic Banking and Finance from 1962 to 1975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Initial Reforms in the Banking Industry in Pakistan in 1962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Mit Ghamr Local Savings Bank in Egypt of 1963 (“the first modern-day trial of Islamic baking”)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Malaysian Pilgrims Savings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Board,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Tabung Haji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of 1969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(managing savings of prospective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pilgrims by investing in Sharī’ah-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compliant investments)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Founding of the Islamic 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Development Bank (IDB) in 1975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5515560" y="2954160"/>
            <a:ext cx="4287600" cy="21384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357120" y="1167840"/>
            <a:ext cx="9072000" cy="386136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1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9d1348"/>
                </a:solidFill>
                <a:latin typeface="Verdana"/>
              </a:rPr>
              <a:t>The functions of the IDB are: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To participate in equity capital and to grant loans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To provide financial assistance to member countries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To establish and operate special funds for specific purposes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To accept deposits and to mobilize financial resources through Sharī’ah compatible modes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To promote foreign trade, especially in capital goods, among member countries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357120" y="122688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0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9d1348"/>
                </a:solidFill>
                <a:latin typeface="Verdana"/>
              </a:rPr>
              <a:t>Dubai Islamic Bank (DIB)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first fully-fledged Islamic world commercial bank in 1975. Operates five main business groups: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86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Retail banking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Corporate banking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Real estate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Investment banking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86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Proprietary trading investments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357120" y="11088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3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Timeline of Modern-day Experiments of Islamic banking and finance from 1962 – 1975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435600" y="1703520"/>
            <a:ext cx="6242400" cy="3256200"/>
          </a:xfrm>
          <a:prstGeom prst="rect">
            <a:avLst/>
          </a:prstGeom>
          <a:ln w="10800"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7103160" y="1822680"/>
            <a:ext cx="2619360" cy="259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Figure 1.2: Timeline of Modern-day Experiments of Islamic banking and finance from 1962 to 1975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Conceptual Arguments for Islamic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6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fundamentals of Islamic banking and finance business are: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Interest-free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Ethical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Asset-based and asset-backed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Partnership investment based on profit and loss sharing (PLS) between financer and entrepreneur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Learning Objectives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73560" y="11088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3000"/>
          </a:bodyPr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Upon the completion of this chapter, the reader should be able to: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000000"/>
                </a:solidFill>
                <a:latin typeface="Verdana"/>
              </a:rPr>
              <a:t>1.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Describe the conceptual basis of the modern practice of Islamic banking and finance;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000000"/>
                </a:solidFill>
                <a:latin typeface="Verdana"/>
              </a:rPr>
              <a:t>2.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Explain the historical development and conceptual arguments of Islamic banking and finance;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000000"/>
                </a:solidFill>
                <a:latin typeface="Verdana"/>
              </a:rPr>
              <a:t>3.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Understand the components and operating structure of the Islamic banking and finance industry as well as the process of development of Islamic finance products;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000000"/>
                </a:solidFill>
                <a:latin typeface="Verdana"/>
              </a:rPr>
              <a:t>4.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Describe the current size and worldwide spread if Islamic banking and finance.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The Development of Islamic Banking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and Finance Industry 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4000"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Emergence of the modern Islamic banking and finance industry in the 1960s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Gradual expansion of the Asian markets between the 1980s and ‘90s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Introduction of Islamic insurance (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takaful)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Introduction of project financing with the support of the IDB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Introduction of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sukuk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(Islamic bonds) and equities markets in the 1990s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Internationalization of Islamic banking and finance from the early 2000s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The Development of Islamic Banking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and 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673560" y="4740120"/>
            <a:ext cx="851724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35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Figure 1.3: Total Global Islamic Banking Assets Growth 2012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276480" y="1168200"/>
            <a:ext cx="9449640" cy="347292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 Finance Industry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57120" y="13464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0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four major components of the Islamic banking and finance industry are: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banking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Takaful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capital markets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non-bank financial institutions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These form the Islamic financial architecture and infrastructure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5676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3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NZ" sz="2000" spc="-1" strike="noStrike">
                <a:solidFill>
                  <a:srgbClr val="9d1348"/>
                </a:solidFill>
                <a:latin typeface="Verdana"/>
              </a:rPr>
              <a:t>Islamic Banking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Islamic banking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component: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Deposit-taking and finance of institutions to meet needs of Muslim customers and investors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May be: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Fully fledged Islamic banks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Islamic subsidiaries or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‘Windows’ of conventional banks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4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ar-JO" sz="2000" spc="-1" strike="noStrike">
                <a:solidFill>
                  <a:srgbClr val="9d1348"/>
                </a:solidFill>
                <a:latin typeface="Verdana"/>
              </a:rPr>
              <a:t>Takaful</a:t>
            </a:r>
            <a:r>
              <a:rPr b="1" lang="en-US" sz="2000" spc="-1" strike="noStrike">
                <a:solidFill>
                  <a:srgbClr val="9d1348"/>
                </a:solidFill>
                <a:latin typeface="Verdana"/>
              </a:rPr>
              <a:t> (</a:t>
            </a:r>
            <a:r>
              <a:rPr b="1" lang="ar-JO" sz="2000" spc="-1" strike="noStrike">
                <a:solidFill>
                  <a:srgbClr val="9d1348"/>
                </a:solidFill>
                <a:latin typeface="Verdana"/>
              </a:rPr>
              <a:t>Islamic Insurance</a:t>
            </a:r>
            <a:r>
              <a:rPr b="1" lang="en-US" sz="2000" spc="-1" strike="noStrike">
                <a:solidFill>
                  <a:srgbClr val="9d1348"/>
                </a:solidFill>
                <a:latin typeface="Verdana"/>
              </a:rPr>
              <a:t>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9d1348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Takaful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based on mutual cooperation, common welfare and general good of society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Development of modern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takaful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began with debates about legality of conventional insurance schemes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Controversy resolved by the Islamic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 Fiqh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Academy in Resolution No. 9 of 1985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Takaful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and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 retakaful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significant in managing and mitigating risks in Islamic banking and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 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57120" y="1108800"/>
            <a:ext cx="9072000" cy="392040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4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9d1348"/>
                </a:solidFill>
                <a:latin typeface="Verdana"/>
              </a:rPr>
              <a:t>The Islamic Capital Markets  (ICM)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ICM is a special market where investment activities do not contradict the principles of the Sharī‘ah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Islamic Capital Market is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free </a:t>
            </a:r>
            <a:r>
              <a:rPr b="1" i="1" lang="en-US" sz="2000" spc="-1" strike="noStrike">
                <a:solidFill>
                  <a:srgbClr val="000000"/>
                </a:solidFill>
                <a:latin typeface="Verdana"/>
              </a:rPr>
              <a:t>riba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,</a:t>
            </a:r>
            <a:r>
              <a:rPr b="1" i="1" lang="en-US" sz="2000" spc="-1" strike="noStrike">
                <a:solidFill>
                  <a:srgbClr val="000000"/>
                </a:solidFill>
                <a:latin typeface="Verdana"/>
              </a:rPr>
              <a:t> gharar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and </a:t>
            </a:r>
            <a:r>
              <a:rPr b="1" i="1" lang="en-US" sz="2000" spc="-1" strike="noStrike">
                <a:solidFill>
                  <a:srgbClr val="000000"/>
                </a:solidFill>
                <a:latin typeface="Verdana"/>
              </a:rPr>
              <a:t>maysir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market players include: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Brokerage houses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Investment banks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Fund management institutions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  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Islamic asset management institutions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The Islamic Capital Markets  (ICM)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357120" y="14659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Various international bodies established to study, promote, develop and set standards for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finance products include: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International Islamic Financial Market (IIFM)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Islamic Financial Services Board (IFSB)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- Accounting and Auditing Organization for Islamic Financial Institutions (AAOIFI).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1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9d1348"/>
                </a:solidFill>
                <a:latin typeface="Verdana"/>
              </a:rPr>
              <a:t>Islamic non-bank financial institutions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Islamic financial institutions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that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play a facilitative role in Islamic society ensuring economic development through non-bank financing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They support liquidity needs of major agents in the economy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873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They include: finance companies, Islamic housing cooperatives, Islamic microfinance institutions,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waqf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management institutions, private equity /venture capital firms, hajj and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zakat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management bodies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276480" y="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Components of Islamic Banking and </a:t>
            </a:r>
            <a:br/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357120" y="810720"/>
            <a:ext cx="9072000" cy="40489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66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9d1348"/>
                </a:solidFill>
                <a:latin typeface="Verdana"/>
              </a:rPr>
              <a:t>Islamic financial architecture and </a:t>
            </a:r>
            <a:br/>
            <a:r>
              <a:rPr b="1" lang="en-GB" sz="2000" spc="-1" strike="noStrike">
                <a:solidFill>
                  <a:srgbClr val="9d1348"/>
                </a:solidFill>
                <a:latin typeface="Verdana"/>
              </a:rPr>
              <a:t>infrastructure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Crucial support for Islamic financial services: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payment-settlement, legal institutions and framework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safety net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liquidity support providers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corporate governance e.g Sharī‘ah governance structure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standard setters for financial supervision and infrastructure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rating and external credit assessment institutions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financial statistics and information providers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knowledge management/HR development institutions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research and development institutions.</a:t>
            </a:r>
            <a:r>
              <a:rPr b="0" lang="en-NZ" sz="1600" spc="-1" strike="noStrike">
                <a:solidFill>
                  <a:srgbClr val="000000"/>
                </a:solidFill>
                <a:latin typeface="Verdana"/>
              </a:rPr>
              <a:t>  </a:t>
            </a:r>
            <a:endParaRPr b="0" lang="en-GB" sz="16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1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Operating Structures of Islamic </a:t>
            </a:r>
            <a:br/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Banking and Finance Industry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97280" y="13464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3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Key operating mechanisms of Islamic banking and finance industry include: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Verdana"/>
              </a:rPr>
              <a:t>Fund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mobilization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Fund utilization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Sharing modes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Sale modes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Leasing modes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01760" y="326520"/>
            <a:ext cx="717876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Basis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2000"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basis of Islamic finance is Islamic law, which is also known as the </a:t>
            </a:r>
            <a:r>
              <a:rPr b="0" i="1" lang="en-US" sz="2000" spc="-1" strike="noStrike">
                <a:solidFill>
                  <a:srgbClr val="000000"/>
                </a:solidFill>
                <a:latin typeface="Verdana"/>
              </a:rPr>
              <a:t>Shari’ah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central ruling body is the </a:t>
            </a: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International Islamic </a:t>
            </a:r>
            <a:r>
              <a:rPr b="1" i="1" lang="en-US" sz="2000" spc="-1" strike="noStrike">
                <a:solidFill>
                  <a:srgbClr val="000000"/>
                </a:solidFill>
                <a:latin typeface="Verdana"/>
              </a:rPr>
              <a:t>Fiqh</a:t>
            </a: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 Academy (IIFA)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underlying principles of the modern Islamic banking and finance industry include: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3" marL="541080" indent="-18900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○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prohibition of interest and excessive risk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3" marL="541080" indent="-18900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○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permissibility of lawful sales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3" marL="541080" indent="-18900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○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Islamic entrepreneurship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3" marL="541080" indent="-18900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○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7738560" y="189000"/>
            <a:ext cx="2143800" cy="17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1.1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Verdana"/>
              </a:rPr>
              <a:t>Describe the conceptual basis of the modern practice of Islamic banking and finance.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Key Operating Mechanisms of </a:t>
            </a:r>
            <a:br/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357120" y="140544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Verdana"/>
              </a:rPr>
              <a:t>    </a:t>
            </a: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Figure 1.4: Key Operating Mechanisms of Islamic Banking and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594720" y="2001600"/>
            <a:ext cx="8400240" cy="29610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Key Operating Mechanisms of </a:t>
            </a:r>
            <a:br/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3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9d1348"/>
                </a:solidFill>
                <a:latin typeface="Verdana"/>
              </a:rPr>
              <a:t>Fund mobilization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process of raising funds to establish a viable financial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institution through the sale of shares to investors and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receiving funds from depositors. Features include:</a:t>
            </a:r>
            <a:br/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An ethical manner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Net equities owned by shareholders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Investment deposits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Demand deposits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c00000"/>
                </a:solidFill>
                <a:latin typeface="Verdana"/>
              </a:rPr>
              <a:t>Key Operating Mechanisms of </a:t>
            </a:r>
            <a:br/>
            <a:r>
              <a:rPr b="1" lang="en-US" sz="2400" spc="-1" strike="noStrike">
                <a:solidFill>
                  <a:srgbClr val="c00000"/>
                </a:solidFill>
                <a:latin typeface="Verdana"/>
              </a:rPr>
              <a:t>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276480" y="75060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0000"/>
          </a:bodyPr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c00000"/>
                </a:solidFill>
                <a:latin typeface="Verdana"/>
              </a:rPr>
              <a:t>Fund utilization</a:t>
            </a:r>
            <a:r>
              <a:rPr b="0" lang="en-GB" sz="2000" spc="-1" strike="noStrike">
                <a:solidFill>
                  <a:srgbClr val="c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process of using the funds realized in Sharī'ah-compliant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business: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000000"/>
                </a:solidFill>
                <a:latin typeface="Verdana"/>
              </a:rPr>
              <a:t>Sharing modes -</a:t>
            </a:r>
            <a:r>
              <a:rPr b="1" lang="en-GB" sz="2000" spc="-1" strike="noStrike">
                <a:solidFill>
                  <a:srgbClr val="c00000"/>
                </a:solidFill>
                <a:latin typeface="Verdana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Partnership where funds initially mobilized are invested in Sharī'ah-compliant business; parties share profits or loss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000000"/>
                </a:solidFill>
                <a:latin typeface="Verdana"/>
              </a:rPr>
              <a:t>Sale modes –</a:t>
            </a:r>
            <a:r>
              <a:rPr b="1" lang="en-GB" sz="2000" spc="-1" strike="noStrike">
                <a:solidFill>
                  <a:srgbClr val="c00000"/>
                </a:solidFill>
                <a:latin typeface="Verdana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bank purchases an item on behalf the client and resells it to them on a deferred basis or immediately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pc="-1" strike="noStrike">
                <a:solidFill>
                  <a:srgbClr val="000000"/>
                </a:solidFill>
                <a:latin typeface="Verdana"/>
              </a:rPr>
              <a:t>Leasing modes -</a:t>
            </a:r>
            <a:r>
              <a:rPr b="1" lang="en-GB" sz="2000" spc="-1" strike="noStrike">
                <a:solidFill>
                  <a:srgbClr val="c00000"/>
                </a:solidFill>
                <a:latin typeface="Verdana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rent of an asset or hire purchase where a rental fee is paid for a stipulated period of time mutually agreed by the parties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80880" indent="-38088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35600" y="214560"/>
            <a:ext cx="9072000" cy="74448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5a725b"/>
                </a:solidFill>
                <a:latin typeface="Verdana"/>
              </a:rPr>
              <a:t> </a:t>
            </a:r>
            <a:br/>
            <a:r>
              <a:rPr b="1" lang="en-NZ" sz="2400" spc="-1" strike="noStrike">
                <a:solidFill>
                  <a:srgbClr val="c00000"/>
                </a:solidFill>
                <a:latin typeface="Verdana"/>
              </a:rPr>
              <a:t>The Development of Islamic Banking </a:t>
            </a:r>
            <a:br/>
            <a:r>
              <a:rPr b="1" lang="en-NZ" sz="2400" spc="-1" strike="noStrike">
                <a:solidFill>
                  <a:srgbClr val="c00000"/>
                </a:solidFill>
                <a:latin typeface="Verdana"/>
              </a:rPr>
              <a:t>Products  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276480" y="15249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94000"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banking products - financial tools through which the financial institutions carry out business</a:t>
            </a:r>
            <a:br/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Designed to suit conventional market needs while retaining the true nature of Islamic financial transactions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Involve profitable and non-profitable dealings such as: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-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zakat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(alms)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1" marL="179280" indent="-17784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  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- waqf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(charitable endowment)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i="1" lang="en-NZ" sz="2000" spc="-1" strike="noStrike">
                <a:solidFill>
                  <a:srgbClr val="000000"/>
                </a:solidFill>
                <a:latin typeface="Verdana"/>
              </a:rPr>
              <a:t>- tabaru‘at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(gratuitous contracts)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c00000"/>
                </a:solidFill>
                <a:latin typeface="Verdana"/>
              </a:rPr>
              <a:t>The Development of Islamic </a:t>
            </a:r>
            <a:br/>
            <a:r>
              <a:rPr b="1" lang="en-NZ" sz="2400" spc="-1" strike="noStrike">
                <a:solidFill>
                  <a:srgbClr val="c00000"/>
                </a:solidFill>
                <a:latin typeface="Verdana"/>
              </a:rPr>
              <a:t>Banking Products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357120" y="14659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banking products initially based on ideas of equity partnership or partnership modalities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Early jurists employed </a:t>
            </a:r>
            <a:r>
              <a:rPr b="1" lang="en-NZ" sz="2000" spc="-1" strike="noStrike">
                <a:solidFill>
                  <a:srgbClr val="000000"/>
                </a:solidFill>
                <a:latin typeface="Verdana"/>
              </a:rPr>
              <a:t>ijtihad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in developing Sharī‘ah-compliant products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Emphasis should be on developing Sharī‘ah-based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  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rather than Sharī‘ah-compliant financial products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7738200" y="360"/>
            <a:ext cx="2341440" cy="137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1.3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Understand the components and operating structures of the Islamic banking and finance industry as well as the process of development of Islamic finance products.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9d1348"/>
                </a:solidFill>
                <a:latin typeface="Verdana"/>
              </a:rPr>
              <a:t>The Growth of Islamic Banking </a:t>
            </a:r>
            <a:br/>
            <a:r>
              <a:rPr b="1" lang="en-NZ" sz="2000" spc="-1" strike="noStrike">
                <a:solidFill>
                  <a:srgbClr val="9d1348"/>
                </a:solidFill>
                <a:latin typeface="Verdana"/>
              </a:rPr>
              <a:t>and Finance</a:t>
            </a:r>
            <a:br/>
            <a:endParaRPr b="1" lang="en-GB" sz="20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banking and finance being integrated into the global economy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practice of Islamic banking and finance has now been accepted as an alternative to conventional financial systems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Acceptance attracts new non-Muslim experts, professionals and financial institutions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Islamic Banking Today: The Size of </a:t>
            </a:r>
            <a:br/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the Industry 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276480" y="14659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8000"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The industry has more than doubled in size since 2006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Sharī‘ah-complaint assets rose by 8.85% from US$ 822 billion in 2009 to US$ 895 billion in 2010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By end of 2011, total estimate of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Sharī'ah-compliant assets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 was US $1.3 trillion 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Rapid growth experienced in the Gulf Cooperation Council (GCC) countries over the last decade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24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Growth and expansion of Islamic finance industry continued at the time of global financial crisis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Total Assets of Islamic Banks </a:t>
            </a:r>
            <a:br/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in the GCC Region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357120" y="10483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Figure 1.5: Total Assets of Islamic Banks in the GCC Region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911520" y="1644120"/>
            <a:ext cx="7448040" cy="362412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000" spc="-1" strike="noStrike">
                <a:solidFill>
                  <a:srgbClr val="9d1348"/>
                </a:solidFill>
                <a:latin typeface="Verdana"/>
              </a:rPr>
              <a:t>The World-wide Spread of Islamic </a:t>
            </a:r>
            <a:br/>
            <a:r>
              <a:rPr b="1" lang="en-NZ" sz="2000" spc="-1" strike="noStrike">
                <a:solidFill>
                  <a:srgbClr val="9d1348"/>
                </a:solidFill>
                <a:latin typeface="Verdana"/>
              </a:rPr>
              <a:t>Banking  </a:t>
            </a:r>
            <a:br/>
            <a:endParaRPr b="1" lang="en-GB" sz="20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357120" y="1167840"/>
            <a:ext cx="9072000" cy="386136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Islamic commercial banking experiencing a huge expansion in products and areas of influence across the world.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2010 estimates show Islamic banks and financial institutions number 430 across over 75 countries.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Islamic banking spans the Middle East, North Africa, South-East and central Asia, sub-Saharan Africa, and western Europe.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More than 191 leading conventional banks </a:t>
            </a: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in Europe and America have opened Islamic banking windows or subsidiaries such as Standard Chartered Bank, Citibank, HSBC, ABN AMRO, and UBS.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9d1348"/>
                </a:solidFill>
                <a:latin typeface="Verdana"/>
              </a:rPr>
              <a:t>Global Coverage of Islamic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357120" y="98964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Figure 1.6</a:t>
            </a:r>
            <a:r>
              <a:rPr b="0" i="1" lang="en-US" sz="2000" spc="-1" strike="noStrike">
                <a:solidFill>
                  <a:srgbClr val="9d1348"/>
                </a:solidFill>
                <a:latin typeface="Verdana"/>
              </a:rPr>
              <a:t>: </a:t>
            </a:r>
            <a:r>
              <a:rPr b="1" i="1" lang="en-US" sz="2000" spc="-1" strike="noStrike">
                <a:solidFill>
                  <a:srgbClr val="9d1348"/>
                </a:solidFill>
                <a:latin typeface="Verdana"/>
              </a:rPr>
              <a:t>Global Coverage of Islamic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911520" y="1346400"/>
            <a:ext cx="8335440" cy="387576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Basis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pc="-1" strike="noStrike">
                <a:solidFill>
                  <a:srgbClr val="9d1348"/>
                </a:solidFill>
                <a:latin typeface="Verdana"/>
              </a:rPr>
              <a:t>The Shari’ah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Defines man-to-God and man-to-man relationships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pc="-1" strike="noStrike">
                <a:solidFill>
                  <a:srgbClr val="000000"/>
                </a:solidFill>
                <a:latin typeface="Verdana"/>
              </a:rPr>
              <a:t>Shari’ah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is the Devine prescriptions in the form of faith and belief, laws and moral norms broadly classified into two strands: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pc="-1" strike="noStrike">
                <a:solidFill>
                  <a:srgbClr val="000000"/>
                </a:solidFill>
                <a:latin typeface="Verdana"/>
              </a:rPr>
              <a:t>ibadah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(worship and devotional practices)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pc="-1" strike="noStrike">
                <a:solidFill>
                  <a:srgbClr val="000000"/>
                </a:solidFill>
                <a:latin typeface="Verdana"/>
              </a:rPr>
              <a:t>muamalat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(civil transactions)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primary sources of the Shari’ah are the Qur’an and Sunnah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1.1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Verdana"/>
              </a:rPr>
              <a:t>Describe the conceptual basis of the modern practice of Islamic banking and finance.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Multinational Islamic Banks 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357120" y="1167840"/>
            <a:ext cx="9072000" cy="386136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65000"/>
          </a:bodyPr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main multinational Islamic banks are: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Jordan Islamic Bank – 1978/1979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Faisal Islamic Banks in Egypt and in Sudan – 1977/1978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Kuwait Finance House - 1977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Al Rajhi Bank - 1987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Development Bank (IDB) - 1975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9d1348"/>
                </a:solidFill>
                <a:latin typeface="Verdana"/>
              </a:rPr>
              <a:t>Future of Islamic Finance Industry</a:t>
            </a:r>
            <a:br/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357120" y="104832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3000"/>
          </a:bodyPr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finance set to continue significant growth path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Legal and regulatory challenges still face the emerging Islamic financial industry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finance has the potential of being an alternative mode of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Islamic finance assets expected to grow consistently at 15% per annum and exceed USD 1 trillion by 2016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48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2000" spc="-1" strike="noStrike">
                <a:solidFill>
                  <a:srgbClr val="000000"/>
                </a:solidFill>
                <a:latin typeface="Verdana"/>
              </a:rPr>
              <a:t>Global spread of Islamic finance products likely to soon engulf Latin America and elsewhere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latin typeface="Arial"/>
              </a:rPr>
              <a:t>Learning Objective 1.4</a:t>
            </a:r>
            <a:endParaRPr b="0" lang="en-GB" sz="1200" spc="-1" strike="noStrike">
              <a:latin typeface="Arial"/>
            </a:endParaRPr>
          </a:p>
          <a:p>
            <a:pPr marL="216000" indent="-216000"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latin typeface="Arial"/>
              </a:rPr>
              <a:t>Describe the current size and worldwide spread of Islamic banking and finance.</a:t>
            </a:r>
            <a:endParaRPr b="0" lang="en-GB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357120" y="214920"/>
            <a:ext cx="9072000" cy="74448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680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NZ" sz="2400" spc="-1" strike="noStrike">
                <a:solidFill>
                  <a:srgbClr val="9d1348"/>
                </a:solidFill>
                <a:latin typeface="Arial"/>
              </a:rPr>
              <a:t>Key Terms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594720" y="810720"/>
            <a:ext cx="3493080" cy="447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Bay al-salam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latin typeface="Arial"/>
              </a:rPr>
              <a:t>Fund mobilization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latin typeface="Arial"/>
              </a:rPr>
              <a:t>Fund utilization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Gharar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Hajj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Ijtihad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latin typeface="Arial"/>
              </a:rPr>
              <a:t>Leasing modes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Maysir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Mudarabah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Qard hasan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4564080" y="811080"/>
            <a:ext cx="4999320" cy="493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Retakaful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Riba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latin typeface="Arial"/>
              </a:rPr>
              <a:t>Sale modes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latin typeface="Arial"/>
              </a:rPr>
              <a:t>Sharing modes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Sukuk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Sunnah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Tabaru‘at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Takaful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Waqf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latin typeface="Arial"/>
              </a:rPr>
              <a:t>Zakat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Basis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1.1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Verdana"/>
              </a:rPr>
              <a:t>Describe the conceptual basis of the modern practice of Islamic banking and finance.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35600" y="901440"/>
            <a:ext cx="7938360" cy="3862800"/>
          </a:xfrm>
          <a:prstGeom prst="rect">
            <a:avLst/>
          </a:prstGeom>
          <a:ln w="10800"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357120" y="4799520"/>
            <a:ext cx="9286920" cy="30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pc="-1" strike="noStrike">
                <a:solidFill>
                  <a:srgbClr val="9d1348"/>
                </a:solidFill>
                <a:latin typeface="Verdana"/>
              </a:rPr>
              <a:t>Figure 1.1: Shari’ah as the Basis of Islamic Banking and Finance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Basis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6000"/>
          </a:bodyPr>
          <a:p>
            <a:pPr marL="342720" indent="-34272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9d1348"/>
                </a:solidFill>
                <a:latin typeface="Verdana"/>
              </a:rPr>
              <a:t>The Qur’an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first source of the </a:t>
            </a:r>
            <a:r>
              <a:rPr b="0" i="1" lang="en-GB" sz="2000" spc="-1" strike="noStrike">
                <a:solidFill>
                  <a:srgbClr val="000000"/>
                </a:solidFill>
                <a:latin typeface="Verdana"/>
              </a:rPr>
              <a:t>Shari’ah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General and specific rules on religious, commercial, political, economic, legal and social norms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Emphasis on mutual consent and consensus among consenting parties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Prohibits exploitative measures: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Excessive risk or uncertaintly (</a:t>
            </a:r>
            <a:r>
              <a:rPr b="1" i="1" lang="en-GB" sz="2000" spc="-1" strike="noStrike">
                <a:solidFill>
                  <a:srgbClr val="000000"/>
                </a:solidFill>
                <a:latin typeface="Verdana"/>
              </a:rPr>
              <a:t>gharar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Usary or interest (</a:t>
            </a:r>
            <a:r>
              <a:rPr b="1" i="1" lang="en-GB" sz="2000" spc="-1" strike="noStrike">
                <a:solidFill>
                  <a:srgbClr val="000000"/>
                </a:solidFill>
                <a:latin typeface="Verdana"/>
              </a:rPr>
              <a:t>riba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Prohibits cheating and corrupt practices in the management of funds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Does not allow dealings in prohibited products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2" marL="350640" indent="-169920"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1.1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Verdana"/>
              </a:rPr>
              <a:t>Describe the conceptual basis of the modern practice of Islamic banking and finance.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02120" y="326520"/>
            <a:ext cx="907200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Basis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74000"/>
          </a:bodyPr>
          <a:p>
            <a:pPr marL="363240" indent="-36324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9d1348"/>
                </a:solidFill>
                <a:latin typeface="Verdana"/>
              </a:rPr>
              <a:t>The </a:t>
            </a:r>
            <a:r>
              <a:rPr b="0" i="1" lang="en-GB" sz="2000" spc="-1" strike="noStrike">
                <a:solidFill>
                  <a:srgbClr val="9d1348"/>
                </a:solidFill>
                <a:latin typeface="Verdana"/>
              </a:rPr>
              <a:t>Sunnah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second primary</a:t>
            </a:r>
            <a:r>
              <a:rPr b="0" i="1" lang="en-GB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source of the </a:t>
            </a:r>
            <a:r>
              <a:rPr b="0" i="1" lang="en-GB" sz="2000" spc="-1" strike="noStrike">
                <a:solidFill>
                  <a:srgbClr val="000000"/>
                </a:solidFill>
                <a:latin typeface="Verdana"/>
              </a:rPr>
              <a:t>Shari’ah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Comprises the sayings, practices and tacit approvals of the Prophet Muhammad (PBUH)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Meant to further explain the injunctions of the Qur’an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For example, there are many prophetic traditions that deal with </a:t>
            </a:r>
            <a:r>
              <a:rPr b="0" i="1" lang="en-GB" sz="2000" spc="-1" strike="noStrike">
                <a:solidFill>
                  <a:srgbClr val="000000"/>
                </a:solidFill>
                <a:latin typeface="Verdana"/>
              </a:rPr>
              <a:t>riba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that highlight the affirmative evidence of the prohibition of </a:t>
            </a:r>
            <a:r>
              <a:rPr b="0" i="1" lang="en-GB" sz="2000" spc="-1" strike="noStrike">
                <a:solidFill>
                  <a:srgbClr val="000000"/>
                </a:solidFill>
                <a:latin typeface="Verdana"/>
              </a:rPr>
              <a:t>riba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 already mentioned in the Qur’an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7738200" y="0"/>
            <a:ext cx="2341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1.1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Verdana"/>
              </a:rPr>
              <a:t>Describe the conceptual basis of the modern practice of Islamic banking and finance.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02120" y="326520"/>
            <a:ext cx="709812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/>
          </a:bodyPr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history of Islamic finance is divided into two general aspects: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1" marL="720720" indent="-1778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early days transactions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1" marL="720720" indent="-1778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lvl="1" marL="720720" indent="-1778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modern-day experiments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02120" y="326520"/>
            <a:ext cx="7098120" cy="74412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pc="-1" strike="noStrike">
                <a:solidFill>
                  <a:srgbClr val="9d1348"/>
                </a:solidFill>
                <a:latin typeface="Verdana"/>
              </a:rPr>
              <a:t>Origins and Historical Overview of Islamic Banking and Finance</a:t>
            </a:r>
            <a:endParaRPr b="1" lang="en-GB" sz="2400" spc="-1" strike="noStrike">
              <a:solidFill>
                <a:srgbClr val="5a725b"/>
              </a:solidFill>
              <a:latin typeface="Verdana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57120" y="1287360"/>
            <a:ext cx="9072000" cy="3741840"/>
          </a:xfrm>
          <a:prstGeom prst="rect">
            <a:avLst/>
          </a:prstGeom>
          <a:noFill/>
          <a:ln w="0">
            <a:noFill/>
          </a:ln>
        </p:spPr>
        <p:txBody>
          <a:bodyPr lIns="0" tIns="0">
            <a:normAutofit fontScale="87000"/>
          </a:bodyPr>
          <a:p>
            <a:pPr marL="363240" indent="-36324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2000" spc="-1" strike="noStrike">
                <a:solidFill>
                  <a:srgbClr val="9d1348"/>
                </a:solidFill>
                <a:latin typeface="Verdana"/>
              </a:rPr>
              <a:t>The early days transactions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Era of the Prophet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The Period of Orthodox Caliphate (632 – 661 C.E.)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Period of the Noble Companions and the Succeeding Generations 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  <a:p>
            <a:pPr marL="363240" indent="-363240">
              <a:spcBef>
                <a:spcPts val="1247"/>
              </a:spcBef>
              <a:buClr>
                <a:srgbClr val="000000"/>
              </a:buClr>
              <a:buSzPct val="80000"/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The Umayyad and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Abbasid </a:t>
            </a:r>
            <a:r>
              <a:rPr b="0" lang="en-GB" sz="2000" spc="-1" strike="noStrike">
                <a:solidFill>
                  <a:srgbClr val="000000"/>
                </a:solidFill>
                <a:latin typeface="Verdana"/>
              </a:rPr>
              <a:t>Eras</a:t>
            </a:r>
            <a:endParaRPr b="0" lang="en-GB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738200" y="0"/>
            <a:ext cx="234144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b69c"/>
          </a:solidFill>
          <a:ln w="57240">
            <a:solidFill>
              <a:srgbClr val="9d134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pc="-1" strike="noStrike">
                <a:solidFill>
                  <a:srgbClr val="000000"/>
                </a:solidFill>
                <a:latin typeface="Verdana"/>
              </a:rPr>
              <a:t>Learning Objective 1.2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NZ" sz="1200" spc="-1" strike="noStrike">
                <a:solidFill>
                  <a:srgbClr val="000000"/>
                </a:solidFill>
                <a:latin typeface="Verdana"/>
              </a:rPr>
              <a:t>Explain the historical development and conceptual arguments of Islamic banking and finance</a:t>
            </a:r>
            <a:endParaRPr b="0" lang="en-GB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LibreOffice/7.0.4.2$Windows_X86_64 LibreOffice_project/dcf040e67528d9187c66b2379df5ea4407429775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2021-06-08T21:52:36Z</dcterms:created>
  <dc:creator/>
  <dc:description/>
  <dc:language>en-GB</dc:language>
  <cp:lastModifiedBy/>
  <dcterms:modified xsi:type="dcterms:W3CDTF">2021-06-08T22:02:57Z</dcterms:modified>
  <cp:revision>2</cp:revision>
  <dc:subject/>
  <dc:title>Impress</dc:title>
</cp:coreProperties>
</file>