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Open Sans Extra Bold" panose="020B0906030804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610" autoAdjust="0"/>
  </p:normalViewPr>
  <p:slideViewPr>
    <p:cSldViewPr>
      <p:cViewPr varScale="1">
        <p:scale>
          <a:sx n="57" d="100"/>
          <a:sy n="57" d="100"/>
        </p:scale>
        <p:origin x="102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540093" y="838200"/>
            <a:ext cx="15957827" cy="7282702"/>
          </a:xfrm>
          <a:prstGeom prst="rect">
            <a:avLst/>
          </a:prstGeom>
        </p:spPr>
        <p:txBody>
          <a:bodyPr lIns="0" tIns="0" rIns="0" bIns="0" rtlCol="0" anchor="t">
            <a:spAutoFit/>
          </a:bodyPr>
          <a:lstStyle/>
          <a:p>
            <a:pPr>
              <a:lnSpc>
                <a:spcPts val="14560"/>
              </a:lnSpc>
              <a:spcBef>
                <a:spcPct val="0"/>
              </a:spcBef>
            </a:pPr>
            <a:r>
              <a:rPr lang="en-US" sz="10400" b="0" i="0">
                <a:solidFill>
                  <a:srgbClr val="000000"/>
                </a:solidFill>
                <a:latin typeface="Open Sans Extra Bold"/>
              </a:rPr>
              <a:t>How to write an essay:</a:t>
            </a:r>
          </a:p>
          <a:p>
            <a:pPr algn="ctr">
              <a:lnSpc>
                <a:spcPts val="14560"/>
              </a:lnSpc>
              <a:spcBef>
                <a:spcPct val="0"/>
              </a:spcBef>
            </a:pPr>
            <a:r>
              <a:rPr lang="en-US" sz="10400" b="0" i="0">
                <a:solidFill>
                  <a:srgbClr val="000000"/>
                </a:solidFill>
                <a:latin typeface="Open Sans Extra Bold"/>
              </a:rPr>
              <a:t>Key Words</a:t>
            </a:r>
          </a:p>
          <a:p>
            <a:pPr algn="ctr">
              <a:lnSpc>
                <a:spcPts val="14560"/>
              </a:lnSpc>
              <a:spcBef>
                <a:spcPct val="0"/>
              </a:spcBef>
            </a:pPr>
            <a:r>
              <a:rPr lang="en-US" sz="10400" b="0" i="0">
                <a:solidFill>
                  <a:srgbClr val="000000"/>
                </a:solidFill>
                <a:latin typeface="Open Sans Extra Bold"/>
              </a:rPr>
              <a:t>and</a:t>
            </a:r>
          </a:p>
          <a:p>
            <a:pPr algn="ctr">
              <a:lnSpc>
                <a:spcPts val="14560"/>
              </a:lnSpc>
              <a:spcBef>
                <a:spcPct val="0"/>
              </a:spcBef>
            </a:pPr>
            <a:r>
              <a:rPr lang="en-US" sz="10400" b="0" i="0">
                <a:solidFill>
                  <a:srgbClr val="000000"/>
                </a:solidFill>
                <a:latin typeface="Open Sans Extra Bold"/>
              </a:rPr>
              <a:t>P.E.E Method</a:t>
            </a:r>
          </a:p>
        </p:txBody>
      </p:sp>
      <p:pic>
        <p:nvPicPr>
          <p:cNvPr id="3" name="Picture 3"/>
          <p:cNvPicPr>
            <a:picLocks noChangeAspect="1"/>
          </p:cNvPicPr>
          <p:nvPr/>
        </p:nvPicPr>
        <p:blipFill>
          <a:blip r:embed="rId3"/>
          <a:srcRect/>
          <a:stretch>
            <a:fillRect/>
          </a:stretch>
        </p:blipFill>
        <p:spPr>
          <a:xfrm>
            <a:off x="1153925" y="3070228"/>
            <a:ext cx="2900416" cy="2900416"/>
          </a:xfrm>
          <a:prstGeom prst="rect">
            <a:avLst/>
          </a:prstGeom>
        </p:spPr>
      </p:pic>
      <p:pic>
        <p:nvPicPr>
          <p:cNvPr id="4" name="Picture 4"/>
          <p:cNvPicPr>
            <a:picLocks noChangeAspect="1"/>
          </p:cNvPicPr>
          <p:nvPr/>
        </p:nvPicPr>
        <p:blipFill>
          <a:blip r:embed="rId4"/>
          <a:srcRect/>
          <a:stretch>
            <a:fillRect/>
          </a:stretch>
        </p:blipFill>
        <p:spPr>
          <a:xfrm>
            <a:off x="8658721" y="8120902"/>
            <a:ext cx="1720572" cy="1720572"/>
          </a:xfrm>
          <a:prstGeom prst="rect">
            <a:avLst/>
          </a:prstGeom>
        </p:spPr>
      </p:pic>
      <p:pic>
        <p:nvPicPr>
          <p:cNvPr id="5" name="Picture 5"/>
          <p:cNvPicPr>
            <a:picLocks noChangeAspect="1"/>
          </p:cNvPicPr>
          <p:nvPr/>
        </p:nvPicPr>
        <p:blipFill>
          <a:blip r:embed="rId5"/>
          <a:srcRect/>
          <a:stretch>
            <a:fillRect/>
          </a:stretch>
        </p:blipFill>
        <p:spPr>
          <a:xfrm>
            <a:off x="13576740" y="4520436"/>
            <a:ext cx="2182122" cy="21821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3557090"/>
            <a:ext cx="16230600" cy="1263858"/>
          </a:xfrm>
          <a:prstGeom prst="rect">
            <a:avLst/>
          </a:prstGeom>
        </p:spPr>
      </p:pic>
      <p:sp>
        <p:nvSpPr>
          <p:cNvPr id="3" name="TextBox 3"/>
          <p:cNvSpPr txBox="1"/>
          <p:nvPr/>
        </p:nvSpPr>
        <p:spPr>
          <a:xfrm>
            <a:off x="1230344" y="5510247"/>
            <a:ext cx="15827312" cy="3776483"/>
          </a:xfrm>
          <a:prstGeom prst="rect">
            <a:avLst/>
          </a:prstGeom>
        </p:spPr>
        <p:txBody>
          <a:bodyPr lIns="0" tIns="0" rIns="0" bIns="0" rtlCol="0" anchor="t">
            <a:spAutoFit/>
          </a:bodyPr>
          <a:lstStyle/>
          <a:p>
            <a:pPr>
              <a:lnSpc>
                <a:spcPts val="5880"/>
              </a:lnSpc>
            </a:pPr>
            <a:r>
              <a:rPr lang="en-US" sz="4200" i="0">
                <a:solidFill>
                  <a:srgbClr val="000000"/>
                </a:solidFill>
                <a:latin typeface="Open Sans"/>
              </a:rPr>
              <a:t>Shakespeare effectively uses this speech to present ambition through using many literary techniques. Ambition is presented as destructive in Macbeth as it leads to his downfall. This essay will examine how Shakespeare explores ambition in depth.</a:t>
            </a:r>
          </a:p>
        </p:txBody>
      </p:sp>
      <p:sp>
        <p:nvSpPr>
          <p:cNvPr id="4" name="TextBox 4"/>
          <p:cNvSpPr txBox="1"/>
          <p:nvPr/>
        </p:nvSpPr>
        <p:spPr>
          <a:xfrm>
            <a:off x="1561566" y="857250"/>
            <a:ext cx="15164867" cy="1494568"/>
          </a:xfrm>
          <a:prstGeom prst="rect">
            <a:avLst/>
          </a:prstGeom>
        </p:spPr>
        <p:txBody>
          <a:bodyPr lIns="0" tIns="0" rIns="0" bIns="0" rtlCol="0" anchor="t">
            <a:spAutoFit/>
          </a:bodyPr>
          <a:lstStyle/>
          <a:p>
            <a:pPr algn="ctr">
              <a:lnSpc>
                <a:spcPts val="12319"/>
              </a:lnSpc>
              <a:spcBef>
                <a:spcPct val="0"/>
              </a:spcBef>
            </a:pPr>
            <a:r>
              <a:rPr lang="en-US" sz="8800" b="0" i="0">
                <a:solidFill>
                  <a:srgbClr val="000000"/>
                </a:solidFill>
                <a:latin typeface="Open Sans Extra Bold"/>
              </a:rPr>
              <a:t>Introduction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094433" y="1423785"/>
            <a:ext cx="15164867" cy="1494568"/>
          </a:xfrm>
          <a:prstGeom prst="rect">
            <a:avLst/>
          </a:prstGeom>
        </p:spPr>
        <p:txBody>
          <a:bodyPr lIns="0" tIns="0" rIns="0" bIns="0" rtlCol="0" anchor="t">
            <a:spAutoFit/>
          </a:bodyPr>
          <a:lstStyle/>
          <a:p>
            <a:pPr algn="ctr">
              <a:lnSpc>
                <a:spcPts val="12319"/>
              </a:lnSpc>
              <a:spcBef>
                <a:spcPct val="0"/>
              </a:spcBef>
            </a:pPr>
            <a:r>
              <a:rPr lang="en-US" sz="8800" b="0" i="0">
                <a:solidFill>
                  <a:srgbClr val="000000"/>
                </a:solidFill>
                <a:latin typeface="Open Sans Extra Bold"/>
              </a:rPr>
              <a:t>P.E.E Paragraphs</a:t>
            </a:r>
          </a:p>
        </p:txBody>
      </p:sp>
      <p:sp>
        <p:nvSpPr>
          <p:cNvPr id="3" name="TextBox 3"/>
          <p:cNvSpPr txBox="1"/>
          <p:nvPr/>
        </p:nvSpPr>
        <p:spPr>
          <a:xfrm>
            <a:off x="816593" y="3457491"/>
            <a:ext cx="15827312" cy="3226916"/>
          </a:xfrm>
          <a:prstGeom prst="rect">
            <a:avLst/>
          </a:prstGeom>
        </p:spPr>
        <p:txBody>
          <a:bodyPr lIns="0" tIns="0" rIns="0" bIns="0" rtlCol="0" anchor="t">
            <a:spAutoFit/>
          </a:bodyPr>
          <a:lstStyle/>
          <a:p>
            <a:pPr marL="792480" lvl="1" indent="-396240">
              <a:lnSpc>
                <a:spcPts val="6719"/>
              </a:lnSpc>
              <a:spcBef>
                <a:spcPct val="0"/>
              </a:spcBef>
              <a:buFont typeface="Arial"/>
              <a:buChar char="•"/>
            </a:pPr>
            <a:r>
              <a:rPr lang="en-US" sz="4800" b="0" i="0">
                <a:solidFill>
                  <a:srgbClr val="000000"/>
                </a:solidFill>
                <a:latin typeface="Open Sans"/>
              </a:rPr>
              <a:t>Once you have written your introduction...</a:t>
            </a:r>
          </a:p>
          <a:p>
            <a:pPr>
              <a:lnSpc>
                <a:spcPts val="6719"/>
              </a:lnSpc>
              <a:spcBef>
                <a:spcPct val="0"/>
              </a:spcBef>
            </a:pPr>
            <a:endParaRPr lang="en-US" sz="4800" b="0" i="0">
              <a:solidFill>
                <a:srgbClr val="000000"/>
              </a:solidFill>
              <a:latin typeface="Open Sans"/>
            </a:endParaRPr>
          </a:p>
          <a:p>
            <a:pPr marL="792480" lvl="1" indent="-396240">
              <a:lnSpc>
                <a:spcPts val="6719"/>
              </a:lnSpc>
              <a:buFont typeface="Arial"/>
              <a:buChar char="•"/>
            </a:pPr>
            <a:r>
              <a:rPr lang="en-US" sz="4800" b="0" i="0">
                <a:solidFill>
                  <a:srgbClr val="000000"/>
                </a:solidFill>
                <a:latin typeface="Open Sans"/>
              </a:rPr>
              <a:t> You will need to apply the P.E.E method to structure your paragraphs.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3136606"/>
            <a:ext cx="16230600" cy="4285307"/>
          </a:xfrm>
          <a:prstGeom prst="rect">
            <a:avLst/>
          </a:prstGeom>
        </p:spPr>
      </p:pic>
      <p:sp>
        <p:nvSpPr>
          <p:cNvPr id="3" name="TextBox 3"/>
          <p:cNvSpPr txBox="1"/>
          <p:nvPr/>
        </p:nvSpPr>
        <p:spPr>
          <a:xfrm>
            <a:off x="3706568" y="1177745"/>
            <a:ext cx="11486166" cy="1488054"/>
          </a:xfrm>
          <a:prstGeom prst="rect">
            <a:avLst/>
          </a:prstGeom>
        </p:spPr>
        <p:txBody>
          <a:bodyPr lIns="0" tIns="0" rIns="0" bIns="0" rtlCol="0" anchor="t">
            <a:spAutoFit/>
          </a:bodyPr>
          <a:lstStyle/>
          <a:p>
            <a:pPr algn="ctr">
              <a:lnSpc>
                <a:spcPts val="12319"/>
              </a:lnSpc>
              <a:spcBef>
                <a:spcPct val="0"/>
              </a:spcBef>
            </a:pPr>
            <a:r>
              <a:rPr lang="en-US" sz="8800" b="0" i="0">
                <a:solidFill>
                  <a:srgbClr val="000000"/>
                </a:solidFill>
                <a:latin typeface="Open Sans Extra Bold"/>
              </a:rPr>
              <a:t>The P.E.E Method</a:t>
            </a:r>
          </a:p>
        </p:txBody>
      </p:sp>
      <p:sp>
        <p:nvSpPr>
          <p:cNvPr id="4" name="TextBox 4"/>
          <p:cNvSpPr txBox="1"/>
          <p:nvPr/>
        </p:nvSpPr>
        <p:spPr>
          <a:xfrm>
            <a:off x="2437170" y="7734081"/>
            <a:ext cx="14129168" cy="1524219"/>
          </a:xfrm>
          <a:prstGeom prst="rect">
            <a:avLst/>
          </a:prstGeom>
        </p:spPr>
        <p:txBody>
          <a:bodyPr lIns="0" tIns="0" rIns="0" bIns="0" rtlCol="0" anchor="t">
            <a:spAutoFit/>
          </a:bodyPr>
          <a:lstStyle/>
          <a:p>
            <a:pPr>
              <a:lnSpc>
                <a:spcPts val="6218"/>
              </a:lnSpc>
              <a:spcBef>
                <a:spcPct val="0"/>
              </a:spcBef>
            </a:pPr>
            <a:r>
              <a:rPr lang="en-US" sz="4441" b="0" i="0">
                <a:solidFill>
                  <a:srgbClr val="000000"/>
                </a:solidFill>
                <a:latin typeface="Open Sans"/>
              </a:rPr>
              <a:t>This opens your paragraph. It is a short and snappy introduction to the subject that you will discuss.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3042858"/>
            <a:ext cx="16230600" cy="4201284"/>
          </a:xfrm>
          <a:prstGeom prst="rect">
            <a:avLst/>
          </a:prstGeom>
        </p:spPr>
      </p:pic>
      <p:sp>
        <p:nvSpPr>
          <p:cNvPr id="3" name="TextBox 3"/>
          <p:cNvSpPr txBox="1"/>
          <p:nvPr/>
        </p:nvSpPr>
        <p:spPr>
          <a:xfrm>
            <a:off x="3706568" y="1177745"/>
            <a:ext cx="11486166" cy="1488054"/>
          </a:xfrm>
          <a:prstGeom prst="rect">
            <a:avLst/>
          </a:prstGeom>
        </p:spPr>
        <p:txBody>
          <a:bodyPr lIns="0" tIns="0" rIns="0" bIns="0" rtlCol="0" anchor="t">
            <a:spAutoFit/>
          </a:bodyPr>
          <a:lstStyle/>
          <a:p>
            <a:pPr algn="ctr">
              <a:lnSpc>
                <a:spcPts val="12319"/>
              </a:lnSpc>
              <a:spcBef>
                <a:spcPct val="0"/>
              </a:spcBef>
            </a:pPr>
            <a:r>
              <a:rPr lang="en-US" sz="8800" b="0" i="0">
                <a:solidFill>
                  <a:srgbClr val="000000"/>
                </a:solidFill>
                <a:latin typeface="Open Sans Extra Bold"/>
              </a:rPr>
              <a:t>The P.E.E Method</a:t>
            </a:r>
          </a:p>
        </p:txBody>
      </p:sp>
      <p:sp>
        <p:nvSpPr>
          <p:cNvPr id="4" name="TextBox 4"/>
          <p:cNvSpPr txBox="1"/>
          <p:nvPr/>
        </p:nvSpPr>
        <p:spPr>
          <a:xfrm>
            <a:off x="2437170" y="7734081"/>
            <a:ext cx="14129168" cy="1524219"/>
          </a:xfrm>
          <a:prstGeom prst="rect">
            <a:avLst/>
          </a:prstGeom>
        </p:spPr>
        <p:txBody>
          <a:bodyPr lIns="0" tIns="0" rIns="0" bIns="0" rtlCol="0" anchor="t">
            <a:spAutoFit/>
          </a:bodyPr>
          <a:lstStyle/>
          <a:p>
            <a:pPr>
              <a:lnSpc>
                <a:spcPts val="6218"/>
              </a:lnSpc>
              <a:spcBef>
                <a:spcPct val="0"/>
              </a:spcBef>
            </a:pPr>
            <a:r>
              <a:rPr lang="en-US" sz="4441" b="0" i="0">
                <a:solidFill>
                  <a:srgbClr val="000000"/>
                </a:solidFill>
                <a:latin typeface="Open Sans"/>
              </a:rPr>
              <a:t>You must support your point by referring back to the text and quoting, to show it's not just your opinion.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3013891"/>
            <a:ext cx="16230600" cy="4259218"/>
          </a:xfrm>
          <a:prstGeom prst="rect">
            <a:avLst/>
          </a:prstGeom>
        </p:spPr>
      </p:pic>
      <p:sp>
        <p:nvSpPr>
          <p:cNvPr id="3" name="TextBox 3"/>
          <p:cNvSpPr txBox="1"/>
          <p:nvPr/>
        </p:nvSpPr>
        <p:spPr>
          <a:xfrm>
            <a:off x="3706568" y="1177745"/>
            <a:ext cx="11486166" cy="1488054"/>
          </a:xfrm>
          <a:prstGeom prst="rect">
            <a:avLst/>
          </a:prstGeom>
        </p:spPr>
        <p:txBody>
          <a:bodyPr lIns="0" tIns="0" rIns="0" bIns="0" rtlCol="0" anchor="t">
            <a:spAutoFit/>
          </a:bodyPr>
          <a:lstStyle/>
          <a:p>
            <a:pPr algn="ctr">
              <a:lnSpc>
                <a:spcPts val="12319"/>
              </a:lnSpc>
              <a:spcBef>
                <a:spcPct val="0"/>
              </a:spcBef>
            </a:pPr>
            <a:r>
              <a:rPr lang="en-US" sz="8800" b="0" i="0">
                <a:solidFill>
                  <a:srgbClr val="000000"/>
                </a:solidFill>
                <a:latin typeface="Open Sans Extra Bold"/>
              </a:rPr>
              <a:t>The P.E.E Method</a:t>
            </a:r>
          </a:p>
        </p:txBody>
      </p:sp>
      <p:sp>
        <p:nvSpPr>
          <p:cNvPr id="4" name="TextBox 4"/>
          <p:cNvSpPr txBox="1"/>
          <p:nvPr/>
        </p:nvSpPr>
        <p:spPr>
          <a:xfrm>
            <a:off x="1747823" y="7762656"/>
            <a:ext cx="15163189" cy="1597702"/>
          </a:xfrm>
          <a:prstGeom prst="rect">
            <a:avLst/>
          </a:prstGeom>
        </p:spPr>
        <p:txBody>
          <a:bodyPr lIns="0" tIns="0" rIns="0" bIns="0" rtlCol="0" anchor="t">
            <a:spAutoFit/>
          </a:bodyPr>
          <a:lstStyle/>
          <a:p>
            <a:pPr>
              <a:lnSpc>
                <a:spcPts val="4479"/>
              </a:lnSpc>
              <a:spcBef>
                <a:spcPct val="0"/>
              </a:spcBef>
            </a:pPr>
            <a:r>
              <a:rPr lang="en-US" sz="3199" b="0" i="0">
                <a:solidFill>
                  <a:srgbClr val="000000"/>
                </a:solidFill>
                <a:latin typeface="Open Sans"/>
              </a:rPr>
              <a:t>This is the section of your essay where you gain the most marks. You must explain why the evidence is significant, how it affects the reader, what technique is used and how this links back to the question - especially the key words.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529977" y="1327486"/>
            <a:ext cx="6740115" cy="1588780"/>
          </a:xfrm>
          <a:prstGeom prst="rect">
            <a:avLst/>
          </a:prstGeom>
        </p:spPr>
        <p:txBody>
          <a:bodyPr lIns="0" tIns="0" rIns="0" bIns="0" rtlCol="0" anchor="t">
            <a:spAutoFit/>
          </a:bodyPr>
          <a:lstStyle/>
          <a:p>
            <a:pPr>
              <a:lnSpc>
                <a:spcPts val="13141"/>
              </a:lnSpc>
              <a:spcBef>
                <a:spcPct val="0"/>
              </a:spcBef>
            </a:pPr>
            <a:r>
              <a:rPr lang="en-US" sz="9386" b="0" i="0">
                <a:solidFill>
                  <a:srgbClr val="000000"/>
                </a:solidFill>
                <a:latin typeface="Open Sans Extra Bold"/>
              </a:rPr>
              <a:t>Conclusion</a:t>
            </a:r>
          </a:p>
        </p:txBody>
      </p:sp>
      <p:sp>
        <p:nvSpPr>
          <p:cNvPr id="3" name="TextBox 3"/>
          <p:cNvSpPr txBox="1"/>
          <p:nvPr/>
        </p:nvSpPr>
        <p:spPr>
          <a:xfrm>
            <a:off x="1230344" y="3669727"/>
            <a:ext cx="15827312" cy="4858471"/>
          </a:xfrm>
          <a:prstGeom prst="rect">
            <a:avLst/>
          </a:prstGeom>
        </p:spPr>
        <p:txBody>
          <a:bodyPr lIns="0" tIns="0" rIns="0" bIns="0" rtlCol="0" anchor="t">
            <a:spAutoFit/>
          </a:bodyPr>
          <a:lstStyle/>
          <a:p>
            <a:pPr marL="792480" lvl="1" indent="-396240">
              <a:lnSpc>
                <a:spcPts val="6719"/>
              </a:lnSpc>
              <a:buFont typeface="Arial"/>
              <a:buChar char="•"/>
            </a:pPr>
            <a:r>
              <a:rPr lang="en-US" sz="4800" b="0" i="0">
                <a:solidFill>
                  <a:srgbClr val="000000"/>
                </a:solidFill>
                <a:latin typeface="Open Sans"/>
              </a:rPr>
              <a:t>See your conclusion as similar to the introduction...</a:t>
            </a:r>
          </a:p>
          <a:p>
            <a:pPr marL="792480" lvl="1" indent="-396240">
              <a:lnSpc>
                <a:spcPts val="6719"/>
              </a:lnSpc>
              <a:buFont typeface="Arial"/>
              <a:buChar char="•"/>
            </a:pPr>
            <a:r>
              <a:rPr lang="en-US" sz="4800" b="0" i="0">
                <a:solidFill>
                  <a:srgbClr val="000000"/>
                </a:solidFill>
                <a:latin typeface="Open Sans"/>
              </a:rPr>
              <a:t>The only difference is rather than introducing the question as a statement and mentioning the key words and what the essay will talk about - you restate the question, its key words and state - you have discussed these issues in your essay.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3557090"/>
            <a:ext cx="16230600" cy="1263858"/>
          </a:xfrm>
          <a:prstGeom prst="rect">
            <a:avLst/>
          </a:prstGeom>
        </p:spPr>
      </p:pic>
      <p:sp>
        <p:nvSpPr>
          <p:cNvPr id="3" name="TextBox 3"/>
          <p:cNvSpPr txBox="1"/>
          <p:nvPr/>
        </p:nvSpPr>
        <p:spPr>
          <a:xfrm>
            <a:off x="1230344" y="5510247"/>
            <a:ext cx="15827312" cy="3776483"/>
          </a:xfrm>
          <a:prstGeom prst="rect">
            <a:avLst/>
          </a:prstGeom>
        </p:spPr>
        <p:txBody>
          <a:bodyPr lIns="0" tIns="0" rIns="0" bIns="0" rtlCol="0" anchor="t">
            <a:spAutoFit/>
          </a:bodyPr>
          <a:lstStyle/>
          <a:p>
            <a:pPr>
              <a:lnSpc>
                <a:spcPts val="5880"/>
              </a:lnSpc>
            </a:pPr>
            <a:r>
              <a:rPr lang="en-US" sz="4200" i="0">
                <a:solidFill>
                  <a:srgbClr val="000000"/>
                </a:solidFill>
                <a:latin typeface="Open Sans"/>
              </a:rPr>
              <a:t>To conclude, Shakespeare has effectively used this speech to present ambition through using many literary techniques. Ambition has been presented as destructive in Macbeth as it leads to his downfall. This essay has examined how Shakespeare explored ambition in depth.</a:t>
            </a:r>
          </a:p>
        </p:txBody>
      </p:sp>
      <p:sp>
        <p:nvSpPr>
          <p:cNvPr id="4" name="TextBox 4"/>
          <p:cNvSpPr txBox="1"/>
          <p:nvPr/>
        </p:nvSpPr>
        <p:spPr>
          <a:xfrm>
            <a:off x="1561566" y="857250"/>
            <a:ext cx="15164867" cy="1494568"/>
          </a:xfrm>
          <a:prstGeom prst="rect">
            <a:avLst/>
          </a:prstGeom>
        </p:spPr>
        <p:txBody>
          <a:bodyPr lIns="0" tIns="0" rIns="0" bIns="0" rtlCol="0" anchor="t">
            <a:spAutoFit/>
          </a:bodyPr>
          <a:lstStyle/>
          <a:p>
            <a:pPr algn="ctr">
              <a:lnSpc>
                <a:spcPts val="12319"/>
              </a:lnSpc>
              <a:spcBef>
                <a:spcPct val="0"/>
              </a:spcBef>
            </a:pPr>
            <a:r>
              <a:rPr lang="en-US" sz="8800" b="0" i="0">
                <a:solidFill>
                  <a:srgbClr val="000000"/>
                </a:solidFill>
                <a:latin typeface="Open Sans Extra Bold"/>
              </a:rPr>
              <a:t>Conclusion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2983941"/>
            <a:ext cx="16230600" cy="1773836"/>
          </a:xfrm>
          <a:prstGeom prst="rect">
            <a:avLst/>
          </a:prstGeom>
        </p:spPr>
      </p:pic>
      <p:sp>
        <p:nvSpPr>
          <p:cNvPr id="3" name="TextBox 3"/>
          <p:cNvSpPr txBox="1"/>
          <p:nvPr/>
        </p:nvSpPr>
        <p:spPr>
          <a:xfrm>
            <a:off x="1561566" y="857250"/>
            <a:ext cx="15164867" cy="1494568"/>
          </a:xfrm>
          <a:prstGeom prst="rect">
            <a:avLst/>
          </a:prstGeom>
        </p:spPr>
        <p:txBody>
          <a:bodyPr lIns="0" tIns="0" rIns="0" bIns="0" rtlCol="0" anchor="t">
            <a:spAutoFit/>
          </a:bodyPr>
          <a:lstStyle/>
          <a:p>
            <a:pPr algn="ctr">
              <a:lnSpc>
                <a:spcPts val="12319"/>
              </a:lnSpc>
              <a:spcBef>
                <a:spcPct val="0"/>
              </a:spcBef>
            </a:pPr>
            <a:r>
              <a:rPr lang="en-US" sz="8800" b="0" i="0">
                <a:solidFill>
                  <a:srgbClr val="000000"/>
                </a:solidFill>
                <a:latin typeface="Open Sans Extra Bold"/>
              </a:rPr>
              <a:t>Conclusion</a:t>
            </a:r>
          </a:p>
        </p:txBody>
      </p:sp>
      <p:sp>
        <p:nvSpPr>
          <p:cNvPr id="4" name="TextBox 4"/>
          <p:cNvSpPr txBox="1"/>
          <p:nvPr/>
        </p:nvSpPr>
        <p:spPr>
          <a:xfrm>
            <a:off x="1561566" y="5304939"/>
            <a:ext cx="15496090" cy="3042637"/>
          </a:xfrm>
          <a:prstGeom prst="rect">
            <a:avLst/>
          </a:prstGeom>
        </p:spPr>
        <p:txBody>
          <a:bodyPr lIns="0" tIns="0" rIns="0" bIns="0" rtlCol="0" anchor="t">
            <a:spAutoFit/>
          </a:bodyPr>
          <a:lstStyle/>
          <a:p>
            <a:pPr>
              <a:lnSpc>
                <a:spcPts val="5039"/>
              </a:lnSpc>
            </a:pPr>
            <a:r>
              <a:rPr lang="en-US" sz="3599" i="0">
                <a:solidFill>
                  <a:srgbClr val="000000"/>
                </a:solidFill>
                <a:latin typeface="Open Sans"/>
              </a:rPr>
              <a:t>In conclusion, Priestley has effectively used the character of the Inspector to suggest ways that society can be improved by using many literary techniques. Society has been portrayed as in need of improvement as there are social inequalities. This essay has examined how Priestley uses the Inspector to suggest social change in depth.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097612" y="3591380"/>
            <a:ext cx="6640213" cy="1552120"/>
          </a:xfrm>
          <a:prstGeom prst="rect">
            <a:avLst/>
          </a:prstGeom>
        </p:spPr>
        <p:txBody>
          <a:bodyPr lIns="0" tIns="0" rIns="0" bIns="0" rtlCol="0" anchor="t">
            <a:spAutoFit/>
          </a:bodyPr>
          <a:lstStyle/>
          <a:p>
            <a:pPr>
              <a:lnSpc>
                <a:spcPts val="12887"/>
              </a:lnSpc>
              <a:spcBef>
                <a:spcPct val="0"/>
              </a:spcBef>
            </a:pPr>
            <a:r>
              <a:rPr lang="en-US" sz="9205" b="0" i="0">
                <a:solidFill>
                  <a:srgbClr val="000000"/>
                </a:solidFill>
                <a:latin typeface="Open Sans Extra Bol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585499" y="1057461"/>
            <a:ext cx="11090489" cy="1355467"/>
          </a:xfrm>
          <a:prstGeom prst="rect">
            <a:avLst/>
          </a:prstGeom>
        </p:spPr>
        <p:txBody>
          <a:bodyPr lIns="0" tIns="0" rIns="0" bIns="0" rtlCol="0" anchor="t">
            <a:spAutoFit/>
          </a:bodyPr>
          <a:lstStyle/>
          <a:p>
            <a:pPr>
              <a:lnSpc>
                <a:spcPts val="11200"/>
              </a:lnSpc>
              <a:spcBef>
                <a:spcPct val="0"/>
              </a:spcBef>
            </a:pPr>
            <a:r>
              <a:rPr lang="en-US" sz="8000" b="0" i="0">
                <a:solidFill>
                  <a:srgbClr val="000000"/>
                </a:solidFill>
                <a:latin typeface="Open Sans Extra Bold"/>
              </a:rPr>
              <a:t>Look for key words!</a:t>
            </a:r>
          </a:p>
        </p:txBody>
      </p:sp>
      <p:sp>
        <p:nvSpPr>
          <p:cNvPr id="3" name="TextBox 3"/>
          <p:cNvSpPr txBox="1"/>
          <p:nvPr/>
        </p:nvSpPr>
        <p:spPr>
          <a:xfrm>
            <a:off x="1028700" y="3484004"/>
            <a:ext cx="15827312" cy="3226916"/>
          </a:xfrm>
          <a:prstGeom prst="rect">
            <a:avLst/>
          </a:prstGeom>
        </p:spPr>
        <p:txBody>
          <a:bodyPr lIns="0" tIns="0" rIns="0" bIns="0" rtlCol="0" anchor="t">
            <a:spAutoFit/>
          </a:bodyPr>
          <a:lstStyle/>
          <a:p>
            <a:pPr marL="792480" lvl="1" indent="-396240">
              <a:lnSpc>
                <a:spcPts val="6719"/>
              </a:lnSpc>
              <a:buFont typeface="Arial"/>
              <a:buChar char="•"/>
            </a:pPr>
            <a:r>
              <a:rPr lang="en-US" sz="4800" b="0" i="0">
                <a:solidFill>
                  <a:srgbClr val="000000"/>
                </a:solidFill>
                <a:latin typeface="Open Sans"/>
              </a:rPr>
              <a:t>When you get a question, focus  on the key words!</a:t>
            </a:r>
          </a:p>
          <a:p>
            <a:pPr>
              <a:lnSpc>
                <a:spcPts val="6719"/>
              </a:lnSpc>
              <a:spcBef>
                <a:spcPct val="0"/>
              </a:spcBef>
            </a:pPr>
            <a:endParaRPr lang="en-US" sz="4800" b="0" i="0">
              <a:solidFill>
                <a:srgbClr val="000000"/>
              </a:solidFill>
              <a:latin typeface="Open Sans"/>
            </a:endParaRPr>
          </a:p>
          <a:p>
            <a:pPr marL="792480" lvl="1" indent="-396240">
              <a:lnSpc>
                <a:spcPts val="6719"/>
              </a:lnSpc>
              <a:buFont typeface="Arial"/>
              <a:buChar char="•"/>
            </a:pPr>
            <a:r>
              <a:rPr lang="en-US" sz="4800" b="0" i="0">
                <a:solidFill>
                  <a:srgbClr val="000000"/>
                </a:solidFill>
                <a:latin typeface="Open Sans"/>
              </a:rPr>
              <a:t> The key words are  words which tell you want kind of answer the examiner is looking for.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5143500"/>
            <a:ext cx="16230600" cy="1266868"/>
          </a:xfrm>
          <a:prstGeom prst="rect">
            <a:avLst/>
          </a:prstGeom>
        </p:spPr>
      </p:pic>
      <p:sp>
        <p:nvSpPr>
          <p:cNvPr id="3" name="TextBox 3"/>
          <p:cNvSpPr txBox="1"/>
          <p:nvPr/>
        </p:nvSpPr>
        <p:spPr>
          <a:xfrm>
            <a:off x="5958790" y="857250"/>
            <a:ext cx="6370421" cy="1540131"/>
          </a:xfrm>
          <a:prstGeom prst="rect">
            <a:avLst/>
          </a:prstGeom>
        </p:spPr>
        <p:txBody>
          <a:bodyPr lIns="0" tIns="0" rIns="0" bIns="0" rtlCol="0" anchor="t">
            <a:spAutoFit/>
          </a:bodyPr>
          <a:lstStyle/>
          <a:p>
            <a:pPr>
              <a:lnSpc>
                <a:spcPts val="12775"/>
              </a:lnSpc>
              <a:spcBef>
                <a:spcPct val="0"/>
              </a:spcBef>
            </a:pPr>
            <a:r>
              <a:rPr lang="en-US" sz="9125" b="0" i="0">
                <a:solidFill>
                  <a:srgbClr val="000000"/>
                </a:solidFill>
                <a:latin typeface="Open Sans Extra Bold"/>
              </a:rPr>
              <a:t>Key Words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4511571"/>
            <a:ext cx="16230600" cy="1263858"/>
          </a:xfrm>
          <a:prstGeom prst="rect">
            <a:avLst/>
          </a:prstGeom>
        </p:spPr>
      </p:pic>
      <p:sp>
        <p:nvSpPr>
          <p:cNvPr id="3" name="TextBox 3"/>
          <p:cNvSpPr txBox="1"/>
          <p:nvPr/>
        </p:nvSpPr>
        <p:spPr>
          <a:xfrm>
            <a:off x="5958790" y="857250"/>
            <a:ext cx="6370421" cy="1540131"/>
          </a:xfrm>
          <a:prstGeom prst="rect">
            <a:avLst/>
          </a:prstGeom>
        </p:spPr>
        <p:txBody>
          <a:bodyPr lIns="0" tIns="0" rIns="0" bIns="0" rtlCol="0" anchor="t">
            <a:spAutoFit/>
          </a:bodyPr>
          <a:lstStyle/>
          <a:p>
            <a:pPr>
              <a:lnSpc>
                <a:spcPts val="12775"/>
              </a:lnSpc>
              <a:spcBef>
                <a:spcPct val="0"/>
              </a:spcBef>
            </a:pPr>
            <a:r>
              <a:rPr lang="en-US" sz="9125" b="0" i="0">
                <a:solidFill>
                  <a:srgbClr val="000000"/>
                </a:solidFill>
                <a:latin typeface="Open Sans Extra Bold"/>
              </a:rPr>
              <a:t>Key Words</a:t>
            </a:r>
          </a:p>
        </p:txBody>
      </p:sp>
      <p:grpSp>
        <p:nvGrpSpPr>
          <p:cNvPr id="4" name="Group 4"/>
          <p:cNvGrpSpPr/>
          <p:nvPr/>
        </p:nvGrpSpPr>
        <p:grpSpPr>
          <a:xfrm rot="2569868">
            <a:off x="4528913" y="4191111"/>
            <a:ext cx="1208168" cy="625038"/>
            <a:chOff x="0" y="0"/>
            <a:chExt cx="829739" cy="429260"/>
          </a:xfrm>
        </p:grpSpPr>
        <p:sp>
          <p:nvSpPr>
            <p:cNvPr id="5" name="Freeform 5"/>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grpSp>
        <p:nvGrpSpPr>
          <p:cNvPr id="6" name="Group 6"/>
          <p:cNvGrpSpPr/>
          <p:nvPr/>
        </p:nvGrpSpPr>
        <p:grpSpPr>
          <a:xfrm rot="-2700000">
            <a:off x="6030720" y="5479117"/>
            <a:ext cx="1208168" cy="625038"/>
            <a:chOff x="0" y="0"/>
            <a:chExt cx="829739" cy="429260"/>
          </a:xfrm>
        </p:grpSpPr>
        <p:sp>
          <p:nvSpPr>
            <p:cNvPr id="7" name="Freeform 7"/>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grpSp>
        <p:nvGrpSpPr>
          <p:cNvPr id="8" name="Group 8"/>
          <p:cNvGrpSpPr/>
          <p:nvPr/>
        </p:nvGrpSpPr>
        <p:grpSpPr>
          <a:xfrm rot="8100000">
            <a:off x="14104690" y="4182845"/>
            <a:ext cx="1208168" cy="625038"/>
            <a:chOff x="0" y="0"/>
            <a:chExt cx="829739" cy="429260"/>
          </a:xfrm>
        </p:grpSpPr>
        <p:sp>
          <p:nvSpPr>
            <p:cNvPr id="9" name="Freeform 9"/>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4384975"/>
            <a:ext cx="16230600" cy="1517049"/>
          </a:xfrm>
          <a:prstGeom prst="rect">
            <a:avLst/>
          </a:prstGeom>
        </p:spPr>
      </p:pic>
      <p:sp>
        <p:nvSpPr>
          <p:cNvPr id="3" name="TextBox 3"/>
          <p:cNvSpPr txBox="1"/>
          <p:nvPr/>
        </p:nvSpPr>
        <p:spPr>
          <a:xfrm>
            <a:off x="5958790" y="857250"/>
            <a:ext cx="6370421" cy="1540131"/>
          </a:xfrm>
          <a:prstGeom prst="rect">
            <a:avLst/>
          </a:prstGeom>
        </p:spPr>
        <p:txBody>
          <a:bodyPr lIns="0" tIns="0" rIns="0" bIns="0" rtlCol="0" anchor="t">
            <a:spAutoFit/>
          </a:bodyPr>
          <a:lstStyle/>
          <a:p>
            <a:pPr>
              <a:lnSpc>
                <a:spcPts val="12775"/>
              </a:lnSpc>
              <a:spcBef>
                <a:spcPct val="0"/>
              </a:spcBef>
            </a:pPr>
            <a:r>
              <a:rPr lang="en-US" sz="9125" b="0" i="0">
                <a:solidFill>
                  <a:srgbClr val="000000"/>
                </a:solidFill>
                <a:latin typeface="Open Sans Extra Bold"/>
              </a:rPr>
              <a:t>Key Words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273892" y="5143500"/>
            <a:ext cx="16230600" cy="1773836"/>
          </a:xfrm>
          <a:prstGeom prst="rect">
            <a:avLst/>
          </a:prstGeom>
        </p:spPr>
      </p:pic>
      <p:grpSp>
        <p:nvGrpSpPr>
          <p:cNvPr id="3" name="Group 3"/>
          <p:cNvGrpSpPr/>
          <p:nvPr/>
        </p:nvGrpSpPr>
        <p:grpSpPr>
          <a:xfrm rot="2699999">
            <a:off x="6253855" y="4830981"/>
            <a:ext cx="1208168" cy="625038"/>
            <a:chOff x="0" y="0"/>
            <a:chExt cx="829739" cy="429260"/>
          </a:xfrm>
        </p:grpSpPr>
        <p:sp>
          <p:nvSpPr>
            <p:cNvPr id="4" name="Freeform 4"/>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grpSp>
        <p:nvGrpSpPr>
          <p:cNvPr id="5" name="Group 5"/>
          <p:cNvGrpSpPr/>
          <p:nvPr/>
        </p:nvGrpSpPr>
        <p:grpSpPr>
          <a:xfrm rot="-2700000">
            <a:off x="3207702" y="6824377"/>
            <a:ext cx="1208168" cy="625038"/>
            <a:chOff x="0" y="0"/>
            <a:chExt cx="829739" cy="429260"/>
          </a:xfrm>
        </p:grpSpPr>
        <p:sp>
          <p:nvSpPr>
            <p:cNvPr id="6" name="Freeform 6"/>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grpSp>
        <p:nvGrpSpPr>
          <p:cNvPr id="7" name="Group 7"/>
          <p:cNvGrpSpPr/>
          <p:nvPr/>
        </p:nvGrpSpPr>
        <p:grpSpPr>
          <a:xfrm rot="8100000">
            <a:off x="11378721" y="4830981"/>
            <a:ext cx="1208168" cy="625038"/>
            <a:chOff x="0" y="0"/>
            <a:chExt cx="829739" cy="429260"/>
          </a:xfrm>
        </p:grpSpPr>
        <p:sp>
          <p:nvSpPr>
            <p:cNvPr id="8" name="Freeform 8"/>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grpSp>
        <p:nvGrpSpPr>
          <p:cNvPr id="9" name="Group 9"/>
          <p:cNvGrpSpPr/>
          <p:nvPr/>
        </p:nvGrpSpPr>
        <p:grpSpPr>
          <a:xfrm rot="-6451744">
            <a:off x="16175265" y="6388060"/>
            <a:ext cx="1208168" cy="625038"/>
            <a:chOff x="0" y="0"/>
            <a:chExt cx="829739" cy="429260"/>
          </a:xfrm>
        </p:grpSpPr>
        <p:sp>
          <p:nvSpPr>
            <p:cNvPr id="10" name="Freeform 10"/>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sp>
        <p:nvSpPr>
          <p:cNvPr id="11" name="TextBox 11"/>
          <p:cNvSpPr txBox="1"/>
          <p:nvPr/>
        </p:nvSpPr>
        <p:spPr>
          <a:xfrm>
            <a:off x="5958790" y="857250"/>
            <a:ext cx="6370421" cy="1540131"/>
          </a:xfrm>
          <a:prstGeom prst="rect">
            <a:avLst/>
          </a:prstGeom>
        </p:spPr>
        <p:txBody>
          <a:bodyPr lIns="0" tIns="0" rIns="0" bIns="0" rtlCol="0" anchor="t">
            <a:spAutoFit/>
          </a:bodyPr>
          <a:lstStyle/>
          <a:p>
            <a:pPr>
              <a:lnSpc>
                <a:spcPts val="12775"/>
              </a:lnSpc>
              <a:spcBef>
                <a:spcPct val="0"/>
              </a:spcBef>
            </a:pPr>
            <a:r>
              <a:rPr lang="en-US" sz="9125" b="0" i="0">
                <a:solidFill>
                  <a:srgbClr val="000000"/>
                </a:solidFill>
                <a:latin typeface="Open Sans Extra Bold"/>
              </a:rPr>
              <a:t>Key Words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4120506"/>
            <a:ext cx="16230600" cy="3745523"/>
          </a:xfrm>
          <a:prstGeom prst="rect">
            <a:avLst/>
          </a:prstGeom>
        </p:spPr>
      </p:pic>
      <p:sp>
        <p:nvSpPr>
          <p:cNvPr id="3" name="TextBox 3"/>
          <p:cNvSpPr txBox="1"/>
          <p:nvPr/>
        </p:nvSpPr>
        <p:spPr>
          <a:xfrm>
            <a:off x="5958790" y="857250"/>
            <a:ext cx="6370421" cy="1540131"/>
          </a:xfrm>
          <a:prstGeom prst="rect">
            <a:avLst/>
          </a:prstGeom>
        </p:spPr>
        <p:txBody>
          <a:bodyPr lIns="0" tIns="0" rIns="0" bIns="0" rtlCol="0" anchor="t">
            <a:spAutoFit/>
          </a:bodyPr>
          <a:lstStyle/>
          <a:p>
            <a:pPr>
              <a:lnSpc>
                <a:spcPts val="12775"/>
              </a:lnSpc>
              <a:spcBef>
                <a:spcPct val="0"/>
              </a:spcBef>
            </a:pPr>
            <a:r>
              <a:rPr lang="en-US" sz="9125" b="0" i="0">
                <a:solidFill>
                  <a:srgbClr val="000000"/>
                </a:solidFill>
                <a:latin typeface="Open Sans Extra Bold"/>
              </a:rPr>
              <a:t>Key Words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411357" y="4244518"/>
            <a:ext cx="15847943" cy="3689122"/>
          </a:xfrm>
          <a:prstGeom prst="rect">
            <a:avLst/>
          </a:prstGeom>
        </p:spPr>
      </p:pic>
      <p:sp>
        <p:nvSpPr>
          <p:cNvPr id="3" name="TextBox 3"/>
          <p:cNvSpPr txBox="1"/>
          <p:nvPr/>
        </p:nvSpPr>
        <p:spPr>
          <a:xfrm>
            <a:off x="5958790" y="857250"/>
            <a:ext cx="6370421" cy="1540131"/>
          </a:xfrm>
          <a:prstGeom prst="rect">
            <a:avLst/>
          </a:prstGeom>
        </p:spPr>
        <p:txBody>
          <a:bodyPr lIns="0" tIns="0" rIns="0" bIns="0" rtlCol="0" anchor="t">
            <a:spAutoFit/>
          </a:bodyPr>
          <a:lstStyle/>
          <a:p>
            <a:pPr>
              <a:lnSpc>
                <a:spcPts val="12775"/>
              </a:lnSpc>
              <a:spcBef>
                <a:spcPct val="0"/>
              </a:spcBef>
            </a:pPr>
            <a:r>
              <a:rPr lang="en-US" sz="9125" b="0" i="0">
                <a:solidFill>
                  <a:srgbClr val="000000"/>
                </a:solidFill>
                <a:latin typeface="Open Sans Extra Bold"/>
              </a:rPr>
              <a:t>Key Words</a:t>
            </a:r>
          </a:p>
        </p:txBody>
      </p:sp>
      <p:grpSp>
        <p:nvGrpSpPr>
          <p:cNvPr id="4" name="Group 4"/>
          <p:cNvGrpSpPr/>
          <p:nvPr/>
        </p:nvGrpSpPr>
        <p:grpSpPr>
          <a:xfrm rot="-2700000">
            <a:off x="5831946" y="7894624"/>
            <a:ext cx="1208168" cy="625038"/>
            <a:chOff x="0" y="0"/>
            <a:chExt cx="829739" cy="429260"/>
          </a:xfrm>
        </p:grpSpPr>
        <p:sp>
          <p:nvSpPr>
            <p:cNvPr id="5" name="Freeform 5"/>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grpSp>
        <p:nvGrpSpPr>
          <p:cNvPr id="6" name="Group 6"/>
          <p:cNvGrpSpPr/>
          <p:nvPr/>
        </p:nvGrpSpPr>
        <p:grpSpPr>
          <a:xfrm rot="2699999">
            <a:off x="6253278" y="5128424"/>
            <a:ext cx="1208168" cy="625038"/>
            <a:chOff x="0" y="0"/>
            <a:chExt cx="829739" cy="429260"/>
          </a:xfrm>
        </p:grpSpPr>
        <p:sp>
          <p:nvSpPr>
            <p:cNvPr id="7" name="Freeform 7"/>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grpSp>
        <p:nvGrpSpPr>
          <p:cNvPr id="8" name="Group 8"/>
          <p:cNvGrpSpPr/>
          <p:nvPr/>
        </p:nvGrpSpPr>
        <p:grpSpPr>
          <a:xfrm rot="8100000">
            <a:off x="13753982" y="3856739"/>
            <a:ext cx="1208168" cy="625038"/>
            <a:chOff x="0" y="0"/>
            <a:chExt cx="829739" cy="429260"/>
          </a:xfrm>
        </p:grpSpPr>
        <p:sp>
          <p:nvSpPr>
            <p:cNvPr id="9" name="Freeform 9"/>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grpSp>
        <p:nvGrpSpPr>
          <p:cNvPr id="10" name="Group 10"/>
          <p:cNvGrpSpPr/>
          <p:nvPr/>
        </p:nvGrpSpPr>
        <p:grpSpPr>
          <a:xfrm rot="8100000">
            <a:off x="11442591" y="5128424"/>
            <a:ext cx="1208168" cy="625038"/>
            <a:chOff x="0" y="0"/>
            <a:chExt cx="829739" cy="429260"/>
          </a:xfrm>
        </p:grpSpPr>
        <p:sp>
          <p:nvSpPr>
            <p:cNvPr id="11" name="Freeform 11"/>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grpSp>
        <p:nvGrpSpPr>
          <p:cNvPr id="12" name="Group 12"/>
          <p:cNvGrpSpPr/>
          <p:nvPr/>
        </p:nvGrpSpPr>
        <p:grpSpPr>
          <a:xfrm rot="3250708">
            <a:off x="9188052" y="3832151"/>
            <a:ext cx="1208168" cy="625038"/>
            <a:chOff x="0" y="0"/>
            <a:chExt cx="829739" cy="429260"/>
          </a:xfrm>
        </p:grpSpPr>
        <p:sp>
          <p:nvSpPr>
            <p:cNvPr id="13" name="Freeform 13"/>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grpSp>
        <p:nvGrpSpPr>
          <p:cNvPr id="14" name="Group 14"/>
          <p:cNvGrpSpPr/>
          <p:nvPr/>
        </p:nvGrpSpPr>
        <p:grpSpPr>
          <a:xfrm rot="-6982943">
            <a:off x="13450519" y="7860864"/>
            <a:ext cx="1208168" cy="625038"/>
            <a:chOff x="0" y="0"/>
            <a:chExt cx="829739" cy="429260"/>
          </a:xfrm>
        </p:grpSpPr>
        <p:sp>
          <p:nvSpPr>
            <p:cNvPr id="15" name="Freeform 15"/>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grpSp>
        <p:nvGrpSpPr>
          <p:cNvPr id="16" name="Group 16"/>
          <p:cNvGrpSpPr/>
          <p:nvPr/>
        </p:nvGrpSpPr>
        <p:grpSpPr>
          <a:xfrm rot="-4450998">
            <a:off x="11259790" y="7912880"/>
            <a:ext cx="1208168" cy="625038"/>
            <a:chOff x="0" y="0"/>
            <a:chExt cx="829739" cy="429260"/>
          </a:xfrm>
        </p:grpSpPr>
        <p:sp>
          <p:nvSpPr>
            <p:cNvPr id="17" name="Freeform 17"/>
            <p:cNvSpPr/>
            <p:nvPr/>
          </p:nvSpPr>
          <p:spPr>
            <a:xfrm>
              <a:off x="0" y="-5080"/>
              <a:ext cx="829739" cy="434340"/>
            </a:xfrm>
            <a:custGeom>
              <a:avLst/>
              <a:gdLst/>
              <a:ahLst/>
              <a:cxnLst/>
              <a:rect l="l" t="t" r="r" b="b"/>
              <a:pathLst>
                <a:path w="829739" h="434340">
                  <a:moveTo>
                    <a:pt x="811959" y="187960"/>
                  </a:moveTo>
                  <a:lnTo>
                    <a:pt x="550339" y="11430"/>
                  </a:lnTo>
                  <a:cubicBezTo>
                    <a:pt x="532559" y="0"/>
                    <a:pt x="509699" y="3810"/>
                    <a:pt x="496999" y="21590"/>
                  </a:cubicBezTo>
                  <a:cubicBezTo>
                    <a:pt x="485569" y="39370"/>
                    <a:pt x="489379" y="62230"/>
                    <a:pt x="507159" y="74930"/>
                  </a:cubicBezTo>
                  <a:lnTo>
                    <a:pt x="665909" y="181610"/>
                  </a:lnTo>
                  <a:lnTo>
                    <a:pt x="0" y="181610"/>
                  </a:lnTo>
                  <a:lnTo>
                    <a:pt x="0" y="257810"/>
                  </a:lnTo>
                  <a:lnTo>
                    <a:pt x="665909" y="257810"/>
                  </a:lnTo>
                  <a:lnTo>
                    <a:pt x="507159" y="364490"/>
                  </a:lnTo>
                  <a:cubicBezTo>
                    <a:pt x="489379" y="375920"/>
                    <a:pt x="485569" y="400050"/>
                    <a:pt x="496999" y="417830"/>
                  </a:cubicBezTo>
                  <a:cubicBezTo>
                    <a:pt x="504619" y="429260"/>
                    <a:pt x="516049" y="434340"/>
                    <a:pt x="528749" y="434340"/>
                  </a:cubicBezTo>
                  <a:cubicBezTo>
                    <a:pt x="536369" y="434340"/>
                    <a:pt x="543989" y="431800"/>
                    <a:pt x="550339" y="427990"/>
                  </a:cubicBezTo>
                  <a:lnTo>
                    <a:pt x="813229" y="251460"/>
                  </a:lnTo>
                  <a:cubicBezTo>
                    <a:pt x="823389" y="243840"/>
                    <a:pt x="829739" y="232410"/>
                    <a:pt x="829739" y="219710"/>
                  </a:cubicBezTo>
                  <a:cubicBezTo>
                    <a:pt x="829739" y="207010"/>
                    <a:pt x="823389" y="195580"/>
                    <a:pt x="811959" y="187960"/>
                  </a:cubicBezTo>
                  <a:close/>
                </a:path>
              </a:pathLst>
            </a:custGeom>
            <a:solidFill>
              <a:srgbClr val="000000"/>
            </a:solid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t="20237" r="62" b="23547"/>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561566" y="857250"/>
            <a:ext cx="15164867" cy="1494568"/>
          </a:xfrm>
          <a:prstGeom prst="rect">
            <a:avLst/>
          </a:prstGeom>
        </p:spPr>
        <p:txBody>
          <a:bodyPr lIns="0" tIns="0" rIns="0" bIns="0" rtlCol="0" anchor="t">
            <a:spAutoFit/>
          </a:bodyPr>
          <a:lstStyle/>
          <a:p>
            <a:pPr algn="ctr">
              <a:lnSpc>
                <a:spcPts val="12319"/>
              </a:lnSpc>
              <a:spcBef>
                <a:spcPct val="0"/>
              </a:spcBef>
            </a:pPr>
            <a:r>
              <a:rPr lang="en-US" sz="8800" b="0" i="0">
                <a:solidFill>
                  <a:srgbClr val="000000"/>
                </a:solidFill>
                <a:latin typeface="Open Sans Extra Bold"/>
              </a:rPr>
              <a:t>Introduction</a:t>
            </a:r>
          </a:p>
        </p:txBody>
      </p:sp>
      <p:sp>
        <p:nvSpPr>
          <p:cNvPr id="3" name="TextBox 3"/>
          <p:cNvSpPr txBox="1"/>
          <p:nvPr/>
        </p:nvSpPr>
        <p:spPr>
          <a:xfrm>
            <a:off x="1230344" y="2768273"/>
            <a:ext cx="15827312" cy="6490027"/>
          </a:xfrm>
          <a:prstGeom prst="rect">
            <a:avLst/>
          </a:prstGeom>
        </p:spPr>
        <p:txBody>
          <a:bodyPr lIns="0" tIns="0" rIns="0" bIns="0" rtlCol="0" anchor="t">
            <a:spAutoFit/>
          </a:bodyPr>
          <a:lstStyle/>
          <a:p>
            <a:pPr marL="792480" lvl="1" indent="-396240">
              <a:lnSpc>
                <a:spcPts val="6719"/>
              </a:lnSpc>
              <a:buFont typeface="Arial"/>
              <a:buChar char="•"/>
            </a:pPr>
            <a:r>
              <a:rPr lang="en-US" sz="4800" b="0" i="0">
                <a:solidFill>
                  <a:srgbClr val="000000"/>
                </a:solidFill>
                <a:latin typeface="Open Sans"/>
              </a:rPr>
              <a:t>Once you have focused in on exactly what you need to answer... You need an introduction.</a:t>
            </a:r>
          </a:p>
          <a:p>
            <a:pPr marL="792480" lvl="1" indent="-396240">
              <a:lnSpc>
                <a:spcPts val="6719"/>
              </a:lnSpc>
              <a:buFont typeface="Arial"/>
              <a:buChar char="•"/>
            </a:pPr>
            <a:r>
              <a:rPr lang="en-US" sz="4800" b="0" i="0">
                <a:solidFill>
                  <a:srgbClr val="000000"/>
                </a:solidFill>
                <a:latin typeface="Open Sans"/>
              </a:rPr>
              <a:t>Your introduction will begin with a sentence that states the question as a statement.</a:t>
            </a:r>
          </a:p>
          <a:p>
            <a:pPr marL="792480" lvl="1" indent="-396240">
              <a:lnSpc>
                <a:spcPts val="6719"/>
              </a:lnSpc>
              <a:buFont typeface="Arial"/>
              <a:buChar char="•"/>
            </a:pPr>
            <a:r>
              <a:rPr lang="en-US" sz="4800" b="0" i="0">
                <a:solidFill>
                  <a:srgbClr val="000000"/>
                </a:solidFill>
                <a:latin typeface="Open Sans"/>
              </a:rPr>
              <a:t>The sentence will also need to have the key words included...</a:t>
            </a:r>
          </a:p>
          <a:p>
            <a:pPr marL="792480" lvl="1" indent="-396240">
              <a:lnSpc>
                <a:spcPts val="6719"/>
              </a:lnSpc>
              <a:buFont typeface="Arial"/>
              <a:buChar char="•"/>
            </a:pPr>
            <a:r>
              <a:rPr lang="en-US" sz="4800" b="0" i="0">
                <a:solidFill>
                  <a:srgbClr val="000000"/>
                </a:solidFill>
                <a:latin typeface="Open Sans"/>
              </a:rPr>
              <a:t>You will then end your introduction by stating "this essay will examine..." the key words in detail.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471</Words>
  <Application>Microsoft Macintosh PowerPoint</Application>
  <PresentationFormat>Custom</PresentationFormat>
  <Paragraphs>39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Open Sans Extra Bold</vt:lpstr>
      <vt:lpstr>Open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an essay P.E.E Method</dc:title>
  <cp:lastModifiedBy>Barbara Njau</cp:lastModifiedBy>
  <cp:revision>2</cp:revision>
  <dcterms:created xsi:type="dcterms:W3CDTF">2006-08-16T00:00:00Z</dcterms:created>
  <dcterms:modified xsi:type="dcterms:W3CDTF">2019-11-14T13:00:05Z</dcterms:modified>
  <dc:identifier>DADrK1zRBjQ</dc:identifier>
</cp:coreProperties>
</file>