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10" Type="http://schemas.openxmlformats.org/officeDocument/2006/relationships/image" Target="../media/image16.svg"/><Relationship Id="rId4" Type="http://schemas.openxmlformats.org/officeDocument/2006/relationships/image" Target="../media/image10.svg"/><Relationship Id="rId9" Type="http://schemas.openxmlformats.org/officeDocument/2006/relationships/image" Target="../media/image15.pn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svg"/><Relationship Id="rId3" Type="http://schemas.openxmlformats.org/officeDocument/2006/relationships/image" Target="../media/image11.png"/><Relationship Id="rId7" Type="http://schemas.openxmlformats.org/officeDocument/2006/relationships/image" Target="../media/image21.png"/><Relationship Id="rId2" Type="http://schemas.openxmlformats.org/officeDocument/2006/relationships/image" Target="../media/image18.svg"/><Relationship Id="rId1" Type="http://schemas.openxmlformats.org/officeDocument/2006/relationships/image" Target="../media/image17.png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12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10" Type="http://schemas.openxmlformats.org/officeDocument/2006/relationships/image" Target="../media/image16.svg"/><Relationship Id="rId4" Type="http://schemas.openxmlformats.org/officeDocument/2006/relationships/image" Target="../media/image10.svg"/><Relationship Id="rId9" Type="http://schemas.openxmlformats.org/officeDocument/2006/relationships/image" Target="../media/image15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svg"/><Relationship Id="rId3" Type="http://schemas.openxmlformats.org/officeDocument/2006/relationships/image" Target="../media/image11.png"/><Relationship Id="rId7" Type="http://schemas.openxmlformats.org/officeDocument/2006/relationships/image" Target="../media/image21.png"/><Relationship Id="rId2" Type="http://schemas.openxmlformats.org/officeDocument/2006/relationships/image" Target="../media/image18.svg"/><Relationship Id="rId1" Type="http://schemas.openxmlformats.org/officeDocument/2006/relationships/image" Target="../media/image17.png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12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AA7904-2DF9-4B2B-9763-22CF030D87CC}" type="doc">
      <dgm:prSet loTypeId="urn:microsoft.com/office/officeart/2018/2/layout/IconVerticalSolidList" loCatId="icon" qsTypeId="urn:microsoft.com/office/officeart/2005/8/quickstyle/simple4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35AD564B-3A83-4AAC-8AB5-E203F220FCDD}">
      <dgm:prSet/>
      <dgm:spPr/>
      <dgm:t>
        <a:bodyPr/>
        <a:lstStyle/>
        <a:p>
          <a:r>
            <a:rPr lang="en-US"/>
            <a:t>Profitability</a:t>
          </a:r>
        </a:p>
      </dgm:t>
    </dgm:pt>
    <dgm:pt modelId="{582D0460-11EC-4EAC-BDE5-534BF53194F9}" type="parTrans" cxnId="{EFC0D099-5342-41AA-A8E0-C3B6B92D57E1}">
      <dgm:prSet/>
      <dgm:spPr/>
      <dgm:t>
        <a:bodyPr/>
        <a:lstStyle/>
        <a:p>
          <a:endParaRPr lang="en-US"/>
        </a:p>
      </dgm:t>
    </dgm:pt>
    <dgm:pt modelId="{A5296C02-043C-4F33-98BE-F9407A2FE3C0}" type="sibTrans" cxnId="{EFC0D099-5342-41AA-A8E0-C3B6B92D57E1}">
      <dgm:prSet/>
      <dgm:spPr/>
      <dgm:t>
        <a:bodyPr/>
        <a:lstStyle/>
        <a:p>
          <a:endParaRPr lang="en-US"/>
        </a:p>
      </dgm:t>
    </dgm:pt>
    <dgm:pt modelId="{53C297AA-E7B6-43F2-9E47-A16665214068}">
      <dgm:prSet/>
      <dgm:spPr/>
      <dgm:t>
        <a:bodyPr/>
        <a:lstStyle/>
        <a:p>
          <a:r>
            <a:rPr lang="en-US"/>
            <a:t>Financial Healthy</a:t>
          </a:r>
        </a:p>
      </dgm:t>
    </dgm:pt>
    <dgm:pt modelId="{5147EE40-3840-4EEB-9042-E201BF4AC38E}" type="parTrans" cxnId="{7BD0C86A-6ACF-42D8-80B0-763F6B8F9780}">
      <dgm:prSet/>
      <dgm:spPr/>
      <dgm:t>
        <a:bodyPr/>
        <a:lstStyle/>
        <a:p>
          <a:endParaRPr lang="en-US"/>
        </a:p>
      </dgm:t>
    </dgm:pt>
    <dgm:pt modelId="{6845291F-2409-4E79-A566-31D53D0F3540}" type="sibTrans" cxnId="{7BD0C86A-6ACF-42D8-80B0-763F6B8F9780}">
      <dgm:prSet/>
      <dgm:spPr/>
      <dgm:t>
        <a:bodyPr/>
        <a:lstStyle/>
        <a:p>
          <a:endParaRPr lang="en-US"/>
        </a:p>
      </dgm:t>
    </dgm:pt>
    <dgm:pt modelId="{29E3A426-656E-4A71-A145-2906FB02ED4D}">
      <dgm:prSet/>
      <dgm:spPr/>
      <dgm:t>
        <a:bodyPr/>
        <a:lstStyle/>
        <a:p>
          <a:r>
            <a:rPr lang="en-US"/>
            <a:t>Quality Of Management</a:t>
          </a:r>
        </a:p>
      </dgm:t>
    </dgm:pt>
    <dgm:pt modelId="{6EF185D1-6F35-4840-ABBF-AD1C4297DF9E}" type="parTrans" cxnId="{9294FDD2-C121-4692-8016-059B0402D2C4}">
      <dgm:prSet/>
      <dgm:spPr/>
      <dgm:t>
        <a:bodyPr/>
        <a:lstStyle/>
        <a:p>
          <a:endParaRPr lang="en-US"/>
        </a:p>
      </dgm:t>
    </dgm:pt>
    <dgm:pt modelId="{E35B3195-9A48-4559-BAB7-793141565CFB}" type="sibTrans" cxnId="{9294FDD2-C121-4692-8016-059B0402D2C4}">
      <dgm:prSet/>
      <dgm:spPr/>
      <dgm:t>
        <a:bodyPr/>
        <a:lstStyle/>
        <a:p>
          <a:endParaRPr lang="en-US"/>
        </a:p>
      </dgm:t>
    </dgm:pt>
    <dgm:pt modelId="{A7B67C12-DEDE-40BE-B3F6-E072DE00F96F}">
      <dgm:prSet/>
      <dgm:spPr/>
      <dgm:t>
        <a:bodyPr/>
        <a:lstStyle/>
        <a:p>
          <a:r>
            <a:rPr lang="en-US"/>
            <a:t>Economic Moats</a:t>
          </a:r>
        </a:p>
      </dgm:t>
    </dgm:pt>
    <dgm:pt modelId="{671FB458-0388-4634-93BD-F42DE03ACDDE}" type="parTrans" cxnId="{C814725B-7835-41A0-A1CA-8E2ECC71FC78}">
      <dgm:prSet/>
      <dgm:spPr/>
      <dgm:t>
        <a:bodyPr/>
        <a:lstStyle/>
        <a:p>
          <a:endParaRPr lang="en-US"/>
        </a:p>
      </dgm:t>
    </dgm:pt>
    <dgm:pt modelId="{8E9595C6-5814-4A57-9604-EE6C2C16BAAE}" type="sibTrans" cxnId="{C814725B-7835-41A0-A1CA-8E2ECC71FC78}">
      <dgm:prSet/>
      <dgm:spPr/>
      <dgm:t>
        <a:bodyPr/>
        <a:lstStyle/>
        <a:p>
          <a:endParaRPr lang="en-US"/>
        </a:p>
      </dgm:t>
    </dgm:pt>
    <dgm:pt modelId="{722427EE-451D-4E52-B1B2-29D547B04EE6}">
      <dgm:prSet/>
      <dgm:spPr/>
      <dgm:t>
        <a:bodyPr/>
        <a:lstStyle/>
        <a:p>
          <a:r>
            <a:rPr lang="en-US"/>
            <a:t>Stock Valuations</a:t>
          </a:r>
        </a:p>
      </dgm:t>
    </dgm:pt>
    <dgm:pt modelId="{13E7E9BD-F88F-4BE3-B228-EDAE16BC98D4}" type="parTrans" cxnId="{4A10F952-06F8-4AF1-8DBA-B0ACA075A341}">
      <dgm:prSet/>
      <dgm:spPr/>
      <dgm:t>
        <a:bodyPr/>
        <a:lstStyle/>
        <a:p>
          <a:endParaRPr lang="en-US"/>
        </a:p>
      </dgm:t>
    </dgm:pt>
    <dgm:pt modelId="{F99494B5-6F6B-4F01-A3D5-9E8313A7FC46}" type="sibTrans" cxnId="{4A10F952-06F8-4AF1-8DBA-B0ACA075A341}">
      <dgm:prSet/>
      <dgm:spPr/>
      <dgm:t>
        <a:bodyPr/>
        <a:lstStyle/>
        <a:p>
          <a:endParaRPr lang="en-US"/>
        </a:p>
      </dgm:t>
    </dgm:pt>
    <dgm:pt modelId="{144874D1-91F2-4284-AEA5-97B1EBF0CD6B}" type="pres">
      <dgm:prSet presAssocID="{21AA7904-2DF9-4B2B-9763-22CF030D87CC}" presName="root" presStyleCnt="0">
        <dgm:presLayoutVars>
          <dgm:dir/>
          <dgm:resizeHandles val="exact"/>
        </dgm:presLayoutVars>
      </dgm:prSet>
      <dgm:spPr/>
    </dgm:pt>
    <dgm:pt modelId="{7458A64E-126E-4D71-9C01-4D3ACAC80CB7}" type="pres">
      <dgm:prSet presAssocID="{35AD564B-3A83-4AAC-8AB5-E203F220FCDD}" presName="compNode" presStyleCnt="0"/>
      <dgm:spPr/>
    </dgm:pt>
    <dgm:pt modelId="{5835FA89-B729-48BD-9C5E-11E672548D01}" type="pres">
      <dgm:prSet presAssocID="{35AD564B-3A83-4AAC-8AB5-E203F220FCDD}" presName="bgRect" presStyleLbl="bgShp" presStyleIdx="0" presStyleCnt="5"/>
      <dgm:spPr/>
    </dgm:pt>
    <dgm:pt modelId="{9A113847-41CB-4BA2-A25A-52D4E7B57DB8}" type="pres">
      <dgm:prSet presAssocID="{35AD564B-3A83-4AAC-8AB5-E203F220FCDD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D8D30723-065E-4FC8-886A-036605FA9D3C}" type="pres">
      <dgm:prSet presAssocID="{35AD564B-3A83-4AAC-8AB5-E203F220FCDD}" presName="spaceRect" presStyleCnt="0"/>
      <dgm:spPr/>
    </dgm:pt>
    <dgm:pt modelId="{D6AA9FE8-7DF5-4B36-9AA0-8971466B4391}" type="pres">
      <dgm:prSet presAssocID="{35AD564B-3A83-4AAC-8AB5-E203F220FCDD}" presName="parTx" presStyleLbl="revTx" presStyleIdx="0" presStyleCnt="5">
        <dgm:presLayoutVars>
          <dgm:chMax val="0"/>
          <dgm:chPref val="0"/>
        </dgm:presLayoutVars>
      </dgm:prSet>
      <dgm:spPr/>
    </dgm:pt>
    <dgm:pt modelId="{93A7841B-9204-4538-B426-072D40133D4D}" type="pres">
      <dgm:prSet presAssocID="{A5296C02-043C-4F33-98BE-F9407A2FE3C0}" presName="sibTrans" presStyleCnt="0"/>
      <dgm:spPr/>
    </dgm:pt>
    <dgm:pt modelId="{EFD69D99-0CA9-4A34-9D12-D52C25A74181}" type="pres">
      <dgm:prSet presAssocID="{53C297AA-E7B6-43F2-9E47-A16665214068}" presName="compNode" presStyleCnt="0"/>
      <dgm:spPr/>
    </dgm:pt>
    <dgm:pt modelId="{7AAE11AB-8161-460C-9909-F3966A6FE8B4}" type="pres">
      <dgm:prSet presAssocID="{53C297AA-E7B6-43F2-9E47-A16665214068}" presName="bgRect" presStyleLbl="bgShp" presStyleIdx="1" presStyleCnt="5"/>
      <dgm:spPr/>
    </dgm:pt>
    <dgm:pt modelId="{A287F62A-6062-4E18-87A9-4C99873C823F}" type="pres">
      <dgm:prSet presAssocID="{53C297AA-E7B6-43F2-9E47-A16665214068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ruit Bowl"/>
        </a:ext>
      </dgm:extLst>
    </dgm:pt>
    <dgm:pt modelId="{0EAC0313-008C-4DBC-94AD-8A8B42724229}" type="pres">
      <dgm:prSet presAssocID="{53C297AA-E7B6-43F2-9E47-A16665214068}" presName="spaceRect" presStyleCnt="0"/>
      <dgm:spPr/>
    </dgm:pt>
    <dgm:pt modelId="{62C0C83F-F41B-4EA8-BD0A-C348788A8551}" type="pres">
      <dgm:prSet presAssocID="{53C297AA-E7B6-43F2-9E47-A16665214068}" presName="parTx" presStyleLbl="revTx" presStyleIdx="1" presStyleCnt="5">
        <dgm:presLayoutVars>
          <dgm:chMax val="0"/>
          <dgm:chPref val="0"/>
        </dgm:presLayoutVars>
      </dgm:prSet>
      <dgm:spPr/>
    </dgm:pt>
    <dgm:pt modelId="{F8BE3CB6-5597-48D2-9665-C6F116476F3F}" type="pres">
      <dgm:prSet presAssocID="{6845291F-2409-4E79-A566-31D53D0F3540}" presName="sibTrans" presStyleCnt="0"/>
      <dgm:spPr/>
    </dgm:pt>
    <dgm:pt modelId="{A9940A63-4AE3-431D-BCA9-7A4D4A499980}" type="pres">
      <dgm:prSet presAssocID="{29E3A426-656E-4A71-A145-2906FB02ED4D}" presName="compNode" presStyleCnt="0"/>
      <dgm:spPr/>
    </dgm:pt>
    <dgm:pt modelId="{6A76EF4E-2CF2-4EBB-9FE6-76ED81CE0220}" type="pres">
      <dgm:prSet presAssocID="{29E3A426-656E-4A71-A145-2906FB02ED4D}" presName="bgRect" presStyleLbl="bgShp" presStyleIdx="2" presStyleCnt="5"/>
      <dgm:spPr/>
    </dgm:pt>
    <dgm:pt modelId="{E789DBBE-AEDD-42FF-8BFC-8FA5BFFD4E6F}" type="pres">
      <dgm:prSet presAssocID="{29E3A426-656E-4A71-A145-2906FB02ED4D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 of People"/>
        </a:ext>
      </dgm:extLst>
    </dgm:pt>
    <dgm:pt modelId="{8124DAF6-F1B9-4E00-99AA-C4ED4CF85EBA}" type="pres">
      <dgm:prSet presAssocID="{29E3A426-656E-4A71-A145-2906FB02ED4D}" presName="spaceRect" presStyleCnt="0"/>
      <dgm:spPr/>
    </dgm:pt>
    <dgm:pt modelId="{104CECEE-4A50-4D05-90D1-AC3F5EABD06A}" type="pres">
      <dgm:prSet presAssocID="{29E3A426-656E-4A71-A145-2906FB02ED4D}" presName="parTx" presStyleLbl="revTx" presStyleIdx="2" presStyleCnt="5">
        <dgm:presLayoutVars>
          <dgm:chMax val="0"/>
          <dgm:chPref val="0"/>
        </dgm:presLayoutVars>
      </dgm:prSet>
      <dgm:spPr/>
    </dgm:pt>
    <dgm:pt modelId="{D22E0EC9-C854-4A91-A29F-4E434251D8BA}" type="pres">
      <dgm:prSet presAssocID="{E35B3195-9A48-4559-BAB7-793141565CFB}" presName="sibTrans" presStyleCnt="0"/>
      <dgm:spPr/>
    </dgm:pt>
    <dgm:pt modelId="{D26CC4AB-BDB9-4883-8122-5FD4E0608E5A}" type="pres">
      <dgm:prSet presAssocID="{A7B67C12-DEDE-40BE-B3F6-E072DE00F96F}" presName="compNode" presStyleCnt="0"/>
      <dgm:spPr/>
    </dgm:pt>
    <dgm:pt modelId="{C8C5892C-1046-4EB2-9325-ECF74C20E8D8}" type="pres">
      <dgm:prSet presAssocID="{A7B67C12-DEDE-40BE-B3F6-E072DE00F96F}" presName="bgRect" presStyleLbl="bgShp" presStyleIdx="3" presStyleCnt="5"/>
      <dgm:spPr/>
    </dgm:pt>
    <dgm:pt modelId="{DF60087B-AB3E-4BE3-9F3F-E625094DEA6A}" type="pres">
      <dgm:prSet presAssocID="{A7B67C12-DEDE-40BE-B3F6-E072DE00F96F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ins"/>
        </a:ext>
      </dgm:extLst>
    </dgm:pt>
    <dgm:pt modelId="{996C4886-105D-407B-80CC-CB4306F243F1}" type="pres">
      <dgm:prSet presAssocID="{A7B67C12-DEDE-40BE-B3F6-E072DE00F96F}" presName="spaceRect" presStyleCnt="0"/>
      <dgm:spPr/>
    </dgm:pt>
    <dgm:pt modelId="{5D410EFF-E553-4DC1-B495-D67EC2A9D4CD}" type="pres">
      <dgm:prSet presAssocID="{A7B67C12-DEDE-40BE-B3F6-E072DE00F96F}" presName="parTx" presStyleLbl="revTx" presStyleIdx="3" presStyleCnt="5">
        <dgm:presLayoutVars>
          <dgm:chMax val="0"/>
          <dgm:chPref val="0"/>
        </dgm:presLayoutVars>
      </dgm:prSet>
      <dgm:spPr/>
    </dgm:pt>
    <dgm:pt modelId="{65A9E4EF-B83D-4BC0-8E8E-40C458BE60C0}" type="pres">
      <dgm:prSet presAssocID="{8E9595C6-5814-4A57-9604-EE6C2C16BAAE}" presName="sibTrans" presStyleCnt="0"/>
      <dgm:spPr/>
    </dgm:pt>
    <dgm:pt modelId="{7847A132-AF25-4977-BB22-2E540BEE8DC8}" type="pres">
      <dgm:prSet presAssocID="{722427EE-451D-4E52-B1B2-29D547B04EE6}" presName="compNode" presStyleCnt="0"/>
      <dgm:spPr/>
    </dgm:pt>
    <dgm:pt modelId="{368EFE9A-E2BA-4150-932F-BD416D3D5B48}" type="pres">
      <dgm:prSet presAssocID="{722427EE-451D-4E52-B1B2-29D547B04EE6}" presName="bgRect" presStyleLbl="bgShp" presStyleIdx="4" presStyleCnt="5"/>
      <dgm:spPr/>
    </dgm:pt>
    <dgm:pt modelId="{BF8E7E10-0BEF-4F43-B63B-BD5BB7A370AB}" type="pres">
      <dgm:prSet presAssocID="{722427EE-451D-4E52-B1B2-29D547B04EE6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Graph with Downward Trend"/>
        </a:ext>
      </dgm:extLst>
    </dgm:pt>
    <dgm:pt modelId="{2717B8B0-A813-43EA-AFAA-288DB1D56EA2}" type="pres">
      <dgm:prSet presAssocID="{722427EE-451D-4E52-B1B2-29D547B04EE6}" presName="spaceRect" presStyleCnt="0"/>
      <dgm:spPr/>
    </dgm:pt>
    <dgm:pt modelId="{7D5FD712-938B-4D56-8DE6-E4E62488129F}" type="pres">
      <dgm:prSet presAssocID="{722427EE-451D-4E52-B1B2-29D547B04EE6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6D51F205-AC84-4E35-9B87-3F39CD7C7442}" type="presOf" srcId="{21AA7904-2DF9-4B2B-9763-22CF030D87CC}" destId="{144874D1-91F2-4284-AEA5-97B1EBF0CD6B}" srcOrd="0" destOrd="0" presId="urn:microsoft.com/office/officeart/2018/2/layout/IconVerticalSolidList"/>
    <dgm:cxn modelId="{7A328A15-3F65-4A3B-805B-3508E5543595}" type="presOf" srcId="{35AD564B-3A83-4AAC-8AB5-E203F220FCDD}" destId="{D6AA9FE8-7DF5-4B36-9AA0-8971466B4391}" srcOrd="0" destOrd="0" presId="urn:microsoft.com/office/officeart/2018/2/layout/IconVerticalSolidList"/>
    <dgm:cxn modelId="{C814725B-7835-41A0-A1CA-8E2ECC71FC78}" srcId="{21AA7904-2DF9-4B2B-9763-22CF030D87CC}" destId="{A7B67C12-DEDE-40BE-B3F6-E072DE00F96F}" srcOrd="3" destOrd="0" parTransId="{671FB458-0388-4634-93BD-F42DE03ACDDE}" sibTransId="{8E9595C6-5814-4A57-9604-EE6C2C16BAAE}"/>
    <dgm:cxn modelId="{D911BA45-7B26-41D1-B1F8-E2A357869149}" type="presOf" srcId="{29E3A426-656E-4A71-A145-2906FB02ED4D}" destId="{104CECEE-4A50-4D05-90D1-AC3F5EABD06A}" srcOrd="0" destOrd="0" presId="urn:microsoft.com/office/officeart/2018/2/layout/IconVerticalSolidList"/>
    <dgm:cxn modelId="{7BD0C86A-6ACF-42D8-80B0-763F6B8F9780}" srcId="{21AA7904-2DF9-4B2B-9763-22CF030D87CC}" destId="{53C297AA-E7B6-43F2-9E47-A16665214068}" srcOrd="1" destOrd="0" parTransId="{5147EE40-3840-4EEB-9042-E201BF4AC38E}" sibTransId="{6845291F-2409-4E79-A566-31D53D0F3540}"/>
    <dgm:cxn modelId="{4A10F952-06F8-4AF1-8DBA-B0ACA075A341}" srcId="{21AA7904-2DF9-4B2B-9763-22CF030D87CC}" destId="{722427EE-451D-4E52-B1B2-29D547B04EE6}" srcOrd="4" destOrd="0" parTransId="{13E7E9BD-F88F-4BE3-B228-EDAE16BC98D4}" sibTransId="{F99494B5-6F6B-4F01-A3D5-9E8313A7FC46}"/>
    <dgm:cxn modelId="{EFC0D099-5342-41AA-A8E0-C3B6B92D57E1}" srcId="{21AA7904-2DF9-4B2B-9763-22CF030D87CC}" destId="{35AD564B-3A83-4AAC-8AB5-E203F220FCDD}" srcOrd="0" destOrd="0" parTransId="{582D0460-11EC-4EAC-BDE5-534BF53194F9}" sibTransId="{A5296C02-043C-4F33-98BE-F9407A2FE3C0}"/>
    <dgm:cxn modelId="{70F65ABE-0D6F-4E6E-BB58-977905D44AF8}" type="presOf" srcId="{A7B67C12-DEDE-40BE-B3F6-E072DE00F96F}" destId="{5D410EFF-E553-4DC1-B495-D67EC2A9D4CD}" srcOrd="0" destOrd="0" presId="urn:microsoft.com/office/officeart/2018/2/layout/IconVerticalSolidList"/>
    <dgm:cxn modelId="{4C6DAECB-894A-466E-A68E-93B88A7E73E5}" type="presOf" srcId="{53C297AA-E7B6-43F2-9E47-A16665214068}" destId="{62C0C83F-F41B-4EA8-BD0A-C348788A8551}" srcOrd="0" destOrd="0" presId="urn:microsoft.com/office/officeart/2018/2/layout/IconVerticalSolidList"/>
    <dgm:cxn modelId="{9294FDD2-C121-4692-8016-059B0402D2C4}" srcId="{21AA7904-2DF9-4B2B-9763-22CF030D87CC}" destId="{29E3A426-656E-4A71-A145-2906FB02ED4D}" srcOrd="2" destOrd="0" parTransId="{6EF185D1-6F35-4840-ABBF-AD1C4297DF9E}" sibTransId="{E35B3195-9A48-4559-BAB7-793141565CFB}"/>
    <dgm:cxn modelId="{8BF078FF-0967-4793-8211-19FE7EE22903}" type="presOf" srcId="{722427EE-451D-4E52-B1B2-29D547B04EE6}" destId="{7D5FD712-938B-4D56-8DE6-E4E62488129F}" srcOrd="0" destOrd="0" presId="urn:microsoft.com/office/officeart/2018/2/layout/IconVerticalSolidList"/>
    <dgm:cxn modelId="{F2A594C0-0244-4BFD-AB5D-7E85B9F84065}" type="presParOf" srcId="{144874D1-91F2-4284-AEA5-97B1EBF0CD6B}" destId="{7458A64E-126E-4D71-9C01-4D3ACAC80CB7}" srcOrd="0" destOrd="0" presId="urn:microsoft.com/office/officeart/2018/2/layout/IconVerticalSolidList"/>
    <dgm:cxn modelId="{0C98D876-04A0-430B-AB43-0E96B78FB758}" type="presParOf" srcId="{7458A64E-126E-4D71-9C01-4D3ACAC80CB7}" destId="{5835FA89-B729-48BD-9C5E-11E672548D01}" srcOrd="0" destOrd="0" presId="urn:microsoft.com/office/officeart/2018/2/layout/IconVerticalSolidList"/>
    <dgm:cxn modelId="{7A9F283D-F799-4744-9E31-4B048A113B95}" type="presParOf" srcId="{7458A64E-126E-4D71-9C01-4D3ACAC80CB7}" destId="{9A113847-41CB-4BA2-A25A-52D4E7B57DB8}" srcOrd="1" destOrd="0" presId="urn:microsoft.com/office/officeart/2018/2/layout/IconVerticalSolidList"/>
    <dgm:cxn modelId="{54E83133-E558-43F5-BA01-11EF0251AE2C}" type="presParOf" srcId="{7458A64E-126E-4D71-9C01-4D3ACAC80CB7}" destId="{D8D30723-065E-4FC8-886A-036605FA9D3C}" srcOrd="2" destOrd="0" presId="urn:microsoft.com/office/officeart/2018/2/layout/IconVerticalSolidList"/>
    <dgm:cxn modelId="{37F8B78A-5173-472D-BAD0-7369E9825AD9}" type="presParOf" srcId="{7458A64E-126E-4D71-9C01-4D3ACAC80CB7}" destId="{D6AA9FE8-7DF5-4B36-9AA0-8971466B4391}" srcOrd="3" destOrd="0" presId="urn:microsoft.com/office/officeart/2018/2/layout/IconVerticalSolidList"/>
    <dgm:cxn modelId="{30F59B5A-362F-4248-B40E-8097012FE020}" type="presParOf" srcId="{144874D1-91F2-4284-AEA5-97B1EBF0CD6B}" destId="{93A7841B-9204-4538-B426-072D40133D4D}" srcOrd="1" destOrd="0" presId="urn:microsoft.com/office/officeart/2018/2/layout/IconVerticalSolidList"/>
    <dgm:cxn modelId="{98CFB804-0502-4377-9234-7998D134EAF6}" type="presParOf" srcId="{144874D1-91F2-4284-AEA5-97B1EBF0CD6B}" destId="{EFD69D99-0CA9-4A34-9D12-D52C25A74181}" srcOrd="2" destOrd="0" presId="urn:microsoft.com/office/officeart/2018/2/layout/IconVerticalSolidList"/>
    <dgm:cxn modelId="{75BD414C-2E77-4442-8C39-FCF33EB27F8B}" type="presParOf" srcId="{EFD69D99-0CA9-4A34-9D12-D52C25A74181}" destId="{7AAE11AB-8161-460C-9909-F3966A6FE8B4}" srcOrd="0" destOrd="0" presId="urn:microsoft.com/office/officeart/2018/2/layout/IconVerticalSolidList"/>
    <dgm:cxn modelId="{70638F0F-B1E2-406A-89D2-1C90E22AEFC4}" type="presParOf" srcId="{EFD69D99-0CA9-4A34-9D12-D52C25A74181}" destId="{A287F62A-6062-4E18-87A9-4C99873C823F}" srcOrd="1" destOrd="0" presId="urn:microsoft.com/office/officeart/2018/2/layout/IconVerticalSolidList"/>
    <dgm:cxn modelId="{F7DB6076-336C-4EB7-B417-81CDC9B98861}" type="presParOf" srcId="{EFD69D99-0CA9-4A34-9D12-D52C25A74181}" destId="{0EAC0313-008C-4DBC-94AD-8A8B42724229}" srcOrd="2" destOrd="0" presId="urn:microsoft.com/office/officeart/2018/2/layout/IconVerticalSolidList"/>
    <dgm:cxn modelId="{11D3B5B6-39C3-4240-A97B-3D100A040A79}" type="presParOf" srcId="{EFD69D99-0CA9-4A34-9D12-D52C25A74181}" destId="{62C0C83F-F41B-4EA8-BD0A-C348788A8551}" srcOrd="3" destOrd="0" presId="urn:microsoft.com/office/officeart/2018/2/layout/IconVerticalSolidList"/>
    <dgm:cxn modelId="{D5321D15-129F-42AC-A924-D803F3472242}" type="presParOf" srcId="{144874D1-91F2-4284-AEA5-97B1EBF0CD6B}" destId="{F8BE3CB6-5597-48D2-9665-C6F116476F3F}" srcOrd="3" destOrd="0" presId="urn:microsoft.com/office/officeart/2018/2/layout/IconVerticalSolidList"/>
    <dgm:cxn modelId="{E56E9119-3354-4A7E-A74A-8CE1B3841327}" type="presParOf" srcId="{144874D1-91F2-4284-AEA5-97B1EBF0CD6B}" destId="{A9940A63-4AE3-431D-BCA9-7A4D4A499980}" srcOrd="4" destOrd="0" presId="urn:microsoft.com/office/officeart/2018/2/layout/IconVerticalSolidList"/>
    <dgm:cxn modelId="{08ABA32C-0488-427E-95CB-1CADDCCF5737}" type="presParOf" srcId="{A9940A63-4AE3-431D-BCA9-7A4D4A499980}" destId="{6A76EF4E-2CF2-4EBB-9FE6-76ED81CE0220}" srcOrd="0" destOrd="0" presId="urn:microsoft.com/office/officeart/2018/2/layout/IconVerticalSolidList"/>
    <dgm:cxn modelId="{E53DE3D4-0C10-4AC2-BC93-695FEEF94014}" type="presParOf" srcId="{A9940A63-4AE3-431D-BCA9-7A4D4A499980}" destId="{E789DBBE-AEDD-42FF-8BFC-8FA5BFFD4E6F}" srcOrd="1" destOrd="0" presId="urn:microsoft.com/office/officeart/2018/2/layout/IconVerticalSolidList"/>
    <dgm:cxn modelId="{5C6988B1-EE16-454F-8FA2-B63D6226913A}" type="presParOf" srcId="{A9940A63-4AE3-431D-BCA9-7A4D4A499980}" destId="{8124DAF6-F1B9-4E00-99AA-C4ED4CF85EBA}" srcOrd="2" destOrd="0" presId="urn:microsoft.com/office/officeart/2018/2/layout/IconVerticalSolidList"/>
    <dgm:cxn modelId="{122E0D2C-EB7E-4F6C-B505-21C7154FC8E7}" type="presParOf" srcId="{A9940A63-4AE3-431D-BCA9-7A4D4A499980}" destId="{104CECEE-4A50-4D05-90D1-AC3F5EABD06A}" srcOrd="3" destOrd="0" presId="urn:microsoft.com/office/officeart/2018/2/layout/IconVerticalSolidList"/>
    <dgm:cxn modelId="{8FF80257-FDD0-4544-BD0E-95A1DDCDE442}" type="presParOf" srcId="{144874D1-91F2-4284-AEA5-97B1EBF0CD6B}" destId="{D22E0EC9-C854-4A91-A29F-4E434251D8BA}" srcOrd="5" destOrd="0" presId="urn:microsoft.com/office/officeart/2018/2/layout/IconVerticalSolidList"/>
    <dgm:cxn modelId="{7C327999-D7EE-4FAB-80B6-2485ADEEC961}" type="presParOf" srcId="{144874D1-91F2-4284-AEA5-97B1EBF0CD6B}" destId="{D26CC4AB-BDB9-4883-8122-5FD4E0608E5A}" srcOrd="6" destOrd="0" presId="urn:microsoft.com/office/officeart/2018/2/layout/IconVerticalSolidList"/>
    <dgm:cxn modelId="{81872FA2-B6E4-4058-8A85-D5CA9C373903}" type="presParOf" srcId="{D26CC4AB-BDB9-4883-8122-5FD4E0608E5A}" destId="{C8C5892C-1046-4EB2-9325-ECF74C20E8D8}" srcOrd="0" destOrd="0" presId="urn:microsoft.com/office/officeart/2018/2/layout/IconVerticalSolidList"/>
    <dgm:cxn modelId="{87B0E56D-9436-4F1C-9052-5C86E700CC5F}" type="presParOf" srcId="{D26CC4AB-BDB9-4883-8122-5FD4E0608E5A}" destId="{DF60087B-AB3E-4BE3-9F3F-E625094DEA6A}" srcOrd="1" destOrd="0" presId="urn:microsoft.com/office/officeart/2018/2/layout/IconVerticalSolidList"/>
    <dgm:cxn modelId="{7731BD58-6D66-4D34-93B1-4488997F0C3C}" type="presParOf" srcId="{D26CC4AB-BDB9-4883-8122-5FD4E0608E5A}" destId="{996C4886-105D-407B-80CC-CB4306F243F1}" srcOrd="2" destOrd="0" presId="urn:microsoft.com/office/officeart/2018/2/layout/IconVerticalSolidList"/>
    <dgm:cxn modelId="{6CAB4711-083F-47C9-968A-22A52378A01D}" type="presParOf" srcId="{D26CC4AB-BDB9-4883-8122-5FD4E0608E5A}" destId="{5D410EFF-E553-4DC1-B495-D67EC2A9D4CD}" srcOrd="3" destOrd="0" presId="urn:microsoft.com/office/officeart/2018/2/layout/IconVerticalSolidList"/>
    <dgm:cxn modelId="{9E90563E-E2CF-4089-AD7D-AC815C0E74A7}" type="presParOf" srcId="{144874D1-91F2-4284-AEA5-97B1EBF0CD6B}" destId="{65A9E4EF-B83D-4BC0-8E8E-40C458BE60C0}" srcOrd="7" destOrd="0" presId="urn:microsoft.com/office/officeart/2018/2/layout/IconVerticalSolidList"/>
    <dgm:cxn modelId="{36AC97DB-A3BE-4FBD-A0D4-C58B60344BA5}" type="presParOf" srcId="{144874D1-91F2-4284-AEA5-97B1EBF0CD6B}" destId="{7847A132-AF25-4977-BB22-2E540BEE8DC8}" srcOrd="8" destOrd="0" presId="urn:microsoft.com/office/officeart/2018/2/layout/IconVerticalSolidList"/>
    <dgm:cxn modelId="{F3C2EF1B-E453-462A-BC6B-EB30BA78D42D}" type="presParOf" srcId="{7847A132-AF25-4977-BB22-2E540BEE8DC8}" destId="{368EFE9A-E2BA-4150-932F-BD416D3D5B48}" srcOrd="0" destOrd="0" presId="urn:microsoft.com/office/officeart/2018/2/layout/IconVerticalSolidList"/>
    <dgm:cxn modelId="{64D6F899-BCFA-4F4D-A6DF-84B8391FCB78}" type="presParOf" srcId="{7847A132-AF25-4977-BB22-2E540BEE8DC8}" destId="{BF8E7E10-0BEF-4F43-B63B-BD5BB7A370AB}" srcOrd="1" destOrd="0" presId="urn:microsoft.com/office/officeart/2018/2/layout/IconVerticalSolidList"/>
    <dgm:cxn modelId="{07346864-3AA1-4071-A73C-5FCED7D53B17}" type="presParOf" srcId="{7847A132-AF25-4977-BB22-2E540BEE8DC8}" destId="{2717B8B0-A813-43EA-AFAA-288DB1D56EA2}" srcOrd="2" destOrd="0" presId="urn:microsoft.com/office/officeart/2018/2/layout/IconVerticalSolidList"/>
    <dgm:cxn modelId="{888F9075-C157-4660-935D-0696E0A39179}" type="presParOf" srcId="{7847A132-AF25-4977-BB22-2E540BEE8DC8}" destId="{7D5FD712-938B-4D56-8DE6-E4E62488129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876D0C-D514-4684-821C-1FD21D4C21C2}" type="doc">
      <dgm:prSet loTypeId="urn:microsoft.com/office/officeart/2018/5/layout/IconCircleLabelList" loCatId="icon" qsTypeId="urn:microsoft.com/office/officeart/2005/8/quickstyle/simple4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7AED9B15-7C7A-493C-A053-A958CC852173}">
      <dgm:prSet/>
      <dgm:spPr/>
      <dgm:t>
        <a:bodyPr/>
        <a:lstStyle/>
        <a:p>
          <a:pPr>
            <a:defRPr cap="all"/>
          </a:pPr>
          <a:r>
            <a:rPr lang="en-US"/>
            <a:t>S- Seed To Sale</a:t>
          </a:r>
        </a:p>
      </dgm:t>
    </dgm:pt>
    <dgm:pt modelId="{5FE5EFE2-8259-4B22-A517-C00D2EBE84EF}" type="parTrans" cxnId="{9F9CF168-2E17-4DAD-924C-C19573BA26D4}">
      <dgm:prSet/>
      <dgm:spPr/>
      <dgm:t>
        <a:bodyPr/>
        <a:lstStyle/>
        <a:p>
          <a:endParaRPr lang="en-US"/>
        </a:p>
      </dgm:t>
    </dgm:pt>
    <dgm:pt modelId="{BFD750F9-5570-487B-B4BB-28B8F4114599}" type="sibTrans" cxnId="{9F9CF168-2E17-4DAD-924C-C19573BA26D4}">
      <dgm:prSet/>
      <dgm:spPr/>
      <dgm:t>
        <a:bodyPr/>
        <a:lstStyle/>
        <a:p>
          <a:endParaRPr lang="en-US"/>
        </a:p>
      </dgm:t>
    </dgm:pt>
    <dgm:pt modelId="{05547014-173E-4DEF-A04F-E5ABD1C69837}">
      <dgm:prSet/>
      <dgm:spPr/>
      <dgm:t>
        <a:bodyPr/>
        <a:lstStyle/>
        <a:p>
          <a:pPr>
            <a:defRPr cap="all"/>
          </a:pPr>
          <a:r>
            <a:rPr lang="en-US"/>
            <a:t>E- Executive Team</a:t>
          </a:r>
        </a:p>
      </dgm:t>
    </dgm:pt>
    <dgm:pt modelId="{706C000D-F200-42FA-AB6F-96DC408318B9}" type="parTrans" cxnId="{B8D1DF9D-8836-4863-8103-647D4348927C}">
      <dgm:prSet/>
      <dgm:spPr/>
      <dgm:t>
        <a:bodyPr/>
        <a:lstStyle/>
        <a:p>
          <a:endParaRPr lang="en-US"/>
        </a:p>
      </dgm:t>
    </dgm:pt>
    <dgm:pt modelId="{52CECB5A-B78F-4876-90CC-8ACC1406B350}" type="sibTrans" cxnId="{B8D1DF9D-8836-4863-8103-647D4348927C}">
      <dgm:prSet/>
      <dgm:spPr/>
      <dgm:t>
        <a:bodyPr/>
        <a:lstStyle/>
        <a:p>
          <a:endParaRPr lang="en-US"/>
        </a:p>
      </dgm:t>
    </dgm:pt>
    <dgm:pt modelId="{67C696C4-216A-42DA-93DF-15B91F4460D8}">
      <dgm:prSet/>
      <dgm:spPr/>
      <dgm:t>
        <a:bodyPr/>
        <a:lstStyle/>
        <a:p>
          <a:pPr>
            <a:defRPr cap="all"/>
          </a:pPr>
          <a:r>
            <a:rPr lang="en-US"/>
            <a:t>E-Expansion</a:t>
          </a:r>
        </a:p>
      </dgm:t>
    </dgm:pt>
    <dgm:pt modelId="{EBBCCC60-DE51-428A-8F42-ABDFB834C7FA}" type="parTrans" cxnId="{FDC22703-D698-45A5-B475-97CAC26B8C89}">
      <dgm:prSet/>
      <dgm:spPr/>
      <dgm:t>
        <a:bodyPr/>
        <a:lstStyle/>
        <a:p>
          <a:endParaRPr lang="en-US"/>
        </a:p>
      </dgm:t>
    </dgm:pt>
    <dgm:pt modelId="{181BA857-A3D2-4BDB-9BCA-69502E3D1B57}" type="sibTrans" cxnId="{FDC22703-D698-45A5-B475-97CAC26B8C89}">
      <dgm:prSet/>
      <dgm:spPr/>
      <dgm:t>
        <a:bodyPr/>
        <a:lstStyle/>
        <a:p>
          <a:endParaRPr lang="en-US"/>
        </a:p>
      </dgm:t>
    </dgm:pt>
    <dgm:pt modelId="{9553B3A7-B143-4FDE-B0F3-A04758DCD8E5}">
      <dgm:prSet/>
      <dgm:spPr/>
      <dgm:t>
        <a:bodyPr/>
        <a:lstStyle/>
        <a:p>
          <a:pPr>
            <a:defRPr cap="all"/>
          </a:pPr>
          <a:r>
            <a:rPr lang="en-US"/>
            <a:t>D-Distribution</a:t>
          </a:r>
        </a:p>
      </dgm:t>
    </dgm:pt>
    <dgm:pt modelId="{FC42DB38-9E9F-4E49-96E9-658883FCD5FD}" type="parTrans" cxnId="{9A5351AB-47AD-41B6-8834-1DA7EBFFDBBC}">
      <dgm:prSet/>
      <dgm:spPr/>
      <dgm:t>
        <a:bodyPr/>
        <a:lstStyle/>
        <a:p>
          <a:endParaRPr lang="en-US"/>
        </a:p>
      </dgm:t>
    </dgm:pt>
    <dgm:pt modelId="{DC915F6E-5573-40B8-8DA5-07184CFB2FFA}" type="sibTrans" cxnId="{9A5351AB-47AD-41B6-8834-1DA7EBFFDBBC}">
      <dgm:prSet/>
      <dgm:spPr/>
      <dgm:t>
        <a:bodyPr/>
        <a:lstStyle/>
        <a:p>
          <a:endParaRPr lang="en-US"/>
        </a:p>
      </dgm:t>
    </dgm:pt>
    <dgm:pt modelId="{863CCFC3-4D36-489F-B161-70FACF05AFBC}" type="pres">
      <dgm:prSet presAssocID="{D1876D0C-D514-4684-821C-1FD21D4C21C2}" presName="root" presStyleCnt="0">
        <dgm:presLayoutVars>
          <dgm:dir/>
          <dgm:resizeHandles val="exact"/>
        </dgm:presLayoutVars>
      </dgm:prSet>
      <dgm:spPr/>
    </dgm:pt>
    <dgm:pt modelId="{DB20B268-D5DD-4882-80E9-CCCA4080C65C}" type="pres">
      <dgm:prSet presAssocID="{7AED9B15-7C7A-493C-A053-A958CC852173}" presName="compNode" presStyleCnt="0"/>
      <dgm:spPr/>
    </dgm:pt>
    <dgm:pt modelId="{D44123AB-C6DA-4B9F-90CD-16765F67385D}" type="pres">
      <dgm:prSet presAssocID="{7AED9B15-7C7A-493C-A053-A958CC852173}" presName="iconBgRect" presStyleLbl="bgShp" presStyleIdx="0" presStyleCnt="4"/>
      <dgm:spPr/>
    </dgm:pt>
    <dgm:pt modelId="{27C6FD26-F50D-4EAD-AEBB-F2CAD488971A}" type="pres">
      <dgm:prSet presAssocID="{7AED9B15-7C7A-493C-A053-A958CC852173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lant"/>
        </a:ext>
      </dgm:extLst>
    </dgm:pt>
    <dgm:pt modelId="{CAB77E0A-38ED-4B11-AFBB-93A0090343FA}" type="pres">
      <dgm:prSet presAssocID="{7AED9B15-7C7A-493C-A053-A958CC852173}" presName="spaceRect" presStyleCnt="0"/>
      <dgm:spPr/>
    </dgm:pt>
    <dgm:pt modelId="{70F73E60-D607-4E1A-BE76-1DBC786073EC}" type="pres">
      <dgm:prSet presAssocID="{7AED9B15-7C7A-493C-A053-A958CC852173}" presName="textRect" presStyleLbl="revTx" presStyleIdx="0" presStyleCnt="4">
        <dgm:presLayoutVars>
          <dgm:chMax val="1"/>
          <dgm:chPref val="1"/>
        </dgm:presLayoutVars>
      </dgm:prSet>
      <dgm:spPr/>
    </dgm:pt>
    <dgm:pt modelId="{D6225E17-EA16-4463-B4C1-5180DE89023C}" type="pres">
      <dgm:prSet presAssocID="{BFD750F9-5570-487B-B4BB-28B8F4114599}" presName="sibTrans" presStyleCnt="0"/>
      <dgm:spPr/>
    </dgm:pt>
    <dgm:pt modelId="{C57D473F-0074-41C1-9274-A68814F21A2D}" type="pres">
      <dgm:prSet presAssocID="{05547014-173E-4DEF-A04F-E5ABD1C69837}" presName="compNode" presStyleCnt="0"/>
      <dgm:spPr/>
    </dgm:pt>
    <dgm:pt modelId="{FD1C4F45-085A-4DC6-99FF-7C80145D0AEC}" type="pres">
      <dgm:prSet presAssocID="{05547014-173E-4DEF-A04F-E5ABD1C69837}" presName="iconBgRect" presStyleLbl="bgShp" presStyleIdx="1" presStyleCnt="4"/>
      <dgm:spPr/>
    </dgm:pt>
    <dgm:pt modelId="{FB0DCAAC-69FC-4A14-80AB-BCF669388086}" type="pres">
      <dgm:prSet presAssocID="{05547014-173E-4DEF-A04F-E5ABD1C69837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 of People"/>
        </a:ext>
      </dgm:extLst>
    </dgm:pt>
    <dgm:pt modelId="{544D8FC0-2484-4B70-B0C7-FDDAABDD3E91}" type="pres">
      <dgm:prSet presAssocID="{05547014-173E-4DEF-A04F-E5ABD1C69837}" presName="spaceRect" presStyleCnt="0"/>
      <dgm:spPr/>
    </dgm:pt>
    <dgm:pt modelId="{4554EE51-6324-4EAF-A2AF-22CFD31CE5E1}" type="pres">
      <dgm:prSet presAssocID="{05547014-173E-4DEF-A04F-E5ABD1C69837}" presName="textRect" presStyleLbl="revTx" presStyleIdx="1" presStyleCnt="4">
        <dgm:presLayoutVars>
          <dgm:chMax val="1"/>
          <dgm:chPref val="1"/>
        </dgm:presLayoutVars>
      </dgm:prSet>
      <dgm:spPr/>
    </dgm:pt>
    <dgm:pt modelId="{8214E8C6-DD2A-4915-AED1-EB9690D8B048}" type="pres">
      <dgm:prSet presAssocID="{52CECB5A-B78F-4876-90CC-8ACC1406B350}" presName="sibTrans" presStyleCnt="0"/>
      <dgm:spPr/>
    </dgm:pt>
    <dgm:pt modelId="{59A16CAE-8D5F-4EE7-8B19-AD5B3DE24B10}" type="pres">
      <dgm:prSet presAssocID="{67C696C4-216A-42DA-93DF-15B91F4460D8}" presName="compNode" presStyleCnt="0"/>
      <dgm:spPr/>
    </dgm:pt>
    <dgm:pt modelId="{9E3EE0D6-1F29-449F-96AE-3854E652EE2B}" type="pres">
      <dgm:prSet presAssocID="{67C696C4-216A-42DA-93DF-15B91F4460D8}" presName="iconBgRect" presStyleLbl="bgShp" presStyleIdx="2" presStyleCnt="4"/>
      <dgm:spPr/>
    </dgm:pt>
    <dgm:pt modelId="{87C589C4-D0E7-4678-B674-67DD5BB20B96}" type="pres">
      <dgm:prSet presAssocID="{67C696C4-216A-42DA-93DF-15B91F4460D8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siness Growth"/>
        </a:ext>
      </dgm:extLst>
    </dgm:pt>
    <dgm:pt modelId="{20437B7D-7A3A-44E9-A84E-C626775673F2}" type="pres">
      <dgm:prSet presAssocID="{67C696C4-216A-42DA-93DF-15B91F4460D8}" presName="spaceRect" presStyleCnt="0"/>
      <dgm:spPr/>
    </dgm:pt>
    <dgm:pt modelId="{550821AD-DCF8-4C69-9D16-E9FDDB9B4F2E}" type="pres">
      <dgm:prSet presAssocID="{67C696C4-216A-42DA-93DF-15B91F4460D8}" presName="textRect" presStyleLbl="revTx" presStyleIdx="2" presStyleCnt="4">
        <dgm:presLayoutVars>
          <dgm:chMax val="1"/>
          <dgm:chPref val="1"/>
        </dgm:presLayoutVars>
      </dgm:prSet>
      <dgm:spPr/>
    </dgm:pt>
    <dgm:pt modelId="{83486283-92CD-418B-A9E2-ECB9F2148250}" type="pres">
      <dgm:prSet presAssocID="{181BA857-A3D2-4BDB-9BCA-69502E3D1B57}" presName="sibTrans" presStyleCnt="0"/>
      <dgm:spPr/>
    </dgm:pt>
    <dgm:pt modelId="{EB9F5B27-C8D3-4299-A2CB-0CE1589250DB}" type="pres">
      <dgm:prSet presAssocID="{9553B3A7-B143-4FDE-B0F3-A04758DCD8E5}" presName="compNode" presStyleCnt="0"/>
      <dgm:spPr/>
    </dgm:pt>
    <dgm:pt modelId="{10FA38C7-C3C7-47B8-BD30-E16FA84DE80F}" type="pres">
      <dgm:prSet presAssocID="{9553B3A7-B143-4FDE-B0F3-A04758DCD8E5}" presName="iconBgRect" presStyleLbl="bgShp" presStyleIdx="3" presStyleCnt="4"/>
      <dgm:spPr/>
    </dgm:pt>
    <dgm:pt modelId="{4D122298-63F3-44AB-8B03-6947909180CB}" type="pres">
      <dgm:prSet presAssocID="{9553B3A7-B143-4FDE-B0F3-A04758DCD8E5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ruck"/>
        </a:ext>
      </dgm:extLst>
    </dgm:pt>
    <dgm:pt modelId="{AFBCCFBB-42D2-42FA-92F1-13EFC20EE585}" type="pres">
      <dgm:prSet presAssocID="{9553B3A7-B143-4FDE-B0F3-A04758DCD8E5}" presName="spaceRect" presStyleCnt="0"/>
      <dgm:spPr/>
    </dgm:pt>
    <dgm:pt modelId="{3786734E-AB1D-4379-A9FE-EE565B5258C7}" type="pres">
      <dgm:prSet presAssocID="{9553B3A7-B143-4FDE-B0F3-A04758DCD8E5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FDC22703-D698-45A5-B475-97CAC26B8C89}" srcId="{D1876D0C-D514-4684-821C-1FD21D4C21C2}" destId="{67C696C4-216A-42DA-93DF-15B91F4460D8}" srcOrd="2" destOrd="0" parTransId="{EBBCCC60-DE51-428A-8F42-ABDFB834C7FA}" sibTransId="{181BA857-A3D2-4BDB-9BCA-69502E3D1B57}"/>
    <dgm:cxn modelId="{C3A3C11F-1459-4C86-90FD-C217786A6EF7}" type="presOf" srcId="{67C696C4-216A-42DA-93DF-15B91F4460D8}" destId="{550821AD-DCF8-4C69-9D16-E9FDDB9B4F2E}" srcOrd="0" destOrd="0" presId="urn:microsoft.com/office/officeart/2018/5/layout/IconCircleLabelList"/>
    <dgm:cxn modelId="{67696B27-EB1A-4F87-8D25-FF6169B8C64B}" type="presOf" srcId="{7AED9B15-7C7A-493C-A053-A958CC852173}" destId="{70F73E60-D607-4E1A-BE76-1DBC786073EC}" srcOrd="0" destOrd="0" presId="urn:microsoft.com/office/officeart/2018/5/layout/IconCircleLabelList"/>
    <dgm:cxn modelId="{62DAB73C-7B21-4819-91BC-AA62AC629A57}" type="presOf" srcId="{05547014-173E-4DEF-A04F-E5ABD1C69837}" destId="{4554EE51-6324-4EAF-A2AF-22CFD31CE5E1}" srcOrd="0" destOrd="0" presId="urn:microsoft.com/office/officeart/2018/5/layout/IconCircleLabelList"/>
    <dgm:cxn modelId="{9342F462-9966-49C8-94F3-135D507E40A3}" type="presOf" srcId="{9553B3A7-B143-4FDE-B0F3-A04758DCD8E5}" destId="{3786734E-AB1D-4379-A9FE-EE565B5258C7}" srcOrd="0" destOrd="0" presId="urn:microsoft.com/office/officeart/2018/5/layout/IconCircleLabelList"/>
    <dgm:cxn modelId="{9F9CF168-2E17-4DAD-924C-C19573BA26D4}" srcId="{D1876D0C-D514-4684-821C-1FD21D4C21C2}" destId="{7AED9B15-7C7A-493C-A053-A958CC852173}" srcOrd="0" destOrd="0" parTransId="{5FE5EFE2-8259-4B22-A517-C00D2EBE84EF}" sibTransId="{BFD750F9-5570-487B-B4BB-28B8F4114599}"/>
    <dgm:cxn modelId="{B8D1DF9D-8836-4863-8103-647D4348927C}" srcId="{D1876D0C-D514-4684-821C-1FD21D4C21C2}" destId="{05547014-173E-4DEF-A04F-E5ABD1C69837}" srcOrd="1" destOrd="0" parTransId="{706C000D-F200-42FA-AB6F-96DC408318B9}" sibTransId="{52CECB5A-B78F-4876-90CC-8ACC1406B350}"/>
    <dgm:cxn modelId="{5C4984A6-B366-40DD-A61C-5AFE15F23105}" type="presOf" srcId="{D1876D0C-D514-4684-821C-1FD21D4C21C2}" destId="{863CCFC3-4D36-489F-B161-70FACF05AFBC}" srcOrd="0" destOrd="0" presId="urn:microsoft.com/office/officeart/2018/5/layout/IconCircleLabelList"/>
    <dgm:cxn modelId="{9A5351AB-47AD-41B6-8834-1DA7EBFFDBBC}" srcId="{D1876D0C-D514-4684-821C-1FD21D4C21C2}" destId="{9553B3A7-B143-4FDE-B0F3-A04758DCD8E5}" srcOrd="3" destOrd="0" parTransId="{FC42DB38-9E9F-4E49-96E9-658883FCD5FD}" sibTransId="{DC915F6E-5573-40B8-8DA5-07184CFB2FFA}"/>
    <dgm:cxn modelId="{1F3EAB3E-4D3F-4F6B-835D-653543B3294F}" type="presParOf" srcId="{863CCFC3-4D36-489F-B161-70FACF05AFBC}" destId="{DB20B268-D5DD-4882-80E9-CCCA4080C65C}" srcOrd="0" destOrd="0" presId="urn:microsoft.com/office/officeart/2018/5/layout/IconCircleLabelList"/>
    <dgm:cxn modelId="{FAA40CB1-E694-4611-917B-184BC77105E7}" type="presParOf" srcId="{DB20B268-D5DD-4882-80E9-CCCA4080C65C}" destId="{D44123AB-C6DA-4B9F-90CD-16765F67385D}" srcOrd="0" destOrd="0" presId="urn:microsoft.com/office/officeart/2018/5/layout/IconCircleLabelList"/>
    <dgm:cxn modelId="{D897F4B7-32AE-482D-AC6E-F14ECEA4E56E}" type="presParOf" srcId="{DB20B268-D5DD-4882-80E9-CCCA4080C65C}" destId="{27C6FD26-F50D-4EAD-AEBB-F2CAD488971A}" srcOrd="1" destOrd="0" presId="urn:microsoft.com/office/officeart/2018/5/layout/IconCircleLabelList"/>
    <dgm:cxn modelId="{5B3B01E4-9822-4598-B43D-9A102C3D0B0E}" type="presParOf" srcId="{DB20B268-D5DD-4882-80E9-CCCA4080C65C}" destId="{CAB77E0A-38ED-4B11-AFBB-93A0090343FA}" srcOrd="2" destOrd="0" presId="urn:microsoft.com/office/officeart/2018/5/layout/IconCircleLabelList"/>
    <dgm:cxn modelId="{DE27AC0F-4717-4FBC-9ADA-FB4BD219F220}" type="presParOf" srcId="{DB20B268-D5DD-4882-80E9-CCCA4080C65C}" destId="{70F73E60-D607-4E1A-BE76-1DBC786073EC}" srcOrd="3" destOrd="0" presId="urn:microsoft.com/office/officeart/2018/5/layout/IconCircleLabelList"/>
    <dgm:cxn modelId="{F13643A5-CA82-4A39-A7F6-FED0B218E22F}" type="presParOf" srcId="{863CCFC3-4D36-489F-B161-70FACF05AFBC}" destId="{D6225E17-EA16-4463-B4C1-5180DE89023C}" srcOrd="1" destOrd="0" presId="urn:microsoft.com/office/officeart/2018/5/layout/IconCircleLabelList"/>
    <dgm:cxn modelId="{8CF53B7E-EFA9-444B-BEE7-AA9AE96237D6}" type="presParOf" srcId="{863CCFC3-4D36-489F-B161-70FACF05AFBC}" destId="{C57D473F-0074-41C1-9274-A68814F21A2D}" srcOrd="2" destOrd="0" presId="urn:microsoft.com/office/officeart/2018/5/layout/IconCircleLabelList"/>
    <dgm:cxn modelId="{31749A2E-419C-4950-BCDE-4684C6496B9E}" type="presParOf" srcId="{C57D473F-0074-41C1-9274-A68814F21A2D}" destId="{FD1C4F45-085A-4DC6-99FF-7C80145D0AEC}" srcOrd="0" destOrd="0" presId="urn:microsoft.com/office/officeart/2018/5/layout/IconCircleLabelList"/>
    <dgm:cxn modelId="{B0105B9B-4517-4961-A20A-A66B50562E11}" type="presParOf" srcId="{C57D473F-0074-41C1-9274-A68814F21A2D}" destId="{FB0DCAAC-69FC-4A14-80AB-BCF669388086}" srcOrd="1" destOrd="0" presId="urn:microsoft.com/office/officeart/2018/5/layout/IconCircleLabelList"/>
    <dgm:cxn modelId="{FD18C47D-6716-4049-A26C-3F6B0F38A774}" type="presParOf" srcId="{C57D473F-0074-41C1-9274-A68814F21A2D}" destId="{544D8FC0-2484-4B70-B0C7-FDDAABDD3E91}" srcOrd="2" destOrd="0" presId="urn:microsoft.com/office/officeart/2018/5/layout/IconCircleLabelList"/>
    <dgm:cxn modelId="{05D1B15F-AA0D-4D70-A6C0-CBBBDFC91CFD}" type="presParOf" srcId="{C57D473F-0074-41C1-9274-A68814F21A2D}" destId="{4554EE51-6324-4EAF-A2AF-22CFD31CE5E1}" srcOrd="3" destOrd="0" presId="urn:microsoft.com/office/officeart/2018/5/layout/IconCircleLabelList"/>
    <dgm:cxn modelId="{99FA5DB2-C29C-4C56-A719-89C221C2A046}" type="presParOf" srcId="{863CCFC3-4D36-489F-B161-70FACF05AFBC}" destId="{8214E8C6-DD2A-4915-AED1-EB9690D8B048}" srcOrd="3" destOrd="0" presId="urn:microsoft.com/office/officeart/2018/5/layout/IconCircleLabelList"/>
    <dgm:cxn modelId="{EA4D8AA4-31AB-4639-ACD1-3FD5FF073807}" type="presParOf" srcId="{863CCFC3-4D36-489F-B161-70FACF05AFBC}" destId="{59A16CAE-8D5F-4EE7-8B19-AD5B3DE24B10}" srcOrd="4" destOrd="0" presId="urn:microsoft.com/office/officeart/2018/5/layout/IconCircleLabelList"/>
    <dgm:cxn modelId="{26C797C0-D256-45A5-B70F-96A8EC35635C}" type="presParOf" srcId="{59A16CAE-8D5F-4EE7-8B19-AD5B3DE24B10}" destId="{9E3EE0D6-1F29-449F-96AE-3854E652EE2B}" srcOrd="0" destOrd="0" presId="urn:microsoft.com/office/officeart/2018/5/layout/IconCircleLabelList"/>
    <dgm:cxn modelId="{E6891DEC-201B-4299-88D0-EEE8E73AD673}" type="presParOf" srcId="{59A16CAE-8D5F-4EE7-8B19-AD5B3DE24B10}" destId="{87C589C4-D0E7-4678-B674-67DD5BB20B96}" srcOrd="1" destOrd="0" presId="urn:microsoft.com/office/officeart/2018/5/layout/IconCircleLabelList"/>
    <dgm:cxn modelId="{029D0EE5-69A9-4EC0-930C-453FD3A132CF}" type="presParOf" srcId="{59A16CAE-8D5F-4EE7-8B19-AD5B3DE24B10}" destId="{20437B7D-7A3A-44E9-A84E-C626775673F2}" srcOrd="2" destOrd="0" presId="urn:microsoft.com/office/officeart/2018/5/layout/IconCircleLabelList"/>
    <dgm:cxn modelId="{E2721C58-F64F-4586-A85F-7B3B23C7E3BE}" type="presParOf" srcId="{59A16CAE-8D5F-4EE7-8B19-AD5B3DE24B10}" destId="{550821AD-DCF8-4C69-9D16-E9FDDB9B4F2E}" srcOrd="3" destOrd="0" presId="urn:microsoft.com/office/officeart/2018/5/layout/IconCircleLabelList"/>
    <dgm:cxn modelId="{2F8FD8A4-EA5C-4CEB-AF62-8200938CFFAB}" type="presParOf" srcId="{863CCFC3-4D36-489F-B161-70FACF05AFBC}" destId="{83486283-92CD-418B-A9E2-ECB9F2148250}" srcOrd="5" destOrd="0" presId="urn:microsoft.com/office/officeart/2018/5/layout/IconCircleLabelList"/>
    <dgm:cxn modelId="{F0115CA1-BAF4-43E2-A434-47A9E464CB77}" type="presParOf" srcId="{863CCFC3-4D36-489F-B161-70FACF05AFBC}" destId="{EB9F5B27-C8D3-4299-A2CB-0CE1589250DB}" srcOrd="6" destOrd="0" presId="urn:microsoft.com/office/officeart/2018/5/layout/IconCircleLabelList"/>
    <dgm:cxn modelId="{8A9F7820-0A9F-4A0C-B603-C04716C4E788}" type="presParOf" srcId="{EB9F5B27-C8D3-4299-A2CB-0CE1589250DB}" destId="{10FA38C7-C3C7-47B8-BD30-E16FA84DE80F}" srcOrd="0" destOrd="0" presId="urn:microsoft.com/office/officeart/2018/5/layout/IconCircleLabelList"/>
    <dgm:cxn modelId="{188971AE-EFC4-4E6E-9C1B-205F64034909}" type="presParOf" srcId="{EB9F5B27-C8D3-4299-A2CB-0CE1589250DB}" destId="{4D122298-63F3-44AB-8B03-6947909180CB}" srcOrd="1" destOrd="0" presId="urn:microsoft.com/office/officeart/2018/5/layout/IconCircleLabelList"/>
    <dgm:cxn modelId="{2094B410-9393-4769-BA98-1C74435BB036}" type="presParOf" srcId="{EB9F5B27-C8D3-4299-A2CB-0CE1589250DB}" destId="{AFBCCFBB-42D2-42FA-92F1-13EFC20EE585}" srcOrd="2" destOrd="0" presId="urn:microsoft.com/office/officeart/2018/5/layout/IconCircleLabelList"/>
    <dgm:cxn modelId="{BA20B108-B88E-4F0E-B0AF-FDBBD9A2F3DC}" type="presParOf" srcId="{EB9F5B27-C8D3-4299-A2CB-0CE1589250DB}" destId="{3786734E-AB1D-4379-A9FE-EE565B5258C7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35FA89-B729-48BD-9C5E-11E672548D01}">
      <dsp:nvSpPr>
        <dsp:cNvPr id="0" name=""/>
        <dsp:cNvSpPr/>
      </dsp:nvSpPr>
      <dsp:spPr>
        <a:xfrm>
          <a:off x="0" y="3844"/>
          <a:ext cx="6656769" cy="81892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A113847-41CB-4BA2-A25A-52D4E7B57DB8}">
      <dsp:nvSpPr>
        <dsp:cNvPr id="0" name=""/>
        <dsp:cNvSpPr/>
      </dsp:nvSpPr>
      <dsp:spPr>
        <a:xfrm>
          <a:off x="247723" y="188101"/>
          <a:ext cx="450406" cy="45040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6AA9FE8-7DF5-4B36-9AA0-8971466B4391}">
      <dsp:nvSpPr>
        <dsp:cNvPr id="0" name=""/>
        <dsp:cNvSpPr/>
      </dsp:nvSpPr>
      <dsp:spPr>
        <a:xfrm>
          <a:off x="945853" y="3844"/>
          <a:ext cx="5710915" cy="818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669" tIns="86669" rIns="86669" bIns="86669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Profitability</a:t>
          </a:r>
        </a:p>
      </dsp:txBody>
      <dsp:txXfrm>
        <a:off x="945853" y="3844"/>
        <a:ext cx="5710915" cy="818920"/>
      </dsp:txXfrm>
    </dsp:sp>
    <dsp:sp modelId="{7AAE11AB-8161-460C-9909-F3966A6FE8B4}">
      <dsp:nvSpPr>
        <dsp:cNvPr id="0" name=""/>
        <dsp:cNvSpPr/>
      </dsp:nvSpPr>
      <dsp:spPr>
        <a:xfrm>
          <a:off x="0" y="1027495"/>
          <a:ext cx="6656769" cy="81892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287F62A-6062-4E18-87A9-4C99873C823F}">
      <dsp:nvSpPr>
        <dsp:cNvPr id="0" name=""/>
        <dsp:cNvSpPr/>
      </dsp:nvSpPr>
      <dsp:spPr>
        <a:xfrm>
          <a:off x="247723" y="1211753"/>
          <a:ext cx="450406" cy="45040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2C0C83F-F41B-4EA8-BD0A-C348788A8551}">
      <dsp:nvSpPr>
        <dsp:cNvPr id="0" name=""/>
        <dsp:cNvSpPr/>
      </dsp:nvSpPr>
      <dsp:spPr>
        <a:xfrm>
          <a:off x="945853" y="1027495"/>
          <a:ext cx="5710915" cy="818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669" tIns="86669" rIns="86669" bIns="86669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Financial Healthy</a:t>
          </a:r>
        </a:p>
      </dsp:txBody>
      <dsp:txXfrm>
        <a:off x="945853" y="1027495"/>
        <a:ext cx="5710915" cy="818920"/>
      </dsp:txXfrm>
    </dsp:sp>
    <dsp:sp modelId="{6A76EF4E-2CF2-4EBB-9FE6-76ED81CE0220}">
      <dsp:nvSpPr>
        <dsp:cNvPr id="0" name=""/>
        <dsp:cNvSpPr/>
      </dsp:nvSpPr>
      <dsp:spPr>
        <a:xfrm>
          <a:off x="0" y="2051147"/>
          <a:ext cx="6656769" cy="81892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789DBBE-AEDD-42FF-8BFC-8FA5BFFD4E6F}">
      <dsp:nvSpPr>
        <dsp:cNvPr id="0" name=""/>
        <dsp:cNvSpPr/>
      </dsp:nvSpPr>
      <dsp:spPr>
        <a:xfrm>
          <a:off x="247723" y="2235404"/>
          <a:ext cx="450406" cy="45040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04CECEE-4A50-4D05-90D1-AC3F5EABD06A}">
      <dsp:nvSpPr>
        <dsp:cNvPr id="0" name=""/>
        <dsp:cNvSpPr/>
      </dsp:nvSpPr>
      <dsp:spPr>
        <a:xfrm>
          <a:off x="945853" y="2051147"/>
          <a:ext cx="5710915" cy="818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669" tIns="86669" rIns="86669" bIns="86669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Quality Of Management</a:t>
          </a:r>
        </a:p>
      </dsp:txBody>
      <dsp:txXfrm>
        <a:off x="945853" y="2051147"/>
        <a:ext cx="5710915" cy="818920"/>
      </dsp:txXfrm>
    </dsp:sp>
    <dsp:sp modelId="{C8C5892C-1046-4EB2-9325-ECF74C20E8D8}">
      <dsp:nvSpPr>
        <dsp:cNvPr id="0" name=""/>
        <dsp:cNvSpPr/>
      </dsp:nvSpPr>
      <dsp:spPr>
        <a:xfrm>
          <a:off x="0" y="3074798"/>
          <a:ext cx="6656769" cy="81892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F60087B-AB3E-4BE3-9F3F-E625094DEA6A}">
      <dsp:nvSpPr>
        <dsp:cNvPr id="0" name=""/>
        <dsp:cNvSpPr/>
      </dsp:nvSpPr>
      <dsp:spPr>
        <a:xfrm>
          <a:off x="247723" y="3259055"/>
          <a:ext cx="450406" cy="45040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D410EFF-E553-4DC1-B495-D67EC2A9D4CD}">
      <dsp:nvSpPr>
        <dsp:cNvPr id="0" name=""/>
        <dsp:cNvSpPr/>
      </dsp:nvSpPr>
      <dsp:spPr>
        <a:xfrm>
          <a:off x="945853" y="3074798"/>
          <a:ext cx="5710915" cy="818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669" tIns="86669" rIns="86669" bIns="86669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Economic Moats</a:t>
          </a:r>
        </a:p>
      </dsp:txBody>
      <dsp:txXfrm>
        <a:off x="945853" y="3074798"/>
        <a:ext cx="5710915" cy="818920"/>
      </dsp:txXfrm>
    </dsp:sp>
    <dsp:sp modelId="{368EFE9A-E2BA-4150-932F-BD416D3D5B48}">
      <dsp:nvSpPr>
        <dsp:cNvPr id="0" name=""/>
        <dsp:cNvSpPr/>
      </dsp:nvSpPr>
      <dsp:spPr>
        <a:xfrm>
          <a:off x="0" y="4098449"/>
          <a:ext cx="6656769" cy="81892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F8E7E10-0BEF-4F43-B63B-BD5BB7A370AB}">
      <dsp:nvSpPr>
        <dsp:cNvPr id="0" name=""/>
        <dsp:cNvSpPr/>
      </dsp:nvSpPr>
      <dsp:spPr>
        <a:xfrm>
          <a:off x="247723" y="4282706"/>
          <a:ext cx="450406" cy="450406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D5FD712-938B-4D56-8DE6-E4E62488129F}">
      <dsp:nvSpPr>
        <dsp:cNvPr id="0" name=""/>
        <dsp:cNvSpPr/>
      </dsp:nvSpPr>
      <dsp:spPr>
        <a:xfrm>
          <a:off x="945853" y="4098449"/>
          <a:ext cx="5710915" cy="818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669" tIns="86669" rIns="86669" bIns="86669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Stock Valuations</a:t>
          </a:r>
        </a:p>
      </dsp:txBody>
      <dsp:txXfrm>
        <a:off x="945853" y="4098449"/>
        <a:ext cx="5710915" cy="8189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4123AB-C6DA-4B9F-90CD-16765F67385D}">
      <dsp:nvSpPr>
        <dsp:cNvPr id="0" name=""/>
        <dsp:cNvSpPr/>
      </dsp:nvSpPr>
      <dsp:spPr>
        <a:xfrm>
          <a:off x="582441" y="869014"/>
          <a:ext cx="1247033" cy="124703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7C6FD26-F50D-4EAD-AEBB-F2CAD488971A}">
      <dsp:nvSpPr>
        <dsp:cNvPr id="0" name=""/>
        <dsp:cNvSpPr/>
      </dsp:nvSpPr>
      <dsp:spPr>
        <a:xfrm>
          <a:off x="848202" y="1134775"/>
          <a:ext cx="715510" cy="71551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0F73E60-D607-4E1A-BE76-1DBC786073EC}">
      <dsp:nvSpPr>
        <dsp:cNvPr id="0" name=""/>
        <dsp:cNvSpPr/>
      </dsp:nvSpPr>
      <dsp:spPr>
        <a:xfrm>
          <a:off x="183800" y="2504467"/>
          <a:ext cx="2044316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500" kern="1200"/>
            <a:t>S- Seed To Sale</a:t>
          </a:r>
        </a:p>
      </dsp:txBody>
      <dsp:txXfrm>
        <a:off x="183800" y="2504467"/>
        <a:ext cx="2044316" cy="720000"/>
      </dsp:txXfrm>
    </dsp:sp>
    <dsp:sp modelId="{FD1C4F45-085A-4DC6-99FF-7C80145D0AEC}">
      <dsp:nvSpPr>
        <dsp:cNvPr id="0" name=""/>
        <dsp:cNvSpPr/>
      </dsp:nvSpPr>
      <dsp:spPr>
        <a:xfrm>
          <a:off x="2984513" y="869014"/>
          <a:ext cx="1247033" cy="124703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B0DCAAC-69FC-4A14-80AB-BCF669388086}">
      <dsp:nvSpPr>
        <dsp:cNvPr id="0" name=""/>
        <dsp:cNvSpPr/>
      </dsp:nvSpPr>
      <dsp:spPr>
        <a:xfrm>
          <a:off x="3250275" y="1134775"/>
          <a:ext cx="715510" cy="71551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554EE51-6324-4EAF-A2AF-22CFD31CE5E1}">
      <dsp:nvSpPr>
        <dsp:cNvPr id="0" name=""/>
        <dsp:cNvSpPr/>
      </dsp:nvSpPr>
      <dsp:spPr>
        <a:xfrm>
          <a:off x="2585872" y="2504467"/>
          <a:ext cx="2044316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500" kern="1200"/>
            <a:t>E- Executive Team</a:t>
          </a:r>
        </a:p>
      </dsp:txBody>
      <dsp:txXfrm>
        <a:off x="2585872" y="2504467"/>
        <a:ext cx="2044316" cy="720000"/>
      </dsp:txXfrm>
    </dsp:sp>
    <dsp:sp modelId="{9E3EE0D6-1F29-449F-96AE-3854E652EE2B}">
      <dsp:nvSpPr>
        <dsp:cNvPr id="0" name=""/>
        <dsp:cNvSpPr/>
      </dsp:nvSpPr>
      <dsp:spPr>
        <a:xfrm>
          <a:off x="5386585" y="869014"/>
          <a:ext cx="1247033" cy="124703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7C589C4-D0E7-4678-B674-67DD5BB20B96}">
      <dsp:nvSpPr>
        <dsp:cNvPr id="0" name=""/>
        <dsp:cNvSpPr/>
      </dsp:nvSpPr>
      <dsp:spPr>
        <a:xfrm>
          <a:off x="5652347" y="1134775"/>
          <a:ext cx="715510" cy="71551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50821AD-DCF8-4C69-9D16-E9FDDB9B4F2E}">
      <dsp:nvSpPr>
        <dsp:cNvPr id="0" name=""/>
        <dsp:cNvSpPr/>
      </dsp:nvSpPr>
      <dsp:spPr>
        <a:xfrm>
          <a:off x="4987944" y="2504467"/>
          <a:ext cx="2044316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500" kern="1200"/>
            <a:t>E-Expansion</a:t>
          </a:r>
        </a:p>
      </dsp:txBody>
      <dsp:txXfrm>
        <a:off x="4987944" y="2504467"/>
        <a:ext cx="2044316" cy="720000"/>
      </dsp:txXfrm>
    </dsp:sp>
    <dsp:sp modelId="{10FA38C7-C3C7-47B8-BD30-E16FA84DE80F}">
      <dsp:nvSpPr>
        <dsp:cNvPr id="0" name=""/>
        <dsp:cNvSpPr/>
      </dsp:nvSpPr>
      <dsp:spPr>
        <a:xfrm>
          <a:off x="7788658" y="869014"/>
          <a:ext cx="1247033" cy="124703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D122298-63F3-44AB-8B03-6947909180CB}">
      <dsp:nvSpPr>
        <dsp:cNvPr id="0" name=""/>
        <dsp:cNvSpPr/>
      </dsp:nvSpPr>
      <dsp:spPr>
        <a:xfrm>
          <a:off x="8054419" y="1134775"/>
          <a:ext cx="715510" cy="71551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786734E-AB1D-4379-A9FE-EE565B5258C7}">
      <dsp:nvSpPr>
        <dsp:cNvPr id="0" name=""/>
        <dsp:cNvSpPr/>
      </dsp:nvSpPr>
      <dsp:spPr>
        <a:xfrm>
          <a:off x="7390016" y="2504467"/>
          <a:ext cx="2044316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500" kern="1200"/>
            <a:t>D-Distribution</a:t>
          </a:r>
        </a:p>
      </dsp:txBody>
      <dsp:txXfrm>
        <a:off x="7390016" y="2504467"/>
        <a:ext cx="2044316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sv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svg"/><Relationship Id="rId4" Type="http://schemas.openxmlformats.org/officeDocument/2006/relationships/image" Target="../media/image2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sv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living-authentically.blogspot.com/2011/09/gambling-man.html" TargetMode="External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creativecommons.org/licenses/by-nd/3.0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A8531-5037-43DE-9B08-6FCA41E33C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Cash Out On Cannabis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AE91E5-CDE6-4E1D-AD6B-97D0D9C174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FFC000"/>
                </a:solidFill>
              </a:rPr>
              <a:t>Session 2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BF3D531-010E-4B0A-8DF7-8DCEE5E061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9680" y="41019"/>
            <a:ext cx="6026018" cy="3387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6421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74A5A4D-0773-4F4D-A4E7-11A96F0F4F84}"/>
              </a:ext>
            </a:extLst>
          </p:cNvPr>
          <p:cNvSpPr txBox="1"/>
          <p:nvPr/>
        </p:nvSpPr>
        <p:spPr>
          <a:xfrm>
            <a:off x="675861" y="278295"/>
            <a:ext cx="86669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accent1"/>
                </a:solidFill>
              </a:rPr>
              <a:t>Canopy Growth Stocks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C3B93F-19CF-4BDD-A86D-D4E72FF49C9F}"/>
              </a:ext>
            </a:extLst>
          </p:cNvPr>
          <p:cNvSpPr txBox="1"/>
          <p:nvPr/>
        </p:nvSpPr>
        <p:spPr>
          <a:xfrm>
            <a:off x="410817" y="2690192"/>
            <a:ext cx="1029694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Intrinsic Value Shareholder’s Equity- 123, 785M</a:t>
            </a:r>
          </a:p>
          <a:p>
            <a:endParaRPr lang="en-US" dirty="0"/>
          </a:p>
          <a:p>
            <a:r>
              <a:rPr lang="en-US" dirty="0"/>
              <a:t>Market Value- 343.58M (Outstanding Shares)  x 62.38 (Current Stock price= 21,432.5204M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Therefore the Intrinsic Value or True of 123,785M is less that the Market Value of 21,432.520M12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123,785&lt;21,432.520 the stock is overvalued.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C31D89-3300-4952-9A63-9FB13927BE35}"/>
              </a:ext>
            </a:extLst>
          </p:cNvPr>
          <p:cNvSpPr txBox="1"/>
          <p:nvPr/>
        </p:nvSpPr>
        <p:spPr>
          <a:xfrm>
            <a:off x="1881809" y="1490653"/>
            <a:ext cx="7341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Let’s Put Up The Financial Statements on Yahoo Finance</a:t>
            </a:r>
          </a:p>
        </p:txBody>
      </p:sp>
    </p:spTree>
    <p:extLst>
      <p:ext uri="{BB962C8B-B14F-4D97-AF65-F5344CB8AC3E}">
        <p14:creationId xmlns:p14="http://schemas.microsoft.com/office/powerpoint/2010/main" val="17354166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345D643-563F-4577-A913-466354FE96E6}"/>
              </a:ext>
            </a:extLst>
          </p:cNvPr>
          <p:cNvSpPr txBox="1"/>
          <p:nvPr/>
        </p:nvSpPr>
        <p:spPr>
          <a:xfrm>
            <a:off x="278296" y="331304"/>
            <a:ext cx="9369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1"/>
                </a:solidFill>
              </a:rPr>
              <a:t>Remember We Buy Stocks The Are On Sale!!!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2523B0B-28B0-45E1-AB98-1A2CFF4C69FC}"/>
              </a:ext>
            </a:extLst>
          </p:cNvPr>
          <p:cNvSpPr txBox="1"/>
          <p:nvPr/>
        </p:nvSpPr>
        <p:spPr>
          <a:xfrm>
            <a:off x="993913" y="1831673"/>
            <a:ext cx="47840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C000"/>
                </a:solidFill>
              </a:rPr>
              <a:t>Buy Low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5369EC0-78B2-42DE-8ED3-A02B29439518}"/>
              </a:ext>
            </a:extLst>
          </p:cNvPr>
          <p:cNvSpPr txBox="1"/>
          <p:nvPr/>
        </p:nvSpPr>
        <p:spPr>
          <a:xfrm>
            <a:off x="2292521" y="3620159"/>
            <a:ext cx="21868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FFC000"/>
                </a:solidFill>
              </a:rPr>
              <a:t>Sell High</a:t>
            </a:r>
          </a:p>
        </p:txBody>
      </p:sp>
      <p:pic>
        <p:nvPicPr>
          <p:cNvPr id="11" name="Graphic 10" descr="Downward trend">
            <a:extLst>
              <a:ext uri="{FF2B5EF4-FFF2-40B4-BE49-F238E27FC236}">
                <a16:creationId xmlns:a16="http://schemas.microsoft.com/office/drawing/2014/main" id="{B51DE58E-7047-43BC-B31D-A9E58CB810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03574" y="1129748"/>
            <a:ext cx="2299252" cy="2299252"/>
          </a:xfrm>
          <a:prstGeom prst="rect">
            <a:avLst/>
          </a:prstGeom>
        </p:spPr>
      </p:pic>
      <p:pic>
        <p:nvPicPr>
          <p:cNvPr id="13" name="Graphic 12" descr="Upward trend">
            <a:extLst>
              <a:ext uri="{FF2B5EF4-FFF2-40B4-BE49-F238E27FC236}">
                <a16:creationId xmlns:a16="http://schemas.microsoft.com/office/drawing/2014/main" id="{EC8CB321-1439-4A21-88AD-057506441B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599043" y="3620159"/>
            <a:ext cx="2299252" cy="2299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1442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>
            <a:extLst>
              <a:ext uri="{FF2B5EF4-FFF2-40B4-BE49-F238E27FC236}">
                <a16:creationId xmlns:a16="http://schemas.microsoft.com/office/drawing/2014/main" id="{E0BF35CA-8AA0-428F-ABED-5B77A6C39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FA4A156A-791B-4BD9-8452-A798A15D22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27652CB1-59D3-4DAB-AD45-8DFB738958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ctangle 23">
              <a:extLst>
                <a:ext uri="{FF2B5EF4-FFF2-40B4-BE49-F238E27FC236}">
                  <a16:creationId xmlns:a16="http://schemas.microsoft.com/office/drawing/2014/main" id="{83539C1B-883E-4130-95FA-2A6FD3E49A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5">
              <a:extLst>
                <a:ext uri="{FF2B5EF4-FFF2-40B4-BE49-F238E27FC236}">
                  <a16:creationId xmlns:a16="http://schemas.microsoft.com/office/drawing/2014/main" id="{244CEE5F-144C-437F-9472-22EE3E3D1C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0621BB31-AA71-4E9B-8854-3C62F162FE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27">
              <a:extLst>
                <a:ext uri="{FF2B5EF4-FFF2-40B4-BE49-F238E27FC236}">
                  <a16:creationId xmlns:a16="http://schemas.microsoft.com/office/drawing/2014/main" id="{5336141D-E3C6-4E7B-8923-B31C3E16F0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28">
              <a:extLst>
                <a:ext uri="{FF2B5EF4-FFF2-40B4-BE49-F238E27FC236}">
                  <a16:creationId xmlns:a16="http://schemas.microsoft.com/office/drawing/2014/main" id="{F113BE6F-9D13-4E70-B7AB-C8CC2546AD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Rectangle 29">
              <a:extLst>
                <a:ext uri="{FF2B5EF4-FFF2-40B4-BE49-F238E27FC236}">
                  <a16:creationId xmlns:a16="http://schemas.microsoft.com/office/drawing/2014/main" id="{FBEB82C3-C636-4A90-B9A5-905EC38E01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Isosceles Triangle 34">
              <a:extLst>
                <a:ext uri="{FF2B5EF4-FFF2-40B4-BE49-F238E27FC236}">
                  <a16:creationId xmlns:a16="http://schemas.microsoft.com/office/drawing/2014/main" id="{646B4C4A-5A81-43CF-93ED-5FA59D5BE7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Isosceles Triangle 35">
              <a:extLst>
                <a:ext uri="{FF2B5EF4-FFF2-40B4-BE49-F238E27FC236}">
                  <a16:creationId xmlns:a16="http://schemas.microsoft.com/office/drawing/2014/main" id="{C3715C1A-EBA1-41A6-AC20-D6A7C48717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B858FAD3-D47D-4D74-A8C5-DFC4D077F633}"/>
              </a:ext>
            </a:extLst>
          </p:cNvPr>
          <p:cNvSpPr txBox="1"/>
          <p:nvPr/>
        </p:nvSpPr>
        <p:spPr>
          <a:xfrm>
            <a:off x="4974337" y="1265314"/>
            <a:ext cx="4299666" cy="324913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54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See You In The Next Session</a:t>
            </a:r>
          </a:p>
        </p:txBody>
      </p:sp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03D271DD-C9EA-4985-BA0C-037A88FA30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3" name="Graphic 2" descr="Thumbs Up Sign">
            <a:extLst>
              <a:ext uri="{FF2B5EF4-FFF2-40B4-BE49-F238E27FC236}">
                <a16:creationId xmlns:a16="http://schemas.microsoft.com/office/drawing/2014/main" id="{EC98A15F-F32E-4B65-AAA0-229FC5507E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8604" y="1550139"/>
            <a:ext cx="3765692" cy="3765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8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39F50CF-C47C-4156-A5E1-FE68DFCA1CA9}"/>
              </a:ext>
            </a:extLst>
          </p:cNvPr>
          <p:cNvSpPr txBox="1"/>
          <p:nvPr/>
        </p:nvSpPr>
        <p:spPr>
          <a:xfrm>
            <a:off x="1153886" y="1024816"/>
            <a:ext cx="6988628" cy="4808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week is designed to teach you basic value investing. Value Investing is a strategy used by the most successful Investors such as Warren Buffet and Peter Lynch.  In essence it is buying strong company stocks at a discounted price.  So let’s get started:</a:t>
            </a:r>
          </a:p>
        </p:txBody>
      </p:sp>
    </p:spTree>
    <p:extLst>
      <p:ext uri="{BB962C8B-B14F-4D97-AF65-F5344CB8AC3E}">
        <p14:creationId xmlns:p14="http://schemas.microsoft.com/office/powerpoint/2010/main" val="2333905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647B6FA-63D5-4B42-96CC-E0DDC8A7595D}"/>
              </a:ext>
            </a:extLst>
          </p:cNvPr>
          <p:cNvSpPr txBox="1"/>
          <p:nvPr/>
        </p:nvSpPr>
        <p:spPr>
          <a:xfrm>
            <a:off x="1262744" y="3192602"/>
            <a:ext cx="8316686" cy="20185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Value Stocks- are shares of a company with solid fundamentals that are priced below those of its peer.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Growth Stocks- are a company stock that tends to increase in capital value rather than yield high income.</a:t>
            </a:r>
          </a:p>
        </p:txBody>
      </p:sp>
      <p:pic>
        <p:nvPicPr>
          <p:cNvPr id="8" name="Graphic 7" descr="Upward trend">
            <a:extLst>
              <a:ext uri="{FF2B5EF4-FFF2-40B4-BE49-F238E27FC236}">
                <a16:creationId xmlns:a16="http://schemas.microsoft.com/office/drawing/2014/main" id="{F7689511-57D3-4702-867B-4A87B2F875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40284" y="790838"/>
            <a:ext cx="2286002" cy="2286002"/>
          </a:xfrm>
          <a:prstGeom prst="rect">
            <a:avLst/>
          </a:prstGeom>
        </p:spPr>
      </p:pic>
      <p:pic>
        <p:nvPicPr>
          <p:cNvPr id="10" name="Graphic 9" descr="Coins">
            <a:extLst>
              <a:ext uri="{FF2B5EF4-FFF2-40B4-BE49-F238E27FC236}">
                <a16:creationId xmlns:a16="http://schemas.microsoft.com/office/drawing/2014/main" id="{DE25EF12-24BA-40F9-9030-AB5679A319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5372" y="928965"/>
            <a:ext cx="2002971" cy="200297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39454FB-2EE4-4083-AF13-942DD09C474F}"/>
              </a:ext>
            </a:extLst>
          </p:cNvPr>
          <p:cNvSpPr txBox="1"/>
          <p:nvPr/>
        </p:nvSpPr>
        <p:spPr>
          <a:xfrm>
            <a:off x="4746171" y="1437693"/>
            <a:ext cx="11103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accent1"/>
                </a:solidFill>
              </a:rPr>
              <a:t>VS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197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6A761A44-A936-4382-8A16-7ED6A2903D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459EE73-661E-48AA-A374-BF2B850F58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653EA91-5E43-427F-B0AB-1B8A496BC6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57571081-E136-40F9-B123-3A16F53BEB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73197C11-EFC2-4F71-BEFF-B7EE3EEF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074C7561-7217-4DBC-8C63-2BB8560D62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6EB4E4EC-EA7F-4A46-9AF5-7E3E4E543B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9048D13B-C50D-4EF9-AB6D-86713B7D43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8213FFC7-C869-40A9-8DBD-B311B342E7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A029FB91-93F5-4D40-9014-8D5108951E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F6022FD2-DE49-41E6-B3BF-B113018CA2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5" name="Picture 4" descr="A person sitting on a table&#10;&#10;Description automatically generated">
            <a:extLst>
              <a:ext uri="{FF2B5EF4-FFF2-40B4-BE49-F238E27FC236}">
                <a16:creationId xmlns:a16="http://schemas.microsoft.com/office/drawing/2014/main" id="{C016E6FD-3CB1-4685-ACE5-9E9D62DC055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" b="13462"/>
          <a:stretch/>
        </p:blipFill>
        <p:spPr>
          <a:xfrm>
            <a:off x="4269854" y="-1"/>
            <a:ext cx="7922146" cy="6858001"/>
          </a:xfrm>
          <a:custGeom>
            <a:avLst/>
            <a:gdLst>
              <a:gd name="connsiteX0" fmla="*/ 379987 w 7922146"/>
              <a:gd name="connsiteY0" fmla="*/ 0 h 6858001"/>
              <a:gd name="connsiteX1" fmla="*/ 5304971 w 7922146"/>
              <a:gd name="connsiteY1" fmla="*/ 0 h 6858001"/>
              <a:gd name="connsiteX2" fmla="*/ 7065281 w 7922146"/>
              <a:gd name="connsiteY2" fmla="*/ 0 h 6858001"/>
              <a:gd name="connsiteX3" fmla="*/ 7397540 w 7922146"/>
              <a:gd name="connsiteY3" fmla="*/ 0 h 6858001"/>
              <a:gd name="connsiteX4" fmla="*/ 7397540 w 7922146"/>
              <a:gd name="connsiteY4" fmla="*/ 1 h 6858001"/>
              <a:gd name="connsiteX5" fmla="*/ 7922146 w 7922146"/>
              <a:gd name="connsiteY5" fmla="*/ 1 h 6858001"/>
              <a:gd name="connsiteX6" fmla="*/ 7922146 w 7922146"/>
              <a:gd name="connsiteY6" fmla="*/ 6858001 h 6858001"/>
              <a:gd name="connsiteX7" fmla="*/ 7065281 w 7922146"/>
              <a:gd name="connsiteY7" fmla="*/ 6858001 h 6858001"/>
              <a:gd name="connsiteX8" fmla="*/ 7065281 w 7922146"/>
              <a:gd name="connsiteY8" fmla="*/ 6858000 h 6858001"/>
              <a:gd name="connsiteX9" fmla="*/ 5932989 w 7922146"/>
              <a:gd name="connsiteY9" fmla="*/ 6858000 h 6858001"/>
              <a:gd name="connsiteX10" fmla="*/ 5932989 w 7922146"/>
              <a:gd name="connsiteY10" fmla="*/ 6858001 h 6858001"/>
              <a:gd name="connsiteX11" fmla="*/ 27809 w 7922146"/>
              <a:gd name="connsiteY11" fmla="*/ 6858001 h 6858001"/>
              <a:gd name="connsiteX12" fmla="*/ 1803228 w 7922146"/>
              <a:gd name="connsiteY12" fmla="*/ 4521201 h 6858001"/>
              <a:gd name="connsiteX13" fmla="*/ 0 w 7922146"/>
              <a:gd name="connsiteY13" fmla="*/ 0 h 6858001"/>
              <a:gd name="connsiteX14" fmla="*/ 379987 w 7922146"/>
              <a:gd name="connsiteY14" fmla="*/ 0 h 6858001"/>
              <a:gd name="connsiteX15" fmla="*/ 0 w 7922146"/>
              <a:gd name="connsiteY15" fmla="*/ 407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D0FC49F-C2B8-4683-98FA-B3F5610814D5}"/>
              </a:ext>
            </a:extLst>
          </p:cNvPr>
          <p:cNvSpPr txBox="1"/>
          <p:nvPr/>
        </p:nvSpPr>
        <p:spPr>
          <a:xfrm>
            <a:off x="668867" y="1678666"/>
            <a:ext cx="4088190" cy="236909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7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Cost is what you pay, value is what you get</a:t>
            </a:r>
          </a:p>
          <a:p>
            <a:pPr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7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~Warren Buffet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A57C1A16-B8AB-4D99-A195-A38F556A6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rgbClr val="40404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F8A9B20B-D1DD-4573-B5EC-5580295192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rgbClr val="40404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ctangle 23">
            <a:extLst>
              <a:ext uri="{FF2B5EF4-FFF2-40B4-BE49-F238E27FC236}">
                <a16:creationId xmlns:a16="http://schemas.microsoft.com/office/drawing/2014/main" id="{66D61E08-70C3-48D8-BEA0-787111DC3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Rectangle 25">
            <a:extLst>
              <a:ext uri="{FF2B5EF4-FFF2-40B4-BE49-F238E27FC236}">
                <a16:creationId xmlns:a16="http://schemas.microsoft.com/office/drawing/2014/main" id="{FC55298F-0AE5-478E-AD2B-03C2614C5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Isosceles Triangle 24">
            <a:extLst>
              <a:ext uri="{FF2B5EF4-FFF2-40B4-BE49-F238E27FC236}">
                <a16:creationId xmlns:a16="http://schemas.microsoft.com/office/drawing/2014/main" id="{C180E4EA-0B63-4779-A895-7E90E71088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2" name="Rectangle 27">
            <a:extLst>
              <a:ext uri="{FF2B5EF4-FFF2-40B4-BE49-F238E27FC236}">
                <a16:creationId xmlns:a16="http://schemas.microsoft.com/office/drawing/2014/main" id="{CEE01D9D-3DE8-4EED-B0D3-8F3C79CC76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4" name="Rectangle 28">
            <a:extLst>
              <a:ext uri="{FF2B5EF4-FFF2-40B4-BE49-F238E27FC236}">
                <a16:creationId xmlns:a16="http://schemas.microsoft.com/office/drawing/2014/main" id="{89AF5CE9-607F-43F4-8983-DCD6DA40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6" name="Rectangle 29">
            <a:extLst>
              <a:ext uri="{FF2B5EF4-FFF2-40B4-BE49-F238E27FC236}">
                <a16:creationId xmlns:a16="http://schemas.microsoft.com/office/drawing/2014/main" id="{6EEA2DBD-9E1E-4521-8C01-F32AD18A8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Isosceles Triangle 29">
            <a:extLst>
              <a:ext uri="{FF2B5EF4-FFF2-40B4-BE49-F238E27FC236}">
                <a16:creationId xmlns:a16="http://schemas.microsoft.com/office/drawing/2014/main" id="{15BBD2C1-BA9B-46A9-A27A-33498B169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65154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9">
            <a:extLst>
              <a:ext uri="{FF2B5EF4-FFF2-40B4-BE49-F238E27FC236}">
                <a16:creationId xmlns:a16="http://schemas.microsoft.com/office/drawing/2014/main" id="{D58F7BA4-B6D7-4093-BC9D-BA2CF918AE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1490F55-F54C-467C-B8A6-A31153CC5A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2F2A405-ED68-4CB8-9732-67DA21F2A1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8A7D2B90-65E1-48B0-8CA7-52D5474063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E924D5FD-FDCC-4B58-A2A3-D540DA6203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5E193FF4-6DE7-4427-8CA6-6391CF05F2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B53557E8-484E-4039-B233-EBFF43A3B9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45E1412B-7A92-4620-B822-2510023D4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D21DAC8F-94C8-4EBC-8454-1525B0F593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A34D249F-4969-44EA-A390-4FCDA5EB91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3AB39E86-A756-4CA8-B71D-0AF734B318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8" name="Rectangle 21">
            <a:extLst>
              <a:ext uri="{FF2B5EF4-FFF2-40B4-BE49-F238E27FC236}">
                <a16:creationId xmlns:a16="http://schemas.microsoft.com/office/drawing/2014/main" id="{1DA27254-207B-4B52-973B-03A6D7C253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2A22B8E-D65F-493B-831F-942AC26922FD}"/>
              </a:ext>
            </a:extLst>
          </p:cNvPr>
          <p:cNvSpPr txBox="1"/>
          <p:nvPr/>
        </p:nvSpPr>
        <p:spPr>
          <a:xfrm>
            <a:off x="652481" y="1382486"/>
            <a:ext cx="3547581" cy="40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44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Learning the Intrinsic (True) Value of a stock.</a:t>
            </a:r>
          </a:p>
        </p:txBody>
      </p:sp>
      <p:grpSp>
        <p:nvGrpSpPr>
          <p:cNvPr id="39" name="Group 23">
            <a:extLst>
              <a:ext uri="{FF2B5EF4-FFF2-40B4-BE49-F238E27FC236}">
                <a16:creationId xmlns:a16="http://schemas.microsoft.com/office/drawing/2014/main" id="{AE3358E8-FEB4-4E5C-903A-92C75E6BDD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65FE9BA5-5847-4FF3-960A-4E3AC28E37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76D98C19-CACB-4DEB-9AA7-5E1D776DBC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tangle 23">
              <a:extLst>
                <a:ext uri="{FF2B5EF4-FFF2-40B4-BE49-F238E27FC236}">
                  <a16:creationId xmlns:a16="http://schemas.microsoft.com/office/drawing/2014/main" id="{8EA0C28F-AA7D-46C7-8D8A-CE97E7EB07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5">
              <a:extLst>
                <a:ext uri="{FF2B5EF4-FFF2-40B4-BE49-F238E27FC236}">
                  <a16:creationId xmlns:a16="http://schemas.microsoft.com/office/drawing/2014/main" id="{50B7A449-3821-4275-97E9-6B1FF91DE1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>
              <a:extLst>
                <a:ext uri="{FF2B5EF4-FFF2-40B4-BE49-F238E27FC236}">
                  <a16:creationId xmlns:a16="http://schemas.microsoft.com/office/drawing/2014/main" id="{D15285ED-C1E9-4539-9551-2D9D3B897D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7">
              <a:extLst>
                <a:ext uri="{FF2B5EF4-FFF2-40B4-BE49-F238E27FC236}">
                  <a16:creationId xmlns:a16="http://schemas.microsoft.com/office/drawing/2014/main" id="{A57A772B-029C-402F-8961-04AD1B611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28">
              <a:extLst>
                <a:ext uri="{FF2B5EF4-FFF2-40B4-BE49-F238E27FC236}">
                  <a16:creationId xmlns:a16="http://schemas.microsoft.com/office/drawing/2014/main" id="{43A98072-A351-47FB-8807-1EEDBF77E3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29">
              <a:extLst>
                <a:ext uri="{FF2B5EF4-FFF2-40B4-BE49-F238E27FC236}">
                  <a16:creationId xmlns:a16="http://schemas.microsoft.com/office/drawing/2014/main" id="{3BC2C561-1ADE-495B-A04A-92DE414F5D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Isosceles Triangle 32">
              <a:extLst>
                <a:ext uri="{FF2B5EF4-FFF2-40B4-BE49-F238E27FC236}">
                  <a16:creationId xmlns:a16="http://schemas.microsoft.com/office/drawing/2014/main" id="{FE633B79-4994-47EC-9479-56BA3E3A58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40" name="Rectangle 34">
            <a:extLst>
              <a:ext uri="{FF2B5EF4-FFF2-40B4-BE49-F238E27FC236}">
                <a16:creationId xmlns:a16="http://schemas.microsoft.com/office/drawing/2014/main" id="{D6188152-70CA-4742-AA0D-863A7FDB47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1" name="TextBox 2">
            <a:extLst>
              <a:ext uri="{FF2B5EF4-FFF2-40B4-BE49-F238E27FC236}">
                <a16:creationId xmlns:a16="http://schemas.microsoft.com/office/drawing/2014/main" id="{352A9951-53F5-4712-A274-2147810B0F4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18326401"/>
              </p:ext>
            </p:extLst>
          </p:nvPr>
        </p:nvGraphicFramePr>
        <p:xfrm>
          <a:off x="4876847" y="944563"/>
          <a:ext cx="6656769" cy="49212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02497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58F7BA4-B6D7-4093-BC9D-BA2CF918AE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1490F55-F54C-467C-B8A6-A31153CC5A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2F2A405-ED68-4CB8-9732-67DA21F2A1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8A7D2B90-65E1-48B0-8CA7-52D5474063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E924D5FD-FDCC-4B58-A2A3-D540DA6203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5E193FF4-6DE7-4427-8CA6-6391CF05F2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B53557E8-484E-4039-B233-EBFF43A3B9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45E1412B-7A92-4620-B822-2510023D4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D21DAC8F-94C8-4EBC-8454-1525B0F593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A34D249F-4969-44EA-A390-4FCDA5EB91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3AB39E86-A756-4CA8-B71D-0AF734B318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14D16F1A-5D78-4402-81FF-31A98AFD6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127D0EA-66CC-452F-850E-46835FE3D075}"/>
              </a:ext>
            </a:extLst>
          </p:cNvPr>
          <p:cNvSpPr txBox="1"/>
          <p:nvPr/>
        </p:nvSpPr>
        <p:spPr>
          <a:xfrm>
            <a:off x="1286933" y="609600"/>
            <a:ext cx="10197494" cy="10994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>
              <a:spcBef>
                <a:spcPct val="0"/>
              </a:spcBef>
              <a:spcAft>
                <a:spcPts val="600"/>
              </a:spcAft>
            </a:pPr>
            <a:r>
              <a:rPr lang="en-US" sz="36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Learning the Intrinsic (True) Value of a stock.</a:t>
            </a:r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1B2FB7F0-6A45-43E8-88A7-48E46E6D48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6BA9C607-662B-4FBB-A3F3-CF593AD736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TextBox 2">
            <a:extLst>
              <a:ext uri="{FF2B5EF4-FFF2-40B4-BE49-F238E27FC236}">
                <a16:creationId xmlns:a16="http://schemas.microsoft.com/office/drawing/2014/main" id="{D6DE2F25-DA19-473A-8DC9-F5AAD47546B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07929933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84985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roulette, object&#10;&#10;Description automatically generated">
            <a:extLst>
              <a:ext uri="{FF2B5EF4-FFF2-40B4-BE49-F238E27FC236}">
                <a16:creationId xmlns:a16="http://schemas.microsoft.com/office/drawing/2014/main" id="{97F93C5E-5B17-4B0A-B532-D6ABF5EF980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13291" b="7204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5C2136B-77EC-41E9-BDB6-58A4AE1429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733800"/>
            <a:ext cx="762000" cy="3124200"/>
          </a:xfrm>
          <a:custGeom>
            <a:avLst/>
            <a:gdLst>
              <a:gd name="connsiteX0" fmla="*/ 0 w 762000"/>
              <a:gd name="connsiteY0" fmla="*/ 0 h 3124200"/>
              <a:gd name="connsiteX1" fmla="*/ 762000 w 762000"/>
              <a:gd name="connsiteY1" fmla="*/ 3124200 h 3124200"/>
              <a:gd name="connsiteX2" fmla="*/ 0 w 762000"/>
              <a:gd name="connsiteY2" fmla="*/ 3124200 h 3124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2000" h="3124200">
                <a:moveTo>
                  <a:pt x="0" y="0"/>
                </a:moveTo>
                <a:lnTo>
                  <a:pt x="762000" y="3124200"/>
                </a:lnTo>
                <a:lnTo>
                  <a:pt x="0" y="31242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55891F3-A5E2-4418-8950-25FA2B731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9274002" y="4502552"/>
            <a:ext cx="2917998" cy="235544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B1FCEB1-A7E1-417C-A7EF-AA30D5A085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953500" y="-16625"/>
            <a:ext cx="2667482" cy="687462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7FBCF2A6-1F18-4B68-B5D2-5B763ED41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22923" y="-16625"/>
            <a:ext cx="1269077" cy="6874625"/>
          </a:xfrm>
          <a:custGeom>
            <a:avLst/>
            <a:gdLst>
              <a:gd name="connsiteX0" fmla="*/ 714894 w 1269077"/>
              <a:gd name="connsiteY0" fmla="*/ 0 h 6874625"/>
              <a:gd name="connsiteX1" fmla="*/ 1269077 w 1269077"/>
              <a:gd name="connsiteY1" fmla="*/ 16625 h 6874625"/>
              <a:gd name="connsiteX2" fmla="*/ 1269077 w 1269077"/>
              <a:gd name="connsiteY2" fmla="*/ 6874625 h 6874625"/>
              <a:gd name="connsiteX3" fmla="*/ 0 w 1269077"/>
              <a:gd name="connsiteY3" fmla="*/ 6874625 h 6874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69077" h="6874625">
                <a:moveTo>
                  <a:pt x="714894" y="0"/>
                </a:moveTo>
                <a:lnTo>
                  <a:pt x="1269077" y="16625"/>
                </a:lnTo>
                <a:lnTo>
                  <a:pt x="1269077" y="6874625"/>
                </a:lnTo>
                <a:lnTo>
                  <a:pt x="0" y="6874625"/>
                </a:lnTo>
                <a:close/>
              </a:path>
            </a:pathLst>
          </a:custGeom>
          <a:solidFill>
            <a:schemeClr val="accent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FF3A27FB-A693-4A75-951E-0C77CD98F0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374" y="-16624"/>
            <a:ext cx="1983626" cy="6874625"/>
          </a:xfrm>
          <a:custGeom>
            <a:avLst/>
            <a:gdLst>
              <a:gd name="connsiteX0" fmla="*/ 0 w 1983626"/>
              <a:gd name="connsiteY0" fmla="*/ 0 h 6874625"/>
              <a:gd name="connsiteX1" fmla="*/ 1983626 w 1983626"/>
              <a:gd name="connsiteY1" fmla="*/ 0 h 6874625"/>
              <a:gd name="connsiteX2" fmla="*/ 1983626 w 1983626"/>
              <a:gd name="connsiteY2" fmla="*/ 6874625 h 6874625"/>
              <a:gd name="connsiteX3" fmla="*/ 1522181 w 1983626"/>
              <a:gd name="connsiteY3" fmla="*/ 6874625 h 6874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3626" h="6874625">
                <a:moveTo>
                  <a:pt x="0" y="0"/>
                </a:moveTo>
                <a:lnTo>
                  <a:pt x="1983626" y="0"/>
                </a:lnTo>
                <a:lnTo>
                  <a:pt x="1983626" y="6874625"/>
                </a:lnTo>
                <a:lnTo>
                  <a:pt x="1522181" y="6874625"/>
                </a:lnTo>
                <a:close/>
              </a:path>
            </a:pathLst>
          </a:custGeom>
          <a:solidFill>
            <a:schemeClr val="accent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2AD045E-E5E8-444C-90D7-7DD3D764EB1D}"/>
              </a:ext>
            </a:extLst>
          </p:cNvPr>
          <p:cNvSpPr txBox="1"/>
          <p:nvPr/>
        </p:nvSpPr>
        <p:spPr>
          <a:xfrm>
            <a:off x="9649317" y="6657945"/>
            <a:ext cx="2542683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 tooltip="http://living-authentically.blogspot.com/2011/09/gambling-man.htm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 tooltip="https://creativecommons.org/licenses/by-nd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BY-ND</a:t>
            </a:r>
            <a:endParaRPr lang="en-US" sz="700">
              <a:solidFill>
                <a:srgbClr val="FFFFFF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76B7C32-49CE-4A13-AE87-26D4E4E1BAED}"/>
              </a:ext>
            </a:extLst>
          </p:cNvPr>
          <p:cNvSpPr txBox="1"/>
          <p:nvPr/>
        </p:nvSpPr>
        <p:spPr>
          <a:xfrm>
            <a:off x="381000" y="261255"/>
            <a:ext cx="4654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We are not gambling</a:t>
            </a:r>
          </a:p>
        </p:txBody>
      </p:sp>
    </p:spTree>
    <p:extLst>
      <p:ext uri="{BB962C8B-B14F-4D97-AF65-F5344CB8AC3E}">
        <p14:creationId xmlns:p14="http://schemas.microsoft.com/office/powerpoint/2010/main" val="2910680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399F031-F75F-437C-A874-AB412B8D8210}"/>
              </a:ext>
            </a:extLst>
          </p:cNvPr>
          <p:cNvSpPr/>
          <p:nvPr/>
        </p:nvSpPr>
        <p:spPr>
          <a:xfrm>
            <a:off x="936171" y="2340625"/>
            <a:ext cx="7641772" cy="2176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3200" dirty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Price/Earning Ratio </a:t>
            </a:r>
          </a:p>
          <a:p>
            <a:pPr>
              <a:lnSpc>
                <a:spcPct val="107000"/>
              </a:lnSpc>
            </a:pPr>
            <a:r>
              <a:rPr lang="en-US" sz="3200" dirty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Price/ Book Ratio</a:t>
            </a:r>
          </a:p>
          <a:p>
            <a:pPr>
              <a:lnSpc>
                <a:spcPct val="107000"/>
              </a:lnSpc>
            </a:pPr>
            <a:r>
              <a:rPr lang="en-US" sz="3200" dirty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Price/Cash Flow Ratio</a:t>
            </a:r>
          </a:p>
          <a:p>
            <a:pPr>
              <a:lnSpc>
                <a:spcPct val="107000"/>
              </a:lnSpc>
            </a:pPr>
            <a:r>
              <a:rPr lang="en-US" sz="3200" dirty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Price/Sale Ratio 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39FEAF-8271-4846-8790-41669EDA168F}"/>
              </a:ext>
            </a:extLst>
          </p:cNvPr>
          <p:cNvSpPr txBox="1"/>
          <p:nvPr/>
        </p:nvSpPr>
        <p:spPr>
          <a:xfrm>
            <a:off x="936171" y="870856"/>
            <a:ext cx="64443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Valuation Ratio</a:t>
            </a:r>
          </a:p>
        </p:txBody>
      </p:sp>
    </p:spTree>
    <p:extLst>
      <p:ext uri="{BB962C8B-B14F-4D97-AF65-F5344CB8AC3E}">
        <p14:creationId xmlns:p14="http://schemas.microsoft.com/office/powerpoint/2010/main" val="2189928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8C6E4F2-CAE6-48F5-A6AE-C933DB5A2178}"/>
              </a:ext>
            </a:extLst>
          </p:cNvPr>
          <p:cNvSpPr txBox="1"/>
          <p:nvPr/>
        </p:nvSpPr>
        <p:spPr>
          <a:xfrm>
            <a:off x="2425149" y="384313"/>
            <a:ext cx="59104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/>
                </a:solidFill>
              </a:rPr>
              <a:t>Residual Income Formula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8BF9443-7634-4FBB-A7C2-3A86AEB99734}"/>
              </a:ext>
            </a:extLst>
          </p:cNvPr>
          <p:cNvSpPr txBox="1"/>
          <p:nvPr/>
        </p:nvSpPr>
        <p:spPr>
          <a:xfrm flipH="1">
            <a:off x="901148" y="1656522"/>
            <a:ext cx="8534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C000"/>
                </a:solidFill>
              </a:rPr>
              <a:t>Intrinsic Value- is the Total Shareholder’s Equity</a:t>
            </a:r>
          </a:p>
          <a:p>
            <a:endParaRPr lang="en-US" sz="3200" dirty="0">
              <a:solidFill>
                <a:srgbClr val="FFC000"/>
              </a:solidFill>
            </a:endParaRPr>
          </a:p>
          <a:p>
            <a:r>
              <a:rPr lang="en-US" sz="3200" dirty="0">
                <a:solidFill>
                  <a:srgbClr val="FFC000"/>
                </a:solidFill>
              </a:rPr>
              <a:t>Market Value- is the number of outstanding shares multiplied by the current share price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328E1D-CE43-4651-8DB3-3BA906799D66}"/>
              </a:ext>
            </a:extLst>
          </p:cNvPr>
          <p:cNvSpPr txBox="1"/>
          <p:nvPr/>
        </p:nvSpPr>
        <p:spPr>
          <a:xfrm>
            <a:off x="1775791" y="4929809"/>
            <a:ext cx="65598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Intrinsic Value &gt; Market Value then the stock is undervalue and ready to buy.</a:t>
            </a:r>
          </a:p>
        </p:txBody>
      </p:sp>
    </p:spTree>
    <p:extLst>
      <p:ext uri="{BB962C8B-B14F-4D97-AF65-F5344CB8AC3E}">
        <p14:creationId xmlns:p14="http://schemas.microsoft.com/office/powerpoint/2010/main" val="42579501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296</Words>
  <Application>Microsoft Office PowerPoint</Application>
  <PresentationFormat>Widescreen</PresentationFormat>
  <Paragraphs>50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Trebuchet MS</vt:lpstr>
      <vt:lpstr>Wingdings 3</vt:lpstr>
      <vt:lpstr>Facet</vt:lpstr>
      <vt:lpstr>Cash Out On Cannabis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Cash Out On Cannabis</dc:title>
  <dc:creator>Cimone Casson</dc:creator>
  <cp:lastModifiedBy>Cimone Casson</cp:lastModifiedBy>
  <cp:revision>6</cp:revision>
  <dcterms:created xsi:type="dcterms:W3CDTF">2019-03-01T03:32:03Z</dcterms:created>
  <dcterms:modified xsi:type="dcterms:W3CDTF">2019-03-01T04:44:50Z</dcterms:modified>
</cp:coreProperties>
</file>