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58" r:id="rId7"/>
    <p:sldId id="267" r:id="rId8"/>
    <p:sldId id="261" r:id="rId9"/>
    <p:sldId id="277" r:id="rId10"/>
    <p:sldId id="260" r:id="rId11"/>
    <p:sldId id="278" r:id="rId12"/>
    <p:sldId id="259" r:id="rId13"/>
    <p:sldId id="268" r:id="rId14"/>
    <p:sldId id="279" r:id="rId15"/>
    <p:sldId id="280" r:id="rId16"/>
    <p:sldId id="262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51" d="100"/>
          <a:sy n="51" d="100"/>
        </p:scale>
        <p:origin x="2910" y="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003F6-5299-4E17-AC8C-600DF9154496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29D9B11-81B0-4143-AF01-7FBA2B743AB0}">
      <dgm:prSet phldrT="[Text]"/>
      <dgm:spPr/>
      <dgm:t>
        <a:bodyPr/>
        <a:lstStyle/>
        <a:p>
          <a:r>
            <a:rPr lang="en-US" dirty="0" smtClean="0"/>
            <a:t>Loss</a:t>
          </a:r>
          <a:endParaRPr lang="en-US" dirty="0"/>
        </a:p>
      </dgm:t>
    </dgm:pt>
    <dgm:pt modelId="{DEF314F6-7077-4B80-9A56-DA8FAE5618B9}" type="parTrans" cxnId="{1B2E5BF3-1111-4B43-AA78-BB08FF0894BC}">
      <dgm:prSet/>
      <dgm:spPr/>
      <dgm:t>
        <a:bodyPr/>
        <a:lstStyle/>
        <a:p>
          <a:endParaRPr lang="en-US"/>
        </a:p>
      </dgm:t>
    </dgm:pt>
    <dgm:pt modelId="{AECFEFCC-633F-4F7A-8079-38850FC15F1F}" type="sibTrans" cxnId="{1B2E5BF3-1111-4B43-AA78-BB08FF0894BC}">
      <dgm:prSet/>
      <dgm:spPr/>
      <dgm:t>
        <a:bodyPr/>
        <a:lstStyle/>
        <a:p>
          <a:endParaRPr lang="en-US"/>
        </a:p>
      </dgm:t>
    </dgm:pt>
    <dgm:pt modelId="{C7BDC5B1-FB4D-4EC9-A336-D758DD9E4CF1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h-TH" dirty="0" smtClean="0"/>
            <a:t>ประกัน</a:t>
          </a:r>
          <a:endParaRPr lang="en-US" dirty="0"/>
        </a:p>
      </dgm:t>
    </dgm:pt>
    <dgm:pt modelId="{4FEABB6E-ACC3-4E32-8B05-AFDDBD853F11}" type="parTrans" cxnId="{7BC327F9-BCCD-4165-9FBA-07E5614CABF2}">
      <dgm:prSet/>
      <dgm:spPr/>
      <dgm:t>
        <a:bodyPr/>
        <a:lstStyle/>
        <a:p>
          <a:endParaRPr lang="en-US"/>
        </a:p>
      </dgm:t>
    </dgm:pt>
    <dgm:pt modelId="{155AAE38-0AD1-456D-B0F1-E2A4872BC622}" type="sibTrans" cxnId="{7BC327F9-BCCD-4165-9FBA-07E5614CABF2}">
      <dgm:prSet/>
      <dgm:spPr/>
      <dgm:t>
        <a:bodyPr/>
        <a:lstStyle/>
        <a:p>
          <a:endParaRPr lang="en-US"/>
        </a:p>
      </dgm:t>
    </dgm:pt>
    <dgm:pt modelId="{FF3FBABF-4230-4508-AD52-8F76BE9EDE7A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h-TH" dirty="0" smtClean="0"/>
            <a:t>ประกันภัย</a:t>
          </a:r>
          <a:endParaRPr lang="en-US" dirty="0"/>
        </a:p>
      </dgm:t>
    </dgm:pt>
    <dgm:pt modelId="{15CF5AE5-29F1-45B7-97A0-E9DF636D1827}" type="parTrans" cxnId="{F8AB360E-9088-478E-8493-C5442F3C7ACC}">
      <dgm:prSet/>
      <dgm:spPr/>
      <dgm:t>
        <a:bodyPr/>
        <a:lstStyle/>
        <a:p>
          <a:endParaRPr lang="en-US"/>
        </a:p>
      </dgm:t>
    </dgm:pt>
    <dgm:pt modelId="{F7F9E00A-DDEB-4D0B-8B90-2DD3F590E793}" type="sibTrans" cxnId="{F8AB360E-9088-478E-8493-C5442F3C7ACC}">
      <dgm:prSet/>
      <dgm:spPr/>
      <dgm:t>
        <a:bodyPr/>
        <a:lstStyle/>
        <a:p>
          <a:endParaRPr lang="en-US"/>
        </a:p>
      </dgm:t>
    </dgm:pt>
    <dgm:pt modelId="{5290606B-7048-4275-89B4-6E32414DFBD7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h-TH" dirty="0" smtClean="0"/>
            <a:t>ประกันภัยต่อ</a:t>
          </a:r>
          <a:endParaRPr lang="en-US" dirty="0"/>
        </a:p>
      </dgm:t>
    </dgm:pt>
    <dgm:pt modelId="{FEFA35BD-2596-4E45-B252-D7E33D68FB08}" type="parTrans" cxnId="{A2DA4AE1-BFFD-4585-A2AB-A3C5D48DB322}">
      <dgm:prSet/>
      <dgm:spPr/>
      <dgm:t>
        <a:bodyPr/>
        <a:lstStyle/>
        <a:p>
          <a:endParaRPr lang="en-US"/>
        </a:p>
      </dgm:t>
    </dgm:pt>
    <dgm:pt modelId="{E3BA71B7-FADD-43FC-B2CD-F3CF67B2FE0B}" type="sibTrans" cxnId="{A2DA4AE1-BFFD-4585-A2AB-A3C5D48DB322}">
      <dgm:prSet/>
      <dgm:spPr/>
      <dgm:t>
        <a:bodyPr/>
        <a:lstStyle/>
        <a:p>
          <a:endParaRPr lang="en-US"/>
        </a:p>
      </dgm:t>
    </dgm:pt>
    <dgm:pt modelId="{28FC11DB-DA54-4D23-A350-FBF71E4B5CA2}">
      <dgm:prSet phldrT="[Text]"/>
      <dgm:spPr/>
      <dgm:t>
        <a:bodyPr/>
        <a:lstStyle/>
        <a:p>
          <a:r>
            <a:rPr lang="th-TH" dirty="0" smtClean="0"/>
            <a:t>นักลงทุนทั่วไป / ภาคการเงิน</a:t>
          </a:r>
          <a:endParaRPr lang="en-US" dirty="0"/>
        </a:p>
      </dgm:t>
    </dgm:pt>
    <dgm:pt modelId="{F93F51E8-F0A9-4F26-8EC2-D394818B0FFD}" type="parTrans" cxnId="{D86A78C4-8455-4B2A-883B-0DCA266BD546}">
      <dgm:prSet/>
      <dgm:spPr/>
      <dgm:t>
        <a:bodyPr/>
        <a:lstStyle/>
        <a:p>
          <a:endParaRPr lang="en-US"/>
        </a:p>
      </dgm:t>
    </dgm:pt>
    <dgm:pt modelId="{1FFA4312-1698-47F2-998B-302308B6D9D4}" type="sibTrans" cxnId="{D86A78C4-8455-4B2A-883B-0DCA266BD546}">
      <dgm:prSet/>
      <dgm:spPr/>
      <dgm:t>
        <a:bodyPr/>
        <a:lstStyle/>
        <a:p>
          <a:endParaRPr lang="en-US"/>
        </a:p>
      </dgm:t>
    </dgm:pt>
    <dgm:pt modelId="{AF8A0EC0-1458-46B2-B923-D0E86B96C446}">
      <dgm:prSet phldrT="[Text]"/>
      <dgm:spPr/>
      <dgm:t>
        <a:bodyPr/>
        <a:lstStyle/>
        <a:p>
          <a:r>
            <a:rPr lang="th-TH" dirty="0" smtClean="0"/>
            <a:t>รัฐบาล</a:t>
          </a:r>
          <a:endParaRPr lang="en-US" dirty="0"/>
        </a:p>
      </dgm:t>
    </dgm:pt>
    <dgm:pt modelId="{DCDC418D-8FD9-44CD-AE32-A43581FFC92B}" type="parTrans" cxnId="{AC1DB930-A138-457A-9124-125E2415EC5E}">
      <dgm:prSet/>
      <dgm:spPr/>
      <dgm:t>
        <a:bodyPr/>
        <a:lstStyle/>
        <a:p>
          <a:endParaRPr lang="en-US"/>
        </a:p>
      </dgm:t>
    </dgm:pt>
    <dgm:pt modelId="{BA5FB841-02E4-440D-8931-FFBB7DB6A570}" type="sibTrans" cxnId="{AC1DB930-A138-457A-9124-125E2415EC5E}">
      <dgm:prSet/>
      <dgm:spPr/>
      <dgm:t>
        <a:bodyPr/>
        <a:lstStyle/>
        <a:p>
          <a:endParaRPr lang="en-US"/>
        </a:p>
      </dgm:t>
    </dgm:pt>
    <dgm:pt modelId="{B10CF7C1-9E42-45CD-B428-4B82F9D153B2}">
      <dgm:prSet phldrT="[Text]"/>
      <dgm:spPr/>
      <dgm:t>
        <a:bodyPr/>
        <a:lstStyle/>
        <a:p>
          <a:r>
            <a:rPr lang="th-TH" dirty="0" smtClean="0"/>
            <a:t>ผู้เอาประกัน / คนบริจาคเงิน / </a:t>
          </a:r>
          <a:r>
            <a:rPr lang="en-US" dirty="0" smtClean="0"/>
            <a:t>NGO</a:t>
          </a:r>
          <a:endParaRPr lang="en-US" dirty="0"/>
        </a:p>
      </dgm:t>
    </dgm:pt>
    <dgm:pt modelId="{CDABDE6E-4C1B-4C39-9D47-37DCE48D79CD}" type="parTrans" cxnId="{2FC583FE-37E7-49BD-8E26-0A2B1FFC7577}">
      <dgm:prSet/>
      <dgm:spPr/>
      <dgm:t>
        <a:bodyPr/>
        <a:lstStyle/>
        <a:p>
          <a:endParaRPr lang="en-US"/>
        </a:p>
      </dgm:t>
    </dgm:pt>
    <dgm:pt modelId="{0B0A240D-D4F2-4484-B50F-A87A6CEC3FF6}" type="sibTrans" cxnId="{2FC583FE-37E7-49BD-8E26-0A2B1FFC7577}">
      <dgm:prSet/>
      <dgm:spPr/>
      <dgm:t>
        <a:bodyPr/>
        <a:lstStyle/>
        <a:p>
          <a:endParaRPr lang="en-US"/>
        </a:p>
      </dgm:t>
    </dgm:pt>
    <dgm:pt modelId="{F3372DC7-F9A7-4C60-979F-E2EE03457B29}" type="pres">
      <dgm:prSet presAssocID="{D7F003F6-5299-4E17-AC8C-600DF915449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D6756C5-8477-4CBD-84D1-A5ACAB2F7EB4}" type="pres">
      <dgm:prSet presAssocID="{329D9B11-81B0-4143-AF01-7FBA2B743AB0}" presName="root1" presStyleCnt="0"/>
      <dgm:spPr/>
    </dgm:pt>
    <dgm:pt modelId="{B1F1A321-B2F0-40FC-97DA-052AF8E2CFCF}" type="pres">
      <dgm:prSet presAssocID="{329D9B11-81B0-4143-AF01-7FBA2B743AB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117297-936F-41E9-AE20-1A208B27AC8A}" type="pres">
      <dgm:prSet presAssocID="{329D9B11-81B0-4143-AF01-7FBA2B743AB0}" presName="level2hierChild" presStyleCnt="0"/>
      <dgm:spPr/>
    </dgm:pt>
    <dgm:pt modelId="{77CBA6B0-308F-4368-A7EE-4C99B1D054F7}" type="pres">
      <dgm:prSet presAssocID="{4FEABB6E-ACC3-4E32-8B05-AFDDBD853F11}" presName="conn2-1" presStyleLbl="parChTrans1D2" presStyleIdx="0" presStyleCnt="4"/>
      <dgm:spPr/>
    </dgm:pt>
    <dgm:pt modelId="{2EF2D3F4-5A48-4772-A599-5863883868F5}" type="pres">
      <dgm:prSet presAssocID="{4FEABB6E-ACC3-4E32-8B05-AFDDBD853F11}" presName="connTx" presStyleLbl="parChTrans1D2" presStyleIdx="0" presStyleCnt="4"/>
      <dgm:spPr/>
    </dgm:pt>
    <dgm:pt modelId="{A9D1D9E4-5FDE-4DD8-98EE-077CD25D1A41}" type="pres">
      <dgm:prSet presAssocID="{C7BDC5B1-FB4D-4EC9-A336-D758DD9E4CF1}" presName="root2" presStyleCnt="0"/>
      <dgm:spPr/>
    </dgm:pt>
    <dgm:pt modelId="{5D076F66-370F-48C3-A0A3-EB0B41D606B1}" type="pres">
      <dgm:prSet presAssocID="{C7BDC5B1-FB4D-4EC9-A336-D758DD9E4CF1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96D1BF-B3AE-4EAC-9C09-6E3993D3EE78}" type="pres">
      <dgm:prSet presAssocID="{C7BDC5B1-FB4D-4EC9-A336-D758DD9E4CF1}" presName="level3hierChild" presStyleCnt="0"/>
      <dgm:spPr/>
    </dgm:pt>
    <dgm:pt modelId="{1FC6F10D-9E22-4D30-83B0-0DA57962CDEB}" type="pres">
      <dgm:prSet presAssocID="{15CF5AE5-29F1-45B7-97A0-E9DF636D1827}" presName="conn2-1" presStyleLbl="parChTrans1D3" presStyleIdx="0" presStyleCnt="2"/>
      <dgm:spPr/>
    </dgm:pt>
    <dgm:pt modelId="{ADCEBB7C-F65B-420A-9437-05B7AF7E58A1}" type="pres">
      <dgm:prSet presAssocID="{15CF5AE5-29F1-45B7-97A0-E9DF636D1827}" presName="connTx" presStyleLbl="parChTrans1D3" presStyleIdx="0" presStyleCnt="2"/>
      <dgm:spPr/>
    </dgm:pt>
    <dgm:pt modelId="{B66699B8-9A0D-4E30-8E83-108477AEE2FC}" type="pres">
      <dgm:prSet presAssocID="{FF3FBABF-4230-4508-AD52-8F76BE9EDE7A}" presName="root2" presStyleCnt="0"/>
      <dgm:spPr/>
    </dgm:pt>
    <dgm:pt modelId="{89ADCC6B-BCF8-40CE-9D22-8B29065F4DCC}" type="pres">
      <dgm:prSet presAssocID="{FF3FBABF-4230-4508-AD52-8F76BE9EDE7A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19586E-7F33-44F2-88C9-F43605164490}" type="pres">
      <dgm:prSet presAssocID="{FF3FBABF-4230-4508-AD52-8F76BE9EDE7A}" presName="level3hierChild" presStyleCnt="0"/>
      <dgm:spPr/>
    </dgm:pt>
    <dgm:pt modelId="{D920881F-D4D7-4239-9875-F27597EEF947}" type="pres">
      <dgm:prSet presAssocID="{FEFA35BD-2596-4E45-B252-D7E33D68FB08}" presName="conn2-1" presStyleLbl="parChTrans1D3" presStyleIdx="1" presStyleCnt="2"/>
      <dgm:spPr/>
    </dgm:pt>
    <dgm:pt modelId="{11E030E6-8975-4B05-851E-E64E7DB0F58C}" type="pres">
      <dgm:prSet presAssocID="{FEFA35BD-2596-4E45-B252-D7E33D68FB08}" presName="connTx" presStyleLbl="parChTrans1D3" presStyleIdx="1" presStyleCnt="2"/>
      <dgm:spPr/>
    </dgm:pt>
    <dgm:pt modelId="{1A7C00A1-7B52-45BB-A4AD-A5BA7176E03A}" type="pres">
      <dgm:prSet presAssocID="{5290606B-7048-4275-89B4-6E32414DFBD7}" presName="root2" presStyleCnt="0"/>
      <dgm:spPr/>
    </dgm:pt>
    <dgm:pt modelId="{CD199724-D484-467B-8498-761BFBCB5459}" type="pres">
      <dgm:prSet presAssocID="{5290606B-7048-4275-89B4-6E32414DFBD7}" presName="LevelTwoTextNode" presStyleLbl="node3" presStyleIdx="1" presStyleCnt="2">
        <dgm:presLayoutVars>
          <dgm:chPref val="3"/>
        </dgm:presLayoutVars>
      </dgm:prSet>
      <dgm:spPr/>
    </dgm:pt>
    <dgm:pt modelId="{35DD4FB4-753E-4DAF-8F6A-B64F5A7A3EB1}" type="pres">
      <dgm:prSet presAssocID="{5290606B-7048-4275-89B4-6E32414DFBD7}" presName="level3hierChild" presStyleCnt="0"/>
      <dgm:spPr/>
    </dgm:pt>
    <dgm:pt modelId="{8D97203E-6E90-4218-B8C3-B5A5606EF693}" type="pres">
      <dgm:prSet presAssocID="{F93F51E8-F0A9-4F26-8EC2-D394818B0FFD}" presName="conn2-1" presStyleLbl="parChTrans1D2" presStyleIdx="1" presStyleCnt="4"/>
      <dgm:spPr/>
    </dgm:pt>
    <dgm:pt modelId="{C94A0BBC-6381-4AC3-9769-ADA0DE1B53BF}" type="pres">
      <dgm:prSet presAssocID="{F93F51E8-F0A9-4F26-8EC2-D394818B0FFD}" presName="connTx" presStyleLbl="parChTrans1D2" presStyleIdx="1" presStyleCnt="4"/>
      <dgm:spPr/>
    </dgm:pt>
    <dgm:pt modelId="{58FDB051-A15E-4F28-B68D-51C7714DA262}" type="pres">
      <dgm:prSet presAssocID="{28FC11DB-DA54-4D23-A350-FBF71E4B5CA2}" presName="root2" presStyleCnt="0"/>
      <dgm:spPr/>
    </dgm:pt>
    <dgm:pt modelId="{7052D257-9FFA-421C-BFE7-403B66B4C5C9}" type="pres">
      <dgm:prSet presAssocID="{28FC11DB-DA54-4D23-A350-FBF71E4B5CA2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F4F88C-E50E-4C12-B6C0-2F2A889526E4}" type="pres">
      <dgm:prSet presAssocID="{28FC11DB-DA54-4D23-A350-FBF71E4B5CA2}" presName="level3hierChild" presStyleCnt="0"/>
      <dgm:spPr/>
    </dgm:pt>
    <dgm:pt modelId="{ECE5D3D7-4F1C-4C21-B9AD-0D257E694083}" type="pres">
      <dgm:prSet presAssocID="{DCDC418D-8FD9-44CD-AE32-A43581FFC92B}" presName="conn2-1" presStyleLbl="parChTrans1D2" presStyleIdx="2" presStyleCnt="4"/>
      <dgm:spPr/>
    </dgm:pt>
    <dgm:pt modelId="{98C3BCA3-79C5-497B-A783-7C3811FE9C43}" type="pres">
      <dgm:prSet presAssocID="{DCDC418D-8FD9-44CD-AE32-A43581FFC92B}" presName="connTx" presStyleLbl="parChTrans1D2" presStyleIdx="2" presStyleCnt="4"/>
      <dgm:spPr/>
    </dgm:pt>
    <dgm:pt modelId="{4B93EC98-932B-4D7D-8220-318495FB79BF}" type="pres">
      <dgm:prSet presAssocID="{AF8A0EC0-1458-46B2-B923-D0E86B96C446}" presName="root2" presStyleCnt="0"/>
      <dgm:spPr/>
    </dgm:pt>
    <dgm:pt modelId="{C26239B9-B8BF-479E-9107-DCEE90938B86}" type="pres">
      <dgm:prSet presAssocID="{AF8A0EC0-1458-46B2-B923-D0E86B96C446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FBEA19-16B1-4D36-AB22-906EDC742683}" type="pres">
      <dgm:prSet presAssocID="{AF8A0EC0-1458-46B2-B923-D0E86B96C446}" presName="level3hierChild" presStyleCnt="0"/>
      <dgm:spPr/>
    </dgm:pt>
    <dgm:pt modelId="{5EE46C77-0F82-4810-86AF-41303625D251}" type="pres">
      <dgm:prSet presAssocID="{CDABDE6E-4C1B-4C39-9D47-37DCE48D79CD}" presName="conn2-1" presStyleLbl="parChTrans1D2" presStyleIdx="3" presStyleCnt="4"/>
      <dgm:spPr/>
    </dgm:pt>
    <dgm:pt modelId="{C5AB691B-8CFC-42D8-8F5D-CD43D15E1E88}" type="pres">
      <dgm:prSet presAssocID="{CDABDE6E-4C1B-4C39-9D47-37DCE48D79CD}" presName="connTx" presStyleLbl="parChTrans1D2" presStyleIdx="3" presStyleCnt="4"/>
      <dgm:spPr/>
    </dgm:pt>
    <dgm:pt modelId="{1DBEB6C5-048B-405B-9032-2B4F1C8E959A}" type="pres">
      <dgm:prSet presAssocID="{B10CF7C1-9E42-45CD-B428-4B82F9D153B2}" presName="root2" presStyleCnt="0"/>
      <dgm:spPr/>
    </dgm:pt>
    <dgm:pt modelId="{CDD0B202-8B61-4B6E-B851-347C65F4061F}" type="pres">
      <dgm:prSet presAssocID="{B10CF7C1-9E42-45CD-B428-4B82F9D153B2}" presName="LevelTwoTextNode" presStyleLbl="node2" presStyleIdx="3" presStyleCnt="4">
        <dgm:presLayoutVars>
          <dgm:chPref val="3"/>
        </dgm:presLayoutVars>
      </dgm:prSet>
      <dgm:spPr/>
    </dgm:pt>
    <dgm:pt modelId="{6682F811-93DB-4AF9-83C3-96137D23A495}" type="pres">
      <dgm:prSet presAssocID="{B10CF7C1-9E42-45CD-B428-4B82F9D153B2}" presName="level3hierChild" presStyleCnt="0"/>
      <dgm:spPr/>
    </dgm:pt>
  </dgm:ptLst>
  <dgm:cxnLst>
    <dgm:cxn modelId="{CE590E46-9D04-45E8-ADB6-D180F1BCE527}" type="presOf" srcId="{CDABDE6E-4C1B-4C39-9D47-37DCE48D79CD}" destId="{C5AB691B-8CFC-42D8-8F5D-CD43D15E1E88}" srcOrd="1" destOrd="0" presId="urn:microsoft.com/office/officeart/2005/8/layout/hierarchy2"/>
    <dgm:cxn modelId="{6B0F3DD2-74D2-478E-8A14-7DE98E7E51E9}" type="presOf" srcId="{CDABDE6E-4C1B-4C39-9D47-37DCE48D79CD}" destId="{5EE46C77-0F82-4810-86AF-41303625D251}" srcOrd="0" destOrd="0" presId="urn:microsoft.com/office/officeart/2005/8/layout/hierarchy2"/>
    <dgm:cxn modelId="{D86A78C4-8455-4B2A-883B-0DCA266BD546}" srcId="{329D9B11-81B0-4143-AF01-7FBA2B743AB0}" destId="{28FC11DB-DA54-4D23-A350-FBF71E4B5CA2}" srcOrd="1" destOrd="0" parTransId="{F93F51E8-F0A9-4F26-8EC2-D394818B0FFD}" sibTransId="{1FFA4312-1698-47F2-998B-302308B6D9D4}"/>
    <dgm:cxn modelId="{AC3EB6D7-4D32-47D0-9DE2-B76C08CB8BBB}" type="presOf" srcId="{5290606B-7048-4275-89B4-6E32414DFBD7}" destId="{CD199724-D484-467B-8498-761BFBCB5459}" srcOrd="0" destOrd="0" presId="urn:microsoft.com/office/officeart/2005/8/layout/hierarchy2"/>
    <dgm:cxn modelId="{CCBD74DB-B585-4D06-92A7-093375A02738}" type="presOf" srcId="{15CF5AE5-29F1-45B7-97A0-E9DF636D1827}" destId="{1FC6F10D-9E22-4D30-83B0-0DA57962CDEB}" srcOrd="0" destOrd="0" presId="urn:microsoft.com/office/officeart/2005/8/layout/hierarchy2"/>
    <dgm:cxn modelId="{1DA18490-C499-4D23-BEC6-323AAB0E669E}" type="presOf" srcId="{F93F51E8-F0A9-4F26-8EC2-D394818B0FFD}" destId="{C94A0BBC-6381-4AC3-9769-ADA0DE1B53BF}" srcOrd="1" destOrd="0" presId="urn:microsoft.com/office/officeart/2005/8/layout/hierarchy2"/>
    <dgm:cxn modelId="{C9D36247-0A44-4464-A7BA-7FC25313951B}" type="presOf" srcId="{329D9B11-81B0-4143-AF01-7FBA2B743AB0}" destId="{B1F1A321-B2F0-40FC-97DA-052AF8E2CFCF}" srcOrd="0" destOrd="0" presId="urn:microsoft.com/office/officeart/2005/8/layout/hierarchy2"/>
    <dgm:cxn modelId="{F8AB360E-9088-478E-8493-C5442F3C7ACC}" srcId="{C7BDC5B1-FB4D-4EC9-A336-D758DD9E4CF1}" destId="{FF3FBABF-4230-4508-AD52-8F76BE9EDE7A}" srcOrd="0" destOrd="0" parTransId="{15CF5AE5-29F1-45B7-97A0-E9DF636D1827}" sibTransId="{F7F9E00A-DDEB-4D0B-8B90-2DD3F590E793}"/>
    <dgm:cxn modelId="{C9D9675F-126A-4426-AA48-46868E53FF31}" type="presOf" srcId="{28FC11DB-DA54-4D23-A350-FBF71E4B5CA2}" destId="{7052D257-9FFA-421C-BFE7-403B66B4C5C9}" srcOrd="0" destOrd="0" presId="urn:microsoft.com/office/officeart/2005/8/layout/hierarchy2"/>
    <dgm:cxn modelId="{1B2E5BF3-1111-4B43-AA78-BB08FF0894BC}" srcId="{D7F003F6-5299-4E17-AC8C-600DF9154496}" destId="{329D9B11-81B0-4143-AF01-7FBA2B743AB0}" srcOrd="0" destOrd="0" parTransId="{DEF314F6-7077-4B80-9A56-DA8FAE5618B9}" sibTransId="{AECFEFCC-633F-4F7A-8079-38850FC15F1F}"/>
    <dgm:cxn modelId="{F2F4506A-F1E0-4525-9644-F71A36A31D25}" type="presOf" srcId="{F93F51E8-F0A9-4F26-8EC2-D394818B0FFD}" destId="{8D97203E-6E90-4218-B8C3-B5A5606EF693}" srcOrd="0" destOrd="0" presId="urn:microsoft.com/office/officeart/2005/8/layout/hierarchy2"/>
    <dgm:cxn modelId="{9A888345-C3CD-4225-9838-9856AF6BC616}" type="presOf" srcId="{DCDC418D-8FD9-44CD-AE32-A43581FFC92B}" destId="{98C3BCA3-79C5-497B-A783-7C3811FE9C43}" srcOrd="1" destOrd="0" presId="urn:microsoft.com/office/officeart/2005/8/layout/hierarchy2"/>
    <dgm:cxn modelId="{22102F1F-43C7-4C5A-B3CB-EC76AD926300}" type="presOf" srcId="{B10CF7C1-9E42-45CD-B428-4B82F9D153B2}" destId="{CDD0B202-8B61-4B6E-B851-347C65F4061F}" srcOrd="0" destOrd="0" presId="urn:microsoft.com/office/officeart/2005/8/layout/hierarchy2"/>
    <dgm:cxn modelId="{E56BF6C1-1B6A-459A-90BE-CF28909D3901}" type="presOf" srcId="{C7BDC5B1-FB4D-4EC9-A336-D758DD9E4CF1}" destId="{5D076F66-370F-48C3-A0A3-EB0B41D606B1}" srcOrd="0" destOrd="0" presId="urn:microsoft.com/office/officeart/2005/8/layout/hierarchy2"/>
    <dgm:cxn modelId="{1C230435-493F-44A9-B343-4401C0564D2E}" type="presOf" srcId="{FEFA35BD-2596-4E45-B252-D7E33D68FB08}" destId="{D920881F-D4D7-4239-9875-F27597EEF947}" srcOrd="0" destOrd="0" presId="urn:microsoft.com/office/officeart/2005/8/layout/hierarchy2"/>
    <dgm:cxn modelId="{2D52F0DD-C5E4-48DF-A194-1B7FCF0E3C21}" type="presOf" srcId="{15CF5AE5-29F1-45B7-97A0-E9DF636D1827}" destId="{ADCEBB7C-F65B-420A-9437-05B7AF7E58A1}" srcOrd="1" destOrd="0" presId="urn:microsoft.com/office/officeart/2005/8/layout/hierarchy2"/>
    <dgm:cxn modelId="{78E592B5-3577-4C21-9A6E-BA328CE84E2E}" type="presOf" srcId="{FEFA35BD-2596-4E45-B252-D7E33D68FB08}" destId="{11E030E6-8975-4B05-851E-E64E7DB0F58C}" srcOrd="1" destOrd="0" presId="urn:microsoft.com/office/officeart/2005/8/layout/hierarchy2"/>
    <dgm:cxn modelId="{330E8763-AB99-4E41-BCE4-73E48002AB9A}" type="presOf" srcId="{FF3FBABF-4230-4508-AD52-8F76BE9EDE7A}" destId="{89ADCC6B-BCF8-40CE-9D22-8B29065F4DCC}" srcOrd="0" destOrd="0" presId="urn:microsoft.com/office/officeart/2005/8/layout/hierarchy2"/>
    <dgm:cxn modelId="{A2DA4AE1-BFFD-4585-A2AB-A3C5D48DB322}" srcId="{C7BDC5B1-FB4D-4EC9-A336-D758DD9E4CF1}" destId="{5290606B-7048-4275-89B4-6E32414DFBD7}" srcOrd="1" destOrd="0" parTransId="{FEFA35BD-2596-4E45-B252-D7E33D68FB08}" sibTransId="{E3BA71B7-FADD-43FC-B2CD-F3CF67B2FE0B}"/>
    <dgm:cxn modelId="{CE35933F-0F31-48B5-9C34-934888813C25}" type="presOf" srcId="{DCDC418D-8FD9-44CD-AE32-A43581FFC92B}" destId="{ECE5D3D7-4F1C-4C21-B9AD-0D257E694083}" srcOrd="0" destOrd="0" presId="urn:microsoft.com/office/officeart/2005/8/layout/hierarchy2"/>
    <dgm:cxn modelId="{AE76EF07-4056-438D-A75D-524A5A9E4A26}" type="presOf" srcId="{4FEABB6E-ACC3-4E32-8B05-AFDDBD853F11}" destId="{77CBA6B0-308F-4368-A7EE-4C99B1D054F7}" srcOrd="0" destOrd="0" presId="urn:microsoft.com/office/officeart/2005/8/layout/hierarchy2"/>
    <dgm:cxn modelId="{E4A80094-F489-4168-8FF1-E20134429BB1}" type="presOf" srcId="{AF8A0EC0-1458-46B2-B923-D0E86B96C446}" destId="{C26239B9-B8BF-479E-9107-DCEE90938B86}" srcOrd="0" destOrd="0" presId="urn:microsoft.com/office/officeart/2005/8/layout/hierarchy2"/>
    <dgm:cxn modelId="{A8B0A2AA-B925-43A6-95FD-BE247136CD43}" type="presOf" srcId="{D7F003F6-5299-4E17-AC8C-600DF9154496}" destId="{F3372DC7-F9A7-4C60-979F-E2EE03457B29}" srcOrd="0" destOrd="0" presId="urn:microsoft.com/office/officeart/2005/8/layout/hierarchy2"/>
    <dgm:cxn modelId="{E80C97F9-AC2B-4EA0-BDEA-BD3919FD1C67}" type="presOf" srcId="{4FEABB6E-ACC3-4E32-8B05-AFDDBD853F11}" destId="{2EF2D3F4-5A48-4772-A599-5863883868F5}" srcOrd="1" destOrd="0" presId="urn:microsoft.com/office/officeart/2005/8/layout/hierarchy2"/>
    <dgm:cxn modelId="{2FC583FE-37E7-49BD-8E26-0A2B1FFC7577}" srcId="{329D9B11-81B0-4143-AF01-7FBA2B743AB0}" destId="{B10CF7C1-9E42-45CD-B428-4B82F9D153B2}" srcOrd="3" destOrd="0" parTransId="{CDABDE6E-4C1B-4C39-9D47-37DCE48D79CD}" sibTransId="{0B0A240D-D4F2-4484-B50F-A87A6CEC3FF6}"/>
    <dgm:cxn modelId="{AC1DB930-A138-457A-9124-125E2415EC5E}" srcId="{329D9B11-81B0-4143-AF01-7FBA2B743AB0}" destId="{AF8A0EC0-1458-46B2-B923-D0E86B96C446}" srcOrd="2" destOrd="0" parTransId="{DCDC418D-8FD9-44CD-AE32-A43581FFC92B}" sibTransId="{BA5FB841-02E4-440D-8931-FFBB7DB6A570}"/>
    <dgm:cxn modelId="{7BC327F9-BCCD-4165-9FBA-07E5614CABF2}" srcId="{329D9B11-81B0-4143-AF01-7FBA2B743AB0}" destId="{C7BDC5B1-FB4D-4EC9-A336-D758DD9E4CF1}" srcOrd="0" destOrd="0" parTransId="{4FEABB6E-ACC3-4E32-8B05-AFDDBD853F11}" sibTransId="{155AAE38-0AD1-456D-B0F1-E2A4872BC622}"/>
    <dgm:cxn modelId="{E1DFBA53-4946-43D8-AFAD-4468A4B7E217}" type="presParOf" srcId="{F3372DC7-F9A7-4C60-979F-E2EE03457B29}" destId="{FD6756C5-8477-4CBD-84D1-A5ACAB2F7EB4}" srcOrd="0" destOrd="0" presId="urn:microsoft.com/office/officeart/2005/8/layout/hierarchy2"/>
    <dgm:cxn modelId="{D57E927F-A9BB-4875-BCC1-DFD79A2BC087}" type="presParOf" srcId="{FD6756C5-8477-4CBD-84D1-A5ACAB2F7EB4}" destId="{B1F1A321-B2F0-40FC-97DA-052AF8E2CFCF}" srcOrd="0" destOrd="0" presId="urn:microsoft.com/office/officeart/2005/8/layout/hierarchy2"/>
    <dgm:cxn modelId="{32545FC1-8DAD-46F9-9576-959A6F9EC330}" type="presParOf" srcId="{FD6756C5-8477-4CBD-84D1-A5ACAB2F7EB4}" destId="{B9117297-936F-41E9-AE20-1A208B27AC8A}" srcOrd="1" destOrd="0" presId="urn:microsoft.com/office/officeart/2005/8/layout/hierarchy2"/>
    <dgm:cxn modelId="{1EF68DB9-BD1D-4D19-A687-9EA57A6DF50D}" type="presParOf" srcId="{B9117297-936F-41E9-AE20-1A208B27AC8A}" destId="{77CBA6B0-308F-4368-A7EE-4C99B1D054F7}" srcOrd="0" destOrd="0" presId="urn:microsoft.com/office/officeart/2005/8/layout/hierarchy2"/>
    <dgm:cxn modelId="{D27554FC-A565-48B0-8BF0-717BEFB1535E}" type="presParOf" srcId="{77CBA6B0-308F-4368-A7EE-4C99B1D054F7}" destId="{2EF2D3F4-5A48-4772-A599-5863883868F5}" srcOrd="0" destOrd="0" presId="urn:microsoft.com/office/officeart/2005/8/layout/hierarchy2"/>
    <dgm:cxn modelId="{B2ECC315-0D93-49EC-BE04-7E688938E2EF}" type="presParOf" srcId="{B9117297-936F-41E9-AE20-1A208B27AC8A}" destId="{A9D1D9E4-5FDE-4DD8-98EE-077CD25D1A41}" srcOrd="1" destOrd="0" presId="urn:microsoft.com/office/officeart/2005/8/layout/hierarchy2"/>
    <dgm:cxn modelId="{E65893EB-6E09-433C-9A71-125C54141D0D}" type="presParOf" srcId="{A9D1D9E4-5FDE-4DD8-98EE-077CD25D1A41}" destId="{5D076F66-370F-48C3-A0A3-EB0B41D606B1}" srcOrd="0" destOrd="0" presId="urn:microsoft.com/office/officeart/2005/8/layout/hierarchy2"/>
    <dgm:cxn modelId="{6F8496AD-DA22-4D85-944F-E1D6DFCA73E1}" type="presParOf" srcId="{A9D1D9E4-5FDE-4DD8-98EE-077CD25D1A41}" destId="{1C96D1BF-B3AE-4EAC-9C09-6E3993D3EE78}" srcOrd="1" destOrd="0" presId="urn:microsoft.com/office/officeart/2005/8/layout/hierarchy2"/>
    <dgm:cxn modelId="{1C68492A-4666-486F-A9F2-3FB1429427FA}" type="presParOf" srcId="{1C96D1BF-B3AE-4EAC-9C09-6E3993D3EE78}" destId="{1FC6F10D-9E22-4D30-83B0-0DA57962CDEB}" srcOrd="0" destOrd="0" presId="urn:microsoft.com/office/officeart/2005/8/layout/hierarchy2"/>
    <dgm:cxn modelId="{4D09860D-6631-447E-913C-222D36FD876A}" type="presParOf" srcId="{1FC6F10D-9E22-4D30-83B0-0DA57962CDEB}" destId="{ADCEBB7C-F65B-420A-9437-05B7AF7E58A1}" srcOrd="0" destOrd="0" presId="urn:microsoft.com/office/officeart/2005/8/layout/hierarchy2"/>
    <dgm:cxn modelId="{3D80B13F-9BD7-4D53-91A6-85C4D916F702}" type="presParOf" srcId="{1C96D1BF-B3AE-4EAC-9C09-6E3993D3EE78}" destId="{B66699B8-9A0D-4E30-8E83-108477AEE2FC}" srcOrd="1" destOrd="0" presId="urn:microsoft.com/office/officeart/2005/8/layout/hierarchy2"/>
    <dgm:cxn modelId="{CB1D6573-4F50-43A0-9528-661FB4310E89}" type="presParOf" srcId="{B66699B8-9A0D-4E30-8E83-108477AEE2FC}" destId="{89ADCC6B-BCF8-40CE-9D22-8B29065F4DCC}" srcOrd="0" destOrd="0" presId="urn:microsoft.com/office/officeart/2005/8/layout/hierarchy2"/>
    <dgm:cxn modelId="{81D61D3C-F725-401F-9745-68337831A096}" type="presParOf" srcId="{B66699B8-9A0D-4E30-8E83-108477AEE2FC}" destId="{5619586E-7F33-44F2-88C9-F43605164490}" srcOrd="1" destOrd="0" presId="urn:microsoft.com/office/officeart/2005/8/layout/hierarchy2"/>
    <dgm:cxn modelId="{2B03D249-9619-46D8-807D-BAEA58134FFB}" type="presParOf" srcId="{1C96D1BF-B3AE-4EAC-9C09-6E3993D3EE78}" destId="{D920881F-D4D7-4239-9875-F27597EEF947}" srcOrd="2" destOrd="0" presId="urn:microsoft.com/office/officeart/2005/8/layout/hierarchy2"/>
    <dgm:cxn modelId="{2CC448C6-912E-43F2-9259-302B22197A16}" type="presParOf" srcId="{D920881F-D4D7-4239-9875-F27597EEF947}" destId="{11E030E6-8975-4B05-851E-E64E7DB0F58C}" srcOrd="0" destOrd="0" presId="urn:microsoft.com/office/officeart/2005/8/layout/hierarchy2"/>
    <dgm:cxn modelId="{3B20E36F-D011-495D-B8C9-AA6C02729FBA}" type="presParOf" srcId="{1C96D1BF-B3AE-4EAC-9C09-6E3993D3EE78}" destId="{1A7C00A1-7B52-45BB-A4AD-A5BA7176E03A}" srcOrd="3" destOrd="0" presId="urn:microsoft.com/office/officeart/2005/8/layout/hierarchy2"/>
    <dgm:cxn modelId="{6BD2A746-962D-474E-AEB5-16F8BE3D47C2}" type="presParOf" srcId="{1A7C00A1-7B52-45BB-A4AD-A5BA7176E03A}" destId="{CD199724-D484-467B-8498-761BFBCB5459}" srcOrd="0" destOrd="0" presId="urn:microsoft.com/office/officeart/2005/8/layout/hierarchy2"/>
    <dgm:cxn modelId="{DD0D59AE-7042-4F91-B3A2-386A5CFED9A8}" type="presParOf" srcId="{1A7C00A1-7B52-45BB-A4AD-A5BA7176E03A}" destId="{35DD4FB4-753E-4DAF-8F6A-B64F5A7A3EB1}" srcOrd="1" destOrd="0" presId="urn:microsoft.com/office/officeart/2005/8/layout/hierarchy2"/>
    <dgm:cxn modelId="{9D2B9FEF-F50B-46A6-BAD3-7E1B912E0E48}" type="presParOf" srcId="{B9117297-936F-41E9-AE20-1A208B27AC8A}" destId="{8D97203E-6E90-4218-B8C3-B5A5606EF693}" srcOrd="2" destOrd="0" presId="urn:microsoft.com/office/officeart/2005/8/layout/hierarchy2"/>
    <dgm:cxn modelId="{B0B2F509-FDCB-4CE4-A339-E92524B58C2F}" type="presParOf" srcId="{8D97203E-6E90-4218-B8C3-B5A5606EF693}" destId="{C94A0BBC-6381-4AC3-9769-ADA0DE1B53BF}" srcOrd="0" destOrd="0" presId="urn:microsoft.com/office/officeart/2005/8/layout/hierarchy2"/>
    <dgm:cxn modelId="{9409E470-1A88-4353-98CF-488862D39257}" type="presParOf" srcId="{B9117297-936F-41E9-AE20-1A208B27AC8A}" destId="{58FDB051-A15E-4F28-B68D-51C7714DA262}" srcOrd="3" destOrd="0" presId="urn:microsoft.com/office/officeart/2005/8/layout/hierarchy2"/>
    <dgm:cxn modelId="{6ED8538F-2CEF-4F93-893C-A7282B46936C}" type="presParOf" srcId="{58FDB051-A15E-4F28-B68D-51C7714DA262}" destId="{7052D257-9FFA-421C-BFE7-403B66B4C5C9}" srcOrd="0" destOrd="0" presId="urn:microsoft.com/office/officeart/2005/8/layout/hierarchy2"/>
    <dgm:cxn modelId="{98DF8900-6C2D-4346-89DD-B5388653BFC6}" type="presParOf" srcId="{58FDB051-A15E-4F28-B68D-51C7714DA262}" destId="{58F4F88C-E50E-4C12-B6C0-2F2A889526E4}" srcOrd="1" destOrd="0" presId="urn:microsoft.com/office/officeart/2005/8/layout/hierarchy2"/>
    <dgm:cxn modelId="{3A419604-52A7-4960-991E-6F3C6138E3AA}" type="presParOf" srcId="{B9117297-936F-41E9-AE20-1A208B27AC8A}" destId="{ECE5D3D7-4F1C-4C21-B9AD-0D257E694083}" srcOrd="4" destOrd="0" presId="urn:microsoft.com/office/officeart/2005/8/layout/hierarchy2"/>
    <dgm:cxn modelId="{D6C40918-77A2-4C6F-88A2-6190623132F0}" type="presParOf" srcId="{ECE5D3D7-4F1C-4C21-B9AD-0D257E694083}" destId="{98C3BCA3-79C5-497B-A783-7C3811FE9C43}" srcOrd="0" destOrd="0" presId="urn:microsoft.com/office/officeart/2005/8/layout/hierarchy2"/>
    <dgm:cxn modelId="{20A95D9F-8012-48AF-A5C1-A55C112E1D53}" type="presParOf" srcId="{B9117297-936F-41E9-AE20-1A208B27AC8A}" destId="{4B93EC98-932B-4D7D-8220-318495FB79BF}" srcOrd="5" destOrd="0" presId="urn:microsoft.com/office/officeart/2005/8/layout/hierarchy2"/>
    <dgm:cxn modelId="{22F8336A-0E4B-4D31-A3E7-ED77E4AF6AED}" type="presParOf" srcId="{4B93EC98-932B-4D7D-8220-318495FB79BF}" destId="{C26239B9-B8BF-479E-9107-DCEE90938B86}" srcOrd="0" destOrd="0" presId="urn:microsoft.com/office/officeart/2005/8/layout/hierarchy2"/>
    <dgm:cxn modelId="{B8DD921F-195D-4CC0-930C-5EAA57B2F30A}" type="presParOf" srcId="{4B93EC98-932B-4D7D-8220-318495FB79BF}" destId="{69FBEA19-16B1-4D36-AB22-906EDC742683}" srcOrd="1" destOrd="0" presId="urn:microsoft.com/office/officeart/2005/8/layout/hierarchy2"/>
    <dgm:cxn modelId="{EE531960-83CA-4904-BF17-FBC24B9C5FA4}" type="presParOf" srcId="{B9117297-936F-41E9-AE20-1A208B27AC8A}" destId="{5EE46C77-0F82-4810-86AF-41303625D251}" srcOrd="6" destOrd="0" presId="urn:microsoft.com/office/officeart/2005/8/layout/hierarchy2"/>
    <dgm:cxn modelId="{D20A19C5-5517-4E34-9665-9482897726A5}" type="presParOf" srcId="{5EE46C77-0F82-4810-86AF-41303625D251}" destId="{C5AB691B-8CFC-42D8-8F5D-CD43D15E1E88}" srcOrd="0" destOrd="0" presId="urn:microsoft.com/office/officeart/2005/8/layout/hierarchy2"/>
    <dgm:cxn modelId="{AE98E59D-2B07-4392-9D28-B331EE1BBA69}" type="presParOf" srcId="{B9117297-936F-41E9-AE20-1A208B27AC8A}" destId="{1DBEB6C5-048B-405B-9032-2B4F1C8E959A}" srcOrd="7" destOrd="0" presId="urn:microsoft.com/office/officeart/2005/8/layout/hierarchy2"/>
    <dgm:cxn modelId="{EC34D06F-4682-4731-8D4C-25EB90F0E6AA}" type="presParOf" srcId="{1DBEB6C5-048B-405B-9032-2B4F1C8E959A}" destId="{CDD0B202-8B61-4B6E-B851-347C65F4061F}" srcOrd="0" destOrd="0" presId="urn:microsoft.com/office/officeart/2005/8/layout/hierarchy2"/>
    <dgm:cxn modelId="{70BA1FCD-EA2B-4715-9656-1068B8524014}" type="presParOf" srcId="{1DBEB6C5-048B-405B-9032-2B4F1C8E959A}" destId="{6682F811-93DB-4AF9-83C3-96137D23A49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1A321-B2F0-40FC-97DA-052AF8E2CFCF}">
      <dsp:nvSpPr>
        <dsp:cNvPr id="0" name=""/>
        <dsp:cNvSpPr/>
      </dsp:nvSpPr>
      <dsp:spPr>
        <a:xfrm>
          <a:off x="2116" y="2482188"/>
          <a:ext cx="2137833" cy="1068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Loss</a:t>
          </a:r>
          <a:endParaRPr lang="en-US" sz="3100" kern="1200" dirty="0"/>
        </a:p>
      </dsp:txBody>
      <dsp:txXfrm>
        <a:off x="33423" y="2513495"/>
        <a:ext cx="2075219" cy="1006302"/>
      </dsp:txXfrm>
    </dsp:sp>
    <dsp:sp modelId="{77CBA6B0-308F-4368-A7EE-4C99B1D054F7}">
      <dsp:nvSpPr>
        <dsp:cNvPr id="0" name=""/>
        <dsp:cNvSpPr/>
      </dsp:nvSpPr>
      <dsp:spPr>
        <a:xfrm rot="17692822">
          <a:off x="1551254" y="2076952"/>
          <a:ext cx="203252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2032523" y="1775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516703" y="2043893"/>
        <a:ext cx="101626" cy="101626"/>
      </dsp:txXfrm>
    </dsp:sp>
    <dsp:sp modelId="{5D076F66-370F-48C3-A0A3-EB0B41D606B1}">
      <dsp:nvSpPr>
        <dsp:cNvPr id="0" name=""/>
        <dsp:cNvSpPr/>
      </dsp:nvSpPr>
      <dsp:spPr>
        <a:xfrm>
          <a:off x="2995083" y="638307"/>
          <a:ext cx="2137833" cy="106891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kern="1200" dirty="0" smtClean="0"/>
            <a:t>ประกัน</a:t>
          </a:r>
          <a:endParaRPr lang="en-US" sz="3100" kern="1200" dirty="0"/>
        </a:p>
      </dsp:txBody>
      <dsp:txXfrm>
        <a:off x="3026390" y="669614"/>
        <a:ext cx="2075219" cy="1006302"/>
      </dsp:txXfrm>
    </dsp:sp>
    <dsp:sp modelId="{1FC6F10D-9E22-4D30-83B0-0DA57962CDEB}">
      <dsp:nvSpPr>
        <dsp:cNvPr id="0" name=""/>
        <dsp:cNvSpPr/>
      </dsp:nvSpPr>
      <dsp:spPr>
        <a:xfrm rot="19457599">
          <a:off x="5033933" y="847698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4155" y="839124"/>
        <a:ext cx="52654" cy="52654"/>
      </dsp:txXfrm>
    </dsp:sp>
    <dsp:sp modelId="{89ADCC6B-BCF8-40CE-9D22-8B29065F4DCC}">
      <dsp:nvSpPr>
        <dsp:cNvPr id="0" name=""/>
        <dsp:cNvSpPr/>
      </dsp:nvSpPr>
      <dsp:spPr>
        <a:xfrm>
          <a:off x="5988050" y="23680"/>
          <a:ext cx="2137833" cy="106891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kern="1200" dirty="0" smtClean="0"/>
            <a:t>ประกันภัย</a:t>
          </a:r>
          <a:endParaRPr lang="en-US" sz="3100" kern="1200" dirty="0"/>
        </a:p>
      </dsp:txBody>
      <dsp:txXfrm>
        <a:off x="6019357" y="54987"/>
        <a:ext cx="2075219" cy="1006302"/>
      </dsp:txXfrm>
    </dsp:sp>
    <dsp:sp modelId="{D920881F-D4D7-4239-9875-F27597EEF947}">
      <dsp:nvSpPr>
        <dsp:cNvPr id="0" name=""/>
        <dsp:cNvSpPr/>
      </dsp:nvSpPr>
      <dsp:spPr>
        <a:xfrm rot="2142401">
          <a:off x="5033933" y="1462325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4155" y="1453751"/>
        <a:ext cx="52654" cy="52654"/>
      </dsp:txXfrm>
    </dsp:sp>
    <dsp:sp modelId="{CD199724-D484-467B-8498-761BFBCB5459}">
      <dsp:nvSpPr>
        <dsp:cNvPr id="0" name=""/>
        <dsp:cNvSpPr/>
      </dsp:nvSpPr>
      <dsp:spPr>
        <a:xfrm>
          <a:off x="5988050" y="1252934"/>
          <a:ext cx="2137833" cy="106891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kern="1200" dirty="0" smtClean="0"/>
            <a:t>ประกันภัยต่อ</a:t>
          </a:r>
          <a:endParaRPr lang="en-US" sz="3100" kern="1200" dirty="0"/>
        </a:p>
      </dsp:txBody>
      <dsp:txXfrm>
        <a:off x="6019357" y="1284241"/>
        <a:ext cx="2075219" cy="1006302"/>
      </dsp:txXfrm>
    </dsp:sp>
    <dsp:sp modelId="{8D97203E-6E90-4218-B8C3-B5A5606EF693}">
      <dsp:nvSpPr>
        <dsp:cNvPr id="0" name=""/>
        <dsp:cNvSpPr/>
      </dsp:nvSpPr>
      <dsp:spPr>
        <a:xfrm rot="19457599">
          <a:off x="2040966" y="2691579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41189" y="2683006"/>
        <a:ext cx="52654" cy="52654"/>
      </dsp:txXfrm>
    </dsp:sp>
    <dsp:sp modelId="{7052D257-9FFA-421C-BFE7-403B66B4C5C9}">
      <dsp:nvSpPr>
        <dsp:cNvPr id="0" name=""/>
        <dsp:cNvSpPr/>
      </dsp:nvSpPr>
      <dsp:spPr>
        <a:xfrm>
          <a:off x="2995083" y="1867561"/>
          <a:ext cx="2137833" cy="1068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kern="1200" dirty="0" smtClean="0"/>
            <a:t>นักลงทุนทั่วไป / ภาคการเงิน</a:t>
          </a:r>
          <a:endParaRPr lang="en-US" sz="3100" kern="1200" dirty="0"/>
        </a:p>
      </dsp:txBody>
      <dsp:txXfrm>
        <a:off x="3026390" y="1898868"/>
        <a:ext cx="2075219" cy="1006302"/>
      </dsp:txXfrm>
    </dsp:sp>
    <dsp:sp modelId="{ECE5D3D7-4F1C-4C21-B9AD-0D257E694083}">
      <dsp:nvSpPr>
        <dsp:cNvPr id="0" name=""/>
        <dsp:cNvSpPr/>
      </dsp:nvSpPr>
      <dsp:spPr>
        <a:xfrm rot="2142401">
          <a:off x="2040966" y="3306206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41189" y="3297633"/>
        <a:ext cx="52654" cy="52654"/>
      </dsp:txXfrm>
    </dsp:sp>
    <dsp:sp modelId="{C26239B9-B8BF-479E-9107-DCEE90938B86}">
      <dsp:nvSpPr>
        <dsp:cNvPr id="0" name=""/>
        <dsp:cNvSpPr/>
      </dsp:nvSpPr>
      <dsp:spPr>
        <a:xfrm>
          <a:off x="2995083" y="3096815"/>
          <a:ext cx="2137833" cy="1068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kern="1200" dirty="0" smtClean="0"/>
            <a:t>รัฐบาล</a:t>
          </a:r>
          <a:endParaRPr lang="en-US" sz="3100" kern="1200" dirty="0"/>
        </a:p>
      </dsp:txBody>
      <dsp:txXfrm>
        <a:off x="3026390" y="3128122"/>
        <a:ext cx="2075219" cy="1006302"/>
      </dsp:txXfrm>
    </dsp:sp>
    <dsp:sp modelId="{5EE46C77-0F82-4810-86AF-41303625D251}">
      <dsp:nvSpPr>
        <dsp:cNvPr id="0" name=""/>
        <dsp:cNvSpPr/>
      </dsp:nvSpPr>
      <dsp:spPr>
        <a:xfrm rot="3907178">
          <a:off x="1551254" y="3920833"/>
          <a:ext cx="203252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2032523" y="1775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516703" y="3887774"/>
        <a:ext cx="101626" cy="101626"/>
      </dsp:txXfrm>
    </dsp:sp>
    <dsp:sp modelId="{CDD0B202-8B61-4B6E-B851-347C65F4061F}">
      <dsp:nvSpPr>
        <dsp:cNvPr id="0" name=""/>
        <dsp:cNvSpPr/>
      </dsp:nvSpPr>
      <dsp:spPr>
        <a:xfrm>
          <a:off x="2995083" y="4326070"/>
          <a:ext cx="2137833" cy="1068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kern="1200" dirty="0" smtClean="0"/>
            <a:t>ผู้เอาประกัน / คนบริจาคเงิน / </a:t>
          </a:r>
          <a:r>
            <a:rPr lang="en-US" sz="3100" kern="1200" dirty="0" smtClean="0"/>
            <a:t>NGO</a:t>
          </a:r>
          <a:endParaRPr lang="en-US" sz="3100" kern="1200" dirty="0"/>
        </a:p>
      </dsp:txBody>
      <dsp:txXfrm>
        <a:off x="3026390" y="4357377"/>
        <a:ext cx="2075219" cy="1006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850F-9D44-41B8-B164-E860B46F798C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E3F9-0C89-4AEC-A705-654E3856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8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850F-9D44-41B8-B164-E860B46F798C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E3F9-0C89-4AEC-A705-654E3856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8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850F-9D44-41B8-B164-E860B46F798C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E3F9-0C89-4AEC-A705-654E3856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8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850F-9D44-41B8-B164-E860B46F798C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E3F9-0C89-4AEC-A705-654E3856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2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850F-9D44-41B8-B164-E860B46F798C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E3F9-0C89-4AEC-A705-654E3856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8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850F-9D44-41B8-B164-E860B46F798C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E3F9-0C89-4AEC-A705-654E3856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850F-9D44-41B8-B164-E860B46F798C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E3F9-0C89-4AEC-A705-654E3856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3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850F-9D44-41B8-B164-E860B46F798C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E3F9-0C89-4AEC-A705-654E3856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850F-9D44-41B8-B164-E860B46F798C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E3F9-0C89-4AEC-A705-654E3856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5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850F-9D44-41B8-B164-E860B46F798C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E3F9-0C89-4AEC-A705-654E3856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4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850F-9D44-41B8-B164-E860B46F798C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E3F9-0C89-4AEC-A705-654E3856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7850F-9D44-41B8-B164-E860B46F798C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E3F9-0C89-4AEC-A705-654E38565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5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Can insurers pay for the “big one”?</a:t>
            </a:r>
            <a:b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en-US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Measuring the capacity of the insurance market to respond to catastrophic losses </a:t>
            </a:r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963875"/>
          </a:xfrm>
        </p:spPr>
        <p:txBody>
          <a:bodyPr>
            <a:normAutofit/>
          </a:bodyPr>
          <a:lstStyle/>
          <a:p>
            <a:pPr algn="l"/>
            <a:r>
              <a:rPr lang="th-TH" sz="3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งานวิจัยของ </a:t>
            </a:r>
            <a:r>
              <a:rPr lang="en-US" sz="3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Cummins, Doherty </a:t>
            </a:r>
            <a:r>
              <a:rPr lang="th-TH" sz="3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และ </a:t>
            </a:r>
            <a:r>
              <a:rPr lang="en-US" sz="3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Lo</a:t>
            </a:r>
          </a:p>
          <a:p>
            <a:pPr algn="l"/>
            <a:r>
              <a:rPr lang="th-TH" sz="3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ตีพิมพ์ในวารสาร </a:t>
            </a:r>
            <a:r>
              <a:rPr lang="en-US" sz="3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Journal of Banking and Finance </a:t>
            </a:r>
            <a:r>
              <a:rPr lang="th-TH" sz="3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ปี 2002</a:t>
            </a:r>
          </a:p>
          <a:p>
            <a:pPr algn="l"/>
            <a:r>
              <a:rPr lang="th-TH" sz="3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นำเสนอโดย อิสริยะ สัตกุลพิบูลย์</a:t>
            </a:r>
            <a:endParaRPr lang="en-US" sz="3600" dirty="0" smtClean="0"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l"/>
            <a:endParaRPr lang="en-US" sz="36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12232" y="3602037"/>
            <a:ext cx="8217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0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2" y="2079625"/>
            <a:ext cx="10515600" cy="2671990"/>
          </a:xfrm>
        </p:spPr>
        <p:txBody>
          <a:bodyPr>
            <a:noAutofit/>
          </a:bodyPr>
          <a:lstStyle/>
          <a:p>
            <a:pPr algn="thaiDist"/>
            <a:r>
              <a:rPr lang="th-TH" sz="6600" dirty="0" smtClean="0">
                <a:solidFill>
                  <a:schemeClr val="accent1"/>
                </a:solidFill>
              </a:rPr>
              <a:t>ทฤษฎี</a:t>
            </a:r>
            <a:r>
              <a:rPr lang="th-TH" sz="6600" dirty="0" smtClean="0"/>
              <a:t>ที่เป็นฐานคิดของวิธีการวัดความสามารถ</a:t>
            </a:r>
            <a:r>
              <a:rPr lang="th-TH" sz="6600" dirty="0"/>
              <a:t>ในการในการ</a:t>
            </a:r>
            <a:r>
              <a:rPr lang="th-TH" sz="6600" dirty="0">
                <a:solidFill>
                  <a:schemeClr val="accent1"/>
                </a:solidFill>
              </a:rPr>
              <a:t>จ่ายค่าสินไหมทดแทน</a:t>
            </a:r>
            <a:r>
              <a:rPr lang="th-TH" sz="6600" dirty="0"/>
              <a:t>ของธุรกิจประกันภัยในสหรัฐอเมริกาใน</a:t>
            </a:r>
            <a:r>
              <a:rPr lang="th-TH" sz="6600" dirty="0">
                <a:solidFill>
                  <a:schemeClr val="accent1"/>
                </a:solidFill>
              </a:rPr>
              <a:t>กรณีที่เกิดภัยพิบัติร้ายแรง </a:t>
            </a:r>
            <a:endParaRPr lang="en-US" sz="6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9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232366"/>
            <a:ext cx="8267700" cy="6220959"/>
            <a:chOff x="838200" y="342900"/>
            <a:chExt cx="9753600" cy="73390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31458" t="25927" r="15208" b="63703"/>
            <a:stretch/>
          </p:blipFill>
          <p:spPr>
            <a:xfrm>
              <a:off x="838200" y="342900"/>
              <a:ext cx="9753600" cy="1066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1458" t="55927" r="15208" b="15925"/>
            <a:stretch/>
          </p:blipFill>
          <p:spPr>
            <a:xfrm>
              <a:off x="838200" y="1738312"/>
              <a:ext cx="9753600" cy="2895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33959" t="32222" r="15833" b="38148"/>
            <a:stretch/>
          </p:blipFill>
          <p:spPr>
            <a:xfrm>
              <a:off x="1409700" y="4633912"/>
              <a:ext cx="9182100" cy="3048000"/>
            </a:xfrm>
            <a:prstGeom prst="rect">
              <a:avLst/>
            </a:prstGeom>
          </p:spPr>
        </p:pic>
      </p:grpSp>
      <p:cxnSp>
        <p:nvCxnSpPr>
          <p:cNvPr id="9" name="Straight Connector 8"/>
          <p:cNvCxnSpPr/>
          <p:nvPr/>
        </p:nvCxnSpPr>
        <p:spPr>
          <a:xfrm>
            <a:off x="484436" y="1251284"/>
            <a:ext cx="10765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5468" y="3869669"/>
            <a:ext cx="10765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10500" y="438657"/>
            <a:ext cx="3490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เงินทุนที่จะคงเหลืออยู่ทั้งอุตสาหกรรม</a:t>
            </a:r>
          </a:p>
          <a:p>
            <a:r>
              <a:rPr lang="th-TH" sz="2400" dirty="0" smtClean="0"/>
              <a:t>หลังจากที่จ่ายค่าสินไหมทดแทนไปแล้ว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810498" y="2106029"/>
            <a:ext cx="3183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/>
              <a:t>สมมติให้ </a:t>
            </a:r>
            <a:r>
              <a:rPr lang="en-US" sz="2400" dirty="0" smtClean="0"/>
              <a:t>Li </a:t>
            </a:r>
            <a:r>
              <a:rPr lang="th-TH" sz="2400" dirty="0" smtClean="0"/>
              <a:t>มีการกระจายแบบปกติ</a:t>
            </a:r>
          </a:p>
          <a:p>
            <a:r>
              <a:rPr lang="th-TH" sz="2400" dirty="0" smtClean="0"/>
              <a:t>ก็ </a:t>
            </a:r>
            <a:r>
              <a:rPr lang="en-US" sz="2400" dirty="0" smtClean="0"/>
              <a:t>integrate </a:t>
            </a:r>
            <a:r>
              <a:rPr lang="th-TH" sz="2400" dirty="0" smtClean="0"/>
              <a:t>สมการที่ 7 ออกมา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10499" y="4330500"/>
            <a:ext cx="4182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Response Function = </a:t>
            </a:r>
          </a:p>
          <a:p>
            <a:r>
              <a:rPr lang="th-TH" sz="2400" dirty="0" smtClean="0"/>
              <a:t>สินทรัพย์ - เงินทุนคงเหลือหลังจากจ่ายสินไหม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217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th-TH" dirty="0" smtClean="0"/>
              <a:t>ทบทวนวรรณกรรมที่เกี่ยวข้อง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dirty="0" err="1" smtClean="0"/>
              <a:t>Borch</a:t>
            </a:r>
            <a:r>
              <a:rPr lang="en-US" dirty="0" smtClean="0"/>
              <a:t> (1962)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th-TH" dirty="0" smtClean="0"/>
              <a:t>เหมือน </a:t>
            </a:r>
            <a:r>
              <a:rPr lang="en-US" dirty="0" smtClean="0"/>
              <a:t>CAPM </a:t>
            </a:r>
            <a:r>
              <a:rPr lang="th-TH" dirty="0" smtClean="0"/>
              <a:t>เลย แต่เป็น </a:t>
            </a:r>
            <a:r>
              <a:rPr lang="en-US" dirty="0" smtClean="0"/>
              <a:t>setting </a:t>
            </a:r>
            <a:r>
              <a:rPr lang="th-TH" dirty="0" smtClean="0"/>
              <a:t>ของ </a:t>
            </a:r>
            <a:r>
              <a:rPr lang="en-US" dirty="0" smtClean="0"/>
              <a:t>insurance</a:t>
            </a:r>
          </a:p>
          <a:p>
            <a:pPr marL="0" indent="0" algn="thaiDist">
              <a:buNone/>
            </a:pPr>
            <a:endParaRPr lang="en-US" dirty="0"/>
          </a:p>
          <a:p>
            <a:pPr marL="0" indent="0" algn="thaiDist">
              <a:buNone/>
            </a:pPr>
            <a:r>
              <a:rPr lang="en-US" dirty="0" smtClean="0"/>
              <a:t>“The value maximizing trades would leave </a:t>
            </a:r>
            <a:r>
              <a:rPr lang="en-US" dirty="0" smtClean="0">
                <a:solidFill>
                  <a:schemeClr val="accent1"/>
                </a:solidFill>
              </a:rPr>
              <a:t>all insurers holding net of reinsurance portfolio defined solely on the correlation with this aggregate loss</a:t>
            </a:r>
            <a:r>
              <a:rPr lang="en-US" dirty="0" smtClean="0"/>
              <a:t> and that insurance would be priced solely on the correlation with this aggregation portfolio” </a:t>
            </a:r>
          </a:p>
          <a:p>
            <a:pPr marL="0" indent="0" algn="thaiDist">
              <a:buNone/>
            </a:pPr>
            <a:endParaRPr lang="en-US" dirty="0"/>
          </a:p>
          <a:p>
            <a:pPr marL="0" indent="0" algn="thaiDist">
              <a:buNone/>
            </a:pPr>
            <a:r>
              <a:rPr lang="en-US" dirty="0" smtClean="0"/>
              <a:t>“When risk bearing is costly to firms but transacting between firms is costless, the Pareto </a:t>
            </a:r>
            <a:r>
              <a:rPr lang="en-US" dirty="0" smtClean="0">
                <a:solidFill>
                  <a:schemeClr val="accent1"/>
                </a:solidFill>
              </a:rPr>
              <a:t>optimal risk sharing arrangement </a:t>
            </a:r>
            <a:r>
              <a:rPr lang="en-US" dirty="0" smtClean="0"/>
              <a:t>is one in which </a:t>
            </a:r>
            <a:r>
              <a:rPr lang="en-US" dirty="0" smtClean="0">
                <a:solidFill>
                  <a:schemeClr val="accent1"/>
                </a:solidFill>
              </a:rPr>
              <a:t>the industry ‘mutualizes’ its risk </a:t>
            </a:r>
            <a:r>
              <a:rPr lang="en-US" dirty="0" smtClean="0"/>
              <a:t>in the sense that all insurers hold the same net liability portfolio”</a:t>
            </a:r>
          </a:p>
          <a:p>
            <a:pPr marL="0" indent="0" algn="thaiDist">
              <a:buNone/>
            </a:pPr>
            <a:endParaRPr lang="en-US" dirty="0"/>
          </a:p>
          <a:p>
            <a:pPr marL="0" indent="0" algn="thaiDist">
              <a:buNone/>
            </a:pPr>
            <a:r>
              <a:rPr lang="en-US" dirty="0" smtClean="0"/>
              <a:t>“</a:t>
            </a:r>
            <a:r>
              <a:rPr lang="th-TH" dirty="0" smtClean="0"/>
              <a:t>เค้ายัง </a:t>
            </a:r>
            <a:r>
              <a:rPr lang="en-US" dirty="0" smtClean="0"/>
              <a:t>make assumption </a:t>
            </a:r>
            <a:r>
              <a:rPr lang="th-TH" dirty="0" smtClean="0"/>
              <a:t>ว่าบริษัทประกันเป็นพวก </a:t>
            </a:r>
            <a:r>
              <a:rPr lang="en-US" dirty="0" smtClean="0"/>
              <a:t>risk averse”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46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กลุ่มตัวอย่าง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ข้อมูลรายบริษัทจากฐานข้อมูล </a:t>
            </a:r>
            <a:r>
              <a:rPr lang="en-US" dirty="0" smtClean="0"/>
              <a:t>NAIC </a:t>
            </a:r>
            <a:r>
              <a:rPr lang="th-TH" dirty="0" smtClean="0"/>
              <a:t>จากปี 1983-1997 (15 ปี ย้อนหลัง) มีการแยกวิเคราะห์กลุ่มตัวอย่างที่มีข้อมูลครบทั้ง 15 ปีด้วย </a:t>
            </a:r>
            <a:r>
              <a:rPr lang="en-US" dirty="0" smtClean="0"/>
              <a:t>(</a:t>
            </a:r>
            <a:r>
              <a:rPr lang="th-TH" dirty="0" smtClean="0"/>
              <a:t>เรียก </a:t>
            </a:r>
            <a:r>
              <a:rPr lang="en-US" dirty="0" smtClean="0"/>
              <a:t>FTS Sample)</a:t>
            </a:r>
          </a:p>
          <a:p>
            <a:r>
              <a:rPr lang="th-TH" dirty="0" smtClean="0"/>
              <a:t>ไม่เป็นบริษัทที่เจ๊งก่อนปี 1997</a:t>
            </a:r>
          </a:p>
          <a:p>
            <a:r>
              <a:rPr lang="th-TH" dirty="0" smtClean="0"/>
              <a:t>แยกเป็นข้อมูลของทั้งประเทศและข้อมูลเฉพาะในรัฐ</a:t>
            </a:r>
            <a:r>
              <a:rPr lang="th-TH" dirty="0" err="1" smtClean="0"/>
              <a:t>ฟล</a:t>
            </a:r>
            <a:r>
              <a:rPr lang="th-TH" dirty="0" smtClean="0"/>
              <a:t>อริ</a:t>
            </a:r>
            <a:r>
              <a:rPr lang="th-TH" dirty="0" err="1" smtClean="0"/>
              <a:t>ด้า</a:t>
            </a:r>
            <a:r>
              <a:rPr lang="th-TH" dirty="0" smtClean="0"/>
              <a:t> (เพราะเจอภัยพิบัติบ่อย)</a:t>
            </a:r>
          </a:p>
          <a:p>
            <a:r>
              <a:rPr lang="th-TH" dirty="0" smtClean="0"/>
              <a:t>ถึงบางบริษัทไม่ได้ขายประกันสำหรับภัยพิบัติ (หรือไม่ได้มี </a:t>
            </a:r>
            <a:r>
              <a:rPr lang="en-US" dirty="0" smtClean="0"/>
              <a:t>feature </a:t>
            </a:r>
            <a:r>
              <a:rPr lang="th-TH" dirty="0" smtClean="0"/>
              <a:t>ของภัยพิบัติ</a:t>
            </a:r>
            <a:r>
              <a:rPr lang="en-US" dirty="0" smtClean="0"/>
              <a:t>) </a:t>
            </a:r>
            <a:r>
              <a:rPr lang="th-TH" dirty="0" smtClean="0"/>
              <a:t>ก็เอาเข้ามาอยู่ในกลุ่มตัวอย่างอยู่ดี</a:t>
            </a:r>
          </a:p>
          <a:p>
            <a:r>
              <a:rPr lang="th-TH" dirty="0" smtClean="0"/>
              <a:t>ถ้าบริษัทมีแม่อยู่ต่างประเทศ ก็ </a:t>
            </a:r>
            <a:r>
              <a:rPr lang="en-US" dirty="0" smtClean="0"/>
              <a:t>make assumption </a:t>
            </a:r>
            <a:r>
              <a:rPr lang="th-TH" dirty="0" smtClean="0"/>
              <a:t>สองแบบคือ กรณีที่แม่มาช่วยแน่ ๆ และกรณีที่แม่ปล่อย ไม่ช่วยเลยเมื่อเกิดภัยพิบัติ</a:t>
            </a:r>
          </a:p>
          <a:p>
            <a:r>
              <a:rPr lang="th-TH" dirty="0" smtClean="0"/>
              <a:t>ตัวแปร </a:t>
            </a:r>
            <a:r>
              <a:rPr lang="en-US" dirty="0" smtClean="0"/>
              <a:t>Loss </a:t>
            </a:r>
            <a:r>
              <a:rPr lang="th-TH" dirty="0" smtClean="0"/>
              <a:t>คำนวณจาก </a:t>
            </a:r>
            <a:r>
              <a:rPr lang="en-US" dirty="0" smtClean="0"/>
              <a:t>Net Loss = Direct Loss + Reinsurance Assumed – Reinsurance Ceded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2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การประมาณ</a:t>
            </a:r>
            <a:r>
              <a:rPr lang="th-TH" dirty="0" smtClean="0"/>
              <a:t>ค่าพารามิเตอร์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593" t="32634" r="16667" b="14198"/>
          <a:stretch/>
        </p:blipFill>
        <p:spPr>
          <a:xfrm>
            <a:off x="838200" y="1690687"/>
            <a:ext cx="8220982" cy="48455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4801" y="1690686"/>
            <a:ext cx="7298266" cy="883181"/>
          </a:xfrm>
          <a:prstGeom prst="rect">
            <a:avLst/>
          </a:prstGeom>
          <a:solidFill>
            <a:srgbClr val="E32D9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74801" y="3983833"/>
            <a:ext cx="7298266" cy="808300"/>
          </a:xfrm>
          <a:prstGeom prst="rect">
            <a:avLst/>
          </a:prstGeom>
          <a:solidFill>
            <a:srgbClr val="E32D9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4801" y="5621866"/>
            <a:ext cx="7298266" cy="914400"/>
          </a:xfrm>
          <a:prstGeom prst="rect">
            <a:avLst/>
          </a:prstGeom>
          <a:solidFill>
            <a:srgbClr val="E32D9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59182" y="5621866"/>
            <a:ext cx="2321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RAW vs DETRENDED</a:t>
            </a:r>
          </a:p>
          <a:p>
            <a:r>
              <a:rPr lang="en-US" sz="2800" dirty="0" smtClean="0"/>
              <a:t>PARAMETERS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75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การประมาณ</a:t>
            </a:r>
            <a:r>
              <a:rPr lang="th-TH" dirty="0" smtClean="0"/>
              <a:t>ค่าพารามิเตอร์</a:t>
            </a:r>
            <a:r>
              <a:rPr lang="en-US" dirty="0" smtClean="0"/>
              <a:t> </a:t>
            </a:r>
            <a:r>
              <a:rPr lang="th-TH" dirty="0" smtClean="0"/>
              <a:t>(ต่อ)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519" t="43333" r="16945" b="39054"/>
          <a:stretch/>
        </p:blipFill>
        <p:spPr>
          <a:xfrm>
            <a:off x="838200" y="2046288"/>
            <a:ext cx="10596559" cy="21193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37468" y="2404533"/>
            <a:ext cx="7721600" cy="355600"/>
          </a:xfrm>
          <a:prstGeom prst="rect">
            <a:avLst/>
          </a:prstGeom>
          <a:solidFill>
            <a:srgbClr val="E32D9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68402" y="2760132"/>
            <a:ext cx="5029199" cy="358245"/>
          </a:xfrm>
          <a:prstGeom prst="rect">
            <a:avLst/>
          </a:prstGeom>
          <a:solidFill>
            <a:srgbClr val="E32D9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274" t="37937" r="16816" b="19841"/>
          <a:stretch/>
        </p:blipFill>
        <p:spPr>
          <a:xfrm>
            <a:off x="185057" y="645660"/>
            <a:ext cx="11648359" cy="55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274" t="33810" r="15834" b="24762"/>
          <a:stretch/>
        </p:blipFill>
        <p:spPr>
          <a:xfrm>
            <a:off x="228598" y="620486"/>
            <a:ext cx="11518213" cy="52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11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077" t="30000" r="16637" b="11587"/>
          <a:stretch/>
        </p:blipFill>
        <p:spPr>
          <a:xfrm>
            <a:off x="1681842" y="326572"/>
            <a:ext cx="9013373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หัวข้อการนำเสนอ</a:t>
            </a:r>
            <a:endParaRPr lang="en-US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คำถามงานวิจัย</a:t>
            </a:r>
          </a:p>
          <a:p>
            <a:r>
              <a:rPr lang="th-TH" sz="3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ทบทวนวรรณกรรมที่เกี่ยวข้อง</a:t>
            </a:r>
          </a:p>
          <a:p>
            <a:r>
              <a:rPr lang="th-TH" sz="3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แบบจำลอง</a:t>
            </a:r>
          </a:p>
          <a:p>
            <a:r>
              <a:rPr lang="th-TH" sz="3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ระเบียบวิธีการศึกษาเชิงประจักษ์</a:t>
            </a:r>
          </a:p>
          <a:p>
            <a:r>
              <a:rPr lang="th-TH" sz="3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ผลการศึกษา</a:t>
            </a:r>
          </a:p>
          <a:p>
            <a:r>
              <a:rPr lang="th-TH" sz="36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สรุป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8845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917" t="34921" r="17619" b="13968"/>
          <a:stretch/>
        </p:blipFill>
        <p:spPr>
          <a:xfrm>
            <a:off x="1338943" y="751115"/>
            <a:ext cx="904602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703" t="30001" r="17708" b="16825"/>
          <a:stretch/>
        </p:blipFill>
        <p:spPr>
          <a:xfrm>
            <a:off x="1796142" y="653143"/>
            <a:ext cx="8703129" cy="547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613" t="37778" r="17530" b="10952"/>
          <a:stretch/>
        </p:blipFill>
        <p:spPr>
          <a:xfrm>
            <a:off x="1714499" y="702128"/>
            <a:ext cx="8752115" cy="52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184" t="32857" r="17887" b="13175"/>
          <a:stretch/>
        </p:blipFill>
        <p:spPr>
          <a:xfrm>
            <a:off x="1518557" y="587828"/>
            <a:ext cx="8948057" cy="55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024" t="25873" r="16547" b="9682"/>
          <a:stretch/>
        </p:blipFill>
        <p:spPr>
          <a:xfrm>
            <a:off x="1485900" y="228599"/>
            <a:ext cx="9405257" cy="662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938" y="365125"/>
            <a:ext cx="10284862" cy="1325563"/>
          </a:xfrm>
        </p:spPr>
        <p:txBody>
          <a:bodyPr>
            <a:normAutofit/>
          </a:bodyPr>
          <a:lstStyle/>
          <a:p>
            <a:r>
              <a:rPr lang="th-TH" sz="7200" dirty="0" smtClean="0"/>
              <a:t>สรุป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333" t="35555" r="16562" b="25741"/>
          <a:stretch/>
        </p:blipFill>
        <p:spPr>
          <a:xfrm>
            <a:off x="776836" y="1690688"/>
            <a:ext cx="10576964" cy="45958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2438" y="2417233"/>
            <a:ext cx="8585198" cy="325968"/>
          </a:xfrm>
          <a:prstGeom prst="rect">
            <a:avLst/>
          </a:prstGeom>
          <a:solidFill>
            <a:srgbClr val="E32D9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8938" y="2791091"/>
            <a:ext cx="9918698" cy="273050"/>
          </a:xfrm>
          <a:prstGeom prst="rect">
            <a:avLst/>
          </a:prstGeom>
          <a:solidFill>
            <a:srgbClr val="E32D9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8938" y="3111502"/>
            <a:ext cx="3765548" cy="358244"/>
          </a:xfrm>
          <a:prstGeom prst="rect">
            <a:avLst/>
          </a:prstGeom>
          <a:solidFill>
            <a:srgbClr val="E32D9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7138" y="3840694"/>
            <a:ext cx="9080498" cy="323849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54938" y="4199467"/>
            <a:ext cx="7632698" cy="336023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8938" y="4535490"/>
            <a:ext cx="2660648" cy="259819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96689" y="5242722"/>
            <a:ext cx="2952747" cy="247384"/>
          </a:xfrm>
          <a:prstGeom prst="rect">
            <a:avLst/>
          </a:pr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43942" y="5949954"/>
            <a:ext cx="6172194" cy="247384"/>
          </a:xfrm>
          <a:prstGeom prst="rect">
            <a:avLst/>
          </a:prstGeom>
          <a:solidFill>
            <a:schemeClr val="accent3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3985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4864"/>
            <a:ext cx="7052152" cy="2943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4" b="7714"/>
          <a:stretch/>
        </p:blipFill>
        <p:spPr>
          <a:xfrm>
            <a:off x="6183710" y="3914864"/>
            <a:ext cx="6008290" cy="294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3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9116"/>
            <a:ext cx="3178629" cy="1325563"/>
          </a:xfrm>
        </p:spPr>
        <p:txBody>
          <a:bodyPr>
            <a:noAutofit/>
          </a:bodyPr>
          <a:lstStyle/>
          <a:p>
            <a:r>
              <a:rPr lang="en-US" dirty="0"/>
              <a:t>List of disasters by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94679"/>
            <a:ext cx="2705100" cy="625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https://en.wikipedia.org/wiki/List_of_disasters_by_cost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613" t="22064" r="53601" b="23651"/>
          <a:stretch/>
        </p:blipFill>
        <p:spPr>
          <a:xfrm>
            <a:off x="3820886" y="174891"/>
            <a:ext cx="7756070" cy="643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2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43472"/>
            <a:ext cx="10515600" cy="1325563"/>
          </a:xfrm>
        </p:spPr>
        <p:txBody>
          <a:bodyPr/>
          <a:lstStyle/>
          <a:p>
            <a:pPr algn="ctr"/>
            <a:r>
              <a:rPr lang="th-TH" dirty="0" smtClean="0"/>
              <a:t>วัฏจักรอุตสาหกรรมประกันภัย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925" y="6063025"/>
            <a:ext cx="7676148" cy="298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Source: The </a:t>
            </a:r>
            <a:r>
              <a:rPr lang="en-US" sz="2000" dirty="0"/>
              <a:t>Reinsurance Price and the Insurance </a:t>
            </a:r>
            <a:r>
              <a:rPr lang="en-US" sz="2000" dirty="0" smtClean="0"/>
              <a:t>Cycle</a:t>
            </a:r>
            <a:r>
              <a:rPr lang="fr-FR" sz="2000" dirty="0" smtClean="0"/>
              <a:t>, </a:t>
            </a:r>
            <a:r>
              <a:rPr lang="fr-FR" sz="2000" dirty="0" err="1" smtClean="0"/>
              <a:t>Ursina</a:t>
            </a:r>
            <a:r>
              <a:rPr lang="fr-FR" sz="2000" dirty="0" smtClean="0"/>
              <a:t> </a:t>
            </a:r>
            <a:r>
              <a:rPr lang="fr-FR" sz="2000" dirty="0"/>
              <a:t>B. Meier J. François </a:t>
            </a:r>
            <a:r>
              <a:rPr lang="fr-FR" sz="2000" dirty="0" err="1" smtClean="0"/>
              <a:t>Outreville</a:t>
            </a:r>
            <a:r>
              <a:rPr lang="fr-FR" sz="2000" dirty="0" smtClean="0"/>
              <a:t>, 2003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720" t="10000" r="12619" b="21269"/>
          <a:stretch/>
        </p:blipFill>
        <p:spPr>
          <a:xfrm>
            <a:off x="2016578" y="1469035"/>
            <a:ext cx="8158843" cy="459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9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4000" dirty="0" smtClean="0"/>
              <a:t>“งานวิจัยชิ้นนี้ต้องการ</a:t>
            </a:r>
            <a:r>
              <a:rPr lang="th-TH" sz="4000" dirty="0" smtClean="0">
                <a:solidFill>
                  <a:schemeClr val="accent1"/>
                </a:solidFill>
              </a:rPr>
              <a:t>วัดความสามารถ </a:t>
            </a:r>
            <a:r>
              <a:rPr lang="en-US" sz="4000" dirty="0" smtClean="0">
                <a:solidFill>
                  <a:schemeClr val="accent1"/>
                </a:solidFill>
              </a:rPr>
              <a:t>(capacity)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th-TH" sz="4000" dirty="0" smtClean="0"/>
              <a:t>ในการจ่ายค่าสินไหมทดแทนของธุรกิจประกันภัยในสหรัฐอเมริกาในกรณีที่เกิดภัยพิบัติร้ายแรง (</a:t>
            </a:r>
            <a:r>
              <a:rPr lang="en-US" sz="4000" dirty="0" smtClean="0"/>
              <a:t>1 </a:t>
            </a:r>
            <a:r>
              <a:rPr lang="th-TH" sz="4000" dirty="0" smtClean="0"/>
              <a:t>แสนล้านเหรียญสหรัฐ)”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accent1"/>
                </a:solidFill>
              </a:rPr>
              <a:t>Loss – Capacity Relationship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accent1"/>
                </a:solidFill>
              </a:rPr>
              <a:t>Minimize insolvency + Maximize payout to policyholders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คำถามงานวิจัย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91543" y="4180114"/>
            <a:ext cx="6008914" cy="7021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1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45237"/>
            <a:ext cx="10515600" cy="818849"/>
          </a:xfrm>
        </p:spPr>
        <p:txBody>
          <a:bodyPr/>
          <a:lstStyle/>
          <a:p>
            <a:pPr algn="ctr"/>
            <a:r>
              <a:rPr lang="th-TH" dirty="0" smtClean="0"/>
              <a:t>เมื่อเกิด </a:t>
            </a:r>
            <a:r>
              <a:rPr lang="en-US" dirty="0" smtClean="0"/>
              <a:t>catastrophic losses… </a:t>
            </a:r>
            <a:r>
              <a:rPr lang="th-TH" dirty="0" smtClean="0"/>
              <a:t>ใครจ่าย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3351189"/>
              </p:ext>
            </p:extLst>
          </p:nvPr>
        </p:nvGraphicFramePr>
        <p:xfrm>
          <a:off x="2032000" y="18082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69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6868"/>
            <a:ext cx="10515600" cy="1325563"/>
          </a:xfrm>
        </p:spPr>
        <p:txBody>
          <a:bodyPr/>
          <a:lstStyle/>
          <a:p>
            <a:r>
              <a:rPr lang="th-TH" dirty="0" smtClean="0"/>
              <a:t>วิธีการวัดความสามารถในการจ่ายค่าสินไหมทดแทนของอุตสาหกรรมประกันภัยโดยใช้ข้อมูล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7368"/>
            <a:ext cx="10515600" cy="28280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6000" dirty="0" smtClean="0"/>
              <a:t>แนวคิดในการประเมินประสิทธิภาพของอุตสาหกรรม</a:t>
            </a:r>
          </a:p>
          <a:p>
            <a:pPr marL="0" indent="0">
              <a:buNone/>
            </a:pPr>
            <a:r>
              <a:rPr lang="th-TH" sz="6000" dirty="0" smtClean="0"/>
              <a:t>กลุ่มตัวอย่างและวิธีการสร้างแบบจำลอง</a:t>
            </a:r>
          </a:p>
          <a:p>
            <a:pPr marL="0" indent="0">
              <a:buNone/>
            </a:pPr>
            <a:r>
              <a:rPr lang="th-TH" sz="6000" dirty="0" smtClean="0"/>
              <a:t>การประมาณค่าพารามิเตอร์</a:t>
            </a:r>
            <a:endParaRPr lang="en-US" sz="6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2572431"/>
            <a:ext cx="101835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05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202" t="38730" r="16280" b="7302"/>
          <a:stretch/>
        </p:blipFill>
        <p:spPr>
          <a:xfrm>
            <a:off x="2451834" y="1082842"/>
            <a:ext cx="9028011" cy="531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4993" y="17519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th-TH" sz="6000" dirty="0">
                <a:solidFill>
                  <a:schemeClr val="accent1"/>
                </a:solidFill>
              </a:rPr>
              <a:t>แนวคิด</a:t>
            </a:r>
            <a:r>
              <a:rPr lang="th-TH" sz="6000" dirty="0">
                <a:solidFill>
                  <a:prstClr val="black"/>
                </a:solidFill>
              </a:rPr>
              <a:t>ในการประเมินประสิทธิภาพของอุตสาหกรรม</a:t>
            </a:r>
          </a:p>
        </p:txBody>
      </p:sp>
    </p:spTree>
    <p:extLst>
      <p:ext uri="{BB962C8B-B14F-4D97-AF65-F5344CB8AC3E}">
        <p14:creationId xmlns:p14="http://schemas.microsoft.com/office/powerpoint/2010/main" val="748580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eesia">
      <a:majorFont>
        <a:latin typeface="FreesiaUPC"/>
        <a:ea typeface=""/>
        <a:cs typeface="FreesiaUPC"/>
      </a:majorFont>
      <a:minorFont>
        <a:latin typeface="FreesiaUPC"/>
        <a:ea typeface=""/>
        <a:cs typeface="Freesia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530</Words>
  <Application>Microsoft Office PowerPoint</Application>
  <PresentationFormat>Widescreen</PresentationFormat>
  <Paragraphs>60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FreesiaUPC</vt:lpstr>
      <vt:lpstr>Office Theme</vt:lpstr>
      <vt:lpstr>Can insurers pay for the “big one”? Measuring the capacity of the insurance market to respond to catastrophic losses </vt:lpstr>
      <vt:lpstr>หัวข้อการนำเสนอ</vt:lpstr>
      <vt:lpstr>PowerPoint Presentation</vt:lpstr>
      <vt:lpstr>List of disasters by cost</vt:lpstr>
      <vt:lpstr>วัฏจักรอุตสาหกรรมประกันภัย (ต่อ)</vt:lpstr>
      <vt:lpstr>คำถามงานวิจัย</vt:lpstr>
      <vt:lpstr>เมื่อเกิด catastrophic losses… ใครจ่าย</vt:lpstr>
      <vt:lpstr>วิธีการวัดความสามารถในการจ่ายค่าสินไหมทดแทนของอุตสาหกรรมประกันภัยโดยใช้ข้อมูล</vt:lpstr>
      <vt:lpstr>PowerPoint Presentation</vt:lpstr>
      <vt:lpstr>ทฤษฎีที่เป็นฐานคิดของวิธีการวัดความสามารถในการในการจ่ายค่าสินไหมทดแทนของธุรกิจประกันภัยในสหรัฐอเมริกาในกรณีที่เกิดภัยพิบัติร้ายแรง </vt:lpstr>
      <vt:lpstr>PowerPoint Presentation</vt:lpstr>
      <vt:lpstr>ทบทวนวรรณกรรมที่เกี่ยวข้อง</vt:lpstr>
      <vt:lpstr>PowerPoint Presentation</vt:lpstr>
      <vt:lpstr>กลุ่มตัวอย่าง</vt:lpstr>
      <vt:lpstr>การประมาณค่าพารามิเตอร์</vt:lpstr>
      <vt:lpstr>การประมาณค่าพารามิเตอร์ (ต่อ)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สรุป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insurers pay for the “big one”? Measuring the capacity of the insurance market to respond to catastrophic losses</dc:title>
  <dc:creator>Windows User</dc:creator>
  <cp:lastModifiedBy>Windows User</cp:lastModifiedBy>
  <cp:revision>20</cp:revision>
  <dcterms:created xsi:type="dcterms:W3CDTF">2017-08-29T10:39:48Z</dcterms:created>
  <dcterms:modified xsi:type="dcterms:W3CDTF">2017-08-31T04:30:59Z</dcterms:modified>
</cp:coreProperties>
</file>