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Lst>
  <p:sldSz cx="18288000" cy="10287000"/>
  <p:notesSz cx="6858000" cy="9144000"/>
  <p:embeddedFontLst>
    <p:embeddedFont>
      <p:font typeface="Arimo" panose="020B0604020202020204" pitchFamily="34" charset="0"/>
      <p:regular r:id="rId42"/>
    </p:embeddedFont>
    <p:embeddedFont>
      <p:font typeface="Arimo Bold" panose="020B0704020202020204" pitchFamily="34" charset="0"/>
      <p:regular r:id="rId43"/>
      <p:bold r:id="rId44"/>
    </p:embeddedFont>
    <p:embeddedFont>
      <p:font typeface="Assistant Bold" pitchFamily="2" charset="-79"/>
      <p:regular r:id="rId45"/>
      <p:bold r:id="rId46"/>
    </p:embeddedFont>
    <p:embeddedFont>
      <p:font typeface="Assistant Regular" pitchFamily="2" charset="-79"/>
      <p:regular r:id="rId47"/>
    </p:embeddedFont>
    <p:embeddedFont>
      <p:font typeface="Assistant Regular Bold" pitchFamily="2" charset="-79"/>
      <p:regular r:id="rId48"/>
      <p:bold r:id="rId49"/>
    </p:embeddedFont>
    <p:embeddedFont>
      <p:font typeface="Calibri" panose="020F0502020204030204" pitchFamily="34" charset="0"/>
      <p:regular r:id="rId50"/>
      <p:bold r:id="rId51"/>
      <p:italic r:id="rId52"/>
      <p:boldItalic r:id="rId53"/>
    </p:embeddedFont>
    <p:embeddedFont>
      <p:font typeface="Telegraf" pitchFamily="2" charset="77"/>
      <p:regular r:id="rId5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445" autoAdjust="0"/>
    <p:restoredTop sz="94626" autoAdjust="0"/>
  </p:normalViewPr>
  <p:slideViewPr>
    <p:cSldViewPr>
      <p:cViewPr varScale="1">
        <p:scale>
          <a:sx n="41" d="100"/>
          <a:sy n="41" d="100"/>
        </p:scale>
        <p:origin x="240" y="112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1.fntdata"/><Relationship Id="rId47" Type="http://schemas.openxmlformats.org/officeDocument/2006/relationships/font" Target="fonts/font6.fntdata"/><Relationship Id="rId50" Type="http://schemas.openxmlformats.org/officeDocument/2006/relationships/font" Target="fonts/font9.fntdata"/><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4.fntdata"/><Relationship Id="rId53" Type="http://schemas.openxmlformats.org/officeDocument/2006/relationships/font" Target="fonts/font12.fntdata"/><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2.fntdata"/><Relationship Id="rId48" Type="http://schemas.openxmlformats.org/officeDocument/2006/relationships/font" Target="fonts/font7.fntdata"/><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font" Target="fonts/font10.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5.fntdata"/><Relationship Id="rId20" Type="http://schemas.openxmlformats.org/officeDocument/2006/relationships/slide" Target="slides/slide19.xml"/><Relationship Id="rId41" Type="http://schemas.openxmlformats.org/officeDocument/2006/relationships/notesMaster" Target="notesMasters/notesMaster1.xml"/><Relationship Id="rId54" Type="http://schemas.openxmlformats.org/officeDocument/2006/relationships/font" Target="fonts/font13.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8.fntdata"/><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3.fntdata"/><Relationship Id="rId52" Type="http://schemas.openxmlformats.org/officeDocument/2006/relationships/font" Target="fonts/font1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21.02.2022</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21.02.2022</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1</a:t>
            </a:fld>
            <a:endParaRPr lang="cs-CZ"/>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21.02.2022</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https://www.cchpca.org/</a:t>
            </a:r>
          </a:p>
          <a:p>
            <a:pPr lvl="0"/>
            <a:r>
              <a:rPr lang="en-US"/>
              <a:t>https://www.eatrightpro.org/practice/practice-resources/telehealth?rdType=short_url&amp;rdInfo=telehealth&amp;_zs=xmBlX&amp;_zl=gHRO2#quickGuide</a:t>
            </a:r>
          </a:p>
          <a:p>
            <a:pPr lvl="0"/>
            <a:r>
              <a:rPr lang="en-US"/>
              <a:t>https://www.cdrnet.org/telehealth</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8</a:t>
            </a:fld>
            <a:endParaRPr lang="cs-CZ"/>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2/21/22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2/21/22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2/21/22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2/21/22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2/21/22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2/21/22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2/21/22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2/21/22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2/21/22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jpe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sv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0.pn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4.png"/><Relationship Id="rId5" Type="http://schemas.openxmlformats.org/officeDocument/2006/relationships/image" Target="../media/image6.svg"/><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3.svg"/><Relationship Id="rId7" Type="http://schemas.openxmlformats.org/officeDocument/2006/relationships/image" Target="../media/image23.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5.pn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4.png"/><Relationship Id="rId5" Type="http://schemas.openxmlformats.org/officeDocument/2006/relationships/image" Target="../media/image13.svg"/><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8.jpe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6.sv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8.jpe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4.png"/><Relationship Id="rId4" Type="http://schemas.openxmlformats.org/officeDocument/2006/relationships/image" Target="../media/image6.svg"/></Relationships>
</file>

<file path=ppt/slides/_rels/slide1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7.png"/><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7.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png"/><Relationship Id="rId5" Type="http://schemas.openxmlformats.org/officeDocument/2006/relationships/image" Target="../media/image6.sv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8.png"/><Relationship Id="rId2" Type="http://schemas.openxmlformats.org/officeDocument/2006/relationships/video" Target="../media/media7.mp4"/><Relationship Id="rId1" Type="http://schemas.microsoft.com/office/2007/relationships/media" Target="../media/media7.mp4"/><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8.jpe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6.sv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9.png"/><Relationship Id="rId2" Type="http://schemas.openxmlformats.org/officeDocument/2006/relationships/video" Target="../media/media8.mp4"/><Relationship Id="rId1" Type="http://schemas.microsoft.com/office/2007/relationships/media" Target="../media/media8.mp4"/><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video" Target="../media/media9.mp4"/><Relationship Id="rId1" Type="http://schemas.microsoft.com/office/2007/relationships/media" Target="../media/media9.mp4"/><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30.jpeg"/></Relationships>
</file>

<file path=ppt/slides/_rels/slide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32.jpeg"/><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8.jpe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6.svg"/></Relationships>
</file>

<file path=ppt/slides/_rels/slide2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0.png"/><Relationship Id="rId5" Type="http://schemas.openxmlformats.org/officeDocument/2006/relationships/image" Target="../media/image9.sv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e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svg"/></Relationships>
</file>

<file path=ppt/slides/_rels/slide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8.jpe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6.svg"/></Relationships>
</file>

<file path=ppt/slides/_rels/slide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6.svg"/></Relationships>
</file>

<file path=ppt/slides/_rels/slide3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33.jpeg"/><Relationship Id="rId4" Type="http://schemas.openxmlformats.org/officeDocument/2006/relationships/image" Target="../media/image4.png"/></Relationships>
</file>

<file path=ppt/slides/_rels/slide34.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video" Target="../media/media10.mp4"/><Relationship Id="rId1" Type="http://schemas.microsoft.com/office/2007/relationships/media" Target="../media/media10.mp4"/><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30.jpeg"/></Relationships>
</file>

<file path=ppt/slides/_rels/slide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hyperlink" Target="https://ocrportal.hhs.gov/ocr/breach/breach_report.jsf" TargetMode="External"/><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5.jpeg"/><Relationship Id="rId1" Type="http://schemas.openxmlformats.org/officeDocument/2006/relationships/slideLayout" Target="../slideLayouts/slideLayout7.xml"/><Relationship Id="rId4" Type="http://schemas.openxmlformats.org/officeDocument/2006/relationships/image" Target="../media/image13.svg"/></Relationships>
</file>

<file path=ppt/slides/_rels/slide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6.png"/><Relationship Id="rId2" Type="http://schemas.openxmlformats.org/officeDocument/2006/relationships/video" Target="../media/media11.mp4"/><Relationship Id="rId1" Type="http://schemas.microsoft.com/office/2007/relationships/media" Target="../media/media11.mp4"/><Relationship Id="rId6" Type="http://schemas.openxmlformats.org/officeDocument/2006/relationships/image" Target="../media/image4.png"/><Relationship Id="rId5" Type="http://schemas.openxmlformats.org/officeDocument/2006/relationships/image" Target="../media/image6.sv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7.xml"/><Relationship Id="rId4" Type="http://schemas.openxmlformats.org/officeDocument/2006/relationships/image" Target="../media/image13.svg"/></Relationships>
</file>

<file path=ppt/slides/_rels/slide5.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4.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4.png"/><Relationship Id="rId5" Type="http://schemas.openxmlformats.org/officeDocument/2006/relationships/image" Target="../media/image6.sv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e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sv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4.png"/><Relationship Id="rId4" Type="http://schemas.openxmlformats.org/officeDocument/2006/relationships/image" Target="../media/image6.sv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8.jpe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6.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25537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3124" t="1574" b="3312"/>
          <a:stretch>
            <a:fillRect/>
          </a:stretch>
        </p:blipFill>
        <p:spPr>
          <a:xfrm>
            <a:off x="11217724" y="0"/>
            <a:ext cx="7070276" cy="10412464"/>
          </a:xfrm>
          <a:prstGeom prst="rect">
            <a:avLst/>
          </a:prstGeom>
        </p:spPr>
      </p:pic>
      <p:sp>
        <p:nvSpPr>
          <p:cNvPr id="3" name="AutoShape 3"/>
          <p:cNvSpPr/>
          <p:nvPr/>
        </p:nvSpPr>
        <p:spPr>
          <a:xfrm>
            <a:off x="0" y="1013809"/>
            <a:ext cx="18288000" cy="9575"/>
          </a:xfrm>
          <a:prstGeom prst="rect">
            <a:avLst/>
          </a:prstGeom>
          <a:solidFill>
            <a:srgbClr val="F0F0F0"/>
          </a:solidFill>
        </p:spPr>
      </p:sp>
      <p:sp>
        <p:nvSpPr>
          <p:cNvPr id="4" name="AutoShape 4"/>
          <p:cNvSpPr/>
          <p:nvPr/>
        </p:nvSpPr>
        <p:spPr>
          <a:xfrm rot="-5400000">
            <a:off x="586787" y="441913"/>
            <a:ext cx="63520" cy="1237093"/>
          </a:xfrm>
          <a:prstGeom prst="rect">
            <a:avLst/>
          </a:prstGeom>
          <a:solidFill>
            <a:srgbClr val="7294A8"/>
          </a:solidFill>
        </p:spPr>
      </p:sp>
      <p:grpSp>
        <p:nvGrpSpPr>
          <p:cNvPr id="5" name="Group 5"/>
          <p:cNvGrpSpPr/>
          <p:nvPr/>
        </p:nvGrpSpPr>
        <p:grpSpPr>
          <a:xfrm>
            <a:off x="618547" y="2222475"/>
            <a:ext cx="10447784" cy="5842049"/>
            <a:chOff x="0" y="0"/>
            <a:chExt cx="13930379" cy="7789399"/>
          </a:xfrm>
        </p:grpSpPr>
        <p:sp>
          <p:nvSpPr>
            <p:cNvPr id="6" name="TextBox 6"/>
            <p:cNvSpPr txBox="1"/>
            <p:nvPr/>
          </p:nvSpPr>
          <p:spPr>
            <a:xfrm>
              <a:off x="2" y="-19050"/>
              <a:ext cx="13930377" cy="522817"/>
            </a:xfrm>
            <a:prstGeom prst="rect">
              <a:avLst/>
            </a:prstGeom>
          </p:spPr>
          <p:txBody>
            <a:bodyPr lIns="0" tIns="0" rIns="0" bIns="0" rtlCol="0" anchor="t">
              <a:spAutoFit/>
            </a:bodyPr>
            <a:lstStyle/>
            <a:p>
              <a:pPr>
                <a:lnSpc>
                  <a:spcPts val="3249"/>
                </a:lnSpc>
              </a:pPr>
              <a:r>
                <a:rPr lang="en-US" sz="2499" spc="124">
                  <a:solidFill>
                    <a:srgbClr val="7294A8"/>
                  </a:solidFill>
                  <a:latin typeface="Assistant Bold"/>
                </a:rPr>
                <a:t>DBH VIRTUAL PROVIDER TRAINING​</a:t>
              </a:r>
            </a:p>
          </p:txBody>
        </p:sp>
        <p:sp>
          <p:nvSpPr>
            <p:cNvPr id="7" name="TextBox 7"/>
            <p:cNvSpPr txBox="1"/>
            <p:nvPr/>
          </p:nvSpPr>
          <p:spPr>
            <a:xfrm>
              <a:off x="0" y="1005660"/>
              <a:ext cx="13930379" cy="5777020"/>
            </a:xfrm>
            <a:prstGeom prst="rect">
              <a:avLst/>
            </a:prstGeom>
          </p:spPr>
          <p:txBody>
            <a:bodyPr lIns="0" tIns="0" rIns="0" bIns="0" rtlCol="0" anchor="t">
              <a:spAutoFit/>
            </a:bodyPr>
            <a:lstStyle/>
            <a:p>
              <a:pPr>
                <a:lnSpc>
                  <a:spcPts val="8360"/>
                </a:lnSpc>
              </a:pPr>
              <a:r>
                <a:rPr lang="en-US" sz="7600" spc="76">
                  <a:solidFill>
                    <a:srgbClr val="F0F0F0"/>
                  </a:solidFill>
                  <a:latin typeface="Telegraf"/>
                </a:rPr>
                <a:t>Introduction to HIPAA Compliance, Legal Aspects, and Ethical Considerations</a:t>
              </a:r>
            </a:p>
          </p:txBody>
        </p:sp>
        <p:sp>
          <p:nvSpPr>
            <p:cNvPr id="8" name="TextBox 8"/>
            <p:cNvSpPr txBox="1"/>
            <p:nvPr/>
          </p:nvSpPr>
          <p:spPr>
            <a:xfrm>
              <a:off x="0" y="7227423"/>
              <a:ext cx="13930379" cy="561976"/>
            </a:xfrm>
            <a:prstGeom prst="rect">
              <a:avLst/>
            </a:prstGeom>
          </p:spPr>
          <p:txBody>
            <a:bodyPr lIns="0" tIns="0" rIns="0" bIns="0" rtlCol="0" anchor="t">
              <a:spAutoFit/>
            </a:bodyPr>
            <a:lstStyle/>
            <a:p>
              <a:pPr>
                <a:lnSpc>
                  <a:spcPts val="3749"/>
                </a:lnSpc>
              </a:pPr>
              <a:r>
                <a:rPr lang="en-US" sz="2499" spc="74">
                  <a:solidFill>
                    <a:srgbClr val="7294A8"/>
                  </a:solidFill>
                  <a:latin typeface="Assistant Regular"/>
                </a:rPr>
                <a:t>Presenter: Andrea Piazza, Director of Virtual Programming​</a:t>
              </a:r>
            </a:p>
          </p:txBody>
        </p:sp>
      </p:grpSp>
      <p:grpSp>
        <p:nvGrpSpPr>
          <p:cNvPr id="9" name="Group 9"/>
          <p:cNvGrpSpPr/>
          <p:nvPr/>
        </p:nvGrpSpPr>
        <p:grpSpPr>
          <a:xfrm rot="-10800000">
            <a:off x="16770298" y="8769298"/>
            <a:ext cx="489002" cy="489002"/>
            <a:chOff x="0" y="0"/>
            <a:chExt cx="652003" cy="652003"/>
          </a:xfrm>
        </p:grpSpPr>
        <p:grpSp>
          <p:nvGrpSpPr>
            <p:cNvPr id="10" name="Group 10"/>
            <p:cNvGrpSpPr>
              <a:grpSpLocks noChangeAspect="1"/>
            </p:cNvGrpSpPr>
            <p:nvPr/>
          </p:nvGrpSpPr>
          <p:grpSpPr>
            <a:xfrm rot="-10800000">
              <a:off x="0" y="0"/>
              <a:ext cx="652003" cy="652003"/>
              <a:chOff x="0" y="0"/>
              <a:chExt cx="6355080" cy="6355080"/>
            </a:xfrm>
          </p:grpSpPr>
          <p:sp>
            <p:nvSpPr>
              <p:cNvPr id="11" name="Freeform 11"/>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F0F0F0"/>
              </a:solidFill>
            </p:spPr>
          </p:sp>
        </p:grpSp>
        <p:pic>
          <p:nvPicPr>
            <p:cNvPr id="12"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108667" y="108667"/>
              <a:ext cx="434669" cy="434669"/>
            </a:xfrm>
            <a:prstGeom prst="rect">
              <a:avLst/>
            </a:prstGeom>
          </p:spPr>
        </p:pic>
      </p:grpSp>
      <p:pic>
        <p:nvPicPr>
          <p:cNvPr id="13" name="Picture 13"/>
          <p:cNvPicPr>
            <a:picLocks noChangeAspect="1"/>
          </p:cNvPicPr>
          <p:nvPr/>
        </p:nvPicPr>
        <p:blipFill>
          <a:blip r:embed="rId6"/>
          <a:srcRect/>
          <a:stretch>
            <a:fillRect/>
          </a:stretch>
        </p:blipFill>
        <p:spPr>
          <a:xfrm>
            <a:off x="15910644" y="300253"/>
            <a:ext cx="2208311" cy="686584"/>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25537A"/>
        </a:solidFill>
        <a:effectLst/>
      </p:bgPr>
    </p:bg>
    <p:spTree>
      <p:nvGrpSpPr>
        <p:cNvPr id="1" name=""/>
        <p:cNvGrpSpPr/>
        <p:nvPr/>
      </p:nvGrpSpPr>
      <p:grpSpPr>
        <a:xfrm>
          <a:off x="0" y="0"/>
          <a:ext cx="0" cy="0"/>
          <a:chOff x="0" y="0"/>
          <a:chExt cx="0" cy="0"/>
        </a:xfrm>
      </p:grpSpPr>
      <p:grpSp>
        <p:nvGrpSpPr>
          <p:cNvPr id="2" name="Group 2"/>
          <p:cNvGrpSpPr/>
          <p:nvPr/>
        </p:nvGrpSpPr>
        <p:grpSpPr>
          <a:xfrm>
            <a:off x="1028700" y="0"/>
            <a:ext cx="63520" cy="10287000"/>
            <a:chOff x="0" y="0"/>
            <a:chExt cx="84693" cy="13716000"/>
          </a:xfrm>
        </p:grpSpPr>
        <p:sp>
          <p:nvSpPr>
            <p:cNvPr id="3" name="AutoShape 3"/>
            <p:cNvSpPr/>
            <p:nvPr/>
          </p:nvSpPr>
          <p:spPr>
            <a:xfrm>
              <a:off x="35961" y="1371600"/>
              <a:ext cx="12770" cy="12344400"/>
            </a:xfrm>
            <a:prstGeom prst="rect">
              <a:avLst/>
            </a:prstGeom>
            <a:solidFill>
              <a:srgbClr val="F0F0F0"/>
            </a:solidFill>
          </p:spPr>
        </p:sp>
        <p:sp>
          <p:nvSpPr>
            <p:cNvPr id="4" name="AutoShape 4"/>
            <p:cNvSpPr/>
            <p:nvPr/>
          </p:nvSpPr>
          <p:spPr>
            <a:xfrm>
              <a:off x="0" y="0"/>
              <a:ext cx="84693" cy="1649458"/>
            </a:xfrm>
            <a:prstGeom prst="rect">
              <a:avLst/>
            </a:prstGeom>
            <a:solidFill>
              <a:srgbClr val="7294A8"/>
            </a:solidFill>
          </p:spPr>
        </p:sp>
      </p:grpSp>
      <p:pic>
        <p:nvPicPr>
          <p:cNvPr id="5" name="Picture 5"/>
          <p:cNvPicPr>
            <a:picLocks noChangeAspect="1"/>
          </p:cNvPicPr>
          <p:nvPr/>
        </p:nvPicPr>
        <p:blipFill>
          <a:blip r:embed="rId2"/>
          <a:srcRect t="16675" b="16675"/>
          <a:stretch>
            <a:fillRect/>
          </a:stretch>
        </p:blipFill>
        <p:spPr>
          <a:xfrm>
            <a:off x="0" y="5806736"/>
            <a:ext cx="10089566" cy="4480264"/>
          </a:xfrm>
          <a:prstGeom prst="rect">
            <a:avLst/>
          </a:prstGeom>
        </p:spPr>
      </p:pic>
      <p:grpSp>
        <p:nvGrpSpPr>
          <p:cNvPr id="6" name="Group 6"/>
          <p:cNvGrpSpPr/>
          <p:nvPr/>
        </p:nvGrpSpPr>
        <p:grpSpPr>
          <a:xfrm>
            <a:off x="1446591" y="685408"/>
            <a:ext cx="15138380" cy="1869527"/>
            <a:chOff x="0" y="0"/>
            <a:chExt cx="20184507" cy="2492702"/>
          </a:xfrm>
        </p:grpSpPr>
        <p:sp>
          <p:nvSpPr>
            <p:cNvPr id="7" name="TextBox 7"/>
            <p:cNvSpPr txBox="1"/>
            <p:nvPr/>
          </p:nvSpPr>
          <p:spPr>
            <a:xfrm>
              <a:off x="0" y="-9525"/>
              <a:ext cx="20184507" cy="1589406"/>
            </a:xfrm>
            <a:prstGeom prst="rect">
              <a:avLst/>
            </a:prstGeom>
          </p:spPr>
          <p:txBody>
            <a:bodyPr lIns="0" tIns="0" rIns="0" bIns="0" rtlCol="0" anchor="t">
              <a:spAutoFit/>
            </a:bodyPr>
            <a:lstStyle/>
            <a:p>
              <a:pPr>
                <a:lnSpc>
                  <a:spcPts val="8580"/>
                </a:lnSpc>
              </a:pPr>
              <a:r>
                <a:rPr lang="en-US" sz="7800" spc="78">
                  <a:solidFill>
                    <a:srgbClr val="F0F0F0"/>
                  </a:solidFill>
                  <a:latin typeface="Telegraf"/>
                </a:rPr>
                <a:t>Licensing Initial Requirements</a:t>
              </a:r>
            </a:p>
          </p:txBody>
        </p:sp>
        <p:sp>
          <p:nvSpPr>
            <p:cNvPr id="8" name="TextBox 8"/>
            <p:cNvSpPr txBox="1"/>
            <p:nvPr/>
          </p:nvSpPr>
          <p:spPr>
            <a:xfrm>
              <a:off x="0" y="1946602"/>
              <a:ext cx="20184507" cy="546100"/>
            </a:xfrm>
            <a:prstGeom prst="rect">
              <a:avLst/>
            </a:prstGeom>
          </p:spPr>
          <p:txBody>
            <a:bodyPr lIns="0" tIns="0" rIns="0" bIns="0" rtlCol="0" anchor="t">
              <a:spAutoFit/>
            </a:bodyPr>
            <a:lstStyle/>
            <a:p>
              <a:pPr>
                <a:lnSpc>
                  <a:spcPts val="3240"/>
                </a:lnSpc>
              </a:pPr>
              <a:endParaRPr/>
            </a:p>
          </p:txBody>
        </p:sp>
      </p:grpSp>
      <p:grpSp>
        <p:nvGrpSpPr>
          <p:cNvPr id="9" name="Group 9"/>
          <p:cNvGrpSpPr/>
          <p:nvPr/>
        </p:nvGrpSpPr>
        <p:grpSpPr>
          <a:xfrm rot="-10800000">
            <a:off x="17444626" y="9258300"/>
            <a:ext cx="489002" cy="489002"/>
            <a:chOff x="0" y="0"/>
            <a:chExt cx="652003" cy="652003"/>
          </a:xfrm>
        </p:grpSpPr>
        <p:grpSp>
          <p:nvGrpSpPr>
            <p:cNvPr id="10" name="Group 10"/>
            <p:cNvGrpSpPr>
              <a:grpSpLocks noChangeAspect="1"/>
            </p:cNvGrpSpPr>
            <p:nvPr/>
          </p:nvGrpSpPr>
          <p:grpSpPr>
            <a:xfrm rot="-10800000">
              <a:off x="0" y="0"/>
              <a:ext cx="652003" cy="652003"/>
              <a:chOff x="0" y="0"/>
              <a:chExt cx="6355080" cy="6355080"/>
            </a:xfrm>
          </p:grpSpPr>
          <p:sp>
            <p:nvSpPr>
              <p:cNvPr id="11" name="Freeform 11"/>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F0F0F0"/>
              </a:solidFill>
            </p:spPr>
          </p:sp>
        </p:grpSp>
        <p:pic>
          <p:nvPicPr>
            <p:cNvPr id="12" name="Picture 1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108667" y="108667"/>
              <a:ext cx="434669" cy="434669"/>
            </a:xfrm>
            <a:prstGeom prst="rect">
              <a:avLst/>
            </a:prstGeom>
          </p:spPr>
        </p:pic>
      </p:grpSp>
      <p:grpSp>
        <p:nvGrpSpPr>
          <p:cNvPr id="13" name="Group 13"/>
          <p:cNvGrpSpPr/>
          <p:nvPr/>
        </p:nvGrpSpPr>
        <p:grpSpPr>
          <a:xfrm>
            <a:off x="16584972" y="9258300"/>
            <a:ext cx="489002" cy="489002"/>
            <a:chOff x="0" y="0"/>
            <a:chExt cx="652003" cy="652003"/>
          </a:xfrm>
        </p:grpSpPr>
        <p:grpSp>
          <p:nvGrpSpPr>
            <p:cNvPr id="14" name="Group 14"/>
            <p:cNvGrpSpPr>
              <a:grpSpLocks noChangeAspect="1"/>
            </p:cNvGrpSpPr>
            <p:nvPr/>
          </p:nvGrpSpPr>
          <p:grpSpPr>
            <a:xfrm rot="-10800000">
              <a:off x="0" y="0"/>
              <a:ext cx="652003" cy="652003"/>
              <a:chOff x="0" y="0"/>
              <a:chExt cx="6355080" cy="6355080"/>
            </a:xfrm>
          </p:grpSpPr>
          <p:sp>
            <p:nvSpPr>
              <p:cNvPr id="15" name="Freeform 15"/>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F0F0F0"/>
              </a:solidFill>
            </p:spPr>
          </p:sp>
        </p:grpSp>
        <p:pic>
          <p:nvPicPr>
            <p:cNvPr id="16" name="Picture 1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108667" y="108667"/>
              <a:ext cx="434669" cy="434669"/>
            </a:xfrm>
            <a:prstGeom prst="rect">
              <a:avLst/>
            </a:prstGeom>
          </p:spPr>
        </p:pic>
      </p:grpSp>
      <p:pic>
        <p:nvPicPr>
          <p:cNvPr id="17" name="Picture 17"/>
          <p:cNvPicPr>
            <a:picLocks noChangeAspect="1"/>
          </p:cNvPicPr>
          <p:nvPr/>
        </p:nvPicPr>
        <p:blipFill>
          <a:blip r:embed="rId5"/>
          <a:srcRect/>
          <a:stretch>
            <a:fillRect/>
          </a:stretch>
        </p:blipFill>
        <p:spPr>
          <a:xfrm>
            <a:off x="15910644" y="342116"/>
            <a:ext cx="2208311" cy="686584"/>
          </a:xfrm>
          <a:prstGeom prst="rect">
            <a:avLst/>
          </a:prstGeom>
        </p:spPr>
      </p:pic>
      <p:sp>
        <p:nvSpPr>
          <p:cNvPr id="18" name="TextBox 18"/>
          <p:cNvSpPr txBox="1"/>
          <p:nvPr/>
        </p:nvSpPr>
        <p:spPr>
          <a:xfrm>
            <a:off x="1992313" y="2087052"/>
            <a:ext cx="14046937" cy="3133725"/>
          </a:xfrm>
          <a:prstGeom prst="rect">
            <a:avLst/>
          </a:prstGeom>
        </p:spPr>
        <p:txBody>
          <a:bodyPr lIns="0" tIns="0" rIns="0" bIns="0" rtlCol="0" anchor="t">
            <a:spAutoFit/>
          </a:bodyPr>
          <a:lstStyle/>
          <a:p>
            <a:pPr marL="642003" lvl="1" indent="-321002">
              <a:lnSpc>
                <a:spcPts val="3568"/>
              </a:lnSpc>
              <a:buFont typeface="Arial"/>
              <a:buChar char="•"/>
            </a:pPr>
            <a:r>
              <a:rPr lang="en-US" sz="2973" spc="118">
                <a:solidFill>
                  <a:srgbClr val="F0F0F0"/>
                </a:solidFill>
                <a:latin typeface="Assistant Regular Bold"/>
              </a:rPr>
              <a:t>Generally speaking you must be licensed in the state where the originating site (the patient) is receiving services</a:t>
            </a:r>
          </a:p>
          <a:p>
            <a:pPr marL="642003" lvl="1" indent="-321002">
              <a:lnSpc>
                <a:spcPts val="3568"/>
              </a:lnSpc>
              <a:buFont typeface="Arial"/>
              <a:buChar char="•"/>
            </a:pPr>
            <a:r>
              <a:rPr lang="en-US" sz="2973" spc="118">
                <a:solidFill>
                  <a:srgbClr val="F0F0F0"/>
                </a:solidFill>
                <a:latin typeface="Assistant Regular Bold"/>
              </a:rPr>
              <a:t>Most of the time you can be in a state other than where you are licensed, as long as the patient is in the state where you're licensed</a:t>
            </a:r>
          </a:p>
          <a:p>
            <a:pPr marL="642003" lvl="1" indent="-321002">
              <a:lnSpc>
                <a:spcPts val="3568"/>
              </a:lnSpc>
              <a:buFont typeface="Arial"/>
              <a:buChar char="•"/>
            </a:pPr>
            <a:r>
              <a:rPr lang="en-US" sz="2973" spc="118">
                <a:solidFill>
                  <a:srgbClr val="F0F0F0"/>
                </a:solidFill>
                <a:latin typeface="Assistant Regular Bold"/>
              </a:rPr>
              <a:t>Every state has different requirments</a:t>
            </a:r>
          </a:p>
          <a:p>
            <a:pPr marL="642003" lvl="1" indent="-321002">
              <a:lnSpc>
                <a:spcPts val="3568"/>
              </a:lnSpc>
              <a:buFont typeface="Arial"/>
              <a:buChar char="•"/>
            </a:pPr>
            <a:r>
              <a:rPr lang="en-US" sz="2973" spc="118">
                <a:solidFill>
                  <a:srgbClr val="F0F0F0"/>
                </a:solidFill>
                <a:latin typeface="Assistant Regular Bold"/>
              </a:rPr>
              <a:t>There are some exceptions</a:t>
            </a:r>
          </a:p>
          <a:p>
            <a:pPr marL="642003" lvl="1" indent="-321002">
              <a:lnSpc>
                <a:spcPts val="3568"/>
              </a:lnSpc>
              <a:buFont typeface="Arial"/>
              <a:buChar char="•"/>
            </a:pPr>
            <a:r>
              <a:rPr lang="en-US" sz="2973" spc="118">
                <a:solidFill>
                  <a:srgbClr val="F0F0F0"/>
                </a:solidFill>
                <a:latin typeface="Assistant Regular Bold"/>
              </a:rPr>
              <a:t>Its common that telehealth providers seek licensure in multiple states</a:t>
            </a:r>
          </a:p>
        </p:txBody>
      </p:sp>
      <p:sp>
        <p:nvSpPr>
          <p:cNvPr id="19" name="TextBox 19"/>
          <p:cNvSpPr txBox="1"/>
          <p:nvPr/>
        </p:nvSpPr>
        <p:spPr>
          <a:xfrm>
            <a:off x="10480333" y="6077002"/>
            <a:ext cx="7453296" cy="2238375"/>
          </a:xfrm>
          <a:prstGeom prst="rect">
            <a:avLst/>
          </a:prstGeom>
        </p:spPr>
        <p:txBody>
          <a:bodyPr lIns="0" tIns="0" rIns="0" bIns="0" rtlCol="0" anchor="t">
            <a:spAutoFit/>
          </a:bodyPr>
          <a:lstStyle/>
          <a:p>
            <a:pPr>
              <a:lnSpc>
                <a:spcPts val="3568"/>
              </a:lnSpc>
            </a:pPr>
            <a:r>
              <a:rPr lang="en-US" sz="2973" spc="118">
                <a:solidFill>
                  <a:srgbClr val="F0F0F0"/>
                </a:solidFill>
                <a:latin typeface="Assistant Regular Bold"/>
              </a:rPr>
              <a:t>Exceptions:</a:t>
            </a:r>
          </a:p>
          <a:p>
            <a:pPr marL="642003" lvl="1" indent="-321002">
              <a:lnSpc>
                <a:spcPts val="3568"/>
              </a:lnSpc>
              <a:buFont typeface="Arial"/>
              <a:buChar char="•"/>
            </a:pPr>
            <a:r>
              <a:rPr lang="en-US" sz="2973" spc="118">
                <a:solidFill>
                  <a:srgbClr val="F0F0F0"/>
                </a:solidFill>
                <a:latin typeface="Assistant Regular Bold"/>
              </a:rPr>
              <a:t>Indian Health Service &amp; Veterans administration</a:t>
            </a:r>
          </a:p>
          <a:p>
            <a:pPr marL="642003" lvl="1" indent="-321002">
              <a:lnSpc>
                <a:spcPts val="3568"/>
              </a:lnSpc>
              <a:buFont typeface="Arial"/>
              <a:buChar char="•"/>
            </a:pPr>
            <a:r>
              <a:rPr lang="en-US" sz="2973" spc="118">
                <a:solidFill>
                  <a:srgbClr val="F0F0F0"/>
                </a:solidFill>
                <a:latin typeface="Assistant Regular Bold"/>
              </a:rPr>
              <a:t>They both only require physicians to obtain a single unrestricted license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7294A8"/>
        </a:solidFill>
        <a:effectLst/>
      </p:bgPr>
    </p:bg>
    <p:spTree>
      <p:nvGrpSpPr>
        <p:cNvPr id="1" name=""/>
        <p:cNvGrpSpPr/>
        <p:nvPr/>
      </p:nvGrpSpPr>
      <p:grpSpPr>
        <a:xfrm>
          <a:off x="0" y="0"/>
          <a:ext cx="0" cy="0"/>
          <a:chOff x="0" y="0"/>
          <a:chExt cx="0" cy="0"/>
        </a:xfrm>
      </p:grpSpPr>
      <p:grpSp>
        <p:nvGrpSpPr>
          <p:cNvPr id="2" name="Group 2"/>
          <p:cNvGrpSpPr/>
          <p:nvPr/>
        </p:nvGrpSpPr>
        <p:grpSpPr>
          <a:xfrm>
            <a:off x="818475" y="0"/>
            <a:ext cx="63520" cy="10287000"/>
            <a:chOff x="0" y="0"/>
            <a:chExt cx="84693" cy="13716000"/>
          </a:xfrm>
        </p:grpSpPr>
        <p:sp>
          <p:nvSpPr>
            <p:cNvPr id="3" name="AutoShape 3"/>
            <p:cNvSpPr/>
            <p:nvPr/>
          </p:nvSpPr>
          <p:spPr>
            <a:xfrm>
              <a:off x="35961" y="1371600"/>
              <a:ext cx="12770" cy="12344400"/>
            </a:xfrm>
            <a:prstGeom prst="rect">
              <a:avLst/>
            </a:prstGeom>
            <a:solidFill>
              <a:srgbClr val="25537A"/>
            </a:solidFill>
          </p:spPr>
        </p:sp>
        <p:sp>
          <p:nvSpPr>
            <p:cNvPr id="4" name="AutoShape 4"/>
            <p:cNvSpPr/>
            <p:nvPr/>
          </p:nvSpPr>
          <p:spPr>
            <a:xfrm>
              <a:off x="0" y="0"/>
              <a:ext cx="84693" cy="1649458"/>
            </a:xfrm>
            <a:prstGeom prst="rect">
              <a:avLst/>
            </a:prstGeom>
            <a:solidFill>
              <a:srgbClr val="F0F0F0"/>
            </a:solidFill>
          </p:spPr>
        </p:sp>
      </p:grpSp>
      <p:grpSp>
        <p:nvGrpSpPr>
          <p:cNvPr id="5" name="Group 5"/>
          <p:cNvGrpSpPr/>
          <p:nvPr/>
        </p:nvGrpSpPr>
        <p:grpSpPr>
          <a:xfrm rot="-10800000">
            <a:off x="17339333" y="9258300"/>
            <a:ext cx="489002" cy="489002"/>
            <a:chOff x="0" y="0"/>
            <a:chExt cx="652003" cy="652003"/>
          </a:xfrm>
        </p:grpSpPr>
        <p:grpSp>
          <p:nvGrpSpPr>
            <p:cNvPr id="6" name="Group 6"/>
            <p:cNvGrpSpPr>
              <a:grpSpLocks noChangeAspect="1"/>
            </p:cNvGrpSpPr>
            <p:nvPr/>
          </p:nvGrpSpPr>
          <p:grpSpPr>
            <a:xfrm rot="-10800000">
              <a:off x="0" y="0"/>
              <a:ext cx="652003" cy="652003"/>
              <a:chOff x="0" y="0"/>
              <a:chExt cx="6355080" cy="6355080"/>
            </a:xfrm>
          </p:grpSpPr>
          <p:sp>
            <p:nvSpPr>
              <p:cNvPr id="7" name="Freeform 7"/>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25537A"/>
              </a:solidFill>
            </p:spPr>
          </p:sp>
        </p:grpSp>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108667" y="108667"/>
              <a:ext cx="434669" cy="434669"/>
            </a:xfrm>
            <a:prstGeom prst="rect">
              <a:avLst/>
            </a:prstGeom>
          </p:spPr>
        </p:pic>
      </p:grpSp>
      <p:grpSp>
        <p:nvGrpSpPr>
          <p:cNvPr id="9" name="Group 9"/>
          <p:cNvGrpSpPr/>
          <p:nvPr/>
        </p:nvGrpSpPr>
        <p:grpSpPr>
          <a:xfrm>
            <a:off x="16690264" y="9258300"/>
            <a:ext cx="489002" cy="489002"/>
            <a:chOff x="0" y="0"/>
            <a:chExt cx="652003" cy="652003"/>
          </a:xfrm>
        </p:grpSpPr>
        <p:grpSp>
          <p:nvGrpSpPr>
            <p:cNvPr id="10" name="Group 10"/>
            <p:cNvGrpSpPr>
              <a:grpSpLocks noChangeAspect="1"/>
            </p:cNvGrpSpPr>
            <p:nvPr/>
          </p:nvGrpSpPr>
          <p:grpSpPr>
            <a:xfrm rot="-10800000">
              <a:off x="0" y="0"/>
              <a:ext cx="652003" cy="652003"/>
              <a:chOff x="0" y="0"/>
              <a:chExt cx="6355080" cy="6355080"/>
            </a:xfrm>
          </p:grpSpPr>
          <p:sp>
            <p:nvSpPr>
              <p:cNvPr id="11" name="Freeform 11"/>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25537A"/>
              </a:solidFill>
            </p:spPr>
          </p:sp>
        </p:grpSp>
        <p:pic>
          <p:nvPicPr>
            <p:cNvPr id="12"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108667" y="108667"/>
              <a:ext cx="434669" cy="434669"/>
            </a:xfrm>
            <a:prstGeom prst="rect">
              <a:avLst/>
            </a:prstGeom>
          </p:spPr>
        </p:pic>
      </p:grpSp>
      <p:pic>
        <p:nvPicPr>
          <p:cNvPr id="13" name="Picture 13"/>
          <p:cNvPicPr>
            <a:picLocks noChangeAspect="1"/>
          </p:cNvPicPr>
          <p:nvPr/>
        </p:nvPicPr>
        <p:blipFill>
          <a:blip r:embed="rId6"/>
          <a:srcRect/>
          <a:stretch>
            <a:fillRect/>
          </a:stretch>
        </p:blipFill>
        <p:spPr>
          <a:xfrm>
            <a:off x="15910644" y="342116"/>
            <a:ext cx="2208311" cy="686584"/>
          </a:xfrm>
          <a:prstGeom prst="rect">
            <a:avLst/>
          </a:prstGeom>
        </p:spPr>
      </p:pic>
      <p:grpSp>
        <p:nvGrpSpPr>
          <p:cNvPr id="14" name="Group 14"/>
          <p:cNvGrpSpPr/>
          <p:nvPr/>
        </p:nvGrpSpPr>
        <p:grpSpPr>
          <a:xfrm>
            <a:off x="1428623" y="1658769"/>
            <a:ext cx="15586175" cy="1824256"/>
            <a:chOff x="0" y="0"/>
            <a:chExt cx="20781567" cy="2432341"/>
          </a:xfrm>
        </p:grpSpPr>
        <p:sp>
          <p:nvSpPr>
            <p:cNvPr id="15" name="TextBox 15"/>
            <p:cNvSpPr txBox="1"/>
            <p:nvPr/>
          </p:nvSpPr>
          <p:spPr>
            <a:xfrm>
              <a:off x="0" y="-19050"/>
              <a:ext cx="20781567" cy="1599268"/>
            </a:xfrm>
            <a:prstGeom prst="rect">
              <a:avLst/>
            </a:prstGeom>
          </p:spPr>
          <p:txBody>
            <a:bodyPr lIns="0" tIns="0" rIns="0" bIns="0" rtlCol="0" anchor="t">
              <a:spAutoFit/>
            </a:bodyPr>
            <a:lstStyle/>
            <a:p>
              <a:pPr>
                <a:lnSpc>
                  <a:spcPts val="8601"/>
                </a:lnSpc>
              </a:pPr>
              <a:r>
                <a:rPr lang="en-US" sz="7819" spc="78">
                  <a:solidFill>
                    <a:srgbClr val="F0F0F0"/>
                  </a:solidFill>
                  <a:latin typeface="Telegraf"/>
                </a:rPr>
                <a:t>Telehealth-Specific Licensing</a:t>
              </a:r>
            </a:p>
          </p:txBody>
        </p:sp>
        <p:sp>
          <p:nvSpPr>
            <p:cNvPr id="16" name="TextBox 16"/>
            <p:cNvSpPr txBox="1"/>
            <p:nvPr/>
          </p:nvSpPr>
          <p:spPr>
            <a:xfrm>
              <a:off x="0" y="1848380"/>
              <a:ext cx="20781567" cy="583961"/>
            </a:xfrm>
            <a:prstGeom prst="rect">
              <a:avLst/>
            </a:prstGeom>
          </p:spPr>
          <p:txBody>
            <a:bodyPr lIns="0" tIns="0" rIns="0" bIns="0" rtlCol="0" anchor="t">
              <a:spAutoFit/>
            </a:bodyPr>
            <a:lstStyle/>
            <a:p>
              <a:pPr>
                <a:lnSpc>
                  <a:spcPts val="3464"/>
                </a:lnSpc>
              </a:pPr>
              <a:endParaRPr/>
            </a:p>
          </p:txBody>
        </p:sp>
      </p:grpSp>
      <p:sp>
        <p:nvSpPr>
          <p:cNvPr id="17" name="TextBox 17"/>
          <p:cNvSpPr txBox="1"/>
          <p:nvPr/>
        </p:nvSpPr>
        <p:spPr>
          <a:xfrm>
            <a:off x="9725971" y="3103935"/>
            <a:ext cx="7453296" cy="5819775"/>
          </a:xfrm>
          <a:prstGeom prst="rect">
            <a:avLst/>
          </a:prstGeom>
        </p:spPr>
        <p:txBody>
          <a:bodyPr lIns="0" tIns="0" rIns="0" bIns="0" rtlCol="0" anchor="t">
            <a:spAutoFit/>
          </a:bodyPr>
          <a:lstStyle/>
          <a:p>
            <a:pPr marL="642003" lvl="1" indent="-321002">
              <a:lnSpc>
                <a:spcPts val="3568"/>
              </a:lnSpc>
              <a:buFont typeface="Arial"/>
              <a:buChar char="•"/>
            </a:pPr>
            <a:r>
              <a:rPr lang="en-US" sz="2973" spc="118">
                <a:solidFill>
                  <a:srgbClr val="F0F0F0"/>
                </a:solidFill>
                <a:latin typeface="Assistant Regular Bold"/>
              </a:rPr>
              <a:t>States can choose to offer or not offer a discipline -specific license ex. Fl Waiver</a:t>
            </a:r>
          </a:p>
          <a:p>
            <a:pPr marL="642003" lvl="1" indent="-321002">
              <a:lnSpc>
                <a:spcPts val="3568"/>
              </a:lnSpc>
              <a:buFont typeface="Arial"/>
              <a:buChar char="•"/>
            </a:pPr>
            <a:r>
              <a:rPr lang="en-US" sz="2973" spc="118">
                <a:solidFill>
                  <a:srgbClr val="F0F0F0"/>
                </a:solidFill>
                <a:latin typeface="Assistant Regular Bold"/>
              </a:rPr>
              <a:t>Telemedicine licensure is a special purpose license that allow providers to practice medicine across state lines only via telehealth</a:t>
            </a:r>
          </a:p>
          <a:p>
            <a:pPr marL="642003" lvl="1" indent="-321002">
              <a:lnSpc>
                <a:spcPts val="3568"/>
              </a:lnSpc>
              <a:buFont typeface="Arial"/>
              <a:buChar char="•"/>
            </a:pPr>
            <a:r>
              <a:rPr lang="en-US" sz="2973" spc="118">
                <a:solidFill>
                  <a:srgbClr val="F0F0F0"/>
                </a:solidFill>
                <a:latin typeface="Assistant Regular Bold"/>
              </a:rPr>
              <a:t>Some states have specific licensure for telehealth other than being fully licensed</a:t>
            </a:r>
          </a:p>
          <a:p>
            <a:pPr marL="642003" lvl="1" indent="-321002">
              <a:lnSpc>
                <a:spcPts val="3568"/>
              </a:lnSpc>
              <a:buFont typeface="Arial"/>
              <a:buChar char="•"/>
            </a:pPr>
            <a:r>
              <a:rPr lang="en-US" sz="2973" spc="118">
                <a:solidFill>
                  <a:srgbClr val="F0F0F0"/>
                </a:solidFill>
                <a:latin typeface="Assistant Regular Bold"/>
              </a:rPr>
              <a:t>There is also the NBCC Board Certification for Telemental Health Providers or BC-TMH</a:t>
            </a:r>
          </a:p>
        </p:txBody>
      </p:sp>
      <p:pic>
        <p:nvPicPr>
          <p:cNvPr id="18" name="Introduction to HIPAA Compliance, Legal Aspects, and Ethical Considerations copy 3" descr="Introduction to HIPAA Compliance, Legal Aspects, and Ethical Considerations copy 3">
            <a:hlinkClick r:id="" action="ppaction://media"/>
            <a:extLst>
              <a:ext uri="{FF2B5EF4-FFF2-40B4-BE49-F238E27FC236}">
                <a16:creationId xmlns:a16="http://schemas.microsoft.com/office/drawing/2014/main" id="{B53330FD-FD0C-6049-81F4-2EC3B738553F}"/>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0" y="0"/>
            <a:ext cx="18288000" cy="10287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000"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8"/>
                </p:tgtEl>
              </p:cMediaNode>
            </p:video>
            <p:seq concurrent="1" nextAc="seek">
              <p:cTn id="8" restart="whenNotActive" fill="hold" evtFilter="cancelBubble" nodeType="interactiveSeq">
                <p:stCondLst>
                  <p:cond evt="onClick" delay="0">
                    <p:tgtEl>
                      <p:spTgt spid="1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8"/>
                                        </p:tgtEl>
                                      </p:cBhvr>
                                    </p:cmd>
                                  </p:childTnLst>
                                </p:cTn>
                              </p:par>
                            </p:childTnLst>
                          </p:cTn>
                        </p:par>
                      </p:childTnLst>
                    </p:cTn>
                  </p:par>
                </p:childTnLst>
              </p:cTn>
              <p:nextCondLst>
                <p:cond evt="onClick" delay="0">
                  <p:tgtEl>
                    <p:spTgt spid="18"/>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25537A"/>
        </a:solidFill>
        <a:effectLst/>
      </p:bgPr>
    </p:bg>
    <p:spTree>
      <p:nvGrpSpPr>
        <p:cNvPr id="1" name=""/>
        <p:cNvGrpSpPr/>
        <p:nvPr/>
      </p:nvGrpSpPr>
      <p:grpSpPr>
        <a:xfrm>
          <a:off x="0" y="0"/>
          <a:ext cx="0" cy="0"/>
          <a:chOff x="0" y="0"/>
          <a:chExt cx="0" cy="0"/>
        </a:xfrm>
      </p:grpSpPr>
      <p:grpSp>
        <p:nvGrpSpPr>
          <p:cNvPr id="2" name="Group 2"/>
          <p:cNvGrpSpPr/>
          <p:nvPr/>
        </p:nvGrpSpPr>
        <p:grpSpPr>
          <a:xfrm>
            <a:off x="0" y="986837"/>
            <a:ext cx="18288000" cy="63520"/>
            <a:chOff x="0" y="0"/>
            <a:chExt cx="24384000" cy="84693"/>
          </a:xfrm>
        </p:grpSpPr>
        <p:sp>
          <p:nvSpPr>
            <p:cNvPr id="3" name="AutoShape 3"/>
            <p:cNvSpPr/>
            <p:nvPr/>
          </p:nvSpPr>
          <p:spPr>
            <a:xfrm>
              <a:off x="0" y="35963"/>
              <a:ext cx="24384000" cy="12766"/>
            </a:xfrm>
            <a:prstGeom prst="rect">
              <a:avLst/>
            </a:prstGeom>
            <a:solidFill>
              <a:srgbClr val="F0F0F0"/>
            </a:solidFill>
          </p:spPr>
        </p:sp>
        <p:sp>
          <p:nvSpPr>
            <p:cNvPr id="4" name="AutoShape 4"/>
            <p:cNvSpPr/>
            <p:nvPr/>
          </p:nvSpPr>
          <p:spPr>
            <a:xfrm rot="-5400000">
              <a:off x="782383" y="-782383"/>
              <a:ext cx="84693" cy="1649458"/>
            </a:xfrm>
            <a:prstGeom prst="rect">
              <a:avLst/>
            </a:prstGeom>
            <a:solidFill>
              <a:srgbClr val="7294A8"/>
            </a:solidFill>
          </p:spPr>
        </p:sp>
      </p:grpSp>
      <p:grpSp>
        <p:nvGrpSpPr>
          <p:cNvPr id="5" name="Group 5"/>
          <p:cNvGrpSpPr/>
          <p:nvPr/>
        </p:nvGrpSpPr>
        <p:grpSpPr>
          <a:xfrm rot="-10800000">
            <a:off x="16770298" y="8769298"/>
            <a:ext cx="489002" cy="489002"/>
            <a:chOff x="0" y="0"/>
            <a:chExt cx="652003" cy="652003"/>
          </a:xfrm>
        </p:grpSpPr>
        <p:grpSp>
          <p:nvGrpSpPr>
            <p:cNvPr id="6" name="Group 6"/>
            <p:cNvGrpSpPr>
              <a:grpSpLocks noChangeAspect="1"/>
            </p:cNvGrpSpPr>
            <p:nvPr/>
          </p:nvGrpSpPr>
          <p:grpSpPr>
            <a:xfrm rot="-10800000">
              <a:off x="0" y="0"/>
              <a:ext cx="652003" cy="652003"/>
              <a:chOff x="0" y="0"/>
              <a:chExt cx="6355080" cy="6355080"/>
            </a:xfrm>
          </p:grpSpPr>
          <p:sp>
            <p:nvSpPr>
              <p:cNvPr id="7" name="Freeform 7"/>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F0F0F0"/>
              </a:solidFill>
            </p:spPr>
          </p:sp>
        </p:grpSp>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08667" y="108667"/>
              <a:ext cx="434669" cy="434669"/>
            </a:xfrm>
            <a:prstGeom prst="rect">
              <a:avLst/>
            </a:prstGeom>
          </p:spPr>
        </p:pic>
      </p:grpSp>
      <p:grpSp>
        <p:nvGrpSpPr>
          <p:cNvPr id="9" name="Group 9"/>
          <p:cNvGrpSpPr/>
          <p:nvPr/>
        </p:nvGrpSpPr>
        <p:grpSpPr>
          <a:xfrm>
            <a:off x="16121229" y="8769298"/>
            <a:ext cx="489002" cy="489002"/>
            <a:chOff x="0" y="0"/>
            <a:chExt cx="652003" cy="652003"/>
          </a:xfrm>
        </p:grpSpPr>
        <p:grpSp>
          <p:nvGrpSpPr>
            <p:cNvPr id="10" name="Group 10"/>
            <p:cNvGrpSpPr>
              <a:grpSpLocks noChangeAspect="1"/>
            </p:cNvGrpSpPr>
            <p:nvPr/>
          </p:nvGrpSpPr>
          <p:grpSpPr>
            <a:xfrm rot="-10800000">
              <a:off x="0" y="0"/>
              <a:ext cx="652003" cy="652003"/>
              <a:chOff x="0" y="0"/>
              <a:chExt cx="6355080" cy="6355080"/>
            </a:xfrm>
          </p:grpSpPr>
          <p:sp>
            <p:nvSpPr>
              <p:cNvPr id="11" name="Freeform 11"/>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F0F0F0"/>
              </a:solidFill>
            </p:spPr>
          </p:sp>
        </p:grpSp>
        <p:pic>
          <p:nvPicPr>
            <p:cNvPr id="12" name="Picture 1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08667" y="108667"/>
              <a:ext cx="434669" cy="434669"/>
            </a:xfrm>
            <a:prstGeom prst="rect">
              <a:avLst/>
            </a:prstGeom>
          </p:spPr>
        </p:pic>
      </p:grpSp>
      <p:pic>
        <p:nvPicPr>
          <p:cNvPr id="13" name="Picture 13"/>
          <p:cNvPicPr>
            <a:picLocks noChangeAspect="1"/>
          </p:cNvPicPr>
          <p:nvPr/>
        </p:nvPicPr>
        <p:blipFill>
          <a:blip r:embed="rId4"/>
          <a:srcRect/>
          <a:stretch>
            <a:fillRect/>
          </a:stretch>
        </p:blipFill>
        <p:spPr>
          <a:xfrm>
            <a:off x="15910644" y="342116"/>
            <a:ext cx="2208311" cy="686584"/>
          </a:xfrm>
          <a:prstGeom prst="rect">
            <a:avLst/>
          </a:prstGeom>
        </p:spPr>
      </p:pic>
      <p:pic>
        <p:nvPicPr>
          <p:cNvPr id="14" name="Picture 14"/>
          <p:cNvPicPr>
            <a:picLocks noChangeAspect="1"/>
          </p:cNvPicPr>
          <p:nvPr/>
        </p:nvPicPr>
        <p:blipFill>
          <a:blip r:embed="rId5"/>
          <a:srcRect/>
          <a:stretch>
            <a:fillRect/>
          </a:stretch>
        </p:blipFill>
        <p:spPr>
          <a:xfrm>
            <a:off x="6310015" y="5932384"/>
            <a:ext cx="4949075" cy="3786042"/>
          </a:xfrm>
          <a:prstGeom prst="rect">
            <a:avLst/>
          </a:prstGeom>
        </p:spPr>
      </p:pic>
      <p:pic>
        <p:nvPicPr>
          <p:cNvPr id="15" name="Picture 15"/>
          <p:cNvPicPr>
            <a:picLocks noChangeAspect="1"/>
          </p:cNvPicPr>
          <p:nvPr/>
        </p:nvPicPr>
        <p:blipFill>
          <a:blip r:embed="rId6"/>
          <a:srcRect/>
          <a:stretch>
            <a:fillRect/>
          </a:stretch>
        </p:blipFill>
        <p:spPr>
          <a:xfrm>
            <a:off x="1577462" y="2147774"/>
            <a:ext cx="3644066" cy="3786042"/>
          </a:xfrm>
          <a:prstGeom prst="rect">
            <a:avLst/>
          </a:prstGeom>
        </p:spPr>
      </p:pic>
      <p:pic>
        <p:nvPicPr>
          <p:cNvPr id="16" name="Picture 16"/>
          <p:cNvPicPr>
            <a:picLocks noChangeAspect="1"/>
          </p:cNvPicPr>
          <p:nvPr/>
        </p:nvPicPr>
        <p:blipFill>
          <a:blip r:embed="rId7"/>
          <a:srcRect/>
          <a:stretch>
            <a:fillRect/>
          </a:stretch>
        </p:blipFill>
        <p:spPr>
          <a:xfrm>
            <a:off x="1028700" y="5933816"/>
            <a:ext cx="5281315" cy="3786042"/>
          </a:xfrm>
          <a:prstGeom prst="rect">
            <a:avLst/>
          </a:prstGeom>
        </p:spPr>
      </p:pic>
      <p:pic>
        <p:nvPicPr>
          <p:cNvPr id="17" name="Picture 17"/>
          <p:cNvPicPr>
            <a:picLocks noChangeAspect="1"/>
          </p:cNvPicPr>
          <p:nvPr/>
        </p:nvPicPr>
        <p:blipFill>
          <a:blip r:embed="rId8"/>
          <a:srcRect/>
          <a:stretch>
            <a:fillRect/>
          </a:stretch>
        </p:blipFill>
        <p:spPr>
          <a:xfrm>
            <a:off x="5221527" y="2147774"/>
            <a:ext cx="4732553" cy="3786042"/>
          </a:xfrm>
          <a:prstGeom prst="rect">
            <a:avLst/>
          </a:prstGeom>
        </p:spPr>
      </p:pic>
      <p:sp>
        <p:nvSpPr>
          <p:cNvPr id="18" name="TextBox 18"/>
          <p:cNvSpPr txBox="1"/>
          <p:nvPr/>
        </p:nvSpPr>
        <p:spPr>
          <a:xfrm>
            <a:off x="1028700" y="977312"/>
            <a:ext cx="13317735" cy="1017745"/>
          </a:xfrm>
          <a:prstGeom prst="rect">
            <a:avLst/>
          </a:prstGeom>
        </p:spPr>
        <p:txBody>
          <a:bodyPr lIns="0" tIns="0" rIns="0" bIns="0" rtlCol="0" anchor="t">
            <a:spAutoFit/>
          </a:bodyPr>
          <a:lstStyle/>
          <a:p>
            <a:pPr>
              <a:lnSpc>
                <a:spcPts val="7301"/>
              </a:lnSpc>
            </a:pPr>
            <a:r>
              <a:rPr lang="en-US" sz="6637" spc="66">
                <a:solidFill>
                  <a:srgbClr val="F0F0F0"/>
                </a:solidFill>
                <a:latin typeface="Telegraf"/>
              </a:rPr>
              <a:t>Licensure Compacts</a:t>
            </a:r>
          </a:p>
        </p:txBody>
      </p:sp>
      <p:sp>
        <p:nvSpPr>
          <p:cNvPr id="19" name="TextBox 19"/>
          <p:cNvSpPr txBox="1"/>
          <p:nvPr/>
        </p:nvSpPr>
        <p:spPr>
          <a:xfrm>
            <a:off x="11519165" y="3372219"/>
            <a:ext cx="6259607" cy="3542562"/>
          </a:xfrm>
          <a:prstGeom prst="rect">
            <a:avLst/>
          </a:prstGeom>
        </p:spPr>
        <p:txBody>
          <a:bodyPr lIns="0" tIns="0" rIns="0" bIns="0" rtlCol="0" anchor="t">
            <a:spAutoFit/>
          </a:bodyPr>
          <a:lstStyle/>
          <a:p>
            <a:pPr marL="564481" lvl="1" indent="-282241">
              <a:lnSpc>
                <a:spcPts val="3137"/>
              </a:lnSpc>
              <a:buFont typeface="Arial"/>
              <a:buChar char="•"/>
            </a:pPr>
            <a:r>
              <a:rPr lang="en-US" sz="2614" spc="104">
                <a:solidFill>
                  <a:srgbClr val="F0F0F0"/>
                </a:solidFill>
                <a:latin typeface="Assistant Regular Bold"/>
              </a:rPr>
              <a:t>A compact is an agreement that a provider can practice in multiple states, currently there are 3</a:t>
            </a:r>
          </a:p>
          <a:p>
            <a:pPr marL="564481" lvl="1" indent="-282241">
              <a:lnSpc>
                <a:spcPts val="3137"/>
              </a:lnSpc>
              <a:buFont typeface="Arial"/>
              <a:buChar char="•"/>
            </a:pPr>
            <a:r>
              <a:rPr lang="en-US" sz="2614" spc="104">
                <a:solidFill>
                  <a:srgbClr val="F0F0F0"/>
                </a:solidFill>
                <a:latin typeface="Assistant Regular Bold"/>
              </a:rPr>
              <a:t>Nursing, physicians, &amp; psychologist</a:t>
            </a:r>
          </a:p>
          <a:p>
            <a:pPr marL="564481" lvl="1" indent="-282241">
              <a:lnSpc>
                <a:spcPts val="3137"/>
              </a:lnSpc>
              <a:buFont typeface="Arial"/>
              <a:buChar char="•"/>
            </a:pPr>
            <a:r>
              <a:rPr lang="en-US" sz="2614" spc="104">
                <a:solidFill>
                  <a:srgbClr val="F0F0F0"/>
                </a:solidFill>
                <a:latin typeface="Assistant Regular Bold"/>
              </a:rPr>
              <a:t>RDN vary by state. Its not exactly a compact but dietitians can potentially practice in multiple states</a:t>
            </a:r>
          </a:p>
          <a:p>
            <a:pPr marL="564481" lvl="1" indent="-282241">
              <a:lnSpc>
                <a:spcPts val="3137"/>
              </a:lnSpc>
              <a:buFont typeface="Arial"/>
              <a:buChar char="•"/>
            </a:pPr>
            <a:r>
              <a:rPr lang="en-US" sz="2614" spc="104">
                <a:solidFill>
                  <a:srgbClr val="F0F0F0"/>
                </a:solidFill>
                <a:latin typeface="Assistant Regular Bold"/>
              </a:rPr>
              <a:t>Check with your states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0F0F0"/>
        </a:solidFill>
        <a:effectLst/>
      </p:bgPr>
    </p:bg>
    <p:spTree>
      <p:nvGrpSpPr>
        <p:cNvPr id="1" name=""/>
        <p:cNvGrpSpPr/>
        <p:nvPr/>
      </p:nvGrpSpPr>
      <p:grpSpPr>
        <a:xfrm>
          <a:off x="0" y="0"/>
          <a:ext cx="0" cy="0"/>
          <a:chOff x="0" y="0"/>
          <a:chExt cx="0" cy="0"/>
        </a:xfrm>
      </p:grpSpPr>
      <p:grpSp>
        <p:nvGrpSpPr>
          <p:cNvPr id="2" name="Group 2"/>
          <p:cNvGrpSpPr/>
          <p:nvPr/>
        </p:nvGrpSpPr>
        <p:grpSpPr>
          <a:xfrm>
            <a:off x="965180" y="0"/>
            <a:ext cx="63520" cy="10287000"/>
            <a:chOff x="0" y="0"/>
            <a:chExt cx="84693" cy="13716000"/>
          </a:xfrm>
        </p:grpSpPr>
        <p:sp>
          <p:nvSpPr>
            <p:cNvPr id="3" name="AutoShape 3"/>
            <p:cNvSpPr/>
            <p:nvPr/>
          </p:nvSpPr>
          <p:spPr>
            <a:xfrm>
              <a:off x="35961" y="1371600"/>
              <a:ext cx="12770" cy="12344400"/>
            </a:xfrm>
            <a:prstGeom prst="rect">
              <a:avLst/>
            </a:prstGeom>
            <a:solidFill>
              <a:srgbClr val="254E72"/>
            </a:solidFill>
          </p:spPr>
        </p:sp>
        <p:sp>
          <p:nvSpPr>
            <p:cNvPr id="4" name="AutoShape 4"/>
            <p:cNvSpPr/>
            <p:nvPr/>
          </p:nvSpPr>
          <p:spPr>
            <a:xfrm>
              <a:off x="0" y="0"/>
              <a:ext cx="84693" cy="1649458"/>
            </a:xfrm>
            <a:prstGeom prst="rect">
              <a:avLst/>
            </a:prstGeom>
            <a:solidFill>
              <a:srgbClr val="254E72"/>
            </a:solidFill>
          </p:spPr>
        </p:sp>
      </p:grpSp>
      <p:pic>
        <p:nvPicPr>
          <p:cNvPr id="5" name="Picture 5"/>
          <p:cNvPicPr>
            <a:picLocks noChangeAspect="1"/>
          </p:cNvPicPr>
          <p:nvPr/>
        </p:nvPicPr>
        <p:blipFill>
          <a:blip r:embed="rId2"/>
          <a:srcRect/>
          <a:stretch>
            <a:fillRect/>
          </a:stretch>
        </p:blipFill>
        <p:spPr>
          <a:xfrm>
            <a:off x="15910644" y="342116"/>
            <a:ext cx="2208311" cy="686584"/>
          </a:xfrm>
          <a:prstGeom prst="rect">
            <a:avLst/>
          </a:prstGeom>
        </p:spPr>
      </p:pic>
      <p:sp>
        <p:nvSpPr>
          <p:cNvPr id="6" name="TextBox 6"/>
          <p:cNvSpPr txBox="1"/>
          <p:nvPr/>
        </p:nvSpPr>
        <p:spPr>
          <a:xfrm>
            <a:off x="1373646" y="1461636"/>
            <a:ext cx="14536998" cy="1143000"/>
          </a:xfrm>
          <a:prstGeom prst="rect">
            <a:avLst/>
          </a:prstGeom>
        </p:spPr>
        <p:txBody>
          <a:bodyPr lIns="0" tIns="0" rIns="0" bIns="0" rtlCol="0" anchor="t">
            <a:spAutoFit/>
          </a:bodyPr>
          <a:lstStyle/>
          <a:p>
            <a:pPr>
              <a:lnSpc>
                <a:spcPts val="8250"/>
              </a:lnSpc>
            </a:pPr>
            <a:r>
              <a:rPr lang="en-US" sz="7500" spc="75">
                <a:solidFill>
                  <a:srgbClr val="254E72"/>
                </a:solidFill>
                <a:latin typeface="Telegraf"/>
              </a:rPr>
              <a:t>Portability Efforts</a:t>
            </a:r>
          </a:p>
        </p:txBody>
      </p:sp>
      <p:sp>
        <p:nvSpPr>
          <p:cNvPr id="7" name="TextBox 7"/>
          <p:cNvSpPr txBox="1"/>
          <p:nvPr/>
        </p:nvSpPr>
        <p:spPr>
          <a:xfrm>
            <a:off x="1564893" y="3820423"/>
            <a:ext cx="16114560" cy="3727754"/>
          </a:xfrm>
          <a:prstGeom prst="rect">
            <a:avLst/>
          </a:prstGeom>
        </p:spPr>
        <p:txBody>
          <a:bodyPr lIns="0" tIns="0" rIns="0" bIns="0" rtlCol="0" anchor="t">
            <a:spAutoFit/>
          </a:bodyPr>
          <a:lstStyle/>
          <a:p>
            <a:pPr marL="885689" lvl="1" indent="-442845">
              <a:lnSpc>
                <a:spcPts val="4922"/>
              </a:lnSpc>
              <a:buFont typeface="Arial"/>
              <a:buChar char="•"/>
            </a:pPr>
            <a:r>
              <a:rPr lang="en-US" sz="4102" spc="164">
                <a:solidFill>
                  <a:srgbClr val="254E72"/>
                </a:solidFill>
                <a:latin typeface="Assistant Regular Bold"/>
              </a:rPr>
              <a:t>Counseling compact is in progress and is awaiting 10 states to enact the compact. Several are pending but only Georgia and Maryland have enacted it. You can write a letter to support it.</a:t>
            </a:r>
          </a:p>
          <a:p>
            <a:pPr marL="885689" lvl="1" indent="-442845">
              <a:lnSpc>
                <a:spcPts val="4922"/>
              </a:lnSpc>
              <a:buFont typeface="Arial"/>
              <a:buChar char="•"/>
            </a:pPr>
            <a:r>
              <a:rPr lang="en-US" sz="4102" spc="164">
                <a:solidFill>
                  <a:srgbClr val="254E72"/>
                </a:solidFill>
                <a:latin typeface="Assistant Regular Bold"/>
              </a:rPr>
              <a:t>Social work is also working towards a compact.</a:t>
            </a:r>
          </a:p>
          <a:p>
            <a:pPr marL="885689" lvl="1" indent="-442845">
              <a:lnSpc>
                <a:spcPts val="4922"/>
              </a:lnSpc>
              <a:buFont typeface="Arial"/>
              <a:buChar char="•"/>
            </a:pPr>
            <a:r>
              <a:rPr lang="en-US" sz="4102" spc="164">
                <a:solidFill>
                  <a:srgbClr val="254E72"/>
                </a:solidFill>
                <a:latin typeface="Assistant Regular Bold"/>
              </a:rPr>
              <a:t>You can also support the expansion of your contact by writing letters and participating on the task force for them. </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254E72"/>
        </a:solidFill>
        <a:effectLst/>
      </p:bgPr>
    </p:bg>
    <p:spTree>
      <p:nvGrpSpPr>
        <p:cNvPr id="1" name=""/>
        <p:cNvGrpSpPr/>
        <p:nvPr/>
      </p:nvGrpSpPr>
      <p:grpSpPr>
        <a:xfrm>
          <a:off x="0" y="0"/>
          <a:ext cx="0" cy="0"/>
          <a:chOff x="0" y="0"/>
          <a:chExt cx="0" cy="0"/>
        </a:xfrm>
      </p:grpSpPr>
      <p:grpSp>
        <p:nvGrpSpPr>
          <p:cNvPr id="2" name="Group 2"/>
          <p:cNvGrpSpPr/>
          <p:nvPr/>
        </p:nvGrpSpPr>
        <p:grpSpPr>
          <a:xfrm>
            <a:off x="0" y="1878729"/>
            <a:ext cx="18288000" cy="63520"/>
            <a:chOff x="0" y="0"/>
            <a:chExt cx="24384000" cy="84693"/>
          </a:xfrm>
        </p:grpSpPr>
        <p:sp>
          <p:nvSpPr>
            <p:cNvPr id="3" name="AutoShape 3"/>
            <p:cNvSpPr/>
            <p:nvPr/>
          </p:nvSpPr>
          <p:spPr>
            <a:xfrm>
              <a:off x="0" y="35963"/>
              <a:ext cx="24384000" cy="12766"/>
            </a:xfrm>
            <a:prstGeom prst="rect">
              <a:avLst/>
            </a:prstGeom>
            <a:solidFill>
              <a:srgbClr val="FEFFFF"/>
            </a:solidFill>
          </p:spPr>
        </p:sp>
        <p:sp>
          <p:nvSpPr>
            <p:cNvPr id="4" name="AutoShape 4"/>
            <p:cNvSpPr/>
            <p:nvPr/>
          </p:nvSpPr>
          <p:spPr>
            <a:xfrm rot="-5400000">
              <a:off x="782383" y="-782383"/>
              <a:ext cx="84693" cy="1649458"/>
            </a:xfrm>
            <a:prstGeom prst="rect">
              <a:avLst/>
            </a:prstGeom>
            <a:solidFill>
              <a:srgbClr val="F0F0F0"/>
            </a:solidFill>
          </p:spPr>
        </p:sp>
      </p:grpSp>
      <p:sp>
        <p:nvSpPr>
          <p:cNvPr id="5" name="TextBox 5"/>
          <p:cNvSpPr txBox="1"/>
          <p:nvPr/>
        </p:nvSpPr>
        <p:spPr>
          <a:xfrm>
            <a:off x="1028700" y="666358"/>
            <a:ext cx="15620090" cy="1058177"/>
          </a:xfrm>
          <a:prstGeom prst="rect">
            <a:avLst/>
          </a:prstGeom>
        </p:spPr>
        <p:txBody>
          <a:bodyPr lIns="0" tIns="0" rIns="0" bIns="0" rtlCol="0" anchor="t">
            <a:spAutoFit/>
          </a:bodyPr>
          <a:lstStyle/>
          <a:p>
            <a:pPr algn="ctr">
              <a:lnSpc>
                <a:spcPts val="7503"/>
              </a:lnSpc>
            </a:pPr>
            <a:r>
              <a:rPr lang="en-US" sz="6821" spc="68">
                <a:solidFill>
                  <a:srgbClr val="FEFFFF"/>
                </a:solidFill>
                <a:latin typeface="Telegraf"/>
              </a:rPr>
              <a:t>Licensure Ongoing Requirements</a:t>
            </a:r>
          </a:p>
        </p:txBody>
      </p:sp>
      <p:grpSp>
        <p:nvGrpSpPr>
          <p:cNvPr id="6" name="Group 6"/>
          <p:cNvGrpSpPr/>
          <p:nvPr/>
        </p:nvGrpSpPr>
        <p:grpSpPr>
          <a:xfrm rot="-10800000">
            <a:off x="2530413" y="2262343"/>
            <a:ext cx="489002" cy="489002"/>
            <a:chOff x="0" y="0"/>
            <a:chExt cx="652003" cy="652003"/>
          </a:xfrm>
        </p:grpSpPr>
        <p:grpSp>
          <p:nvGrpSpPr>
            <p:cNvPr id="7" name="Group 7"/>
            <p:cNvGrpSpPr>
              <a:grpSpLocks noChangeAspect="1"/>
            </p:cNvGrpSpPr>
            <p:nvPr/>
          </p:nvGrpSpPr>
          <p:grpSpPr>
            <a:xfrm rot="-10800000">
              <a:off x="0" y="0"/>
              <a:ext cx="652003" cy="652003"/>
              <a:chOff x="0" y="0"/>
              <a:chExt cx="6355080" cy="6355080"/>
            </a:xfrm>
          </p:grpSpPr>
          <p:sp>
            <p:nvSpPr>
              <p:cNvPr id="8" name="Freeform 8"/>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FEFFFF"/>
              </a:solidFill>
            </p:spPr>
          </p:sp>
        </p:grpSp>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108667" y="108667"/>
              <a:ext cx="434669" cy="434669"/>
            </a:xfrm>
            <a:prstGeom prst="rect">
              <a:avLst/>
            </a:prstGeom>
          </p:spPr>
        </p:pic>
      </p:grpSp>
      <p:grpSp>
        <p:nvGrpSpPr>
          <p:cNvPr id="10" name="Group 10"/>
          <p:cNvGrpSpPr/>
          <p:nvPr/>
        </p:nvGrpSpPr>
        <p:grpSpPr>
          <a:xfrm>
            <a:off x="1881344" y="2262343"/>
            <a:ext cx="489002" cy="489002"/>
            <a:chOff x="0" y="0"/>
            <a:chExt cx="652003" cy="652003"/>
          </a:xfrm>
        </p:grpSpPr>
        <p:grpSp>
          <p:nvGrpSpPr>
            <p:cNvPr id="11" name="Group 11"/>
            <p:cNvGrpSpPr>
              <a:grpSpLocks noChangeAspect="1"/>
            </p:cNvGrpSpPr>
            <p:nvPr/>
          </p:nvGrpSpPr>
          <p:grpSpPr>
            <a:xfrm rot="-10800000">
              <a:off x="0" y="0"/>
              <a:ext cx="652003" cy="652003"/>
              <a:chOff x="0" y="0"/>
              <a:chExt cx="6355080" cy="6355080"/>
            </a:xfrm>
          </p:grpSpPr>
          <p:sp>
            <p:nvSpPr>
              <p:cNvPr id="12" name="Freeform 12"/>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FEFFFF"/>
              </a:solidFill>
            </p:spPr>
          </p:sp>
        </p:grpSp>
        <p:pic>
          <p:nvPicPr>
            <p:cNvPr id="13"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108667" y="108667"/>
              <a:ext cx="434669" cy="434669"/>
            </a:xfrm>
            <a:prstGeom prst="rect">
              <a:avLst/>
            </a:prstGeom>
          </p:spPr>
        </p:pic>
      </p:grpSp>
      <p:pic>
        <p:nvPicPr>
          <p:cNvPr id="14" name="Picture 14"/>
          <p:cNvPicPr>
            <a:picLocks noChangeAspect="1"/>
          </p:cNvPicPr>
          <p:nvPr/>
        </p:nvPicPr>
        <p:blipFill>
          <a:blip r:embed="rId6"/>
          <a:srcRect/>
          <a:stretch>
            <a:fillRect/>
          </a:stretch>
        </p:blipFill>
        <p:spPr>
          <a:xfrm>
            <a:off x="15910644" y="342116"/>
            <a:ext cx="2208311" cy="686584"/>
          </a:xfrm>
          <a:prstGeom prst="rect">
            <a:avLst/>
          </a:prstGeom>
        </p:spPr>
      </p:pic>
      <p:sp>
        <p:nvSpPr>
          <p:cNvPr id="15" name="TextBox 15"/>
          <p:cNvSpPr txBox="1"/>
          <p:nvPr/>
        </p:nvSpPr>
        <p:spPr>
          <a:xfrm>
            <a:off x="1564893" y="2994799"/>
            <a:ext cx="6592576" cy="6743171"/>
          </a:xfrm>
          <a:prstGeom prst="rect">
            <a:avLst/>
          </a:prstGeom>
        </p:spPr>
        <p:txBody>
          <a:bodyPr lIns="0" tIns="0" rIns="0" bIns="0" rtlCol="0" anchor="t">
            <a:spAutoFit/>
          </a:bodyPr>
          <a:lstStyle/>
          <a:p>
            <a:pPr marL="802735" lvl="1" indent="-401367">
              <a:lnSpc>
                <a:spcPts val="4461"/>
              </a:lnSpc>
              <a:buFont typeface="Arial"/>
              <a:buChar char="•"/>
            </a:pPr>
            <a:r>
              <a:rPr lang="en-US" sz="3718" spc="148">
                <a:solidFill>
                  <a:srgbClr val="F0F0F0"/>
                </a:solidFill>
                <a:latin typeface="Assistant Regular Bold"/>
              </a:rPr>
              <a:t>Healthcare practicioners need to adhere to their profession's renewal requirements</a:t>
            </a:r>
          </a:p>
          <a:p>
            <a:pPr marL="802735" lvl="1" indent="-401367">
              <a:lnSpc>
                <a:spcPts val="4461"/>
              </a:lnSpc>
              <a:buFont typeface="Arial"/>
              <a:buChar char="•"/>
            </a:pPr>
            <a:r>
              <a:rPr lang="en-US" sz="3718" spc="148">
                <a:solidFill>
                  <a:srgbClr val="F0F0F0"/>
                </a:solidFill>
                <a:latin typeface="Assistant Regular Bold"/>
              </a:rPr>
              <a:t>Each state is different</a:t>
            </a:r>
          </a:p>
          <a:p>
            <a:pPr marL="802735" lvl="1" indent="-401367">
              <a:lnSpc>
                <a:spcPts val="4461"/>
              </a:lnSpc>
              <a:buFont typeface="Arial"/>
              <a:buChar char="•"/>
            </a:pPr>
            <a:r>
              <a:rPr lang="en-US" sz="3718" spc="148">
                <a:solidFill>
                  <a:srgbClr val="F0F0F0"/>
                </a:solidFill>
                <a:latin typeface="Assistant Regular Bold"/>
              </a:rPr>
              <a:t>Renewal periods are not uniform</a:t>
            </a:r>
          </a:p>
          <a:p>
            <a:pPr marL="802735" lvl="1" indent="-401367">
              <a:lnSpc>
                <a:spcPts val="4461"/>
              </a:lnSpc>
              <a:buFont typeface="Arial"/>
              <a:buChar char="•"/>
            </a:pPr>
            <a:r>
              <a:rPr lang="en-US" sz="3718" spc="148">
                <a:solidFill>
                  <a:srgbClr val="F0F0F0"/>
                </a:solidFill>
                <a:latin typeface="Assistant Regular Bold"/>
              </a:rPr>
              <a:t>Make sure you keep up to date with mandatory reporting requirments</a:t>
            </a:r>
          </a:p>
          <a:p>
            <a:pPr marL="802735" lvl="1" indent="-401367">
              <a:lnSpc>
                <a:spcPts val="4461"/>
              </a:lnSpc>
              <a:buFont typeface="Arial"/>
              <a:buChar char="•"/>
            </a:pPr>
            <a:r>
              <a:rPr lang="en-US" sz="3718" spc="148">
                <a:solidFill>
                  <a:srgbClr val="F0F0F0"/>
                </a:solidFill>
                <a:latin typeface="Assistant Regular Bold"/>
              </a:rPr>
              <a:t>Complete reporting on a timely basis</a:t>
            </a:r>
          </a:p>
        </p:txBody>
      </p:sp>
      <p:pic>
        <p:nvPicPr>
          <p:cNvPr id="16" name="Introduction to HIPAA Compliance, Legal Aspects, and Ethical Considerations copy 4" descr="Introduction to HIPAA Compliance, Legal Aspects, and Ethical Considerations copy 4">
            <a:hlinkClick r:id="" action="ppaction://media"/>
            <a:extLst>
              <a:ext uri="{FF2B5EF4-FFF2-40B4-BE49-F238E27FC236}">
                <a16:creationId xmlns:a16="http://schemas.microsoft.com/office/drawing/2014/main" id="{BF031B92-C87D-C740-8ADB-0EF9C95C7C9D}"/>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0" y="0"/>
            <a:ext cx="18288000" cy="10287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734"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6"/>
                </p:tgtEl>
              </p:cMediaNode>
            </p:video>
            <p:seq concurrent="1" nextAc="seek">
              <p:cTn id="8" restart="whenNotActive" fill="hold" evtFilter="cancelBubble" nodeType="interactiveSeq">
                <p:stCondLst>
                  <p:cond evt="onClick" delay="0">
                    <p:tgtEl>
                      <p:spTgt spid="1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6"/>
                                        </p:tgtEl>
                                      </p:cBhvr>
                                    </p:cmd>
                                  </p:childTnLst>
                                </p:cTn>
                              </p:par>
                            </p:childTnLst>
                          </p:cTn>
                        </p:par>
                      </p:childTnLst>
                    </p:cTn>
                  </p:par>
                </p:childTnLst>
              </p:cTn>
              <p:nextCondLst>
                <p:cond evt="onClick" delay="0">
                  <p:tgtEl>
                    <p:spTgt spid="16"/>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0F0F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5550" b="5550"/>
          <a:stretch>
            <a:fillRect/>
          </a:stretch>
        </p:blipFill>
        <p:spPr>
          <a:xfrm>
            <a:off x="0" y="0"/>
            <a:ext cx="8672741" cy="5143500"/>
          </a:xfrm>
          <a:prstGeom prst="rect">
            <a:avLst/>
          </a:prstGeom>
        </p:spPr>
      </p:pic>
      <p:sp>
        <p:nvSpPr>
          <p:cNvPr id="3" name="AutoShape 3"/>
          <p:cNvSpPr/>
          <p:nvPr/>
        </p:nvSpPr>
        <p:spPr>
          <a:xfrm>
            <a:off x="0" y="5143500"/>
            <a:ext cx="8672741" cy="5143500"/>
          </a:xfrm>
          <a:prstGeom prst="rect">
            <a:avLst/>
          </a:prstGeom>
          <a:solidFill>
            <a:srgbClr val="7294A8"/>
          </a:solidFill>
        </p:spPr>
      </p:sp>
      <p:grpSp>
        <p:nvGrpSpPr>
          <p:cNvPr id="4" name="Group 4"/>
          <p:cNvGrpSpPr/>
          <p:nvPr/>
        </p:nvGrpSpPr>
        <p:grpSpPr>
          <a:xfrm>
            <a:off x="371075" y="0"/>
            <a:ext cx="63520" cy="10287000"/>
            <a:chOff x="0" y="0"/>
            <a:chExt cx="84693" cy="13716000"/>
          </a:xfrm>
        </p:grpSpPr>
        <p:sp>
          <p:nvSpPr>
            <p:cNvPr id="5" name="AutoShape 5"/>
            <p:cNvSpPr/>
            <p:nvPr/>
          </p:nvSpPr>
          <p:spPr>
            <a:xfrm>
              <a:off x="35961" y="1371600"/>
              <a:ext cx="12770" cy="12344400"/>
            </a:xfrm>
            <a:prstGeom prst="rect">
              <a:avLst/>
            </a:prstGeom>
            <a:solidFill>
              <a:srgbClr val="25537A"/>
            </a:solidFill>
          </p:spPr>
        </p:sp>
        <p:sp>
          <p:nvSpPr>
            <p:cNvPr id="6" name="AutoShape 6"/>
            <p:cNvSpPr/>
            <p:nvPr/>
          </p:nvSpPr>
          <p:spPr>
            <a:xfrm>
              <a:off x="0" y="0"/>
              <a:ext cx="84693" cy="1649458"/>
            </a:xfrm>
            <a:prstGeom prst="rect">
              <a:avLst/>
            </a:prstGeom>
            <a:solidFill>
              <a:srgbClr val="25537A"/>
            </a:solidFill>
          </p:spPr>
        </p:sp>
      </p:grpSp>
      <p:grpSp>
        <p:nvGrpSpPr>
          <p:cNvPr id="7" name="Group 7"/>
          <p:cNvGrpSpPr/>
          <p:nvPr/>
        </p:nvGrpSpPr>
        <p:grpSpPr>
          <a:xfrm rot="-10800000">
            <a:off x="17629952" y="9451316"/>
            <a:ext cx="489002" cy="489002"/>
            <a:chOff x="0" y="0"/>
            <a:chExt cx="652003" cy="652003"/>
          </a:xfrm>
        </p:grpSpPr>
        <p:grpSp>
          <p:nvGrpSpPr>
            <p:cNvPr id="8" name="Group 8"/>
            <p:cNvGrpSpPr>
              <a:grpSpLocks noChangeAspect="1"/>
            </p:cNvGrpSpPr>
            <p:nvPr/>
          </p:nvGrpSpPr>
          <p:grpSpPr>
            <a:xfrm rot="-10800000">
              <a:off x="0" y="0"/>
              <a:ext cx="652003" cy="652003"/>
              <a:chOff x="0" y="0"/>
              <a:chExt cx="6355080" cy="6355080"/>
            </a:xfrm>
          </p:grpSpPr>
          <p:sp>
            <p:nvSpPr>
              <p:cNvPr id="9" name="Freeform 9"/>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25537A"/>
              </a:solidFill>
            </p:spPr>
          </p:sp>
        </p:grpSp>
        <p:pic>
          <p:nvPicPr>
            <p:cNvPr id="10" name="Picture 10"/>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108667" y="108667"/>
              <a:ext cx="434669" cy="434669"/>
            </a:xfrm>
            <a:prstGeom prst="rect">
              <a:avLst/>
            </a:prstGeom>
          </p:spPr>
        </p:pic>
      </p:grpSp>
      <p:grpSp>
        <p:nvGrpSpPr>
          <p:cNvPr id="11" name="Group 11"/>
          <p:cNvGrpSpPr/>
          <p:nvPr/>
        </p:nvGrpSpPr>
        <p:grpSpPr>
          <a:xfrm>
            <a:off x="16770298" y="9451316"/>
            <a:ext cx="489002" cy="489002"/>
            <a:chOff x="0" y="0"/>
            <a:chExt cx="652003" cy="652003"/>
          </a:xfrm>
        </p:grpSpPr>
        <p:grpSp>
          <p:nvGrpSpPr>
            <p:cNvPr id="12" name="Group 12"/>
            <p:cNvGrpSpPr>
              <a:grpSpLocks noChangeAspect="1"/>
            </p:cNvGrpSpPr>
            <p:nvPr/>
          </p:nvGrpSpPr>
          <p:grpSpPr>
            <a:xfrm rot="-10800000">
              <a:off x="0" y="0"/>
              <a:ext cx="652003" cy="652003"/>
              <a:chOff x="0" y="0"/>
              <a:chExt cx="6355080" cy="6355080"/>
            </a:xfrm>
          </p:grpSpPr>
          <p:sp>
            <p:nvSpPr>
              <p:cNvPr id="13" name="Freeform 13"/>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25537A"/>
              </a:solidFill>
            </p:spPr>
          </p:sp>
        </p:grpSp>
        <p:pic>
          <p:nvPicPr>
            <p:cNvPr id="14" name="Picture 1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108667" y="108667"/>
              <a:ext cx="434669" cy="434669"/>
            </a:xfrm>
            <a:prstGeom prst="rect">
              <a:avLst/>
            </a:prstGeom>
          </p:spPr>
        </p:pic>
      </p:grpSp>
      <p:pic>
        <p:nvPicPr>
          <p:cNvPr id="15" name="Picture 15"/>
          <p:cNvPicPr>
            <a:picLocks noChangeAspect="1"/>
          </p:cNvPicPr>
          <p:nvPr/>
        </p:nvPicPr>
        <p:blipFill>
          <a:blip r:embed="rId5"/>
          <a:srcRect/>
          <a:stretch>
            <a:fillRect/>
          </a:stretch>
        </p:blipFill>
        <p:spPr>
          <a:xfrm>
            <a:off x="15910644" y="300253"/>
            <a:ext cx="2208311" cy="686584"/>
          </a:xfrm>
          <a:prstGeom prst="rect">
            <a:avLst/>
          </a:prstGeom>
        </p:spPr>
      </p:pic>
      <p:sp>
        <p:nvSpPr>
          <p:cNvPr id="16" name="AutoShape 16"/>
          <p:cNvSpPr/>
          <p:nvPr/>
        </p:nvSpPr>
        <p:spPr>
          <a:xfrm>
            <a:off x="9608887" y="1309952"/>
            <a:ext cx="7835739" cy="1934258"/>
          </a:xfrm>
          <a:prstGeom prst="rect">
            <a:avLst/>
          </a:prstGeom>
          <a:solidFill>
            <a:srgbClr val="25537A"/>
          </a:solidFill>
        </p:spPr>
      </p:sp>
      <p:sp>
        <p:nvSpPr>
          <p:cNvPr id="17" name="AutoShape 17"/>
          <p:cNvSpPr/>
          <p:nvPr/>
        </p:nvSpPr>
        <p:spPr>
          <a:xfrm>
            <a:off x="9608887" y="3545972"/>
            <a:ext cx="7835739" cy="1913728"/>
          </a:xfrm>
          <a:prstGeom prst="rect">
            <a:avLst/>
          </a:prstGeom>
          <a:solidFill>
            <a:srgbClr val="25537A"/>
          </a:solidFill>
        </p:spPr>
      </p:sp>
      <p:sp>
        <p:nvSpPr>
          <p:cNvPr id="18" name="AutoShape 18"/>
          <p:cNvSpPr/>
          <p:nvPr/>
        </p:nvSpPr>
        <p:spPr>
          <a:xfrm>
            <a:off x="9608887" y="5714018"/>
            <a:ext cx="7835739" cy="2724900"/>
          </a:xfrm>
          <a:prstGeom prst="rect">
            <a:avLst/>
          </a:prstGeom>
          <a:solidFill>
            <a:srgbClr val="25537A"/>
          </a:solidFill>
        </p:spPr>
      </p:sp>
      <p:sp>
        <p:nvSpPr>
          <p:cNvPr id="19" name="TextBox 19"/>
          <p:cNvSpPr txBox="1"/>
          <p:nvPr/>
        </p:nvSpPr>
        <p:spPr>
          <a:xfrm>
            <a:off x="861856" y="6619875"/>
            <a:ext cx="6949029" cy="2190750"/>
          </a:xfrm>
          <a:prstGeom prst="rect">
            <a:avLst/>
          </a:prstGeom>
        </p:spPr>
        <p:txBody>
          <a:bodyPr lIns="0" tIns="0" rIns="0" bIns="0" rtlCol="0" anchor="t">
            <a:spAutoFit/>
          </a:bodyPr>
          <a:lstStyle/>
          <a:p>
            <a:pPr>
              <a:lnSpc>
                <a:spcPts val="8250"/>
              </a:lnSpc>
            </a:pPr>
            <a:r>
              <a:rPr lang="en-US" sz="7500" spc="75">
                <a:solidFill>
                  <a:srgbClr val="25537A"/>
                </a:solidFill>
                <a:latin typeface="Telegraf"/>
              </a:rPr>
              <a:t>Credentialing Requirements</a:t>
            </a:r>
          </a:p>
        </p:txBody>
      </p:sp>
      <p:sp>
        <p:nvSpPr>
          <p:cNvPr id="20" name="TextBox 20"/>
          <p:cNvSpPr txBox="1"/>
          <p:nvPr/>
        </p:nvSpPr>
        <p:spPr>
          <a:xfrm>
            <a:off x="9970828" y="1449203"/>
            <a:ext cx="7043971" cy="1665281"/>
          </a:xfrm>
          <a:prstGeom prst="rect">
            <a:avLst/>
          </a:prstGeom>
        </p:spPr>
        <p:txBody>
          <a:bodyPr lIns="0" tIns="0" rIns="0" bIns="0" rtlCol="0" anchor="t">
            <a:spAutoFit/>
          </a:bodyPr>
          <a:lstStyle/>
          <a:p>
            <a:pPr algn="ctr">
              <a:lnSpc>
                <a:spcPts val="4399"/>
              </a:lnSpc>
            </a:pPr>
            <a:r>
              <a:rPr lang="en-US" sz="3666" spc="146">
                <a:solidFill>
                  <a:srgbClr val="F0F0F0"/>
                </a:solidFill>
                <a:latin typeface="Assistant Regular Bold"/>
              </a:rPr>
              <a:t>Behavioral health organizations are credentialed as a way to ensure quality. </a:t>
            </a:r>
          </a:p>
        </p:txBody>
      </p:sp>
      <p:sp>
        <p:nvSpPr>
          <p:cNvPr id="21" name="TextBox 21"/>
          <p:cNvSpPr txBox="1"/>
          <p:nvPr/>
        </p:nvSpPr>
        <p:spPr>
          <a:xfrm>
            <a:off x="9970828" y="3674161"/>
            <a:ext cx="7043971" cy="1657350"/>
          </a:xfrm>
          <a:prstGeom prst="rect">
            <a:avLst/>
          </a:prstGeom>
        </p:spPr>
        <p:txBody>
          <a:bodyPr lIns="0" tIns="0" rIns="0" bIns="0" rtlCol="0" anchor="t">
            <a:spAutoFit/>
          </a:bodyPr>
          <a:lstStyle/>
          <a:p>
            <a:pPr algn="ctr">
              <a:lnSpc>
                <a:spcPts val="4403"/>
              </a:lnSpc>
            </a:pPr>
            <a:r>
              <a:rPr lang="en-US" sz="3669" spc="146">
                <a:solidFill>
                  <a:srgbClr val="F0F0F0"/>
                </a:solidFill>
                <a:latin typeface="Assistant Regular Bold"/>
              </a:rPr>
              <a:t>Individuals that practice independently</a:t>
            </a:r>
            <a:r>
              <a:rPr lang="en-US" sz="3669" spc="48">
                <a:solidFill>
                  <a:srgbClr val="F0F0F0"/>
                </a:solidFill>
                <a:latin typeface="Arimo Bold"/>
              </a:rPr>
              <a:t> may not need to be credentialed.</a:t>
            </a:r>
          </a:p>
        </p:txBody>
      </p:sp>
      <p:sp>
        <p:nvSpPr>
          <p:cNvPr id="22" name="TextBox 22"/>
          <p:cNvSpPr txBox="1"/>
          <p:nvPr/>
        </p:nvSpPr>
        <p:spPr>
          <a:xfrm>
            <a:off x="9970828" y="5947871"/>
            <a:ext cx="7043971" cy="2209800"/>
          </a:xfrm>
          <a:prstGeom prst="rect">
            <a:avLst/>
          </a:prstGeom>
        </p:spPr>
        <p:txBody>
          <a:bodyPr lIns="0" tIns="0" rIns="0" bIns="0" rtlCol="0" anchor="t">
            <a:spAutoFit/>
          </a:bodyPr>
          <a:lstStyle/>
          <a:p>
            <a:pPr algn="ctr">
              <a:lnSpc>
                <a:spcPts val="4403"/>
              </a:lnSpc>
            </a:pPr>
            <a:r>
              <a:rPr lang="en-US" sz="3669" spc="146">
                <a:solidFill>
                  <a:srgbClr val="F0F0F0"/>
                </a:solidFill>
                <a:latin typeface="Assistant Regular Bold"/>
              </a:rPr>
              <a:t>Joint Commission is who mainly does our credentialing. They provide the Gold Seal of Approval.</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0F0F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5550" b="5550"/>
          <a:stretch>
            <a:fillRect/>
          </a:stretch>
        </p:blipFill>
        <p:spPr>
          <a:xfrm>
            <a:off x="0" y="0"/>
            <a:ext cx="8672741" cy="5143500"/>
          </a:xfrm>
          <a:prstGeom prst="rect">
            <a:avLst/>
          </a:prstGeom>
        </p:spPr>
      </p:pic>
      <p:sp>
        <p:nvSpPr>
          <p:cNvPr id="3" name="AutoShape 3"/>
          <p:cNvSpPr/>
          <p:nvPr/>
        </p:nvSpPr>
        <p:spPr>
          <a:xfrm>
            <a:off x="0" y="5143500"/>
            <a:ext cx="8672741" cy="5143500"/>
          </a:xfrm>
          <a:prstGeom prst="rect">
            <a:avLst/>
          </a:prstGeom>
          <a:solidFill>
            <a:srgbClr val="7294A8"/>
          </a:solidFill>
        </p:spPr>
      </p:sp>
      <p:grpSp>
        <p:nvGrpSpPr>
          <p:cNvPr id="4" name="Group 4"/>
          <p:cNvGrpSpPr/>
          <p:nvPr/>
        </p:nvGrpSpPr>
        <p:grpSpPr>
          <a:xfrm>
            <a:off x="371075" y="0"/>
            <a:ext cx="63520" cy="10287000"/>
            <a:chOff x="0" y="0"/>
            <a:chExt cx="84693" cy="13716000"/>
          </a:xfrm>
        </p:grpSpPr>
        <p:sp>
          <p:nvSpPr>
            <p:cNvPr id="5" name="AutoShape 5"/>
            <p:cNvSpPr/>
            <p:nvPr/>
          </p:nvSpPr>
          <p:spPr>
            <a:xfrm>
              <a:off x="35961" y="1371600"/>
              <a:ext cx="12770" cy="12344400"/>
            </a:xfrm>
            <a:prstGeom prst="rect">
              <a:avLst/>
            </a:prstGeom>
            <a:solidFill>
              <a:srgbClr val="25537A"/>
            </a:solidFill>
          </p:spPr>
        </p:sp>
        <p:sp>
          <p:nvSpPr>
            <p:cNvPr id="6" name="AutoShape 6"/>
            <p:cNvSpPr/>
            <p:nvPr/>
          </p:nvSpPr>
          <p:spPr>
            <a:xfrm>
              <a:off x="0" y="0"/>
              <a:ext cx="84693" cy="1649458"/>
            </a:xfrm>
            <a:prstGeom prst="rect">
              <a:avLst/>
            </a:prstGeom>
            <a:solidFill>
              <a:srgbClr val="25537A"/>
            </a:solidFill>
          </p:spPr>
        </p:sp>
      </p:grpSp>
      <p:grpSp>
        <p:nvGrpSpPr>
          <p:cNvPr id="7" name="Group 7"/>
          <p:cNvGrpSpPr/>
          <p:nvPr/>
        </p:nvGrpSpPr>
        <p:grpSpPr>
          <a:xfrm rot="-10800000">
            <a:off x="17629952" y="9451316"/>
            <a:ext cx="489002" cy="489002"/>
            <a:chOff x="0" y="0"/>
            <a:chExt cx="652003" cy="652003"/>
          </a:xfrm>
        </p:grpSpPr>
        <p:grpSp>
          <p:nvGrpSpPr>
            <p:cNvPr id="8" name="Group 8"/>
            <p:cNvGrpSpPr>
              <a:grpSpLocks noChangeAspect="1"/>
            </p:cNvGrpSpPr>
            <p:nvPr/>
          </p:nvGrpSpPr>
          <p:grpSpPr>
            <a:xfrm rot="-10800000">
              <a:off x="0" y="0"/>
              <a:ext cx="652003" cy="652003"/>
              <a:chOff x="0" y="0"/>
              <a:chExt cx="6355080" cy="6355080"/>
            </a:xfrm>
          </p:grpSpPr>
          <p:sp>
            <p:nvSpPr>
              <p:cNvPr id="9" name="Freeform 9"/>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25537A"/>
              </a:solidFill>
            </p:spPr>
          </p:sp>
        </p:grpSp>
        <p:pic>
          <p:nvPicPr>
            <p:cNvPr id="10" name="Picture 10"/>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108667" y="108667"/>
              <a:ext cx="434669" cy="434669"/>
            </a:xfrm>
            <a:prstGeom prst="rect">
              <a:avLst/>
            </a:prstGeom>
          </p:spPr>
        </p:pic>
      </p:grpSp>
      <p:grpSp>
        <p:nvGrpSpPr>
          <p:cNvPr id="11" name="Group 11"/>
          <p:cNvGrpSpPr/>
          <p:nvPr/>
        </p:nvGrpSpPr>
        <p:grpSpPr>
          <a:xfrm>
            <a:off x="16770298" y="9451316"/>
            <a:ext cx="489002" cy="489002"/>
            <a:chOff x="0" y="0"/>
            <a:chExt cx="652003" cy="652003"/>
          </a:xfrm>
        </p:grpSpPr>
        <p:grpSp>
          <p:nvGrpSpPr>
            <p:cNvPr id="12" name="Group 12"/>
            <p:cNvGrpSpPr>
              <a:grpSpLocks noChangeAspect="1"/>
            </p:cNvGrpSpPr>
            <p:nvPr/>
          </p:nvGrpSpPr>
          <p:grpSpPr>
            <a:xfrm rot="-10800000">
              <a:off x="0" y="0"/>
              <a:ext cx="652003" cy="652003"/>
              <a:chOff x="0" y="0"/>
              <a:chExt cx="6355080" cy="6355080"/>
            </a:xfrm>
          </p:grpSpPr>
          <p:sp>
            <p:nvSpPr>
              <p:cNvPr id="13" name="Freeform 13"/>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25537A"/>
              </a:solidFill>
            </p:spPr>
          </p:sp>
        </p:grpSp>
        <p:pic>
          <p:nvPicPr>
            <p:cNvPr id="14" name="Picture 1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108667" y="108667"/>
              <a:ext cx="434669" cy="434669"/>
            </a:xfrm>
            <a:prstGeom prst="rect">
              <a:avLst/>
            </a:prstGeom>
          </p:spPr>
        </p:pic>
      </p:grpSp>
      <p:pic>
        <p:nvPicPr>
          <p:cNvPr id="15" name="Picture 15"/>
          <p:cNvPicPr>
            <a:picLocks noChangeAspect="1"/>
          </p:cNvPicPr>
          <p:nvPr/>
        </p:nvPicPr>
        <p:blipFill>
          <a:blip r:embed="rId5"/>
          <a:srcRect/>
          <a:stretch>
            <a:fillRect/>
          </a:stretch>
        </p:blipFill>
        <p:spPr>
          <a:xfrm>
            <a:off x="15910644" y="300253"/>
            <a:ext cx="2208311" cy="686584"/>
          </a:xfrm>
          <a:prstGeom prst="rect">
            <a:avLst/>
          </a:prstGeom>
        </p:spPr>
      </p:pic>
      <p:pic>
        <p:nvPicPr>
          <p:cNvPr id="16" name="Picture 16"/>
          <p:cNvPicPr>
            <a:picLocks noChangeAspect="1"/>
          </p:cNvPicPr>
          <p:nvPr/>
        </p:nvPicPr>
        <p:blipFill>
          <a:blip r:embed="rId6"/>
          <a:srcRect/>
          <a:stretch>
            <a:fillRect/>
          </a:stretch>
        </p:blipFill>
        <p:spPr>
          <a:xfrm>
            <a:off x="796207" y="6556556"/>
            <a:ext cx="7532431" cy="1553500"/>
          </a:xfrm>
          <a:prstGeom prst="rect">
            <a:avLst/>
          </a:prstGeom>
        </p:spPr>
      </p:pic>
      <p:sp>
        <p:nvSpPr>
          <p:cNvPr id="17" name="TextBox 17"/>
          <p:cNvSpPr txBox="1"/>
          <p:nvPr/>
        </p:nvSpPr>
        <p:spPr>
          <a:xfrm>
            <a:off x="10065770" y="2000250"/>
            <a:ext cx="6949029" cy="1143000"/>
          </a:xfrm>
          <a:prstGeom prst="rect">
            <a:avLst/>
          </a:prstGeom>
        </p:spPr>
        <p:txBody>
          <a:bodyPr lIns="0" tIns="0" rIns="0" bIns="0" rtlCol="0" anchor="t">
            <a:spAutoFit/>
          </a:bodyPr>
          <a:lstStyle/>
          <a:p>
            <a:pPr>
              <a:lnSpc>
                <a:spcPts val="8250"/>
              </a:lnSpc>
            </a:pPr>
            <a:r>
              <a:rPr lang="en-US" sz="7500" spc="75">
                <a:solidFill>
                  <a:srgbClr val="25537A"/>
                </a:solidFill>
                <a:latin typeface="Telegraf"/>
              </a:rPr>
              <a:t>Requirements</a:t>
            </a:r>
          </a:p>
        </p:txBody>
      </p:sp>
      <p:sp>
        <p:nvSpPr>
          <p:cNvPr id="18" name="TextBox 18"/>
          <p:cNvSpPr txBox="1"/>
          <p:nvPr/>
        </p:nvSpPr>
        <p:spPr>
          <a:xfrm>
            <a:off x="9144000" y="3455966"/>
            <a:ext cx="8914607" cy="4259284"/>
          </a:xfrm>
          <a:prstGeom prst="rect">
            <a:avLst/>
          </a:prstGeom>
        </p:spPr>
        <p:txBody>
          <a:bodyPr lIns="0" tIns="0" rIns="0" bIns="0" rtlCol="0" anchor="t">
            <a:spAutoFit/>
          </a:bodyPr>
          <a:lstStyle/>
          <a:p>
            <a:pPr marL="762629" lvl="1" indent="-381314">
              <a:lnSpc>
                <a:spcPts val="4238"/>
              </a:lnSpc>
              <a:buFont typeface="Arial"/>
              <a:buChar char="•"/>
            </a:pPr>
            <a:r>
              <a:rPr lang="en-US" sz="3532" spc="141">
                <a:solidFill>
                  <a:srgbClr val="254E72"/>
                </a:solidFill>
                <a:latin typeface="Assistant Regular Bold"/>
              </a:rPr>
              <a:t>Generally patients should present 2 identifiers for any session- name and birthday, id number, etc.</a:t>
            </a:r>
          </a:p>
          <a:p>
            <a:pPr marL="762629" lvl="1" indent="-381314">
              <a:lnSpc>
                <a:spcPts val="4238"/>
              </a:lnSpc>
              <a:buFont typeface="Arial"/>
              <a:buChar char="•"/>
            </a:pPr>
            <a:r>
              <a:rPr lang="en-US" sz="3532" spc="141">
                <a:solidFill>
                  <a:srgbClr val="254E72"/>
                </a:solidFill>
                <a:latin typeface="Assistant Regular Bold"/>
              </a:rPr>
              <a:t>This can look different and telehealth</a:t>
            </a:r>
          </a:p>
          <a:p>
            <a:pPr marL="762629" lvl="1" indent="-381314">
              <a:lnSpc>
                <a:spcPts val="4238"/>
              </a:lnSpc>
              <a:buFont typeface="Arial"/>
              <a:buChar char="•"/>
            </a:pPr>
            <a:r>
              <a:rPr lang="en-US" sz="3532" spc="141">
                <a:solidFill>
                  <a:srgbClr val="254E72"/>
                </a:solidFill>
                <a:latin typeface="Assistant Regular Bold"/>
              </a:rPr>
              <a:t>Registering for groups can qualify as this identification</a:t>
            </a:r>
          </a:p>
          <a:p>
            <a:pPr marL="762629" lvl="1" indent="-381314">
              <a:lnSpc>
                <a:spcPts val="4238"/>
              </a:lnSpc>
              <a:buFont typeface="Arial"/>
              <a:buChar char="•"/>
            </a:pPr>
            <a:r>
              <a:rPr lang="en-US" sz="3532" spc="141">
                <a:solidFill>
                  <a:srgbClr val="254E72"/>
                </a:solidFill>
                <a:latin typeface="Assistant Regular Bold"/>
              </a:rPr>
              <a:t>You can check identifiers in individual sessions</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0F0F0"/>
        </a:solidFill>
        <a:effectLst/>
      </p:bgPr>
    </p:bg>
    <p:spTree>
      <p:nvGrpSpPr>
        <p:cNvPr id="1" name=""/>
        <p:cNvGrpSpPr/>
        <p:nvPr/>
      </p:nvGrpSpPr>
      <p:grpSpPr>
        <a:xfrm>
          <a:off x="0" y="0"/>
          <a:ext cx="0" cy="0"/>
          <a:chOff x="0" y="0"/>
          <a:chExt cx="0" cy="0"/>
        </a:xfrm>
      </p:grpSpPr>
      <p:grpSp>
        <p:nvGrpSpPr>
          <p:cNvPr id="2" name="Group 2"/>
          <p:cNvGrpSpPr/>
          <p:nvPr/>
        </p:nvGrpSpPr>
        <p:grpSpPr>
          <a:xfrm>
            <a:off x="0" y="1315650"/>
            <a:ext cx="18288000" cy="63520"/>
            <a:chOff x="0" y="0"/>
            <a:chExt cx="24384000" cy="84693"/>
          </a:xfrm>
        </p:grpSpPr>
        <p:sp>
          <p:nvSpPr>
            <p:cNvPr id="3" name="AutoShape 3"/>
            <p:cNvSpPr/>
            <p:nvPr/>
          </p:nvSpPr>
          <p:spPr>
            <a:xfrm>
              <a:off x="0" y="35963"/>
              <a:ext cx="24384000" cy="12766"/>
            </a:xfrm>
            <a:prstGeom prst="rect">
              <a:avLst/>
            </a:prstGeom>
            <a:solidFill>
              <a:srgbClr val="25537A"/>
            </a:solidFill>
          </p:spPr>
        </p:sp>
        <p:sp>
          <p:nvSpPr>
            <p:cNvPr id="4" name="AutoShape 4"/>
            <p:cNvSpPr/>
            <p:nvPr/>
          </p:nvSpPr>
          <p:spPr>
            <a:xfrm rot="-5400000">
              <a:off x="782383" y="-782383"/>
              <a:ext cx="84693" cy="1649458"/>
            </a:xfrm>
            <a:prstGeom prst="rect">
              <a:avLst/>
            </a:prstGeom>
            <a:solidFill>
              <a:srgbClr val="25537A"/>
            </a:solidFill>
          </p:spPr>
        </p:sp>
      </p:grpSp>
      <p:grpSp>
        <p:nvGrpSpPr>
          <p:cNvPr id="5" name="Group 5"/>
          <p:cNvGrpSpPr/>
          <p:nvPr/>
        </p:nvGrpSpPr>
        <p:grpSpPr>
          <a:xfrm rot="-10800000">
            <a:off x="16770298" y="8769298"/>
            <a:ext cx="489002" cy="489002"/>
            <a:chOff x="0" y="0"/>
            <a:chExt cx="652003" cy="652003"/>
          </a:xfrm>
        </p:grpSpPr>
        <p:grpSp>
          <p:nvGrpSpPr>
            <p:cNvPr id="6" name="Group 6"/>
            <p:cNvGrpSpPr>
              <a:grpSpLocks noChangeAspect="1"/>
            </p:cNvGrpSpPr>
            <p:nvPr/>
          </p:nvGrpSpPr>
          <p:grpSpPr>
            <a:xfrm rot="-10800000">
              <a:off x="0" y="0"/>
              <a:ext cx="652003" cy="652003"/>
              <a:chOff x="0" y="0"/>
              <a:chExt cx="6355080" cy="6355080"/>
            </a:xfrm>
          </p:grpSpPr>
          <p:sp>
            <p:nvSpPr>
              <p:cNvPr id="7" name="Freeform 7"/>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F0F0F0"/>
              </a:solidFill>
            </p:spPr>
          </p:sp>
        </p:grpSp>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08667" y="108667"/>
              <a:ext cx="434669" cy="434669"/>
            </a:xfrm>
            <a:prstGeom prst="rect">
              <a:avLst/>
            </a:prstGeom>
          </p:spPr>
        </p:pic>
      </p:grpSp>
      <p:grpSp>
        <p:nvGrpSpPr>
          <p:cNvPr id="9" name="Group 9"/>
          <p:cNvGrpSpPr/>
          <p:nvPr/>
        </p:nvGrpSpPr>
        <p:grpSpPr>
          <a:xfrm>
            <a:off x="16121229" y="8769298"/>
            <a:ext cx="489002" cy="489002"/>
            <a:chOff x="0" y="0"/>
            <a:chExt cx="652003" cy="652003"/>
          </a:xfrm>
        </p:grpSpPr>
        <p:grpSp>
          <p:nvGrpSpPr>
            <p:cNvPr id="10" name="Group 10"/>
            <p:cNvGrpSpPr>
              <a:grpSpLocks noChangeAspect="1"/>
            </p:cNvGrpSpPr>
            <p:nvPr/>
          </p:nvGrpSpPr>
          <p:grpSpPr>
            <a:xfrm rot="-10800000">
              <a:off x="0" y="0"/>
              <a:ext cx="652003" cy="652003"/>
              <a:chOff x="0" y="0"/>
              <a:chExt cx="6355080" cy="6355080"/>
            </a:xfrm>
          </p:grpSpPr>
          <p:sp>
            <p:nvSpPr>
              <p:cNvPr id="11" name="Freeform 11"/>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F0F0F0"/>
              </a:solidFill>
            </p:spPr>
          </p:sp>
        </p:grpSp>
        <p:pic>
          <p:nvPicPr>
            <p:cNvPr id="12" name="Picture 1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08667" y="108667"/>
              <a:ext cx="434669" cy="434669"/>
            </a:xfrm>
            <a:prstGeom prst="rect">
              <a:avLst/>
            </a:prstGeom>
          </p:spPr>
        </p:pic>
      </p:grpSp>
      <p:pic>
        <p:nvPicPr>
          <p:cNvPr id="13" name="Picture 13"/>
          <p:cNvPicPr>
            <a:picLocks noChangeAspect="1"/>
          </p:cNvPicPr>
          <p:nvPr/>
        </p:nvPicPr>
        <p:blipFill>
          <a:blip r:embed="rId4"/>
          <a:srcRect/>
          <a:stretch>
            <a:fillRect/>
          </a:stretch>
        </p:blipFill>
        <p:spPr>
          <a:xfrm>
            <a:off x="15910644" y="342116"/>
            <a:ext cx="2208311" cy="686584"/>
          </a:xfrm>
          <a:prstGeom prst="rect">
            <a:avLst/>
          </a:prstGeom>
        </p:spPr>
      </p:pic>
      <p:grpSp>
        <p:nvGrpSpPr>
          <p:cNvPr id="14" name="Group 14"/>
          <p:cNvGrpSpPr/>
          <p:nvPr/>
        </p:nvGrpSpPr>
        <p:grpSpPr>
          <a:xfrm>
            <a:off x="1028700" y="4882188"/>
            <a:ext cx="5877503" cy="1423881"/>
            <a:chOff x="0" y="0"/>
            <a:chExt cx="7836671" cy="1898509"/>
          </a:xfrm>
        </p:grpSpPr>
        <p:sp>
          <p:nvSpPr>
            <p:cNvPr id="15" name="TextBox 15"/>
            <p:cNvSpPr txBox="1"/>
            <p:nvPr/>
          </p:nvSpPr>
          <p:spPr>
            <a:xfrm>
              <a:off x="0" y="-19050"/>
              <a:ext cx="7836671" cy="1288434"/>
            </a:xfrm>
            <a:prstGeom prst="rect">
              <a:avLst/>
            </a:prstGeom>
          </p:spPr>
          <p:txBody>
            <a:bodyPr lIns="0" tIns="0" rIns="0" bIns="0" rtlCol="0" anchor="t">
              <a:spAutoFit/>
            </a:bodyPr>
            <a:lstStyle/>
            <a:p>
              <a:pPr algn="r">
                <a:lnSpc>
                  <a:spcPts val="6911"/>
                </a:lnSpc>
              </a:pPr>
              <a:r>
                <a:rPr lang="en-US" sz="6283" spc="62">
                  <a:solidFill>
                    <a:srgbClr val="25537A"/>
                  </a:solidFill>
                  <a:latin typeface="Telegraf"/>
                </a:rPr>
                <a:t>Malpractice </a:t>
              </a:r>
            </a:p>
          </p:txBody>
        </p:sp>
        <p:sp>
          <p:nvSpPr>
            <p:cNvPr id="16" name="TextBox 16"/>
            <p:cNvSpPr txBox="1"/>
            <p:nvPr/>
          </p:nvSpPr>
          <p:spPr>
            <a:xfrm>
              <a:off x="0" y="1522593"/>
              <a:ext cx="7836671" cy="375915"/>
            </a:xfrm>
            <a:prstGeom prst="rect">
              <a:avLst/>
            </a:prstGeom>
          </p:spPr>
          <p:txBody>
            <a:bodyPr lIns="0" tIns="0" rIns="0" bIns="0" rtlCol="0" anchor="t">
              <a:spAutoFit/>
            </a:bodyPr>
            <a:lstStyle/>
            <a:p>
              <a:pPr algn="r">
                <a:lnSpc>
                  <a:spcPts val="2237"/>
                </a:lnSpc>
              </a:pPr>
              <a:endParaRPr/>
            </a:p>
          </p:txBody>
        </p:sp>
      </p:grpSp>
      <p:sp>
        <p:nvSpPr>
          <p:cNvPr id="17" name="TextBox 17"/>
          <p:cNvSpPr txBox="1"/>
          <p:nvPr/>
        </p:nvSpPr>
        <p:spPr>
          <a:xfrm>
            <a:off x="8100192" y="2668847"/>
            <a:ext cx="8914607" cy="5860088"/>
          </a:xfrm>
          <a:prstGeom prst="rect">
            <a:avLst/>
          </a:prstGeom>
        </p:spPr>
        <p:txBody>
          <a:bodyPr lIns="0" tIns="0" rIns="0" bIns="0" rtlCol="0" anchor="t">
            <a:spAutoFit/>
          </a:bodyPr>
          <a:lstStyle/>
          <a:p>
            <a:pPr marL="762629" lvl="1" indent="-381314">
              <a:lnSpc>
                <a:spcPts val="4238"/>
              </a:lnSpc>
              <a:buFont typeface="Arial"/>
              <a:buChar char="•"/>
            </a:pPr>
            <a:r>
              <a:rPr lang="en-US" sz="3532" spc="141">
                <a:solidFill>
                  <a:srgbClr val="254E72"/>
                </a:solidFill>
                <a:latin typeface="Assistant Regular Bold"/>
              </a:rPr>
              <a:t>Malpractice insurance doesn't necessarily differ for telehealth</a:t>
            </a:r>
          </a:p>
          <a:p>
            <a:pPr marL="762629" lvl="1" indent="-381314">
              <a:lnSpc>
                <a:spcPts val="4238"/>
              </a:lnSpc>
              <a:buFont typeface="Arial"/>
              <a:buChar char="•"/>
            </a:pPr>
            <a:r>
              <a:rPr lang="en-US" sz="3532" spc="141">
                <a:solidFill>
                  <a:srgbClr val="254E72"/>
                </a:solidFill>
                <a:latin typeface="Assistant Regular Bold"/>
              </a:rPr>
              <a:t>You should verify with your malpractice insurance provider on the specifics</a:t>
            </a:r>
          </a:p>
          <a:p>
            <a:pPr marL="762629" lvl="1" indent="-381314">
              <a:lnSpc>
                <a:spcPts val="4238"/>
              </a:lnSpc>
              <a:buFont typeface="Arial"/>
              <a:buChar char="•"/>
            </a:pPr>
            <a:r>
              <a:rPr lang="en-US" sz="3532" spc="141">
                <a:solidFill>
                  <a:srgbClr val="254E72"/>
                </a:solidFill>
                <a:latin typeface="Assistant Regular Bold"/>
              </a:rPr>
              <a:t>Practitioners should also be sure to check with their state requirements because some require participation in state-sponsored patient compensation funds as an additional insurance requirment</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0F0F0"/>
        </a:solidFill>
        <a:effectLst/>
      </p:bgPr>
    </p:bg>
    <p:spTree>
      <p:nvGrpSpPr>
        <p:cNvPr id="1" name=""/>
        <p:cNvGrpSpPr/>
        <p:nvPr/>
      </p:nvGrpSpPr>
      <p:grpSpPr>
        <a:xfrm>
          <a:off x="0" y="0"/>
          <a:ext cx="0" cy="0"/>
          <a:chOff x="0" y="0"/>
          <a:chExt cx="0" cy="0"/>
        </a:xfrm>
      </p:grpSpPr>
      <p:grpSp>
        <p:nvGrpSpPr>
          <p:cNvPr id="2" name="Group 2"/>
          <p:cNvGrpSpPr/>
          <p:nvPr/>
        </p:nvGrpSpPr>
        <p:grpSpPr>
          <a:xfrm>
            <a:off x="0" y="1315650"/>
            <a:ext cx="18288000" cy="63520"/>
            <a:chOff x="0" y="0"/>
            <a:chExt cx="24384000" cy="84693"/>
          </a:xfrm>
        </p:grpSpPr>
        <p:sp>
          <p:nvSpPr>
            <p:cNvPr id="3" name="AutoShape 3"/>
            <p:cNvSpPr/>
            <p:nvPr/>
          </p:nvSpPr>
          <p:spPr>
            <a:xfrm>
              <a:off x="0" y="35963"/>
              <a:ext cx="24384000" cy="12766"/>
            </a:xfrm>
            <a:prstGeom prst="rect">
              <a:avLst/>
            </a:prstGeom>
            <a:solidFill>
              <a:srgbClr val="25537A"/>
            </a:solidFill>
          </p:spPr>
        </p:sp>
        <p:sp>
          <p:nvSpPr>
            <p:cNvPr id="4" name="AutoShape 4"/>
            <p:cNvSpPr/>
            <p:nvPr/>
          </p:nvSpPr>
          <p:spPr>
            <a:xfrm rot="-5400000">
              <a:off x="782383" y="-782383"/>
              <a:ext cx="84693" cy="1649458"/>
            </a:xfrm>
            <a:prstGeom prst="rect">
              <a:avLst/>
            </a:prstGeom>
            <a:solidFill>
              <a:srgbClr val="25537A"/>
            </a:solidFill>
          </p:spPr>
        </p:sp>
      </p:grpSp>
      <p:grpSp>
        <p:nvGrpSpPr>
          <p:cNvPr id="5" name="Group 5"/>
          <p:cNvGrpSpPr/>
          <p:nvPr/>
        </p:nvGrpSpPr>
        <p:grpSpPr>
          <a:xfrm rot="-10800000">
            <a:off x="16770298" y="8769298"/>
            <a:ext cx="489002" cy="489002"/>
            <a:chOff x="0" y="0"/>
            <a:chExt cx="652003" cy="652003"/>
          </a:xfrm>
        </p:grpSpPr>
        <p:grpSp>
          <p:nvGrpSpPr>
            <p:cNvPr id="6" name="Group 6"/>
            <p:cNvGrpSpPr>
              <a:grpSpLocks noChangeAspect="1"/>
            </p:cNvGrpSpPr>
            <p:nvPr/>
          </p:nvGrpSpPr>
          <p:grpSpPr>
            <a:xfrm rot="-10800000">
              <a:off x="0" y="0"/>
              <a:ext cx="652003" cy="652003"/>
              <a:chOff x="0" y="0"/>
              <a:chExt cx="6355080" cy="6355080"/>
            </a:xfrm>
          </p:grpSpPr>
          <p:sp>
            <p:nvSpPr>
              <p:cNvPr id="7" name="Freeform 7"/>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F0F0F0"/>
              </a:solidFill>
            </p:spPr>
          </p:sp>
        </p:grpSp>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08667" y="108667"/>
              <a:ext cx="434669" cy="434669"/>
            </a:xfrm>
            <a:prstGeom prst="rect">
              <a:avLst/>
            </a:prstGeom>
          </p:spPr>
        </p:pic>
      </p:grpSp>
      <p:grpSp>
        <p:nvGrpSpPr>
          <p:cNvPr id="9" name="Group 9"/>
          <p:cNvGrpSpPr/>
          <p:nvPr/>
        </p:nvGrpSpPr>
        <p:grpSpPr>
          <a:xfrm>
            <a:off x="16121229" y="8769298"/>
            <a:ext cx="489002" cy="489002"/>
            <a:chOff x="0" y="0"/>
            <a:chExt cx="652003" cy="652003"/>
          </a:xfrm>
        </p:grpSpPr>
        <p:grpSp>
          <p:nvGrpSpPr>
            <p:cNvPr id="10" name="Group 10"/>
            <p:cNvGrpSpPr>
              <a:grpSpLocks noChangeAspect="1"/>
            </p:cNvGrpSpPr>
            <p:nvPr/>
          </p:nvGrpSpPr>
          <p:grpSpPr>
            <a:xfrm rot="-10800000">
              <a:off x="0" y="0"/>
              <a:ext cx="652003" cy="652003"/>
              <a:chOff x="0" y="0"/>
              <a:chExt cx="6355080" cy="6355080"/>
            </a:xfrm>
          </p:grpSpPr>
          <p:sp>
            <p:nvSpPr>
              <p:cNvPr id="11" name="Freeform 11"/>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F0F0F0"/>
              </a:solidFill>
            </p:spPr>
          </p:sp>
        </p:grpSp>
        <p:pic>
          <p:nvPicPr>
            <p:cNvPr id="12" name="Picture 1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08667" y="108667"/>
              <a:ext cx="434669" cy="434669"/>
            </a:xfrm>
            <a:prstGeom prst="rect">
              <a:avLst/>
            </a:prstGeom>
          </p:spPr>
        </p:pic>
      </p:grpSp>
      <p:pic>
        <p:nvPicPr>
          <p:cNvPr id="13" name="Picture 13"/>
          <p:cNvPicPr>
            <a:picLocks noChangeAspect="1"/>
          </p:cNvPicPr>
          <p:nvPr/>
        </p:nvPicPr>
        <p:blipFill>
          <a:blip r:embed="rId4"/>
          <a:srcRect/>
          <a:stretch>
            <a:fillRect/>
          </a:stretch>
        </p:blipFill>
        <p:spPr>
          <a:xfrm>
            <a:off x="15910644" y="342116"/>
            <a:ext cx="2208311" cy="686584"/>
          </a:xfrm>
          <a:prstGeom prst="rect">
            <a:avLst/>
          </a:prstGeom>
        </p:spPr>
      </p:pic>
      <p:grpSp>
        <p:nvGrpSpPr>
          <p:cNvPr id="14" name="Group 14"/>
          <p:cNvGrpSpPr/>
          <p:nvPr/>
        </p:nvGrpSpPr>
        <p:grpSpPr>
          <a:xfrm>
            <a:off x="1028700" y="4882188"/>
            <a:ext cx="5877503" cy="1423881"/>
            <a:chOff x="0" y="0"/>
            <a:chExt cx="7836671" cy="1898509"/>
          </a:xfrm>
        </p:grpSpPr>
        <p:sp>
          <p:nvSpPr>
            <p:cNvPr id="15" name="TextBox 15"/>
            <p:cNvSpPr txBox="1"/>
            <p:nvPr/>
          </p:nvSpPr>
          <p:spPr>
            <a:xfrm>
              <a:off x="0" y="-19050"/>
              <a:ext cx="7836671" cy="1288434"/>
            </a:xfrm>
            <a:prstGeom prst="rect">
              <a:avLst/>
            </a:prstGeom>
          </p:spPr>
          <p:txBody>
            <a:bodyPr lIns="0" tIns="0" rIns="0" bIns="0" rtlCol="0" anchor="t">
              <a:spAutoFit/>
            </a:bodyPr>
            <a:lstStyle/>
            <a:p>
              <a:pPr algn="r">
                <a:lnSpc>
                  <a:spcPts val="6911"/>
                </a:lnSpc>
              </a:pPr>
              <a:r>
                <a:rPr lang="en-US" sz="6283" spc="62">
                  <a:solidFill>
                    <a:srgbClr val="25537A"/>
                  </a:solidFill>
                  <a:latin typeface="Telegraf"/>
                </a:rPr>
                <a:t>Consequences</a:t>
              </a:r>
            </a:p>
          </p:txBody>
        </p:sp>
        <p:sp>
          <p:nvSpPr>
            <p:cNvPr id="16" name="TextBox 16"/>
            <p:cNvSpPr txBox="1"/>
            <p:nvPr/>
          </p:nvSpPr>
          <p:spPr>
            <a:xfrm>
              <a:off x="0" y="1522593"/>
              <a:ext cx="7836671" cy="375915"/>
            </a:xfrm>
            <a:prstGeom prst="rect">
              <a:avLst/>
            </a:prstGeom>
          </p:spPr>
          <p:txBody>
            <a:bodyPr lIns="0" tIns="0" rIns="0" bIns="0" rtlCol="0" anchor="t">
              <a:spAutoFit/>
            </a:bodyPr>
            <a:lstStyle/>
            <a:p>
              <a:pPr algn="r">
                <a:lnSpc>
                  <a:spcPts val="2237"/>
                </a:lnSpc>
              </a:pPr>
              <a:endParaRPr/>
            </a:p>
          </p:txBody>
        </p:sp>
      </p:grpSp>
      <p:sp>
        <p:nvSpPr>
          <p:cNvPr id="17" name="TextBox 17"/>
          <p:cNvSpPr txBox="1"/>
          <p:nvPr/>
        </p:nvSpPr>
        <p:spPr>
          <a:xfrm>
            <a:off x="8100192" y="2668847"/>
            <a:ext cx="8914607" cy="5860088"/>
          </a:xfrm>
          <a:prstGeom prst="rect">
            <a:avLst/>
          </a:prstGeom>
        </p:spPr>
        <p:txBody>
          <a:bodyPr lIns="0" tIns="0" rIns="0" bIns="0" rtlCol="0" anchor="t">
            <a:spAutoFit/>
          </a:bodyPr>
          <a:lstStyle/>
          <a:p>
            <a:pPr marL="762629" lvl="1" indent="-381314">
              <a:lnSpc>
                <a:spcPts val="4238"/>
              </a:lnSpc>
              <a:buFont typeface="Arial"/>
              <a:buChar char="•"/>
            </a:pPr>
            <a:r>
              <a:rPr lang="en-US" sz="3532" spc="141">
                <a:solidFill>
                  <a:srgbClr val="254E72"/>
                </a:solidFill>
                <a:latin typeface="Assistant Regular Bold"/>
              </a:rPr>
              <a:t>Loss of license</a:t>
            </a:r>
          </a:p>
          <a:p>
            <a:pPr marL="762629" lvl="1" indent="-381314">
              <a:lnSpc>
                <a:spcPts val="4238"/>
              </a:lnSpc>
              <a:buFont typeface="Arial"/>
              <a:buChar char="•"/>
            </a:pPr>
            <a:r>
              <a:rPr lang="en-US" sz="3532" spc="141">
                <a:solidFill>
                  <a:srgbClr val="254E72"/>
                </a:solidFill>
                <a:latin typeface="Assistant Regular Bold"/>
              </a:rPr>
              <a:t>Fines</a:t>
            </a:r>
          </a:p>
          <a:p>
            <a:pPr marL="762629" lvl="1" indent="-381314">
              <a:lnSpc>
                <a:spcPts val="4238"/>
              </a:lnSpc>
              <a:buFont typeface="Arial"/>
              <a:buChar char="•"/>
            </a:pPr>
            <a:r>
              <a:rPr lang="en-US" sz="3532" spc="141">
                <a:solidFill>
                  <a:srgbClr val="254E72"/>
                </a:solidFill>
                <a:latin typeface="Assistant Regular Bold"/>
              </a:rPr>
              <a:t>Disciplinary issues are/can be noted on a license</a:t>
            </a:r>
          </a:p>
          <a:p>
            <a:pPr marL="762629" lvl="1" indent="-381314">
              <a:lnSpc>
                <a:spcPts val="4238"/>
              </a:lnSpc>
              <a:buFont typeface="Arial"/>
              <a:buChar char="•"/>
            </a:pPr>
            <a:r>
              <a:rPr lang="en-US" sz="3532" spc="141">
                <a:solidFill>
                  <a:srgbClr val="254E72"/>
                </a:solidFill>
                <a:latin typeface="Assistant Regular Bold"/>
              </a:rPr>
              <a:t>Exclusion listing</a:t>
            </a:r>
          </a:p>
          <a:p>
            <a:pPr marL="762629" lvl="1" indent="-381314">
              <a:lnSpc>
                <a:spcPts val="4238"/>
              </a:lnSpc>
              <a:buFont typeface="Arial"/>
              <a:buChar char="•"/>
            </a:pPr>
            <a:r>
              <a:rPr lang="en-US" sz="3532" spc="141">
                <a:solidFill>
                  <a:srgbClr val="254E72"/>
                </a:solidFill>
                <a:latin typeface="Assistant Regular Bold"/>
              </a:rPr>
              <a:t>Reporting to national practitioners database</a:t>
            </a:r>
          </a:p>
          <a:p>
            <a:pPr marL="762629" lvl="1" indent="-381314">
              <a:lnSpc>
                <a:spcPts val="4238"/>
              </a:lnSpc>
              <a:buFont typeface="Arial"/>
              <a:buChar char="•"/>
            </a:pPr>
            <a:r>
              <a:rPr lang="en-US" sz="3532" spc="141">
                <a:solidFill>
                  <a:srgbClr val="254E72"/>
                </a:solidFill>
                <a:latin typeface="Assistant Regular Bold"/>
              </a:rPr>
              <a:t>If there is a mistake with one licensing board, it can effect other state licenses so be sure to check will all of them where you practice</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0F0F0"/>
        </a:solidFill>
        <a:effectLst/>
      </p:bgPr>
    </p:bg>
    <p:spTree>
      <p:nvGrpSpPr>
        <p:cNvPr id="1" name=""/>
        <p:cNvGrpSpPr/>
        <p:nvPr/>
      </p:nvGrpSpPr>
      <p:grpSpPr>
        <a:xfrm>
          <a:off x="0" y="0"/>
          <a:ext cx="0" cy="0"/>
          <a:chOff x="0" y="0"/>
          <a:chExt cx="0" cy="0"/>
        </a:xfrm>
      </p:grpSpPr>
      <p:sp>
        <p:nvSpPr>
          <p:cNvPr id="2" name="AutoShape 2"/>
          <p:cNvSpPr/>
          <p:nvPr/>
        </p:nvSpPr>
        <p:spPr>
          <a:xfrm>
            <a:off x="0" y="0"/>
            <a:ext cx="8613410" cy="10287000"/>
          </a:xfrm>
          <a:prstGeom prst="rect">
            <a:avLst/>
          </a:prstGeom>
          <a:solidFill>
            <a:srgbClr val="25537A"/>
          </a:solidFill>
        </p:spPr>
      </p:sp>
      <p:grpSp>
        <p:nvGrpSpPr>
          <p:cNvPr id="3" name="Group 3"/>
          <p:cNvGrpSpPr/>
          <p:nvPr/>
        </p:nvGrpSpPr>
        <p:grpSpPr>
          <a:xfrm>
            <a:off x="1028700" y="0"/>
            <a:ext cx="63520" cy="10287000"/>
            <a:chOff x="0" y="0"/>
            <a:chExt cx="84693" cy="13716000"/>
          </a:xfrm>
        </p:grpSpPr>
        <p:sp>
          <p:nvSpPr>
            <p:cNvPr id="4" name="AutoShape 4"/>
            <p:cNvSpPr/>
            <p:nvPr/>
          </p:nvSpPr>
          <p:spPr>
            <a:xfrm>
              <a:off x="35961" y="1371600"/>
              <a:ext cx="12770" cy="12344400"/>
            </a:xfrm>
            <a:prstGeom prst="rect">
              <a:avLst/>
            </a:prstGeom>
            <a:solidFill>
              <a:srgbClr val="7294A8"/>
            </a:solidFill>
          </p:spPr>
        </p:sp>
        <p:sp>
          <p:nvSpPr>
            <p:cNvPr id="5" name="AutoShape 5"/>
            <p:cNvSpPr/>
            <p:nvPr/>
          </p:nvSpPr>
          <p:spPr>
            <a:xfrm>
              <a:off x="0" y="0"/>
              <a:ext cx="84693" cy="1649458"/>
            </a:xfrm>
            <a:prstGeom prst="rect">
              <a:avLst/>
            </a:prstGeom>
            <a:solidFill>
              <a:srgbClr val="7294A8"/>
            </a:solidFill>
          </p:spPr>
        </p:sp>
      </p:grpSp>
      <p:grpSp>
        <p:nvGrpSpPr>
          <p:cNvPr id="6" name="Group 6"/>
          <p:cNvGrpSpPr/>
          <p:nvPr/>
        </p:nvGrpSpPr>
        <p:grpSpPr>
          <a:xfrm rot="-10800000">
            <a:off x="1867310" y="9502801"/>
            <a:ext cx="489002" cy="489002"/>
            <a:chOff x="0" y="0"/>
            <a:chExt cx="652003" cy="652003"/>
          </a:xfrm>
        </p:grpSpPr>
        <p:grpSp>
          <p:nvGrpSpPr>
            <p:cNvPr id="7" name="Group 7"/>
            <p:cNvGrpSpPr>
              <a:grpSpLocks noChangeAspect="1"/>
            </p:cNvGrpSpPr>
            <p:nvPr/>
          </p:nvGrpSpPr>
          <p:grpSpPr>
            <a:xfrm rot="-10800000">
              <a:off x="0" y="0"/>
              <a:ext cx="652003" cy="652003"/>
              <a:chOff x="0" y="0"/>
              <a:chExt cx="6355080" cy="6355080"/>
            </a:xfrm>
          </p:grpSpPr>
          <p:sp>
            <p:nvSpPr>
              <p:cNvPr id="8" name="Freeform 8"/>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F0F0F0"/>
              </a:solidFill>
            </p:spPr>
          </p:sp>
        </p:grpSp>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108667" y="108667"/>
              <a:ext cx="434669" cy="434669"/>
            </a:xfrm>
            <a:prstGeom prst="rect">
              <a:avLst/>
            </a:prstGeom>
          </p:spPr>
        </p:pic>
      </p:grpSp>
      <p:grpSp>
        <p:nvGrpSpPr>
          <p:cNvPr id="10" name="Group 10"/>
          <p:cNvGrpSpPr/>
          <p:nvPr/>
        </p:nvGrpSpPr>
        <p:grpSpPr>
          <a:xfrm>
            <a:off x="1092220" y="9502801"/>
            <a:ext cx="489002" cy="489002"/>
            <a:chOff x="0" y="0"/>
            <a:chExt cx="652003" cy="652003"/>
          </a:xfrm>
        </p:grpSpPr>
        <p:grpSp>
          <p:nvGrpSpPr>
            <p:cNvPr id="11" name="Group 11"/>
            <p:cNvGrpSpPr>
              <a:grpSpLocks noChangeAspect="1"/>
            </p:cNvGrpSpPr>
            <p:nvPr/>
          </p:nvGrpSpPr>
          <p:grpSpPr>
            <a:xfrm rot="-10800000">
              <a:off x="0" y="0"/>
              <a:ext cx="652003" cy="652003"/>
              <a:chOff x="0" y="0"/>
              <a:chExt cx="6355080" cy="6355080"/>
            </a:xfrm>
          </p:grpSpPr>
          <p:sp>
            <p:nvSpPr>
              <p:cNvPr id="12" name="Freeform 12"/>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F0F0F0"/>
              </a:solidFill>
            </p:spPr>
          </p:sp>
        </p:grpSp>
        <p:pic>
          <p:nvPicPr>
            <p:cNvPr id="13"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108667" y="108667"/>
              <a:ext cx="434669" cy="434669"/>
            </a:xfrm>
            <a:prstGeom prst="rect">
              <a:avLst/>
            </a:prstGeom>
          </p:spPr>
        </p:pic>
      </p:grpSp>
      <p:pic>
        <p:nvPicPr>
          <p:cNvPr id="14" name="Picture 14"/>
          <p:cNvPicPr>
            <a:picLocks noChangeAspect="1"/>
          </p:cNvPicPr>
          <p:nvPr/>
        </p:nvPicPr>
        <p:blipFill>
          <a:blip r:embed="rId6"/>
          <a:srcRect/>
          <a:stretch>
            <a:fillRect/>
          </a:stretch>
        </p:blipFill>
        <p:spPr>
          <a:xfrm>
            <a:off x="15910644" y="342116"/>
            <a:ext cx="2208311" cy="686584"/>
          </a:xfrm>
          <a:prstGeom prst="rect">
            <a:avLst/>
          </a:prstGeom>
        </p:spPr>
      </p:pic>
      <p:sp>
        <p:nvSpPr>
          <p:cNvPr id="15" name="TextBox 15"/>
          <p:cNvSpPr txBox="1"/>
          <p:nvPr/>
        </p:nvSpPr>
        <p:spPr>
          <a:xfrm>
            <a:off x="1092220" y="1905000"/>
            <a:ext cx="7276690" cy="3238500"/>
          </a:xfrm>
          <a:prstGeom prst="rect">
            <a:avLst/>
          </a:prstGeom>
        </p:spPr>
        <p:txBody>
          <a:bodyPr lIns="0" tIns="0" rIns="0" bIns="0" rtlCol="0" anchor="t">
            <a:spAutoFit/>
          </a:bodyPr>
          <a:lstStyle/>
          <a:p>
            <a:pPr>
              <a:lnSpc>
                <a:spcPts val="8250"/>
              </a:lnSpc>
            </a:pPr>
            <a:r>
              <a:rPr lang="en-US" sz="7500" spc="75">
                <a:solidFill>
                  <a:srgbClr val="F0F0F0"/>
                </a:solidFill>
                <a:latin typeface="Telegraf"/>
              </a:rPr>
              <a:t>Privacy, Security, &amp; Confidentiality</a:t>
            </a:r>
          </a:p>
        </p:txBody>
      </p:sp>
      <p:sp>
        <p:nvSpPr>
          <p:cNvPr id="16" name="TextBox 16"/>
          <p:cNvSpPr txBox="1"/>
          <p:nvPr/>
        </p:nvSpPr>
        <p:spPr>
          <a:xfrm>
            <a:off x="9508817" y="1508309"/>
            <a:ext cx="7750483" cy="7994492"/>
          </a:xfrm>
          <a:prstGeom prst="rect">
            <a:avLst/>
          </a:prstGeom>
        </p:spPr>
        <p:txBody>
          <a:bodyPr lIns="0" tIns="0" rIns="0" bIns="0" rtlCol="0" anchor="t">
            <a:spAutoFit/>
          </a:bodyPr>
          <a:lstStyle/>
          <a:p>
            <a:pPr marL="762629" lvl="1" indent="-381314">
              <a:lnSpc>
                <a:spcPts val="4238"/>
              </a:lnSpc>
              <a:buFont typeface="Arial"/>
              <a:buChar char="•"/>
            </a:pPr>
            <a:r>
              <a:rPr lang="en-US" sz="3532" spc="141">
                <a:solidFill>
                  <a:srgbClr val="254E72"/>
                </a:solidFill>
                <a:latin typeface="Assistant Regular Bold"/>
              </a:rPr>
              <a:t>Technology security: its critical we be aware of security standard for technology in order to minimize the risk of PHI breaches</a:t>
            </a:r>
          </a:p>
          <a:p>
            <a:pPr marL="762629" lvl="1" indent="-381314">
              <a:lnSpc>
                <a:spcPts val="4238"/>
              </a:lnSpc>
              <a:buFont typeface="Arial"/>
              <a:buChar char="•"/>
            </a:pPr>
            <a:r>
              <a:rPr lang="en-US" sz="3532" spc="141">
                <a:solidFill>
                  <a:srgbClr val="254E72"/>
                </a:solidFill>
                <a:latin typeface="Assistant Regular Bold"/>
              </a:rPr>
              <a:t>Privacy and confidentiality environment: using telehealth can create more opportunities for more PHI breaches because additional persons can be present in session spaces that should not be</a:t>
            </a:r>
          </a:p>
          <a:p>
            <a:pPr marL="762629" lvl="1" indent="-381314">
              <a:lnSpc>
                <a:spcPts val="4238"/>
              </a:lnSpc>
              <a:buFont typeface="Arial"/>
              <a:buChar char="•"/>
            </a:pPr>
            <a:r>
              <a:rPr lang="en-US" sz="3532" spc="141">
                <a:solidFill>
                  <a:srgbClr val="254E72"/>
                </a:solidFill>
                <a:latin typeface="Assistant Regular Bold"/>
              </a:rPr>
              <a:t>There are legal and regulatory rights technology must abide to-we will review the DBH Policy later in this training</a:t>
            </a:r>
          </a:p>
        </p:txBody>
      </p:sp>
      <p:pic>
        <p:nvPicPr>
          <p:cNvPr id="17" name="Introduction to HIPAA Compliance, Legal Aspects, and Ethical Considerations" descr="Introduction to HIPAA Compliance, Legal Aspects, and Ethical Considerations">
            <a:hlinkClick r:id="" action="ppaction://media"/>
            <a:extLst>
              <a:ext uri="{FF2B5EF4-FFF2-40B4-BE49-F238E27FC236}">
                <a16:creationId xmlns:a16="http://schemas.microsoft.com/office/drawing/2014/main" id="{AA1FFF9E-9C68-004F-AAFE-E21E141A951D}"/>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0" y="0"/>
            <a:ext cx="18288000" cy="10287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200"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7"/>
                </p:tgtEl>
              </p:cMediaNode>
            </p:video>
            <p:seq concurrent="1" nextAc="seek">
              <p:cTn id="8" restart="whenNotActive" fill="hold" evtFilter="cancelBubble" nodeType="interactiveSeq">
                <p:stCondLst>
                  <p:cond evt="onClick" delay="0">
                    <p:tgtEl>
                      <p:spTgt spid="1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7"/>
                                        </p:tgtEl>
                                      </p:cBhvr>
                                    </p:cmd>
                                  </p:childTnLst>
                                </p:cTn>
                              </p:par>
                            </p:childTnLst>
                          </p:cTn>
                        </p:par>
                      </p:childTnLst>
                    </p:cTn>
                  </p:par>
                </p:childTnLst>
              </p:cTn>
              <p:nextCondLst>
                <p:cond evt="onClick" delay="0">
                  <p:tgtEl>
                    <p:spTgt spid="17"/>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0F0F0"/>
        </a:solidFill>
        <a:effectLst/>
      </p:bgPr>
    </p:bg>
    <p:spTree>
      <p:nvGrpSpPr>
        <p:cNvPr id="1" name=""/>
        <p:cNvGrpSpPr/>
        <p:nvPr/>
      </p:nvGrpSpPr>
      <p:grpSpPr>
        <a:xfrm>
          <a:off x="0" y="0"/>
          <a:ext cx="0" cy="0"/>
          <a:chOff x="0" y="0"/>
          <a:chExt cx="0" cy="0"/>
        </a:xfrm>
      </p:grpSpPr>
      <p:sp>
        <p:nvSpPr>
          <p:cNvPr id="2" name="AutoShape 2"/>
          <p:cNvSpPr/>
          <p:nvPr/>
        </p:nvSpPr>
        <p:spPr>
          <a:xfrm>
            <a:off x="0" y="0"/>
            <a:ext cx="10091306" cy="10287000"/>
          </a:xfrm>
          <a:prstGeom prst="rect">
            <a:avLst/>
          </a:prstGeom>
          <a:solidFill>
            <a:srgbClr val="25537A"/>
          </a:solidFill>
        </p:spPr>
      </p:sp>
      <p:grpSp>
        <p:nvGrpSpPr>
          <p:cNvPr id="3" name="Group 3"/>
          <p:cNvGrpSpPr/>
          <p:nvPr/>
        </p:nvGrpSpPr>
        <p:grpSpPr>
          <a:xfrm>
            <a:off x="431313" y="0"/>
            <a:ext cx="63520" cy="10287000"/>
            <a:chOff x="0" y="0"/>
            <a:chExt cx="84693" cy="13716000"/>
          </a:xfrm>
        </p:grpSpPr>
        <p:sp>
          <p:nvSpPr>
            <p:cNvPr id="4" name="AutoShape 4"/>
            <p:cNvSpPr/>
            <p:nvPr/>
          </p:nvSpPr>
          <p:spPr>
            <a:xfrm>
              <a:off x="35961" y="1371600"/>
              <a:ext cx="12770" cy="12344400"/>
            </a:xfrm>
            <a:prstGeom prst="rect">
              <a:avLst/>
            </a:prstGeom>
            <a:solidFill>
              <a:srgbClr val="25537A"/>
            </a:solidFill>
          </p:spPr>
        </p:sp>
        <p:sp>
          <p:nvSpPr>
            <p:cNvPr id="5" name="AutoShape 5"/>
            <p:cNvSpPr/>
            <p:nvPr/>
          </p:nvSpPr>
          <p:spPr>
            <a:xfrm>
              <a:off x="0" y="0"/>
              <a:ext cx="84693" cy="1649458"/>
            </a:xfrm>
            <a:prstGeom prst="rect">
              <a:avLst/>
            </a:prstGeom>
            <a:solidFill>
              <a:srgbClr val="25537A"/>
            </a:solidFill>
          </p:spPr>
        </p:sp>
      </p:grpSp>
      <p:grpSp>
        <p:nvGrpSpPr>
          <p:cNvPr id="6" name="Group 6"/>
          <p:cNvGrpSpPr/>
          <p:nvPr/>
        </p:nvGrpSpPr>
        <p:grpSpPr>
          <a:xfrm rot="-10800000">
            <a:off x="2195945" y="1028700"/>
            <a:ext cx="489002" cy="489002"/>
            <a:chOff x="0" y="0"/>
            <a:chExt cx="652003" cy="652003"/>
          </a:xfrm>
        </p:grpSpPr>
        <p:grpSp>
          <p:nvGrpSpPr>
            <p:cNvPr id="7" name="Group 7"/>
            <p:cNvGrpSpPr>
              <a:grpSpLocks noChangeAspect="1"/>
            </p:cNvGrpSpPr>
            <p:nvPr/>
          </p:nvGrpSpPr>
          <p:grpSpPr>
            <a:xfrm rot="-10800000">
              <a:off x="0" y="0"/>
              <a:ext cx="652003" cy="652003"/>
              <a:chOff x="0" y="0"/>
              <a:chExt cx="6355080" cy="6355080"/>
            </a:xfrm>
          </p:grpSpPr>
          <p:sp>
            <p:nvSpPr>
              <p:cNvPr id="8" name="Freeform 8"/>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25537A"/>
              </a:solidFill>
            </p:spPr>
          </p:sp>
        </p:grpSp>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108667" y="108667"/>
              <a:ext cx="434669" cy="434669"/>
            </a:xfrm>
            <a:prstGeom prst="rect">
              <a:avLst/>
            </a:prstGeom>
          </p:spPr>
        </p:pic>
      </p:grpSp>
      <p:grpSp>
        <p:nvGrpSpPr>
          <p:cNvPr id="10" name="Group 10"/>
          <p:cNvGrpSpPr/>
          <p:nvPr/>
        </p:nvGrpSpPr>
        <p:grpSpPr>
          <a:xfrm>
            <a:off x="1546876" y="1028700"/>
            <a:ext cx="489002" cy="489002"/>
            <a:chOff x="0" y="0"/>
            <a:chExt cx="652003" cy="652003"/>
          </a:xfrm>
        </p:grpSpPr>
        <p:grpSp>
          <p:nvGrpSpPr>
            <p:cNvPr id="11" name="Group 11"/>
            <p:cNvGrpSpPr>
              <a:grpSpLocks noChangeAspect="1"/>
            </p:cNvGrpSpPr>
            <p:nvPr/>
          </p:nvGrpSpPr>
          <p:grpSpPr>
            <a:xfrm rot="-10800000">
              <a:off x="0" y="0"/>
              <a:ext cx="652003" cy="652003"/>
              <a:chOff x="0" y="0"/>
              <a:chExt cx="6355080" cy="6355080"/>
            </a:xfrm>
          </p:grpSpPr>
          <p:sp>
            <p:nvSpPr>
              <p:cNvPr id="12" name="Freeform 12"/>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25537A"/>
              </a:solidFill>
            </p:spPr>
          </p:sp>
        </p:grpSp>
        <p:pic>
          <p:nvPicPr>
            <p:cNvPr id="13"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108667" y="108667"/>
              <a:ext cx="434669" cy="434669"/>
            </a:xfrm>
            <a:prstGeom prst="rect">
              <a:avLst/>
            </a:prstGeom>
          </p:spPr>
        </p:pic>
      </p:grpSp>
      <p:grpSp>
        <p:nvGrpSpPr>
          <p:cNvPr id="14" name="Group 14"/>
          <p:cNvGrpSpPr/>
          <p:nvPr/>
        </p:nvGrpSpPr>
        <p:grpSpPr>
          <a:xfrm>
            <a:off x="773438" y="478407"/>
            <a:ext cx="8544430" cy="9330186"/>
            <a:chOff x="0" y="0"/>
            <a:chExt cx="11392573" cy="12440249"/>
          </a:xfrm>
        </p:grpSpPr>
        <p:sp>
          <p:nvSpPr>
            <p:cNvPr id="15" name="TextBox 15"/>
            <p:cNvSpPr txBox="1"/>
            <p:nvPr/>
          </p:nvSpPr>
          <p:spPr>
            <a:xfrm>
              <a:off x="1" y="2089661"/>
              <a:ext cx="11392570" cy="558800"/>
            </a:xfrm>
            <a:prstGeom prst="rect">
              <a:avLst/>
            </a:prstGeom>
          </p:spPr>
          <p:txBody>
            <a:bodyPr lIns="0" tIns="0" rIns="0" bIns="0" rtlCol="0" anchor="t">
              <a:spAutoFit/>
            </a:bodyPr>
            <a:lstStyle/>
            <a:p>
              <a:pPr>
                <a:lnSpc>
                  <a:spcPts val="3360"/>
                </a:lnSpc>
              </a:pPr>
              <a:r>
                <a:rPr lang="en-US" sz="2800" spc="112">
                  <a:solidFill>
                    <a:srgbClr val="F0F0F0"/>
                  </a:solidFill>
                  <a:latin typeface="Assistant Bold"/>
                </a:rPr>
                <a:t>OVERVIEW OF KEY IDEAS</a:t>
              </a:r>
            </a:p>
          </p:txBody>
        </p:sp>
        <p:sp>
          <p:nvSpPr>
            <p:cNvPr id="16" name="TextBox 16"/>
            <p:cNvSpPr txBox="1"/>
            <p:nvPr/>
          </p:nvSpPr>
          <p:spPr>
            <a:xfrm>
              <a:off x="0" y="0"/>
              <a:ext cx="11392572" cy="1524000"/>
            </a:xfrm>
            <a:prstGeom prst="rect">
              <a:avLst/>
            </a:prstGeom>
          </p:spPr>
          <p:txBody>
            <a:bodyPr lIns="0" tIns="0" rIns="0" bIns="0" rtlCol="0" anchor="t">
              <a:spAutoFit/>
            </a:bodyPr>
            <a:lstStyle/>
            <a:p>
              <a:pPr>
                <a:lnSpc>
                  <a:spcPts val="8250"/>
                </a:lnSpc>
              </a:pPr>
              <a:r>
                <a:rPr lang="en-US" sz="7500" spc="75">
                  <a:solidFill>
                    <a:srgbClr val="F0F0F0"/>
                  </a:solidFill>
                  <a:latin typeface="Telegraf"/>
                </a:rPr>
                <a:t>Content Synopsis</a:t>
              </a:r>
            </a:p>
          </p:txBody>
        </p:sp>
        <p:sp>
          <p:nvSpPr>
            <p:cNvPr id="17" name="TextBox 17"/>
            <p:cNvSpPr txBox="1"/>
            <p:nvPr/>
          </p:nvSpPr>
          <p:spPr>
            <a:xfrm>
              <a:off x="1" y="3033146"/>
              <a:ext cx="11392572" cy="9407102"/>
            </a:xfrm>
            <a:prstGeom prst="rect">
              <a:avLst/>
            </a:prstGeom>
          </p:spPr>
          <p:txBody>
            <a:bodyPr lIns="0" tIns="0" rIns="0" bIns="0" rtlCol="0" anchor="t">
              <a:spAutoFit/>
            </a:bodyPr>
            <a:lstStyle/>
            <a:p>
              <a:pPr marL="518158" lvl="1" indent="-259079">
                <a:lnSpc>
                  <a:spcPts val="4799"/>
                </a:lnSpc>
                <a:buFont typeface="Arial"/>
                <a:buChar char="•"/>
              </a:pPr>
              <a:r>
                <a:rPr lang="en-US" sz="2399">
                  <a:solidFill>
                    <a:srgbClr val="F0F0F0"/>
                  </a:solidFill>
                  <a:latin typeface="Assistant Regular"/>
                </a:rPr>
                <a:t>Federal and state Specific Policies</a:t>
              </a:r>
            </a:p>
            <a:p>
              <a:pPr marL="518158" lvl="1" indent="-259079">
                <a:lnSpc>
                  <a:spcPts val="4799"/>
                </a:lnSpc>
                <a:buFont typeface="Arial"/>
                <a:buChar char="•"/>
              </a:pPr>
              <a:r>
                <a:rPr lang="en-US" sz="2399">
                  <a:solidFill>
                    <a:srgbClr val="F0F0F0"/>
                  </a:solidFill>
                  <a:latin typeface="Assistant Regular"/>
                </a:rPr>
                <a:t>State laws, rules, and regulations</a:t>
              </a:r>
            </a:p>
            <a:p>
              <a:pPr marL="518158" lvl="1" indent="-259079">
                <a:lnSpc>
                  <a:spcPts val="4799"/>
                </a:lnSpc>
                <a:buFont typeface="Arial"/>
                <a:buChar char="•"/>
              </a:pPr>
              <a:r>
                <a:rPr lang="en-US" sz="2399">
                  <a:solidFill>
                    <a:srgbClr val="F0F0F0"/>
                  </a:solidFill>
                  <a:latin typeface="Assistant Regular"/>
                </a:rPr>
                <a:t>Licensing, credentialing, and privileging</a:t>
              </a:r>
            </a:p>
            <a:p>
              <a:pPr marL="518158" lvl="1" indent="-259079">
                <a:lnSpc>
                  <a:spcPts val="4799"/>
                </a:lnSpc>
                <a:buFont typeface="Arial"/>
                <a:buChar char="•"/>
              </a:pPr>
              <a:r>
                <a:rPr lang="en-US" sz="2399">
                  <a:solidFill>
                    <a:srgbClr val="F0F0F0"/>
                  </a:solidFill>
                  <a:latin typeface="Assistant Regular"/>
                </a:rPr>
                <a:t>Licensure compacts</a:t>
              </a:r>
            </a:p>
            <a:p>
              <a:pPr marL="518158" lvl="1" indent="-259079">
                <a:lnSpc>
                  <a:spcPts val="4799"/>
                </a:lnSpc>
                <a:buFont typeface="Arial"/>
                <a:buChar char="•"/>
              </a:pPr>
              <a:r>
                <a:rPr lang="en-US" sz="2399">
                  <a:solidFill>
                    <a:srgbClr val="F0F0F0"/>
                  </a:solidFill>
                  <a:latin typeface="Assistant Regular"/>
                </a:rPr>
                <a:t>Credentialing</a:t>
              </a:r>
            </a:p>
            <a:p>
              <a:pPr marL="518158" lvl="1" indent="-259079">
                <a:lnSpc>
                  <a:spcPts val="4799"/>
                </a:lnSpc>
                <a:buFont typeface="Arial"/>
                <a:buChar char="•"/>
              </a:pPr>
              <a:r>
                <a:rPr lang="en-US" sz="2399">
                  <a:solidFill>
                    <a:srgbClr val="F0F0F0"/>
                  </a:solidFill>
                  <a:latin typeface="Assistant Regular"/>
                </a:rPr>
                <a:t>Malpractice &amp; consequences</a:t>
              </a:r>
            </a:p>
            <a:p>
              <a:pPr marL="518158" lvl="1" indent="-259079">
                <a:lnSpc>
                  <a:spcPts val="4799"/>
                </a:lnSpc>
                <a:buFont typeface="Arial"/>
                <a:buChar char="•"/>
              </a:pPr>
              <a:r>
                <a:rPr lang="en-US" sz="2399">
                  <a:solidFill>
                    <a:srgbClr val="F0F0F0"/>
                  </a:solidFill>
                  <a:latin typeface="Assistant Regular"/>
                </a:rPr>
                <a:t>Privacy, security and confidentiality</a:t>
              </a:r>
            </a:p>
            <a:p>
              <a:pPr marL="518158" lvl="1" indent="-259079">
                <a:lnSpc>
                  <a:spcPts val="4799"/>
                </a:lnSpc>
                <a:buFont typeface="Arial"/>
                <a:buChar char="•"/>
              </a:pPr>
              <a:r>
                <a:rPr lang="en-US" sz="2399">
                  <a:solidFill>
                    <a:srgbClr val="F0F0F0"/>
                  </a:solidFill>
                  <a:latin typeface="Assistant Regular"/>
                </a:rPr>
                <a:t>Telehealth ethics</a:t>
              </a:r>
            </a:p>
            <a:p>
              <a:pPr marL="518158" lvl="1" indent="-259079">
                <a:lnSpc>
                  <a:spcPts val="4799"/>
                </a:lnSpc>
                <a:buFont typeface="Arial"/>
                <a:buChar char="•"/>
              </a:pPr>
              <a:r>
                <a:rPr lang="en-US" sz="2399">
                  <a:solidFill>
                    <a:srgbClr val="F0F0F0"/>
                  </a:solidFill>
                  <a:latin typeface="Assistant Regular"/>
                </a:rPr>
                <a:t>Continuity of care</a:t>
              </a:r>
            </a:p>
            <a:p>
              <a:pPr marL="518158" lvl="1" indent="-259079">
                <a:lnSpc>
                  <a:spcPts val="4799"/>
                </a:lnSpc>
                <a:buFont typeface="Arial"/>
                <a:buChar char="•"/>
              </a:pPr>
              <a:r>
                <a:rPr lang="en-US" sz="2399">
                  <a:solidFill>
                    <a:srgbClr val="F0F0F0"/>
                  </a:solidFill>
                  <a:latin typeface="Assistant Regular"/>
                </a:rPr>
                <a:t>Pertinent health emergencies</a:t>
              </a:r>
            </a:p>
            <a:p>
              <a:pPr marL="518158" lvl="1" indent="-259079">
                <a:lnSpc>
                  <a:spcPts val="4799"/>
                </a:lnSpc>
                <a:buFont typeface="Arial"/>
                <a:buChar char="•"/>
              </a:pPr>
              <a:r>
                <a:rPr lang="en-US" sz="2399">
                  <a:solidFill>
                    <a:srgbClr val="F0F0F0"/>
                  </a:solidFill>
                  <a:latin typeface="Assistant Regular"/>
                </a:rPr>
                <a:t>DBH documents and resources</a:t>
              </a:r>
            </a:p>
            <a:p>
              <a:pPr>
                <a:lnSpc>
                  <a:spcPts val="4400"/>
                </a:lnSpc>
              </a:pPr>
              <a:endParaRPr lang="en-US" sz="2399">
                <a:solidFill>
                  <a:srgbClr val="F0F0F0"/>
                </a:solidFill>
                <a:latin typeface="Assistant Regular"/>
              </a:endParaRPr>
            </a:p>
          </p:txBody>
        </p:sp>
      </p:grpSp>
      <p:pic>
        <p:nvPicPr>
          <p:cNvPr id="18" name="Picture 18"/>
          <p:cNvPicPr>
            <a:picLocks noChangeAspect="1"/>
          </p:cNvPicPr>
          <p:nvPr/>
        </p:nvPicPr>
        <p:blipFill>
          <a:blip r:embed="rId6"/>
          <a:srcRect/>
          <a:stretch>
            <a:fillRect/>
          </a:stretch>
        </p:blipFill>
        <p:spPr>
          <a:xfrm>
            <a:off x="15910644" y="300253"/>
            <a:ext cx="2208311" cy="686584"/>
          </a:xfrm>
          <a:prstGeom prst="rect">
            <a:avLst/>
          </a:prstGeom>
        </p:spPr>
      </p:pic>
      <p:pic>
        <p:nvPicPr>
          <p:cNvPr id="19" name="Introduction to HIPAA Compliance, Legal Aspects, and Ethical Considerations" descr="Introduction to HIPAA Compliance, Legal Aspects, and Ethical Considerations">
            <a:hlinkClick r:id="" action="ppaction://media"/>
            <a:extLst>
              <a:ext uri="{FF2B5EF4-FFF2-40B4-BE49-F238E27FC236}">
                <a16:creationId xmlns:a16="http://schemas.microsoft.com/office/drawing/2014/main" id="{A94E7735-4852-B444-821A-5F28D008876F}"/>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0" y="0"/>
            <a:ext cx="18288000" cy="10287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467"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9"/>
                </p:tgtEl>
              </p:cMediaNode>
            </p:video>
            <p:seq concurrent="1" nextAc="seek">
              <p:cTn id="8" restart="whenNotActive" fill="hold" evtFilter="cancelBubble" nodeType="interactiveSeq">
                <p:stCondLst>
                  <p:cond evt="onClick" delay="0">
                    <p:tgtEl>
                      <p:spTgt spid="1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9"/>
                                        </p:tgtEl>
                                      </p:cBhvr>
                                    </p:cmd>
                                  </p:childTnLst>
                                </p:cTn>
                              </p:par>
                            </p:childTnLst>
                          </p:cTn>
                        </p:par>
                      </p:childTnLst>
                    </p:cTn>
                  </p:par>
                </p:childTnLst>
              </p:cTn>
              <p:nextCondLst>
                <p:cond evt="onClick" delay="0">
                  <p:tgtEl>
                    <p:spTgt spid="19"/>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0F0F0"/>
        </a:solidFill>
        <a:effectLst/>
      </p:bgPr>
    </p:bg>
    <p:spTree>
      <p:nvGrpSpPr>
        <p:cNvPr id="1" name=""/>
        <p:cNvGrpSpPr/>
        <p:nvPr/>
      </p:nvGrpSpPr>
      <p:grpSpPr>
        <a:xfrm>
          <a:off x="0" y="0"/>
          <a:ext cx="0" cy="0"/>
          <a:chOff x="0" y="0"/>
          <a:chExt cx="0" cy="0"/>
        </a:xfrm>
      </p:grpSpPr>
      <p:sp>
        <p:nvSpPr>
          <p:cNvPr id="2" name="AutoShape 2"/>
          <p:cNvSpPr/>
          <p:nvPr/>
        </p:nvSpPr>
        <p:spPr>
          <a:xfrm>
            <a:off x="0" y="0"/>
            <a:ext cx="8613410" cy="10287000"/>
          </a:xfrm>
          <a:prstGeom prst="rect">
            <a:avLst/>
          </a:prstGeom>
          <a:solidFill>
            <a:srgbClr val="25537A"/>
          </a:solidFill>
        </p:spPr>
      </p:sp>
      <p:grpSp>
        <p:nvGrpSpPr>
          <p:cNvPr id="3" name="Group 3"/>
          <p:cNvGrpSpPr/>
          <p:nvPr/>
        </p:nvGrpSpPr>
        <p:grpSpPr>
          <a:xfrm>
            <a:off x="1028700" y="0"/>
            <a:ext cx="63520" cy="10287000"/>
            <a:chOff x="0" y="0"/>
            <a:chExt cx="84693" cy="13716000"/>
          </a:xfrm>
        </p:grpSpPr>
        <p:sp>
          <p:nvSpPr>
            <p:cNvPr id="4" name="AutoShape 4"/>
            <p:cNvSpPr/>
            <p:nvPr/>
          </p:nvSpPr>
          <p:spPr>
            <a:xfrm>
              <a:off x="35961" y="1371600"/>
              <a:ext cx="12770" cy="12344400"/>
            </a:xfrm>
            <a:prstGeom prst="rect">
              <a:avLst/>
            </a:prstGeom>
            <a:solidFill>
              <a:srgbClr val="7294A8"/>
            </a:solidFill>
          </p:spPr>
        </p:sp>
        <p:sp>
          <p:nvSpPr>
            <p:cNvPr id="5" name="AutoShape 5"/>
            <p:cNvSpPr/>
            <p:nvPr/>
          </p:nvSpPr>
          <p:spPr>
            <a:xfrm>
              <a:off x="0" y="0"/>
              <a:ext cx="84693" cy="1649458"/>
            </a:xfrm>
            <a:prstGeom prst="rect">
              <a:avLst/>
            </a:prstGeom>
            <a:solidFill>
              <a:srgbClr val="7294A8"/>
            </a:solidFill>
          </p:spPr>
        </p:sp>
      </p:grpSp>
      <p:grpSp>
        <p:nvGrpSpPr>
          <p:cNvPr id="6" name="Group 6"/>
          <p:cNvGrpSpPr/>
          <p:nvPr/>
        </p:nvGrpSpPr>
        <p:grpSpPr>
          <a:xfrm rot="-10800000">
            <a:off x="1867310" y="9502801"/>
            <a:ext cx="489002" cy="489002"/>
            <a:chOff x="0" y="0"/>
            <a:chExt cx="652003" cy="652003"/>
          </a:xfrm>
        </p:grpSpPr>
        <p:grpSp>
          <p:nvGrpSpPr>
            <p:cNvPr id="7" name="Group 7"/>
            <p:cNvGrpSpPr>
              <a:grpSpLocks noChangeAspect="1"/>
            </p:cNvGrpSpPr>
            <p:nvPr/>
          </p:nvGrpSpPr>
          <p:grpSpPr>
            <a:xfrm rot="-10800000">
              <a:off x="0" y="0"/>
              <a:ext cx="652003" cy="652003"/>
              <a:chOff x="0" y="0"/>
              <a:chExt cx="6355080" cy="6355080"/>
            </a:xfrm>
          </p:grpSpPr>
          <p:sp>
            <p:nvSpPr>
              <p:cNvPr id="8" name="Freeform 8"/>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F0F0F0"/>
              </a:solidFill>
            </p:spPr>
          </p:sp>
        </p:grpSp>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108667" y="108667"/>
              <a:ext cx="434669" cy="434669"/>
            </a:xfrm>
            <a:prstGeom prst="rect">
              <a:avLst/>
            </a:prstGeom>
          </p:spPr>
        </p:pic>
      </p:grpSp>
      <p:grpSp>
        <p:nvGrpSpPr>
          <p:cNvPr id="10" name="Group 10"/>
          <p:cNvGrpSpPr/>
          <p:nvPr/>
        </p:nvGrpSpPr>
        <p:grpSpPr>
          <a:xfrm>
            <a:off x="1092220" y="9502801"/>
            <a:ext cx="489002" cy="489002"/>
            <a:chOff x="0" y="0"/>
            <a:chExt cx="652003" cy="652003"/>
          </a:xfrm>
        </p:grpSpPr>
        <p:grpSp>
          <p:nvGrpSpPr>
            <p:cNvPr id="11" name="Group 11"/>
            <p:cNvGrpSpPr>
              <a:grpSpLocks noChangeAspect="1"/>
            </p:cNvGrpSpPr>
            <p:nvPr/>
          </p:nvGrpSpPr>
          <p:grpSpPr>
            <a:xfrm rot="-10800000">
              <a:off x="0" y="0"/>
              <a:ext cx="652003" cy="652003"/>
              <a:chOff x="0" y="0"/>
              <a:chExt cx="6355080" cy="6355080"/>
            </a:xfrm>
          </p:grpSpPr>
          <p:sp>
            <p:nvSpPr>
              <p:cNvPr id="12" name="Freeform 12"/>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F0F0F0"/>
              </a:solidFill>
            </p:spPr>
          </p:sp>
        </p:grpSp>
        <p:pic>
          <p:nvPicPr>
            <p:cNvPr id="13"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108667" y="108667"/>
              <a:ext cx="434669" cy="434669"/>
            </a:xfrm>
            <a:prstGeom prst="rect">
              <a:avLst/>
            </a:prstGeom>
          </p:spPr>
        </p:pic>
      </p:grpSp>
      <p:pic>
        <p:nvPicPr>
          <p:cNvPr id="14" name="Picture 14"/>
          <p:cNvPicPr>
            <a:picLocks noChangeAspect="1"/>
          </p:cNvPicPr>
          <p:nvPr/>
        </p:nvPicPr>
        <p:blipFill>
          <a:blip r:embed="rId6"/>
          <a:srcRect/>
          <a:stretch>
            <a:fillRect/>
          </a:stretch>
        </p:blipFill>
        <p:spPr>
          <a:xfrm>
            <a:off x="15910644" y="342116"/>
            <a:ext cx="2208311" cy="686584"/>
          </a:xfrm>
          <a:prstGeom prst="rect">
            <a:avLst/>
          </a:prstGeom>
        </p:spPr>
      </p:pic>
      <p:sp>
        <p:nvSpPr>
          <p:cNvPr id="15" name="TextBox 15"/>
          <p:cNvSpPr txBox="1"/>
          <p:nvPr/>
        </p:nvSpPr>
        <p:spPr>
          <a:xfrm>
            <a:off x="1028700" y="2693600"/>
            <a:ext cx="7276690" cy="2190750"/>
          </a:xfrm>
          <a:prstGeom prst="rect">
            <a:avLst/>
          </a:prstGeom>
        </p:spPr>
        <p:txBody>
          <a:bodyPr lIns="0" tIns="0" rIns="0" bIns="0" rtlCol="0" anchor="t">
            <a:spAutoFit/>
          </a:bodyPr>
          <a:lstStyle/>
          <a:p>
            <a:pPr>
              <a:lnSpc>
                <a:spcPts val="8250"/>
              </a:lnSpc>
            </a:pPr>
            <a:r>
              <a:rPr lang="en-US" sz="7500" spc="75">
                <a:solidFill>
                  <a:srgbClr val="F0F0F0"/>
                </a:solidFill>
                <a:latin typeface="Telegraf"/>
              </a:rPr>
              <a:t>Medical Record Protection</a:t>
            </a:r>
          </a:p>
        </p:txBody>
      </p:sp>
      <p:sp>
        <p:nvSpPr>
          <p:cNvPr id="16" name="TextBox 16"/>
          <p:cNvSpPr txBox="1"/>
          <p:nvPr/>
        </p:nvSpPr>
        <p:spPr>
          <a:xfrm>
            <a:off x="9144000" y="1555757"/>
            <a:ext cx="8603481" cy="7772400"/>
          </a:xfrm>
          <a:prstGeom prst="rect">
            <a:avLst/>
          </a:prstGeom>
        </p:spPr>
        <p:txBody>
          <a:bodyPr lIns="0" tIns="0" rIns="0" bIns="0" rtlCol="0" anchor="t">
            <a:spAutoFit/>
          </a:bodyPr>
          <a:lstStyle/>
          <a:p>
            <a:pPr>
              <a:lnSpc>
                <a:spcPts val="3878"/>
              </a:lnSpc>
            </a:pPr>
            <a:r>
              <a:rPr lang="en-US" sz="3232" spc="129">
                <a:solidFill>
                  <a:srgbClr val="254E72"/>
                </a:solidFill>
                <a:latin typeface="Assistant Regular Bold"/>
              </a:rPr>
              <a:t>The HIPAA security rule requires that providers set up administrative, physical and technical safe-gaurds to protect electronic health information. </a:t>
            </a:r>
          </a:p>
          <a:p>
            <a:pPr>
              <a:lnSpc>
                <a:spcPts val="3878"/>
              </a:lnSpc>
            </a:pPr>
            <a:r>
              <a:rPr lang="en-US" sz="3232" spc="129">
                <a:solidFill>
                  <a:srgbClr val="254E72"/>
                </a:solidFill>
                <a:latin typeface="Assistant Regular Bold"/>
              </a:rPr>
              <a:t>HIPAA guidelines on telemedicine are contained within the HIPAA Security Rule</a:t>
            </a:r>
          </a:p>
          <a:p>
            <a:pPr marL="697861" lvl="1" indent="-348931">
              <a:lnSpc>
                <a:spcPts val="3878"/>
              </a:lnSpc>
              <a:buFont typeface="Arial"/>
              <a:buChar char="•"/>
            </a:pPr>
            <a:r>
              <a:rPr lang="en-US" sz="3232" spc="129">
                <a:solidFill>
                  <a:srgbClr val="254E72"/>
                </a:solidFill>
                <a:latin typeface="Assistant Regular Bold"/>
              </a:rPr>
              <a:t>only authorized individuals should have access to electronic health information (ePHI)</a:t>
            </a:r>
          </a:p>
          <a:p>
            <a:pPr marL="697861" lvl="1" indent="-348931">
              <a:lnSpc>
                <a:spcPts val="3878"/>
              </a:lnSpc>
              <a:buFont typeface="Arial"/>
              <a:buChar char="•"/>
            </a:pPr>
            <a:r>
              <a:rPr lang="en-US" sz="3232" spc="129">
                <a:solidFill>
                  <a:srgbClr val="254E72"/>
                </a:solidFill>
                <a:latin typeface="Assistant Regular Bold"/>
              </a:rPr>
              <a:t>a secure system</a:t>
            </a:r>
          </a:p>
          <a:p>
            <a:pPr marL="697861" lvl="1" indent="-348931">
              <a:lnSpc>
                <a:spcPts val="3878"/>
              </a:lnSpc>
              <a:buFont typeface="Arial"/>
              <a:buChar char="•"/>
            </a:pPr>
            <a:r>
              <a:rPr lang="en-US" sz="3232" spc="129">
                <a:solidFill>
                  <a:srgbClr val="254E72"/>
                </a:solidFill>
                <a:latin typeface="Assistant Regular Bold"/>
              </a:rPr>
              <a:t>a monitoring system to prevent breaches</a:t>
            </a:r>
          </a:p>
          <a:p>
            <a:pPr>
              <a:lnSpc>
                <a:spcPts val="3878"/>
              </a:lnSpc>
            </a:pPr>
            <a:r>
              <a:rPr lang="en-US" sz="3232" spc="129">
                <a:solidFill>
                  <a:srgbClr val="254E72"/>
                </a:solidFill>
                <a:latin typeface="Assistant Regular Bold"/>
              </a:rPr>
              <a:t>Things that help</a:t>
            </a:r>
          </a:p>
          <a:p>
            <a:pPr marL="697861" lvl="1" indent="-348931">
              <a:lnSpc>
                <a:spcPts val="3878"/>
              </a:lnSpc>
              <a:buFont typeface="Arial"/>
              <a:buChar char="•"/>
            </a:pPr>
            <a:r>
              <a:rPr lang="en-US" sz="3232" spc="129">
                <a:solidFill>
                  <a:srgbClr val="254E72"/>
                </a:solidFill>
                <a:latin typeface="Assistant Regular Bold"/>
              </a:rPr>
              <a:t>strong password rules or multi-factor authentication</a:t>
            </a:r>
          </a:p>
          <a:p>
            <a:pPr marL="697861" lvl="1" indent="-348931">
              <a:lnSpc>
                <a:spcPts val="3878"/>
              </a:lnSpc>
              <a:buFont typeface="Arial"/>
              <a:buChar char="•"/>
            </a:pPr>
            <a:r>
              <a:rPr lang="en-US" sz="3232" spc="129">
                <a:solidFill>
                  <a:srgbClr val="254E72"/>
                </a:solidFill>
                <a:latin typeface="Assistant Regular Bold"/>
              </a:rPr>
              <a:t>encrypted storage</a:t>
            </a:r>
          </a:p>
          <a:p>
            <a:pPr marL="697861" lvl="1" indent="-348931">
              <a:lnSpc>
                <a:spcPts val="3878"/>
              </a:lnSpc>
              <a:buFont typeface="Arial"/>
              <a:buChar char="•"/>
            </a:pPr>
            <a:r>
              <a:rPr lang="en-US" sz="3232" spc="129">
                <a:solidFill>
                  <a:srgbClr val="254E72"/>
                </a:solidFill>
                <a:latin typeface="Assistant Regular Bold"/>
              </a:rPr>
              <a:t>an audient trial on changes</a:t>
            </a:r>
          </a:p>
        </p:txBody>
      </p:sp>
      <p:pic>
        <p:nvPicPr>
          <p:cNvPr id="17" name="Introduction to HIPAA Compliance, Legal Aspects, and Ethical Considerations copy 5" descr="Introduction to HIPAA Compliance, Legal Aspects, and Ethical Considerations copy 5">
            <a:hlinkClick r:id="" action="ppaction://media"/>
            <a:extLst>
              <a:ext uri="{FF2B5EF4-FFF2-40B4-BE49-F238E27FC236}">
                <a16:creationId xmlns:a16="http://schemas.microsoft.com/office/drawing/2014/main" id="{3DE5C076-47FE-804C-B0B5-D1AFA3497979}"/>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0" y="0"/>
            <a:ext cx="18288000" cy="10287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200"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7"/>
                </p:tgtEl>
              </p:cMediaNode>
            </p:video>
            <p:seq concurrent="1" nextAc="seek">
              <p:cTn id="8" restart="whenNotActive" fill="hold" evtFilter="cancelBubble" nodeType="interactiveSeq">
                <p:stCondLst>
                  <p:cond evt="onClick" delay="0">
                    <p:tgtEl>
                      <p:spTgt spid="1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7"/>
                                        </p:tgtEl>
                                      </p:cBhvr>
                                    </p:cmd>
                                  </p:childTnLst>
                                </p:cTn>
                              </p:par>
                            </p:childTnLst>
                          </p:cTn>
                        </p:par>
                      </p:childTnLst>
                    </p:cTn>
                  </p:par>
                </p:childTnLst>
              </p:cTn>
              <p:nextCondLst>
                <p:cond evt="onClick" delay="0">
                  <p:tgtEl>
                    <p:spTgt spid="17"/>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0F0F0"/>
        </a:solidFill>
        <a:effectLst/>
      </p:bgPr>
    </p:bg>
    <p:spTree>
      <p:nvGrpSpPr>
        <p:cNvPr id="1" name=""/>
        <p:cNvGrpSpPr/>
        <p:nvPr/>
      </p:nvGrpSpPr>
      <p:grpSpPr>
        <a:xfrm>
          <a:off x="0" y="0"/>
          <a:ext cx="0" cy="0"/>
          <a:chOff x="0" y="0"/>
          <a:chExt cx="0" cy="0"/>
        </a:xfrm>
      </p:grpSpPr>
      <p:sp>
        <p:nvSpPr>
          <p:cNvPr id="2" name="AutoShape 2"/>
          <p:cNvSpPr/>
          <p:nvPr/>
        </p:nvSpPr>
        <p:spPr>
          <a:xfrm>
            <a:off x="0" y="0"/>
            <a:ext cx="18288000" cy="2541920"/>
          </a:xfrm>
          <a:prstGeom prst="rect">
            <a:avLst/>
          </a:prstGeom>
          <a:solidFill>
            <a:srgbClr val="7294A8"/>
          </a:solidFill>
        </p:spPr>
      </p:sp>
      <p:grpSp>
        <p:nvGrpSpPr>
          <p:cNvPr id="3" name="Group 3"/>
          <p:cNvGrpSpPr/>
          <p:nvPr/>
        </p:nvGrpSpPr>
        <p:grpSpPr>
          <a:xfrm>
            <a:off x="1028700" y="0"/>
            <a:ext cx="63520" cy="10287000"/>
            <a:chOff x="0" y="0"/>
            <a:chExt cx="84693" cy="13716000"/>
          </a:xfrm>
        </p:grpSpPr>
        <p:sp>
          <p:nvSpPr>
            <p:cNvPr id="4" name="AutoShape 4"/>
            <p:cNvSpPr/>
            <p:nvPr/>
          </p:nvSpPr>
          <p:spPr>
            <a:xfrm>
              <a:off x="35961" y="1371600"/>
              <a:ext cx="12770" cy="12344400"/>
            </a:xfrm>
            <a:prstGeom prst="rect">
              <a:avLst/>
            </a:prstGeom>
            <a:solidFill>
              <a:srgbClr val="25537A"/>
            </a:solidFill>
          </p:spPr>
        </p:sp>
        <p:sp>
          <p:nvSpPr>
            <p:cNvPr id="5" name="AutoShape 5"/>
            <p:cNvSpPr/>
            <p:nvPr/>
          </p:nvSpPr>
          <p:spPr>
            <a:xfrm>
              <a:off x="0" y="0"/>
              <a:ext cx="84693" cy="1649458"/>
            </a:xfrm>
            <a:prstGeom prst="rect">
              <a:avLst/>
            </a:prstGeom>
            <a:solidFill>
              <a:srgbClr val="25537A"/>
            </a:solidFill>
          </p:spPr>
        </p:sp>
      </p:grpSp>
      <p:grpSp>
        <p:nvGrpSpPr>
          <p:cNvPr id="6" name="Group 6"/>
          <p:cNvGrpSpPr/>
          <p:nvPr/>
        </p:nvGrpSpPr>
        <p:grpSpPr>
          <a:xfrm rot="-10800000">
            <a:off x="17259300" y="1273201"/>
            <a:ext cx="489002" cy="489002"/>
            <a:chOff x="0" y="0"/>
            <a:chExt cx="652003" cy="652003"/>
          </a:xfrm>
        </p:grpSpPr>
        <p:grpSp>
          <p:nvGrpSpPr>
            <p:cNvPr id="7" name="Group 7"/>
            <p:cNvGrpSpPr>
              <a:grpSpLocks noChangeAspect="1"/>
            </p:cNvGrpSpPr>
            <p:nvPr/>
          </p:nvGrpSpPr>
          <p:grpSpPr>
            <a:xfrm rot="-10800000">
              <a:off x="0" y="0"/>
              <a:ext cx="652003" cy="652003"/>
              <a:chOff x="0" y="0"/>
              <a:chExt cx="6355080" cy="6355080"/>
            </a:xfrm>
          </p:grpSpPr>
          <p:sp>
            <p:nvSpPr>
              <p:cNvPr id="8" name="Freeform 8"/>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25537A"/>
              </a:solidFill>
            </p:spPr>
          </p:sp>
        </p:grpSp>
        <p:pic>
          <p:nvPicPr>
            <p:cNvPr id="9"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08667" y="108667"/>
              <a:ext cx="434669" cy="434669"/>
            </a:xfrm>
            <a:prstGeom prst="rect">
              <a:avLst/>
            </a:prstGeom>
          </p:spPr>
        </p:pic>
      </p:grpSp>
      <p:grpSp>
        <p:nvGrpSpPr>
          <p:cNvPr id="10" name="Group 10"/>
          <p:cNvGrpSpPr/>
          <p:nvPr/>
        </p:nvGrpSpPr>
        <p:grpSpPr>
          <a:xfrm>
            <a:off x="16525796" y="1273201"/>
            <a:ext cx="489002" cy="489002"/>
            <a:chOff x="0" y="0"/>
            <a:chExt cx="652003" cy="652003"/>
          </a:xfrm>
        </p:grpSpPr>
        <p:grpSp>
          <p:nvGrpSpPr>
            <p:cNvPr id="11" name="Group 11"/>
            <p:cNvGrpSpPr>
              <a:grpSpLocks noChangeAspect="1"/>
            </p:cNvGrpSpPr>
            <p:nvPr/>
          </p:nvGrpSpPr>
          <p:grpSpPr>
            <a:xfrm rot="-10800000">
              <a:off x="0" y="0"/>
              <a:ext cx="652003" cy="652003"/>
              <a:chOff x="0" y="0"/>
              <a:chExt cx="6355080" cy="6355080"/>
            </a:xfrm>
          </p:grpSpPr>
          <p:sp>
            <p:nvSpPr>
              <p:cNvPr id="12" name="Freeform 12"/>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25537A"/>
              </a:solidFill>
            </p:spPr>
          </p:sp>
        </p:grpSp>
        <p:pic>
          <p:nvPicPr>
            <p:cNvPr id="13" name="Picture 1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08667" y="108667"/>
              <a:ext cx="434669" cy="434669"/>
            </a:xfrm>
            <a:prstGeom prst="rect">
              <a:avLst/>
            </a:prstGeom>
          </p:spPr>
        </p:pic>
      </p:grpSp>
      <p:pic>
        <p:nvPicPr>
          <p:cNvPr id="14" name="Picture 14"/>
          <p:cNvPicPr>
            <a:picLocks noChangeAspect="1"/>
          </p:cNvPicPr>
          <p:nvPr/>
        </p:nvPicPr>
        <p:blipFill>
          <a:blip r:embed="rId4"/>
          <a:srcRect/>
          <a:stretch>
            <a:fillRect/>
          </a:stretch>
        </p:blipFill>
        <p:spPr>
          <a:xfrm>
            <a:off x="15910644" y="342116"/>
            <a:ext cx="2208311" cy="686584"/>
          </a:xfrm>
          <a:prstGeom prst="rect">
            <a:avLst/>
          </a:prstGeom>
        </p:spPr>
      </p:pic>
      <p:sp>
        <p:nvSpPr>
          <p:cNvPr id="15" name="TextBox 15"/>
          <p:cNvSpPr txBox="1"/>
          <p:nvPr/>
        </p:nvSpPr>
        <p:spPr>
          <a:xfrm>
            <a:off x="1623317" y="998907"/>
            <a:ext cx="13422707" cy="1028065"/>
          </a:xfrm>
          <a:prstGeom prst="rect">
            <a:avLst/>
          </a:prstGeom>
        </p:spPr>
        <p:txBody>
          <a:bodyPr lIns="0" tIns="0" rIns="0" bIns="0" rtlCol="0" anchor="t">
            <a:spAutoFit/>
          </a:bodyPr>
          <a:lstStyle/>
          <a:p>
            <a:pPr>
              <a:lnSpc>
                <a:spcPts val="7370"/>
              </a:lnSpc>
            </a:pPr>
            <a:r>
              <a:rPr lang="en-US" sz="6700" spc="67">
                <a:solidFill>
                  <a:srgbClr val="25537A"/>
                </a:solidFill>
                <a:latin typeface="Telegraf"/>
              </a:rPr>
              <a:t>Response Methods for Breaches</a:t>
            </a:r>
          </a:p>
        </p:txBody>
      </p:sp>
      <p:sp>
        <p:nvSpPr>
          <p:cNvPr id="16" name="AutoShape 16"/>
          <p:cNvSpPr/>
          <p:nvPr/>
        </p:nvSpPr>
        <p:spPr>
          <a:xfrm>
            <a:off x="5430650" y="3065405"/>
            <a:ext cx="7426701" cy="1441774"/>
          </a:xfrm>
          <a:prstGeom prst="rect">
            <a:avLst/>
          </a:prstGeom>
          <a:solidFill>
            <a:srgbClr val="25537A"/>
          </a:solidFill>
        </p:spPr>
      </p:sp>
      <p:sp>
        <p:nvSpPr>
          <p:cNvPr id="17" name="AutoShape 17"/>
          <p:cNvSpPr/>
          <p:nvPr/>
        </p:nvSpPr>
        <p:spPr>
          <a:xfrm>
            <a:off x="5430650" y="4848732"/>
            <a:ext cx="7426701" cy="924027"/>
          </a:xfrm>
          <a:prstGeom prst="rect">
            <a:avLst/>
          </a:prstGeom>
          <a:solidFill>
            <a:srgbClr val="25537A"/>
          </a:solidFill>
        </p:spPr>
      </p:sp>
      <p:sp>
        <p:nvSpPr>
          <p:cNvPr id="18" name="AutoShape 18"/>
          <p:cNvSpPr/>
          <p:nvPr/>
        </p:nvSpPr>
        <p:spPr>
          <a:xfrm>
            <a:off x="5430650" y="6207402"/>
            <a:ext cx="7426701" cy="1497462"/>
          </a:xfrm>
          <a:prstGeom prst="rect">
            <a:avLst/>
          </a:prstGeom>
          <a:solidFill>
            <a:srgbClr val="25537A"/>
          </a:solidFill>
        </p:spPr>
      </p:sp>
      <p:sp>
        <p:nvSpPr>
          <p:cNvPr id="19" name="TextBox 19"/>
          <p:cNvSpPr txBox="1"/>
          <p:nvPr/>
        </p:nvSpPr>
        <p:spPr>
          <a:xfrm>
            <a:off x="5773697" y="3188359"/>
            <a:ext cx="6676264" cy="1058252"/>
          </a:xfrm>
          <a:prstGeom prst="rect">
            <a:avLst/>
          </a:prstGeom>
        </p:spPr>
        <p:txBody>
          <a:bodyPr lIns="0" tIns="0" rIns="0" bIns="0" rtlCol="0" anchor="t">
            <a:spAutoFit/>
          </a:bodyPr>
          <a:lstStyle/>
          <a:p>
            <a:pPr algn="ctr">
              <a:lnSpc>
                <a:spcPts val="4169"/>
              </a:lnSpc>
            </a:pPr>
            <a:r>
              <a:rPr lang="en-US" sz="3474" spc="138">
                <a:solidFill>
                  <a:srgbClr val="F0F0F0"/>
                </a:solidFill>
                <a:latin typeface="Assistant Regular Bold"/>
              </a:rPr>
              <a:t>Data back-up and continuous review - how?</a:t>
            </a:r>
          </a:p>
        </p:txBody>
      </p:sp>
      <p:sp>
        <p:nvSpPr>
          <p:cNvPr id="20" name="TextBox 20"/>
          <p:cNvSpPr txBox="1"/>
          <p:nvPr/>
        </p:nvSpPr>
        <p:spPr>
          <a:xfrm>
            <a:off x="5773697" y="4970229"/>
            <a:ext cx="6676264" cy="523611"/>
          </a:xfrm>
          <a:prstGeom prst="rect">
            <a:avLst/>
          </a:prstGeom>
        </p:spPr>
        <p:txBody>
          <a:bodyPr lIns="0" tIns="0" rIns="0" bIns="0" rtlCol="0" anchor="t">
            <a:spAutoFit/>
          </a:bodyPr>
          <a:lstStyle/>
          <a:p>
            <a:pPr algn="ctr">
              <a:lnSpc>
                <a:spcPts val="4174"/>
              </a:lnSpc>
            </a:pPr>
            <a:r>
              <a:rPr lang="en-US" sz="3478" spc="139">
                <a:solidFill>
                  <a:srgbClr val="F0F0F0"/>
                </a:solidFill>
                <a:latin typeface="Assistant Regular Bold"/>
              </a:rPr>
              <a:t>Security response team - who?</a:t>
            </a:r>
          </a:p>
        </p:txBody>
      </p:sp>
      <p:sp>
        <p:nvSpPr>
          <p:cNvPr id="21" name="TextBox 21"/>
          <p:cNvSpPr txBox="1"/>
          <p:nvPr/>
        </p:nvSpPr>
        <p:spPr>
          <a:xfrm>
            <a:off x="5773697" y="6429048"/>
            <a:ext cx="6676264" cy="1047222"/>
          </a:xfrm>
          <a:prstGeom prst="rect">
            <a:avLst/>
          </a:prstGeom>
        </p:spPr>
        <p:txBody>
          <a:bodyPr lIns="0" tIns="0" rIns="0" bIns="0" rtlCol="0" anchor="t">
            <a:spAutoFit/>
          </a:bodyPr>
          <a:lstStyle/>
          <a:p>
            <a:pPr algn="ctr">
              <a:lnSpc>
                <a:spcPts val="4174"/>
              </a:lnSpc>
            </a:pPr>
            <a:r>
              <a:rPr lang="en-US" sz="3478" spc="139">
                <a:solidFill>
                  <a:srgbClr val="F0F0F0"/>
                </a:solidFill>
                <a:latin typeface="Assistant Regular Bold"/>
              </a:rPr>
              <a:t>Cybersecurity insurance - who is protecting you and how?</a:t>
            </a:r>
          </a:p>
        </p:txBody>
      </p:sp>
      <p:sp>
        <p:nvSpPr>
          <p:cNvPr id="22" name="AutoShape 22"/>
          <p:cNvSpPr/>
          <p:nvPr/>
        </p:nvSpPr>
        <p:spPr>
          <a:xfrm>
            <a:off x="5430650" y="8217167"/>
            <a:ext cx="7426701" cy="1514894"/>
          </a:xfrm>
          <a:prstGeom prst="rect">
            <a:avLst/>
          </a:prstGeom>
          <a:solidFill>
            <a:srgbClr val="25537A"/>
          </a:solidFill>
        </p:spPr>
      </p:sp>
      <p:sp>
        <p:nvSpPr>
          <p:cNvPr id="23" name="TextBox 23"/>
          <p:cNvSpPr txBox="1"/>
          <p:nvPr/>
        </p:nvSpPr>
        <p:spPr>
          <a:xfrm>
            <a:off x="5773697" y="8438813"/>
            <a:ext cx="6676264" cy="1047222"/>
          </a:xfrm>
          <a:prstGeom prst="rect">
            <a:avLst/>
          </a:prstGeom>
        </p:spPr>
        <p:txBody>
          <a:bodyPr lIns="0" tIns="0" rIns="0" bIns="0" rtlCol="0" anchor="t">
            <a:spAutoFit/>
          </a:bodyPr>
          <a:lstStyle/>
          <a:p>
            <a:pPr algn="ctr">
              <a:lnSpc>
                <a:spcPts val="4174"/>
              </a:lnSpc>
            </a:pPr>
            <a:r>
              <a:rPr lang="en-US" sz="3478" spc="139">
                <a:solidFill>
                  <a:srgbClr val="F0F0F0"/>
                </a:solidFill>
                <a:latin typeface="Assistant Regular Bold"/>
              </a:rPr>
              <a:t>Public relations - how are breaches communicated</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0F0F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5550" b="5550"/>
          <a:stretch>
            <a:fillRect/>
          </a:stretch>
        </p:blipFill>
        <p:spPr>
          <a:xfrm>
            <a:off x="0" y="0"/>
            <a:ext cx="8672741" cy="5143500"/>
          </a:xfrm>
          <a:prstGeom prst="rect">
            <a:avLst/>
          </a:prstGeom>
        </p:spPr>
      </p:pic>
      <p:sp>
        <p:nvSpPr>
          <p:cNvPr id="3" name="AutoShape 3"/>
          <p:cNvSpPr/>
          <p:nvPr/>
        </p:nvSpPr>
        <p:spPr>
          <a:xfrm>
            <a:off x="0" y="5143500"/>
            <a:ext cx="8672741" cy="5143500"/>
          </a:xfrm>
          <a:prstGeom prst="rect">
            <a:avLst/>
          </a:prstGeom>
          <a:solidFill>
            <a:srgbClr val="7294A8"/>
          </a:solidFill>
        </p:spPr>
      </p:sp>
      <p:grpSp>
        <p:nvGrpSpPr>
          <p:cNvPr id="4" name="Group 4"/>
          <p:cNvGrpSpPr/>
          <p:nvPr/>
        </p:nvGrpSpPr>
        <p:grpSpPr>
          <a:xfrm>
            <a:off x="371075" y="0"/>
            <a:ext cx="63520" cy="10287000"/>
            <a:chOff x="0" y="0"/>
            <a:chExt cx="84693" cy="13716000"/>
          </a:xfrm>
        </p:grpSpPr>
        <p:sp>
          <p:nvSpPr>
            <p:cNvPr id="5" name="AutoShape 5"/>
            <p:cNvSpPr/>
            <p:nvPr/>
          </p:nvSpPr>
          <p:spPr>
            <a:xfrm>
              <a:off x="35961" y="1371600"/>
              <a:ext cx="12770" cy="12344400"/>
            </a:xfrm>
            <a:prstGeom prst="rect">
              <a:avLst/>
            </a:prstGeom>
            <a:solidFill>
              <a:srgbClr val="25537A"/>
            </a:solidFill>
          </p:spPr>
        </p:sp>
        <p:sp>
          <p:nvSpPr>
            <p:cNvPr id="6" name="AutoShape 6"/>
            <p:cNvSpPr/>
            <p:nvPr/>
          </p:nvSpPr>
          <p:spPr>
            <a:xfrm>
              <a:off x="0" y="0"/>
              <a:ext cx="84693" cy="1649458"/>
            </a:xfrm>
            <a:prstGeom prst="rect">
              <a:avLst/>
            </a:prstGeom>
            <a:solidFill>
              <a:srgbClr val="25537A"/>
            </a:solidFill>
          </p:spPr>
        </p:sp>
      </p:grpSp>
      <p:grpSp>
        <p:nvGrpSpPr>
          <p:cNvPr id="7" name="Group 7"/>
          <p:cNvGrpSpPr/>
          <p:nvPr/>
        </p:nvGrpSpPr>
        <p:grpSpPr>
          <a:xfrm rot="-10800000">
            <a:off x="17444626" y="9583985"/>
            <a:ext cx="489002" cy="489002"/>
            <a:chOff x="0" y="0"/>
            <a:chExt cx="652003" cy="652003"/>
          </a:xfrm>
        </p:grpSpPr>
        <p:grpSp>
          <p:nvGrpSpPr>
            <p:cNvPr id="8" name="Group 8"/>
            <p:cNvGrpSpPr>
              <a:grpSpLocks noChangeAspect="1"/>
            </p:cNvGrpSpPr>
            <p:nvPr/>
          </p:nvGrpSpPr>
          <p:grpSpPr>
            <a:xfrm rot="-10800000">
              <a:off x="0" y="0"/>
              <a:ext cx="652003" cy="652003"/>
              <a:chOff x="0" y="0"/>
              <a:chExt cx="6355080" cy="6355080"/>
            </a:xfrm>
          </p:grpSpPr>
          <p:sp>
            <p:nvSpPr>
              <p:cNvPr id="9" name="Freeform 9"/>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25537A"/>
              </a:solidFill>
            </p:spPr>
          </p:sp>
        </p:grpSp>
        <p:pic>
          <p:nvPicPr>
            <p:cNvPr id="10" name="Picture 10"/>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108667" y="108667"/>
              <a:ext cx="434669" cy="434669"/>
            </a:xfrm>
            <a:prstGeom prst="rect">
              <a:avLst/>
            </a:prstGeom>
          </p:spPr>
        </p:pic>
      </p:grpSp>
      <p:grpSp>
        <p:nvGrpSpPr>
          <p:cNvPr id="11" name="Group 11"/>
          <p:cNvGrpSpPr/>
          <p:nvPr/>
        </p:nvGrpSpPr>
        <p:grpSpPr>
          <a:xfrm>
            <a:off x="16584972" y="9583985"/>
            <a:ext cx="489002" cy="489002"/>
            <a:chOff x="0" y="0"/>
            <a:chExt cx="652003" cy="652003"/>
          </a:xfrm>
        </p:grpSpPr>
        <p:grpSp>
          <p:nvGrpSpPr>
            <p:cNvPr id="12" name="Group 12"/>
            <p:cNvGrpSpPr>
              <a:grpSpLocks noChangeAspect="1"/>
            </p:cNvGrpSpPr>
            <p:nvPr/>
          </p:nvGrpSpPr>
          <p:grpSpPr>
            <a:xfrm rot="-10800000">
              <a:off x="0" y="0"/>
              <a:ext cx="652003" cy="652003"/>
              <a:chOff x="0" y="0"/>
              <a:chExt cx="6355080" cy="6355080"/>
            </a:xfrm>
          </p:grpSpPr>
          <p:sp>
            <p:nvSpPr>
              <p:cNvPr id="13" name="Freeform 13"/>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25537A"/>
              </a:solidFill>
            </p:spPr>
          </p:sp>
        </p:grpSp>
        <p:pic>
          <p:nvPicPr>
            <p:cNvPr id="14" name="Picture 1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108667" y="108667"/>
              <a:ext cx="434669" cy="434669"/>
            </a:xfrm>
            <a:prstGeom prst="rect">
              <a:avLst/>
            </a:prstGeom>
          </p:spPr>
        </p:pic>
      </p:grpSp>
      <p:sp>
        <p:nvSpPr>
          <p:cNvPr id="15" name="TextBox 15"/>
          <p:cNvSpPr txBox="1"/>
          <p:nvPr/>
        </p:nvSpPr>
        <p:spPr>
          <a:xfrm>
            <a:off x="861856" y="6211969"/>
            <a:ext cx="6949029" cy="3238500"/>
          </a:xfrm>
          <a:prstGeom prst="rect">
            <a:avLst/>
          </a:prstGeom>
        </p:spPr>
        <p:txBody>
          <a:bodyPr lIns="0" tIns="0" rIns="0" bIns="0" rtlCol="0" anchor="t">
            <a:spAutoFit/>
          </a:bodyPr>
          <a:lstStyle/>
          <a:p>
            <a:pPr>
              <a:lnSpc>
                <a:spcPts val="8250"/>
              </a:lnSpc>
            </a:pPr>
            <a:r>
              <a:rPr lang="en-US" sz="7500" spc="75">
                <a:solidFill>
                  <a:srgbClr val="25537A"/>
                </a:solidFill>
                <a:latin typeface="Telegraf"/>
              </a:rPr>
              <a:t>Identification and Informed Consent</a:t>
            </a:r>
          </a:p>
        </p:txBody>
      </p:sp>
      <p:pic>
        <p:nvPicPr>
          <p:cNvPr id="16" name="Picture 16"/>
          <p:cNvPicPr>
            <a:picLocks noChangeAspect="1"/>
          </p:cNvPicPr>
          <p:nvPr/>
        </p:nvPicPr>
        <p:blipFill>
          <a:blip r:embed="rId5"/>
          <a:srcRect/>
          <a:stretch>
            <a:fillRect/>
          </a:stretch>
        </p:blipFill>
        <p:spPr>
          <a:xfrm>
            <a:off x="15910644" y="300253"/>
            <a:ext cx="2208311" cy="686584"/>
          </a:xfrm>
          <a:prstGeom prst="rect">
            <a:avLst/>
          </a:prstGeom>
        </p:spPr>
      </p:pic>
      <p:sp>
        <p:nvSpPr>
          <p:cNvPr id="17" name="AutoShape 17"/>
          <p:cNvSpPr/>
          <p:nvPr/>
        </p:nvSpPr>
        <p:spPr>
          <a:xfrm>
            <a:off x="10281390" y="1398444"/>
            <a:ext cx="6792584" cy="1676754"/>
          </a:xfrm>
          <a:prstGeom prst="rect">
            <a:avLst/>
          </a:prstGeom>
          <a:solidFill>
            <a:srgbClr val="25537A"/>
          </a:solidFill>
        </p:spPr>
      </p:sp>
      <p:sp>
        <p:nvSpPr>
          <p:cNvPr id="18" name="TextBox 18"/>
          <p:cNvSpPr txBox="1"/>
          <p:nvPr/>
        </p:nvSpPr>
        <p:spPr>
          <a:xfrm>
            <a:off x="10615500" y="1675372"/>
            <a:ext cx="6279588" cy="1122899"/>
          </a:xfrm>
          <a:prstGeom prst="rect">
            <a:avLst/>
          </a:prstGeom>
        </p:spPr>
        <p:txBody>
          <a:bodyPr lIns="0" tIns="0" rIns="0" bIns="0" rtlCol="0" anchor="t">
            <a:spAutoFit/>
          </a:bodyPr>
          <a:lstStyle/>
          <a:p>
            <a:pPr algn="ctr">
              <a:lnSpc>
                <a:spcPts val="4488"/>
              </a:lnSpc>
            </a:pPr>
            <a:r>
              <a:rPr lang="en-US" sz="3740" spc="149">
                <a:solidFill>
                  <a:srgbClr val="F0F0F0"/>
                </a:solidFill>
                <a:latin typeface="Assistant Regular Bold"/>
              </a:rPr>
              <a:t>Who is in the room and do they all need to be there?</a:t>
            </a:r>
          </a:p>
        </p:txBody>
      </p:sp>
      <p:sp>
        <p:nvSpPr>
          <p:cNvPr id="19" name="AutoShape 19"/>
          <p:cNvSpPr/>
          <p:nvPr/>
        </p:nvSpPr>
        <p:spPr>
          <a:xfrm>
            <a:off x="10281390" y="3433267"/>
            <a:ext cx="6792584" cy="1658958"/>
          </a:xfrm>
          <a:prstGeom prst="rect">
            <a:avLst/>
          </a:prstGeom>
          <a:solidFill>
            <a:srgbClr val="25537A"/>
          </a:solidFill>
        </p:spPr>
      </p:sp>
      <p:sp>
        <p:nvSpPr>
          <p:cNvPr id="20" name="TextBox 20"/>
          <p:cNvSpPr txBox="1"/>
          <p:nvPr/>
        </p:nvSpPr>
        <p:spPr>
          <a:xfrm>
            <a:off x="10655891" y="3701296"/>
            <a:ext cx="6043582" cy="1122899"/>
          </a:xfrm>
          <a:prstGeom prst="rect">
            <a:avLst/>
          </a:prstGeom>
        </p:spPr>
        <p:txBody>
          <a:bodyPr lIns="0" tIns="0" rIns="0" bIns="0" rtlCol="0" anchor="t">
            <a:spAutoFit/>
          </a:bodyPr>
          <a:lstStyle/>
          <a:p>
            <a:pPr algn="ctr">
              <a:lnSpc>
                <a:spcPts val="4488"/>
              </a:lnSpc>
            </a:pPr>
            <a:r>
              <a:rPr lang="en-US" sz="3740" spc="149">
                <a:solidFill>
                  <a:srgbClr val="F0F0F0"/>
                </a:solidFill>
                <a:latin typeface="Assistant Regular Bold"/>
              </a:rPr>
              <a:t>Everyone needs to identify themselves and their role.</a:t>
            </a:r>
          </a:p>
        </p:txBody>
      </p:sp>
      <p:sp>
        <p:nvSpPr>
          <p:cNvPr id="21" name="AutoShape 21"/>
          <p:cNvSpPr/>
          <p:nvPr/>
        </p:nvSpPr>
        <p:spPr>
          <a:xfrm>
            <a:off x="10281390" y="5418775"/>
            <a:ext cx="6792584" cy="1621027"/>
          </a:xfrm>
          <a:prstGeom prst="rect">
            <a:avLst/>
          </a:prstGeom>
          <a:solidFill>
            <a:srgbClr val="25537A"/>
          </a:solidFill>
        </p:spPr>
      </p:sp>
      <p:sp>
        <p:nvSpPr>
          <p:cNvPr id="22" name="TextBox 22"/>
          <p:cNvSpPr txBox="1"/>
          <p:nvPr/>
        </p:nvSpPr>
        <p:spPr>
          <a:xfrm>
            <a:off x="10713307" y="5667840"/>
            <a:ext cx="6083973" cy="1122899"/>
          </a:xfrm>
          <a:prstGeom prst="rect">
            <a:avLst/>
          </a:prstGeom>
        </p:spPr>
        <p:txBody>
          <a:bodyPr lIns="0" tIns="0" rIns="0" bIns="0" rtlCol="0" anchor="t">
            <a:spAutoFit/>
          </a:bodyPr>
          <a:lstStyle/>
          <a:p>
            <a:pPr algn="ctr">
              <a:lnSpc>
                <a:spcPts val="4488"/>
              </a:lnSpc>
            </a:pPr>
            <a:r>
              <a:rPr lang="en-US" sz="3740" spc="149">
                <a:solidFill>
                  <a:srgbClr val="F0F0F0"/>
                </a:solidFill>
                <a:latin typeface="Assistant Regular Bold"/>
              </a:rPr>
              <a:t>Make sure your technology is HIPAA Compliant</a:t>
            </a:r>
          </a:p>
        </p:txBody>
      </p:sp>
      <p:sp>
        <p:nvSpPr>
          <p:cNvPr id="23" name="AutoShape 23"/>
          <p:cNvSpPr/>
          <p:nvPr/>
        </p:nvSpPr>
        <p:spPr>
          <a:xfrm>
            <a:off x="10281390" y="7381999"/>
            <a:ext cx="6792584" cy="1876301"/>
          </a:xfrm>
          <a:prstGeom prst="rect">
            <a:avLst/>
          </a:prstGeom>
          <a:solidFill>
            <a:srgbClr val="25537A"/>
          </a:solidFill>
        </p:spPr>
      </p:sp>
      <p:sp>
        <p:nvSpPr>
          <p:cNvPr id="24" name="TextBox 24"/>
          <p:cNvSpPr txBox="1"/>
          <p:nvPr/>
        </p:nvSpPr>
        <p:spPr>
          <a:xfrm>
            <a:off x="10368573" y="7573952"/>
            <a:ext cx="6618218" cy="1684348"/>
          </a:xfrm>
          <a:prstGeom prst="rect">
            <a:avLst/>
          </a:prstGeom>
        </p:spPr>
        <p:txBody>
          <a:bodyPr lIns="0" tIns="0" rIns="0" bIns="0" rtlCol="0" anchor="t">
            <a:spAutoFit/>
          </a:bodyPr>
          <a:lstStyle/>
          <a:p>
            <a:pPr algn="ctr">
              <a:lnSpc>
                <a:spcPts val="4488"/>
              </a:lnSpc>
            </a:pPr>
            <a:r>
              <a:rPr lang="en-US" sz="3740" spc="149">
                <a:solidFill>
                  <a:srgbClr val="F0F0F0"/>
                </a:solidFill>
                <a:latin typeface="Assistant Regular Bold"/>
              </a:rPr>
              <a:t>Avoid settings where the encounter can be overheard or seen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25537A"/>
        </a:solidFill>
        <a:effectLst/>
      </p:bgPr>
    </p:bg>
    <p:spTree>
      <p:nvGrpSpPr>
        <p:cNvPr id="1" name=""/>
        <p:cNvGrpSpPr/>
        <p:nvPr/>
      </p:nvGrpSpPr>
      <p:grpSpPr>
        <a:xfrm>
          <a:off x="0" y="0"/>
          <a:ext cx="0" cy="0"/>
          <a:chOff x="0" y="0"/>
          <a:chExt cx="0" cy="0"/>
        </a:xfrm>
      </p:grpSpPr>
      <p:grpSp>
        <p:nvGrpSpPr>
          <p:cNvPr id="2" name="Group 2"/>
          <p:cNvGrpSpPr/>
          <p:nvPr/>
        </p:nvGrpSpPr>
        <p:grpSpPr>
          <a:xfrm>
            <a:off x="0" y="1480056"/>
            <a:ext cx="18288000" cy="63520"/>
            <a:chOff x="0" y="0"/>
            <a:chExt cx="24384000" cy="84693"/>
          </a:xfrm>
        </p:grpSpPr>
        <p:sp>
          <p:nvSpPr>
            <p:cNvPr id="3" name="AutoShape 3"/>
            <p:cNvSpPr/>
            <p:nvPr/>
          </p:nvSpPr>
          <p:spPr>
            <a:xfrm>
              <a:off x="0" y="35963"/>
              <a:ext cx="24384000" cy="12766"/>
            </a:xfrm>
            <a:prstGeom prst="rect">
              <a:avLst/>
            </a:prstGeom>
            <a:solidFill>
              <a:srgbClr val="F0F0F0"/>
            </a:solidFill>
          </p:spPr>
        </p:sp>
        <p:sp>
          <p:nvSpPr>
            <p:cNvPr id="4" name="AutoShape 4"/>
            <p:cNvSpPr/>
            <p:nvPr/>
          </p:nvSpPr>
          <p:spPr>
            <a:xfrm rot="-5400000">
              <a:off x="782383" y="-782383"/>
              <a:ext cx="84693" cy="1649458"/>
            </a:xfrm>
            <a:prstGeom prst="rect">
              <a:avLst/>
            </a:prstGeom>
            <a:solidFill>
              <a:srgbClr val="7294A8"/>
            </a:solidFill>
          </p:spPr>
        </p:sp>
      </p:grpSp>
      <p:grpSp>
        <p:nvGrpSpPr>
          <p:cNvPr id="5" name="Group 5"/>
          <p:cNvGrpSpPr/>
          <p:nvPr/>
        </p:nvGrpSpPr>
        <p:grpSpPr>
          <a:xfrm rot="-10800000">
            <a:off x="2530413" y="2262343"/>
            <a:ext cx="489002" cy="489002"/>
            <a:chOff x="0" y="0"/>
            <a:chExt cx="652003" cy="652003"/>
          </a:xfrm>
        </p:grpSpPr>
        <p:grpSp>
          <p:nvGrpSpPr>
            <p:cNvPr id="6" name="Group 6"/>
            <p:cNvGrpSpPr>
              <a:grpSpLocks noChangeAspect="1"/>
            </p:cNvGrpSpPr>
            <p:nvPr/>
          </p:nvGrpSpPr>
          <p:grpSpPr>
            <a:xfrm rot="-10800000">
              <a:off x="0" y="0"/>
              <a:ext cx="652003" cy="652003"/>
              <a:chOff x="0" y="0"/>
              <a:chExt cx="6355080" cy="6355080"/>
            </a:xfrm>
          </p:grpSpPr>
          <p:sp>
            <p:nvSpPr>
              <p:cNvPr id="7" name="Freeform 7"/>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F0F0F0"/>
              </a:solidFill>
            </p:spPr>
          </p:sp>
        </p:grpSp>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108667" y="108667"/>
              <a:ext cx="434669" cy="434669"/>
            </a:xfrm>
            <a:prstGeom prst="rect">
              <a:avLst/>
            </a:prstGeom>
          </p:spPr>
        </p:pic>
      </p:grpSp>
      <p:grpSp>
        <p:nvGrpSpPr>
          <p:cNvPr id="9" name="Group 9"/>
          <p:cNvGrpSpPr/>
          <p:nvPr/>
        </p:nvGrpSpPr>
        <p:grpSpPr>
          <a:xfrm>
            <a:off x="1881344" y="2262343"/>
            <a:ext cx="489002" cy="489002"/>
            <a:chOff x="0" y="0"/>
            <a:chExt cx="652003" cy="652003"/>
          </a:xfrm>
        </p:grpSpPr>
        <p:grpSp>
          <p:nvGrpSpPr>
            <p:cNvPr id="10" name="Group 10"/>
            <p:cNvGrpSpPr>
              <a:grpSpLocks noChangeAspect="1"/>
            </p:cNvGrpSpPr>
            <p:nvPr/>
          </p:nvGrpSpPr>
          <p:grpSpPr>
            <a:xfrm rot="-10800000">
              <a:off x="0" y="0"/>
              <a:ext cx="652003" cy="652003"/>
              <a:chOff x="0" y="0"/>
              <a:chExt cx="6355080" cy="6355080"/>
            </a:xfrm>
          </p:grpSpPr>
          <p:sp>
            <p:nvSpPr>
              <p:cNvPr id="11" name="Freeform 11"/>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F0F0F0"/>
              </a:solidFill>
            </p:spPr>
          </p:sp>
        </p:grpSp>
        <p:pic>
          <p:nvPicPr>
            <p:cNvPr id="12"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108667" y="108667"/>
              <a:ext cx="434669" cy="434669"/>
            </a:xfrm>
            <a:prstGeom prst="rect">
              <a:avLst/>
            </a:prstGeom>
          </p:spPr>
        </p:pic>
      </p:grpSp>
      <p:pic>
        <p:nvPicPr>
          <p:cNvPr id="13" name="Picture 13"/>
          <p:cNvPicPr>
            <a:picLocks noChangeAspect="1"/>
          </p:cNvPicPr>
          <p:nvPr/>
        </p:nvPicPr>
        <p:blipFill>
          <a:blip r:embed="rId6"/>
          <a:srcRect/>
          <a:stretch>
            <a:fillRect/>
          </a:stretch>
        </p:blipFill>
        <p:spPr>
          <a:xfrm>
            <a:off x="15910644" y="342116"/>
            <a:ext cx="2208311" cy="686584"/>
          </a:xfrm>
          <a:prstGeom prst="rect">
            <a:avLst/>
          </a:prstGeom>
        </p:spPr>
      </p:pic>
      <p:sp>
        <p:nvSpPr>
          <p:cNvPr id="14" name="TextBox 14"/>
          <p:cNvSpPr txBox="1"/>
          <p:nvPr/>
        </p:nvSpPr>
        <p:spPr>
          <a:xfrm>
            <a:off x="519661" y="4095750"/>
            <a:ext cx="7536532" cy="3238500"/>
          </a:xfrm>
          <a:prstGeom prst="rect">
            <a:avLst/>
          </a:prstGeom>
        </p:spPr>
        <p:txBody>
          <a:bodyPr lIns="0" tIns="0" rIns="0" bIns="0" rtlCol="0" anchor="t">
            <a:spAutoFit/>
          </a:bodyPr>
          <a:lstStyle/>
          <a:p>
            <a:pPr>
              <a:lnSpc>
                <a:spcPts val="8250"/>
              </a:lnSpc>
            </a:pPr>
            <a:r>
              <a:rPr lang="en-US" sz="7500" spc="75">
                <a:solidFill>
                  <a:srgbClr val="F0F0F0"/>
                </a:solidFill>
                <a:latin typeface="Telegraf"/>
              </a:rPr>
              <a:t>Remote Work HIPPA Considerations</a:t>
            </a:r>
          </a:p>
        </p:txBody>
      </p:sp>
      <p:sp>
        <p:nvSpPr>
          <p:cNvPr id="15" name="TextBox 15"/>
          <p:cNvSpPr txBox="1"/>
          <p:nvPr/>
        </p:nvSpPr>
        <p:spPr>
          <a:xfrm>
            <a:off x="8655819" y="6099833"/>
            <a:ext cx="8603481" cy="3400425"/>
          </a:xfrm>
          <a:prstGeom prst="rect">
            <a:avLst/>
          </a:prstGeom>
        </p:spPr>
        <p:txBody>
          <a:bodyPr lIns="0" tIns="0" rIns="0" bIns="0" rtlCol="0" anchor="t">
            <a:spAutoFit/>
          </a:bodyPr>
          <a:lstStyle/>
          <a:p>
            <a:pPr marL="697861" lvl="1" indent="-348931">
              <a:lnSpc>
                <a:spcPts val="3878"/>
              </a:lnSpc>
              <a:buFont typeface="Arial"/>
              <a:buChar char="•"/>
            </a:pPr>
            <a:r>
              <a:rPr lang="en-US" sz="3232" spc="129">
                <a:solidFill>
                  <a:srgbClr val="FEFFFF"/>
                </a:solidFill>
                <a:latin typeface="Assistant Regular Bold"/>
              </a:rPr>
              <a:t>Using a VPN to encrypt transmission of data</a:t>
            </a:r>
          </a:p>
          <a:p>
            <a:pPr marL="697861" lvl="1" indent="-348931">
              <a:lnSpc>
                <a:spcPts val="3878"/>
              </a:lnSpc>
              <a:buFont typeface="Arial"/>
              <a:buChar char="•"/>
            </a:pPr>
            <a:r>
              <a:rPr lang="en-US" sz="3232" spc="129">
                <a:solidFill>
                  <a:srgbClr val="FEFFFF"/>
                </a:solidFill>
                <a:latin typeface="Assistant Regular Bold"/>
              </a:rPr>
              <a:t>Do Not use public or guest wifi</a:t>
            </a:r>
          </a:p>
          <a:p>
            <a:pPr marL="697861" lvl="1" indent="-348931">
              <a:lnSpc>
                <a:spcPts val="3878"/>
              </a:lnSpc>
              <a:buFont typeface="Arial"/>
              <a:buChar char="•"/>
            </a:pPr>
            <a:r>
              <a:rPr lang="en-US" sz="3232" spc="129">
                <a:solidFill>
                  <a:srgbClr val="FEFFFF"/>
                </a:solidFill>
                <a:latin typeface="Assistant Regular Bold"/>
              </a:rPr>
              <a:t>Physically block sight lines to prevent any person from saying hi or looking over you shoulder during a session. Being in front of a wall is best. </a:t>
            </a:r>
          </a:p>
        </p:txBody>
      </p:sp>
      <p:pic>
        <p:nvPicPr>
          <p:cNvPr id="17" name="Introduction to HIPAA Compliance, Legal Aspects, and Ethical Considerations copy 6" descr="Introduction to HIPAA Compliance, Legal Aspects, and Ethical Considerations copy 6">
            <a:hlinkClick r:id="" action="ppaction://media"/>
            <a:extLst>
              <a:ext uri="{FF2B5EF4-FFF2-40B4-BE49-F238E27FC236}">
                <a16:creationId xmlns:a16="http://schemas.microsoft.com/office/drawing/2014/main" id="{033CD9E6-63A6-394E-BB53-0AB07CE47442}"/>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0" y="0"/>
            <a:ext cx="18288000" cy="10287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200"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7"/>
                </p:tgtEl>
              </p:cMediaNode>
            </p:video>
            <p:seq concurrent="1" nextAc="seek">
              <p:cTn id="8" restart="whenNotActive" fill="hold" evtFilter="cancelBubble" nodeType="interactiveSeq">
                <p:stCondLst>
                  <p:cond evt="onClick" delay="0">
                    <p:tgtEl>
                      <p:spTgt spid="1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7"/>
                                        </p:tgtEl>
                                      </p:cBhvr>
                                    </p:cmd>
                                  </p:childTnLst>
                                </p:cTn>
                              </p:par>
                            </p:childTnLst>
                          </p:cTn>
                        </p:par>
                      </p:childTnLst>
                    </p:cTn>
                  </p:par>
                </p:childTnLst>
              </p:cTn>
              <p:nextCondLst>
                <p:cond evt="onClick" delay="0">
                  <p:tgtEl>
                    <p:spTgt spid="17"/>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0F0F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15910644" y="342116"/>
            <a:ext cx="2208311" cy="686584"/>
          </a:xfrm>
          <a:prstGeom prst="rect">
            <a:avLst/>
          </a:prstGeom>
        </p:spPr>
      </p:pic>
      <p:sp>
        <p:nvSpPr>
          <p:cNvPr id="3" name="TextBox 3"/>
          <p:cNvSpPr txBox="1"/>
          <p:nvPr/>
        </p:nvSpPr>
        <p:spPr>
          <a:xfrm>
            <a:off x="1663843" y="1554433"/>
            <a:ext cx="9759504" cy="1143000"/>
          </a:xfrm>
          <a:prstGeom prst="rect">
            <a:avLst/>
          </a:prstGeom>
        </p:spPr>
        <p:txBody>
          <a:bodyPr lIns="0" tIns="0" rIns="0" bIns="0" rtlCol="0" anchor="t">
            <a:spAutoFit/>
          </a:bodyPr>
          <a:lstStyle/>
          <a:p>
            <a:pPr>
              <a:lnSpc>
                <a:spcPts val="8250"/>
              </a:lnSpc>
            </a:pPr>
            <a:r>
              <a:rPr lang="en-US" sz="7500" spc="75">
                <a:solidFill>
                  <a:srgbClr val="254E72"/>
                </a:solidFill>
                <a:latin typeface="Telegraf"/>
              </a:rPr>
              <a:t>Consent</a:t>
            </a:r>
          </a:p>
        </p:txBody>
      </p:sp>
      <p:sp>
        <p:nvSpPr>
          <p:cNvPr id="4" name="TextBox 4"/>
          <p:cNvSpPr txBox="1"/>
          <p:nvPr/>
        </p:nvSpPr>
        <p:spPr>
          <a:xfrm>
            <a:off x="1663843" y="2957512"/>
            <a:ext cx="16083637" cy="4371975"/>
          </a:xfrm>
          <a:prstGeom prst="rect">
            <a:avLst/>
          </a:prstGeom>
        </p:spPr>
        <p:txBody>
          <a:bodyPr lIns="0" tIns="0" rIns="0" bIns="0" rtlCol="0" anchor="t">
            <a:spAutoFit/>
          </a:bodyPr>
          <a:lstStyle/>
          <a:p>
            <a:pPr marL="697861" lvl="1" indent="-348931">
              <a:lnSpc>
                <a:spcPts val="3878"/>
              </a:lnSpc>
              <a:buFont typeface="Arial"/>
              <a:buChar char="•"/>
            </a:pPr>
            <a:r>
              <a:rPr lang="en-US" sz="3232" spc="129">
                <a:solidFill>
                  <a:srgbClr val="254E72"/>
                </a:solidFill>
                <a:latin typeface="Assistant Regular Bold"/>
              </a:rPr>
              <a:t>Medicare does not require consent to be obtained from a patient before the session via telemedicine</a:t>
            </a:r>
          </a:p>
          <a:p>
            <a:pPr marL="697861" lvl="1" indent="-348931">
              <a:lnSpc>
                <a:spcPts val="3878"/>
              </a:lnSpc>
              <a:buFont typeface="Arial"/>
              <a:buChar char="•"/>
            </a:pPr>
            <a:r>
              <a:rPr lang="en-US" sz="3232" spc="129">
                <a:solidFill>
                  <a:srgbClr val="254E72"/>
                </a:solidFill>
                <a:latin typeface="Assistant Regular Bold"/>
              </a:rPr>
              <a:t>Consent varies by state regulations on telehealth so be sure to check with your state</a:t>
            </a:r>
          </a:p>
          <a:p>
            <a:pPr marL="697861" lvl="1" indent="-348931">
              <a:lnSpc>
                <a:spcPts val="3878"/>
              </a:lnSpc>
              <a:buFont typeface="Arial"/>
              <a:buChar char="•"/>
            </a:pPr>
            <a:r>
              <a:rPr lang="en-US" sz="3232" spc="129">
                <a:solidFill>
                  <a:srgbClr val="254E72"/>
                </a:solidFill>
                <a:latin typeface="Assistant Regular Bold"/>
              </a:rPr>
              <a:t>Telehealth consent should ideally include:</a:t>
            </a:r>
          </a:p>
          <a:p>
            <a:pPr marL="1395722" lvl="2" indent="-465241">
              <a:lnSpc>
                <a:spcPts val="3878"/>
              </a:lnSpc>
              <a:buFont typeface="Arial"/>
              <a:buChar char="⚬"/>
            </a:pPr>
            <a:r>
              <a:rPr lang="en-US" sz="3232" spc="129">
                <a:solidFill>
                  <a:srgbClr val="254E72"/>
                </a:solidFill>
                <a:latin typeface="Assistant Regular Bold"/>
              </a:rPr>
              <a:t>psychoeducation on telehealth</a:t>
            </a:r>
          </a:p>
          <a:p>
            <a:pPr marL="1395722" lvl="2" indent="-465241">
              <a:lnSpc>
                <a:spcPts val="3878"/>
              </a:lnSpc>
              <a:buFont typeface="Arial"/>
              <a:buChar char="⚬"/>
            </a:pPr>
            <a:r>
              <a:rPr lang="en-US" sz="3232" spc="129">
                <a:solidFill>
                  <a:srgbClr val="254E72"/>
                </a:solidFill>
                <a:latin typeface="Assistant Regular Bold"/>
              </a:rPr>
              <a:t>expected benefits and risks</a:t>
            </a:r>
          </a:p>
          <a:p>
            <a:pPr marL="1395722" lvl="2" indent="-465241">
              <a:lnSpc>
                <a:spcPts val="3878"/>
              </a:lnSpc>
              <a:buFont typeface="Arial"/>
              <a:buChar char="⚬"/>
            </a:pPr>
            <a:r>
              <a:rPr lang="en-US" sz="3232" spc="129">
                <a:solidFill>
                  <a:srgbClr val="254E72"/>
                </a:solidFill>
                <a:latin typeface="Assistant Regular Bold"/>
              </a:rPr>
              <a:t>information on data security measures</a:t>
            </a:r>
          </a:p>
          <a:p>
            <a:pPr marL="1395722" lvl="2" indent="-465241">
              <a:lnSpc>
                <a:spcPts val="3878"/>
              </a:lnSpc>
              <a:buFont typeface="Arial"/>
              <a:buChar char="⚬"/>
            </a:pPr>
            <a:r>
              <a:rPr lang="en-US" sz="3232" spc="129">
                <a:solidFill>
                  <a:srgbClr val="254E72"/>
                </a:solidFill>
                <a:latin typeface="Assistant Regular Bold"/>
              </a:rPr>
              <a:t>documentation of consents</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25537A"/>
        </a:solidFill>
        <a:effectLst/>
      </p:bgPr>
    </p:bg>
    <p:spTree>
      <p:nvGrpSpPr>
        <p:cNvPr id="1" name=""/>
        <p:cNvGrpSpPr/>
        <p:nvPr/>
      </p:nvGrpSpPr>
      <p:grpSpPr>
        <a:xfrm>
          <a:off x="0" y="0"/>
          <a:ext cx="0" cy="0"/>
          <a:chOff x="0" y="0"/>
          <a:chExt cx="0" cy="0"/>
        </a:xfrm>
      </p:grpSpPr>
      <p:grpSp>
        <p:nvGrpSpPr>
          <p:cNvPr id="2" name="Group 2"/>
          <p:cNvGrpSpPr/>
          <p:nvPr/>
        </p:nvGrpSpPr>
        <p:grpSpPr>
          <a:xfrm>
            <a:off x="9526678" y="0"/>
            <a:ext cx="8761322" cy="10287000"/>
            <a:chOff x="0" y="0"/>
            <a:chExt cx="11681762" cy="13716000"/>
          </a:xfrm>
        </p:grpSpPr>
        <p:pic>
          <p:nvPicPr>
            <p:cNvPr id="3" name="Picture 3"/>
            <p:cNvPicPr>
              <a:picLocks noChangeAspect="1"/>
            </p:cNvPicPr>
            <p:nvPr/>
          </p:nvPicPr>
          <p:blipFill>
            <a:blip r:embed="rId4"/>
            <a:srcRect l="17994" t="1785" r="17994" b="1785"/>
            <a:stretch>
              <a:fillRect/>
            </a:stretch>
          </p:blipFill>
          <p:spPr>
            <a:xfrm>
              <a:off x="0" y="0"/>
              <a:ext cx="11681762" cy="6858000"/>
            </a:xfrm>
            <a:prstGeom prst="rect">
              <a:avLst/>
            </a:prstGeom>
          </p:spPr>
        </p:pic>
        <p:pic>
          <p:nvPicPr>
            <p:cNvPr id="4" name="Picture 4"/>
            <p:cNvPicPr>
              <a:picLocks noChangeAspect="1"/>
            </p:cNvPicPr>
            <p:nvPr/>
          </p:nvPicPr>
          <p:blipFill>
            <a:blip r:embed="rId4"/>
            <a:srcRect l="17994" t="1785" r="17994" b="1785"/>
            <a:stretch>
              <a:fillRect/>
            </a:stretch>
          </p:blipFill>
          <p:spPr>
            <a:xfrm>
              <a:off x="0" y="6858000"/>
              <a:ext cx="11681762" cy="6858000"/>
            </a:xfrm>
            <a:prstGeom prst="rect">
              <a:avLst/>
            </a:prstGeom>
          </p:spPr>
        </p:pic>
      </p:grpSp>
      <p:grpSp>
        <p:nvGrpSpPr>
          <p:cNvPr id="5" name="Group 5"/>
          <p:cNvGrpSpPr/>
          <p:nvPr/>
        </p:nvGrpSpPr>
        <p:grpSpPr>
          <a:xfrm>
            <a:off x="1046594" y="0"/>
            <a:ext cx="63520" cy="10287000"/>
            <a:chOff x="0" y="0"/>
            <a:chExt cx="84693" cy="13716000"/>
          </a:xfrm>
        </p:grpSpPr>
        <p:sp>
          <p:nvSpPr>
            <p:cNvPr id="6" name="AutoShape 6"/>
            <p:cNvSpPr/>
            <p:nvPr/>
          </p:nvSpPr>
          <p:spPr>
            <a:xfrm>
              <a:off x="35961" y="1371600"/>
              <a:ext cx="12770" cy="12344400"/>
            </a:xfrm>
            <a:prstGeom prst="rect">
              <a:avLst/>
            </a:prstGeom>
            <a:solidFill>
              <a:srgbClr val="7294A8"/>
            </a:solidFill>
          </p:spPr>
        </p:sp>
        <p:sp>
          <p:nvSpPr>
            <p:cNvPr id="7" name="AutoShape 7"/>
            <p:cNvSpPr/>
            <p:nvPr/>
          </p:nvSpPr>
          <p:spPr>
            <a:xfrm>
              <a:off x="0" y="0"/>
              <a:ext cx="84693" cy="1649458"/>
            </a:xfrm>
            <a:prstGeom prst="rect">
              <a:avLst/>
            </a:prstGeom>
            <a:solidFill>
              <a:srgbClr val="7294A8"/>
            </a:solidFill>
          </p:spPr>
        </p:sp>
      </p:grpSp>
      <p:grpSp>
        <p:nvGrpSpPr>
          <p:cNvPr id="8" name="Group 8"/>
          <p:cNvGrpSpPr/>
          <p:nvPr/>
        </p:nvGrpSpPr>
        <p:grpSpPr>
          <a:xfrm>
            <a:off x="1110114" y="1517702"/>
            <a:ext cx="8567792" cy="2783238"/>
            <a:chOff x="0" y="0"/>
            <a:chExt cx="11423722" cy="3710983"/>
          </a:xfrm>
        </p:grpSpPr>
        <p:sp>
          <p:nvSpPr>
            <p:cNvPr id="9" name="TextBox 9"/>
            <p:cNvSpPr txBox="1"/>
            <p:nvPr/>
          </p:nvSpPr>
          <p:spPr>
            <a:xfrm>
              <a:off x="0" y="0"/>
              <a:ext cx="11423721" cy="2265786"/>
            </a:xfrm>
            <a:prstGeom prst="rect">
              <a:avLst/>
            </a:prstGeom>
          </p:spPr>
          <p:txBody>
            <a:bodyPr lIns="0" tIns="0" rIns="0" bIns="0" rtlCol="0" anchor="t">
              <a:spAutoFit/>
            </a:bodyPr>
            <a:lstStyle/>
            <a:p>
              <a:pPr>
                <a:lnSpc>
                  <a:spcPts val="6779"/>
                </a:lnSpc>
              </a:pPr>
              <a:r>
                <a:rPr lang="en-US" sz="5649" spc="225">
                  <a:solidFill>
                    <a:srgbClr val="7294A8"/>
                  </a:solidFill>
                  <a:latin typeface="Assistant Bold"/>
                </a:rPr>
                <a:t>PATIENT RIGHTS IN TELEHEALTH</a:t>
              </a:r>
            </a:p>
          </p:txBody>
        </p:sp>
        <p:sp>
          <p:nvSpPr>
            <p:cNvPr id="10" name="TextBox 10"/>
            <p:cNvSpPr txBox="1"/>
            <p:nvPr/>
          </p:nvSpPr>
          <p:spPr>
            <a:xfrm>
              <a:off x="0" y="3021049"/>
              <a:ext cx="11423722" cy="689935"/>
            </a:xfrm>
            <a:prstGeom prst="rect">
              <a:avLst/>
            </a:prstGeom>
          </p:spPr>
          <p:txBody>
            <a:bodyPr lIns="0" tIns="0" rIns="0" bIns="0" rtlCol="0" anchor="t">
              <a:spAutoFit/>
            </a:bodyPr>
            <a:lstStyle/>
            <a:p>
              <a:pPr>
                <a:lnSpc>
                  <a:spcPts val="4460"/>
                </a:lnSpc>
              </a:pPr>
              <a:endParaRPr/>
            </a:p>
          </p:txBody>
        </p:sp>
      </p:grpSp>
      <p:grpSp>
        <p:nvGrpSpPr>
          <p:cNvPr id="11" name="Group 11"/>
          <p:cNvGrpSpPr/>
          <p:nvPr/>
        </p:nvGrpSpPr>
        <p:grpSpPr>
          <a:xfrm rot="-10800000">
            <a:off x="16770298" y="1028700"/>
            <a:ext cx="489002" cy="489002"/>
            <a:chOff x="0" y="0"/>
            <a:chExt cx="652003" cy="652003"/>
          </a:xfrm>
        </p:grpSpPr>
        <p:grpSp>
          <p:nvGrpSpPr>
            <p:cNvPr id="12" name="Group 12"/>
            <p:cNvGrpSpPr>
              <a:grpSpLocks noChangeAspect="1"/>
            </p:cNvGrpSpPr>
            <p:nvPr/>
          </p:nvGrpSpPr>
          <p:grpSpPr>
            <a:xfrm rot="-10800000">
              <a:off x="0" y="0"/>
              <a:ext cx="652003" cy="652003"/>
              <a:chOff x="0" y="0"/>
              <a:chExt cx="6355080" cy="6355080"/>
            </a:xfrm>
          </p:grpSpPr>
          <p:sp>
            <p:nvSpPr>
              <p:cNvPr id="13" name="Freeform 13"/>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25537A"/>
              </a:solidFill>
            </p:spPr>
          </p:sp>
        </p:grpSp>
        <p:pic>
          <p:nvPicPr>
            <p:cNvPr id="14" name="Picture 1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5400000">
              <a:off x="108667" y="108667"/>
              <a:ext cx="434669" cy="434669"/>
            </a:xfrm>
            <a:prstGeom prst="rect">
              <a:avLst/>
            </a:prstGeom>
          </p:spPr>
        </p:pic>
      </p:grpSp>
      <p:grpSp>
        <p:nvGrpSpPr>
          <p:cNvPr id="15" name="Group 15"/>
          <p:cNvGrpSpPr/>
          <p:nvPr/>
        </p:nvGrpSpPr>
        <p:grpSpPr>
          <a:xfrm>
            <a:off x="16121229" y="1028700"/>
            <a:ext cx="489002" cy="489002"/>
            <a:chOff x="0" y="0"/>
            <a:chExt cx="652003" cy="652003"/>
          </a:xfrm>
        </p:grpSpPr>
        <p:grpSp>
          <p:nvGrpSpPr>
            <p:cNvPr id="16" name="Group 16"/>
            <p:cNvGrpSpPr>
              <a:grpSpLocks noChangeAspect="1"/>
            </p:cNvGrpSpPr>
            <p:nvPr/>
          </p:nvGrpSpPr>
          <p:grpSpPr>
            <a:xfrm rot="-10800000">
              <a:off x="0" y="0"/>
              <a:ext cx="652003" cy="652003"/>
              <a:chOff x="0" y="0"/>
              <a:chExt cx="6355080" cy="6355080"/>
            </a:xfrm>
          </p:grpSpPr>
          <p:sp>
            <p:nvSpPr>
              <p:cNvPr id="17" name="Freeform 17"/>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25537A"/>
              </a:solidFill>
            </p:spPr>
          </p:sp>
        </p:grpSp>
        <p:pic>
          <p:nvPicPr>
            <p:cNvPr id="18" name="Picture 18"/>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5400000">
              <a:off x="108667" y="108667"/>
              <a:ext cx="434669" cy="434669"/>
            </a:xfrm>
            <a:prstGeom prst="rect">
              <a:avLst/>
            </a:prstGeom>
          </p:spPr>
        </p:pic>
      </p:grpSp>
      <p:pic>
        <p:nvPicPr>
          <p:cNvPr id="19" name="Picture 19"/>
          <p:cNvPicPr>
            <a:picLocks noChangeAspect="1"/>
          </p:cNvPicPr>
          <p:nvPr/>
        </p:nvPicPr>
        <p:blipFill>
          <a:blip r:embed="rId7"/>
          <a:srcRect/>
          <a:stretch>
            <a:fillRect/>
          </a:stretch>
        </p:blipFill>
        <p:spPr>
          <a:xfrm>
            <a:off x="15910644" y="342116"/>
            <a:ext cx="2208311" cy="686584"/>
          </a:xfrm>
          <a:prstGeom prst="rect">
            <a:avLst/>
          </a:prstGeom>
        </p:spPr>
      </p:pic>
      <p:sp>
        <p:nvSpPr>
          <p:cNvPr id="20" name="TextBox 20"/>
          <p:cNvSpPr txBox="1"/>
          <p:nvPr/>
        </p:nvSpPr>
        <p:spPr>
          <a:xfrm>
            <a:off x="1353513" y="3633455"/>
            <a:ext cx="7480157" cy="5343525"/>
          </a:xfrm>
          <a:prstGeom prst="rect">
            <a:avLst/>
          </a:prstGeom>
        </p:spPr>
        <p:txBody>
          <a:bodyPr lIns="0" tIns="0" rIns="0" bIns="0" rtlCol="0" anchor="t">
            <a:spAutoFit/>
          </a:bodyPr>
          <a:lstStyle/>
          <a:p>
            <a:pPr marL="697861" lvl="1" indent="-348931">
              <a:lnSpc>
                <a:spcPts val="3878"/>
              </a:lnSpc>
              <a:buFont typeface="Arial"/>
              <a:buChar char="•"/>
            </a:pPr>
            <a:r>
              <a:rPr lang="en-US" sz="3232" spc="129">
                <a:solidFill>
                  <a:srgbClr val="F0F0F0"/>
                </a:solidFill>
                <a:latin typeface="Assistant Regular Bold"/>
              </a:rPr>
              <a:t>Patients have the rights to privacy and confidentiality </a:t>
            </a:r>
          </a:p>
          <a:p>
            <a:pPr marL="697861" lvl="1" indent="-348931">
              <a:lnSpc>
                <a:spcPts val="3878"/>
              </a:lnSpc>
              <a:buFont typeface="Arial"/>
              <a:buChar char="•"/>
            </a:pPr>
            <a:r>
              <a:rPr lang="en-US" sz="3232" spc="129">
                <a:solidFill>
                  <a:srgbClr val="F0F0F0"/>
                </a:solidFill>
                <a:latin typeface="Assistant Regular Bold"/>
              </a:rPr>
              <a:t>Knowing the names of people helping them</a:t>
            </a:r>
          </a:p>
          <a:p>
            <a:pPr marL="697861" lvl="1" indent="-348931">
              <a:lnSpc>
                <a:spcPts val="3878"/>
              </a:lnSpc>
              <a:buFont typeface="Arial"/>
              <a:buChar char="•"/>
            </a:pPr>
            <a:r>
              <a:rPr lang="en-US" sz="3232" spc="129">
                <a:solidFill>
                  <a:srgbClr val="F0F0F0"/>
                </a:solidFill>
                <a:latin typeface="Assistant Regular Bold"/>
              </a:rPr>
              <a:t>An understanding of what consent means</a:t>
            </a:r>
          </a:p>
          <a:p>
            <a:pPr marL="697861" lvl="1" indent="-348931">
              <a:lnSpc>
                <a:spcPts val="3878"/>
              </a:lnSpc>
              <a:buFont typeface="Arial"/>
              <a:buChar char="•"/>
            </a:pPr>
            <a:r>
              <a:rPr lang="en-US" sz="3232" spc="129">
                <a:solidFill>
                  <a:srgbClr val="F0F0F0"/>
                </a:solidFill>
                <a:latin typeface="Assistant Regular Bold"/>
              </a:rPr>
              <a:t>A HIPAA compliant platforms</a:t>
            </a:r>
          </a:p>
          <a:p>
            <a:pPr marL="697861" lvl="1" indent="-348931">
              <a:lnSpc>
                <a:spcPts val="3878"/>
              </a:lnSpc>
              <a:buFont typeface="Arial"/>
              <a:buChar char="•"/>
            </a:pPr>
            <a:r>
              <a:rPr lang="en-US" sz="3232" spc="129">
                <a:solidFill>
                  <a:srgbClr val="F0F0F0"/>
                </a:solidFill>
                <a:latin typeface="Assistant Regular Bold"/>
              </a:rPr>
              <a:t>See your divisions patient rights document typically located in your employee handbook and in the patient's welome packet</a:t>
            </a:r>
          </a:p>
        </p:txBody>
      </p:sp>
      <p:pic>
        <p:nvPicPr>
          <p:cNvPr id="21" name="Introduction to HIPAA Compliance, Legal Aspects, and Ethical Considerations copy 7" descr="Introduction to HIPAA Compliance, Legal Aspects, and Ethical Considerations copy 7">
            <a:hlinkClick r:id="" action="ppaction://media"/>
            <a:extLst>
              <a:ext uri="{FF2B5EF4-FFF2-40B4-BE49-F238E27FC236}">
                <a16:creationId xmlns:a16="http://schemas.microsoft.com/office/drawing/2014/main" id="{A883EEAF-B146-E142-8FF4-C273AA1872F5}"/>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0" y="0"/>
            <a:ext cx="18288000" cy="10287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416"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1"/>
                </p:tgtEl>
              </p:cMediaNode>
            </p:video>
            <p:seq concurrent="1" nextAc="seek">
              <p:cTn id="8" restart="whenNotActive" fill="hold" evtFilter="cancelBubble" nodeType="interactiveSeq">
                <p:stCondLst>
                  <p:cond evt="onClick" delay="0">
                    <p:tgtEl>
                      <p:spTgt spid="2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1"/>
                                        </p:tgtEl>
                                      </p:cBhvr>
                                    </p:cmd>
                                  </p:childTnLst>
                                </p:cTn>
                              </p:par>
                            </p:childTnLst>
                          </p:cTn>
                        </p:par>
                      </p:childTnLst>
                    </p:cTn>
                  </p:par>
                </p:childTnLst>
              </p:cTn>
              <p:nextCondLst>
                <p:cond evt="onClick" delay="0">
                  <p:tgtEl>
                    <p:spTgt spid="21"/>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0F0F0"/>
        </a:solidFill>
        <a:effectLst/>
      </p:bgPr>
    </p:bg>
    <p:spTree>
      <p:nvGrpSpPr>
        <p:cNvPr id="1" name=""/>
        <p:cNvGrpSpPr/>
        <p:nvPr/>
      </p:nvGrpSpPr>
      <p:grpSpPr>
        <a:xfrm>
          <a:off x="0" y="0"/>
          <a:ext cx="0" cy="0"/>
          <a:chOff x="0" y="0"/>
          <a:chExt cx="0" cy="0"/>
        </a:xfrm>
      </p:grpSpPr>
      <p:sp>
        <p:nvSpPr>
          <p:cNvPr id="2" name="AutoShape 2"/>
          <p:cNvSpPr/>
          <p:nvPr/>
        </p:nvSpPr>
        <p:spPr>
          <a:xfrm>
            <a:off x="0" y="-16431"/>
            <a:ext cx="18288000" cy="3333145"/>
          </a:xfrm>
          <a:prstGeom prst="rect">
            <a:avLst/>
          </a:prstGeom>
          <a:solidFill>
            <a:srgbClr val="7294A8"/>
          </a:solidFill>
        </p:spPr>
      </p:sp>
      <p:grpSp>
        <p:nvGrpSpPr>
          <p:cNvPr id="3" name="Group 3"/>
          <p:cNvGrpSpPr/>
          <p:nvPr/>
        </p:nvGrpSpPr>
        <p:grpSpPr>
          <a:xfrm>
            <a:off x="1028700" y="11352"/>
            <a:ext cx="63520" cy="10287000"/>
            <a:chOff x="0" y="0"/>
            <a:chExt cx="84693" cy="13716000"/>
          </a:xfrm>
        </p:grpSpPr>
        <p:sp>
          <p:nvSpPr>
            <p:cNvPr id="4" name="AutoShape 4"/>
            <p:cNvSpPr/>
            <p:nvPr/>
          </p:nvSpPr>
          <p:spPr>
            <a:xfrm>
              <a:off x="35961" y="1371600"/>
              <a:ext cx="12770" cy="12344400"/>
            </a:xfrm>
            <a:prstGeom prst="rect">
              <a:avLst/>
            </a:prstGeom>
            <a:solidFill>
              <a:srgbClr val="25537A"/>
            </a:solidFill>
          </p:spPr>
        </p:sp>
        <p:sp>
          <p:nvSpPr>
            <p:cNvPr id="5" name="AutoShape 5"/>
            <p:cNvSpPr/>
            <p:nvPr/>
          </p:nvSpPr>
          <p:spPr>
            <a:xfrm>
              <a:off x="0" y="0"/>
              <a:ext cx="84693" cy="1649458"/>
            </a:xfrm>
            <a:prstGeom prst="rect">
              <a:avLst/>
            </a:prstGeom>
            <a:solidFill>
              <a:srgbClr val="25537A"/>
            </a:solidFill>
          </p:spPr>
        </p:sp>
      </p:grpSp>
      <p:sp>
        <p:nvSpPr>
          <p:cNvPr id="6" name="AutoShape 6"/>
          <p:cNvSpPr/>
          <p:nvPr/>
        </p:nvSpPr>
        <p:spPr>
          <a:xfrm>
            <a:off x="2707372" y="4089655"/>
            <a:ext cx="13877599" cy="5168645"/>
          </a:xfrm>
          <a:prstGeom prst="rect">
            <a:avLst/>
          </a:prstGeom>
          <a:solidFill>
            <a:srgbClr val="25537A">
              <a:alpha val="7843"/>
            </a:srgbClr>
          </a:solidFill>
        </p:spPr>
      </p:sp>
      <p:sp>
        <p:nvSpPr>
          <p:cNvPr id="7" name="TextBox 7"/>
          <p:cNvSpPr txBox="1"/>
          <p:nvPr/>
        </p:nvSpPr>
        <p:spPr>
          <a:xfrm>
            <a:off x="2033044" y="1429193"/>
            <a:ext cx="15226256" cy="1143000"/>
          </a:xfrm>
          <a:prstGeom prst="rect">
            <a:avLst/>
          </a:prstGeom>
        </p:spPr>
        <p:txBody>
          <a:bodyPr lIns="0" tIns="0" rIns="0" bIns="0" rtlCol="0" anchor="t">
            <a:spAutoFit/>
          </a:bodyPr>
          <a:lstStyle/>
          <a:p>
            <a:pPr>
              <a:lnSpc>
                <a:spcPts val="8250"/>
              </a:lnSpc>
            </a:pPr>
            <a:r>
              <a:rPr lang="en-US" sz="7500" spc="75">
                <a:solidFill>
                  <a:srgbClr val="25537A"/>
                </a:solidFill>
                <a:latin typeface="Telegraf"/>
              </a:rPr>
              <a:t>Patient -Provider Relationship</a:t>
            </a:r>
          </a:p>
        </p:txBody>
      </p:sp>
      <p:sp>
        <p:nvSpPr>
          <p:cNvPr id="8" name="TextBox 8"/>
          <p:cNvSpPr txBox="1"/>
          <p:nvPr/>
        </p:nvSpPr>
        <p:spPr>
          <a:xfrm>
            <a:off x="3081236" y="4241864"/>
            <a:ext cx="13129872" cy="4749926"/>
          </a:xfrm>
          <a:prstGeom prst="rect">
            <a:avLst/>
          </a:prstGeom>
        </p:spPr>
        <p:txBody>
          <a:bodyPr lIns="0" tIns="0" rIns="0" bIns="0" rtlCol="0" anchor="t">
            <a:spAutoFit/>
          </a:bodyPr>
          <a:lstStyle/>
          <a:p>
            <a:pPr>
              <a:lnSpc>
                <a:spcPts val="6195"/>
              </a:lnSpc>
            </a:pPr>
            <a:r>
              <a:rPr lang="en-US" sz="4130">
                <a:solidFill>
                  <a:srgbClr val="25537A"/>
                </a:solidFill>
                <a:latin typeface="Assistant Regular Bold"/>
              </a:rPr>
              <a:t>Patients should be able to trust the practitioner to:</a:t>
            </a:r>
          </a:p>
          <a:p>
            <a:pPr marL="762134" lvl="1" indent="-381067">
              <a:lnSpc>
                <a:spcPts val="5295"/>
              </a:lnSpc>
              <a:buFont typeface="Arial"/>
              <a:buChar char="•"/>
            </a:pPr>
            <a:r>
              <a:rPr lang="en-US" sz="3530">
                <a:solidFill>
                  <a:srgbClr val="25537A"/>
                </a:solidFill>
                <a:latin typeface="Assistant Regular Bold"/>
              </a:rPr>
              <a:t>provide competent care</a:t>
            </a:r>
          </a:p>
          <a:p>
            <a:pPr marL="762134" lvl="1" indent="-381067">
              <a:lnSpc>
                <a:spcPts val="5295"/>
              </a:lnSpc>
              <a:buFont typeface="Arial"/>
              <a:buChar char="•"/>
            </a:pPr>
            <a:r>
              <a:rPr lang="en-US" sz="3530">
                <a:solidFill>
                  <a:srgbClr val="25537A"/>
                </a:solidFill>
                <a:latin typeface="Assistant Regular Bold"/>
              </a:rPr>
              <a:t>place patient welfare above all other interests</a:t>
            </a:r>
          </a:p>
          <a:p>
            <a:pPr marL="762134" lvl="1" indent="-381067">
              <a:lnSpc>
                <a:spcPts val="5295"/>
              </a:lnSpc>
              <a:buFont typeface="Arial"/>
              <a:buChar char="•"/>
            </a:pPr>
            <a:r>
              <a:rPr lang="en-US" sz="3530">
                <a:solidFill>
                  <a:srgbClr val="25537A"/>
                </a:solidFill>
                <a:latin typeface="Assistant Regular Bold"/>
              </a:rPr>
              <a:t>provide patient's with information they need to make decisions</a:t>
            </a:r>
          </a:p>
          <a:p>
            <a:pPr marL="762134" lvl="1" indent="-381067">
              <a:lnSpc>
                <a:spcPts val="5295"/>
              </a:lnSpc>
              <a:buFont typeface="Arial"/>
              <a:buChar char="•"/>
            </a:pPr>
            <a:r>
              <a:rPr lang="en-US" sz="3530">
                <a:solidFill>
                  <a:srgbClr val="25537A"/>
                </a:solidFill>
                <a:latin typeface="Assistant Regular Bold"/>
              </a:rPr>
              <a:t>respect to confidentiality and privacy</a:t>
            </a:r>
          </a:p>
          <a:p>
            <a:pPr marL="762134" lvl="1" indent="-381067">
              <a:lnSpc>
                <a:spcPts val="5295"/>
              </a:lnSpc>
              <a:buFont typeface="Arial"/>
              <a:buChar char="•"/>
            </a:pPr>
            <a:r>
              <a:rPr lang="en-US" sz="3530">
                <a:solidFill>
                  <a:srgbClr val="25537A"/>
                </a:solidFill>
                <a:latin typeface="Assistant Regular Bold"/>
              </a:rPr>
              <a:t>do their best to ensure continuity of care</a:t>
            </a:r>
          </a:p>
          <a:p>
            <a:pPr marL="762134" lvl="1" indent="-381067">
              <a:lnSpc>
                <a:spcPts val="5295"/>
              </a:lnSpc>
              <a:buFont typeface="Arial"/>
              <a:buChar char="•"/>
            </a:pPr>
            <a:r>
              <a:rPr lang="en-US" sz="3530">
                <a:solidFill>
                  <a:srgbClr val="25537A"/>
                </a:solidFill>
                <a:latin typeface="Assistant Regular Bold"/>
              </a:rPr>
              <a:t>maintain boundaries</a:t>
            </a:r>
          </a:p>
        </p:txBody>
      </p:sp>
      <p:pic>
        <p:nvPicPr>
          <p:cNvPr id="9" name="Picture 9"/>
          <p:cNvPicPr>
            <a:picLocks noChangeAspect="1"/>
          </p:cNvPicPr>
          <p:nvPr/>
        </p:nvPicPr>
        <p:blipFill>
          <a:blip r:embed="rId2"/>
          <a:srcRect/>
          <a:stretch>
            <a:fillRect/>
          </a:stretch>
        </p:blipFill>
        <p:spPr>
          <a:xfrm>
            <a:off x="15910644" y="342116"/>
            <a:ext cx="2208311" cy="686584"/>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0F0F0"/>
        </a:solidFill>
        <a:effectLst/>
      </p:bgPr>
    </p:bg>
    <p:spTree>
      <p:nvGrpSpPr>
        <p:cNvPr id="1" name=""/>
        <p:cNvGrpSpPr/>
        <p:nvPr/>
      </p:nvGrpSpPr>
      <p:grpSpPr>
        <a:xfrm>
          <a:off x="0" y="0"/>
          <a:ext cx="0" cy="0"/>
          <a:chOff x="0" y="0"/>
          <a:chExt cx="0" cy="0"/>
        </a:xfrm>
      </p:grpSpPr>
      <p:sp>
        <p:nvSpPr>
          <p:cNvPr id="2" name="AutoShape 2"/>
          <p:cNvSpPr/>
          <p:nvPr/>
        </p:nvSpPr>
        <p:spPr>
          <a:xfrm>
            <a:off x="0" y="0"/>
            <a:ext cx="6086976" cy="10287000"/>
          </a:xfrm>
          <a:prstGeom prst="rect">
            <a:avLst/>
          </a:prstGeom>
          <a:solidFill>
            <a:srgbClr val="25537A"/>
          </a:solidFill>
        </p:spPr>
      </p:sp>
      <p:grpSp>
        <p:nvGrpSpPr>
          <p:cNvPr id="3" name="Group 3"/>
          <p:cNvGrpSpPr/>
          <p:nvPr/>
        </p:nvGrpSpPr>
        <p:grpSpPr>
          <a:xfrm>
            <a:off x="0" y="1388284"/>
            <a:ext cx="18288000" cy="63520"/>
            <a:chOff x="0" y="0"/>
            <a:chExt cx="24384000" cy="84693"/>
          </a:xfrm>
        </p:grpSpPr>
        <p:sp>
          <p:nvSpPr>
            <p:cNvPr id="4" name="AutoShape 4"/>
            <p:cNvSpPr/>
            <p:nvPr/>
          </p:nvSpPr>
          <p:spPr>
            <a:xfrm>
              <a:off x="0" y="35963"/>
              <a:ext cx="24384000" cy="12766"/>
            </a:xfrm>
            <a:prstGeom prst="rect">
              <a:avLst/>
            </a:prstGeom>
            <a:solidFill>
              <a:srgbClr val="7294A8"/>
            </a:solidFill>
          </p:spPr>
        </p:sp>
        <p:sp>
          <p:nvSpPr>
            <p:cNvPr id="5" name="AutoShape 5"/>
            <p:cNvSpPr/>
            <p:nvPr/>
          </p:nvSpPr>
          <p:spPr>
            <a:xfrm rot="-5400000">
              <a:off x="782383" y="-782383"/>
              <a:ext cx="84693" cy="1649458"/>
            </a:xfrm>
            <a:prstGeom prst="rect">
              <a:avLst/>
            </a:prstGeom>
            <a:solidFill>
              <a:srgbClr val="7294A8"/>
            </a:solidFill>
          </p:spPr>
        </p:sp>
      </p:grpSp>
      <p:grpSp>
        <p:nvGrpSpPr>
          <p:cNvPr id="6" name="Group 6"/>
          <p:cNvGrpSpPr/>
          <p:nvPr/>
        </p:nvGrpSpPr>
        <p:grpSpPr>
          <a:xfrm rot="-10800000">
            <a:off x="1677769" y="8769298"/>
            <a:ext cx="489002" cy="489002"/>
            <a:chOff x="0" y="0"/>
            <a:chExt cx="652003" cy="652003"/>
          </a:xfrm>
        </p:grpSpPr>
        <p:grpSp>
          <p:nvGrpSpPr>
            <p:cNvPr id="7" name="Group 7"/>
            <p:cNvGrpSpPr>
              <a:grpSpLocks noChangeAspect="1"/>
            </p:cNvGrpSpPr>
            <p:nvPr/>
          </p:nvGrpSpPr>
          <p:grpSpPr>
            <a:xfrm rot="-10800000">
              <a:off x="0" y="0"/>
              <a:ext cx="652003" cy="652003"/>
              <a:chOff x="0" y="0"/>
              <a:chExt cx="6355080" cy="6355080"/>
            </a:xfrm>
          </p:grpSpPr>
          <p:sp>
            <p:nvSpPr>
              <p:cNvPr id="8" name="Freeform 8"/>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F0F0F0"/>
              </a:solidFill>
            </p:spPr>
          </p:sp>
        </p:grpSp>
        <p:pic>
          <p:nvPicPr>
            <p:cNvPr id="9"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08667" y="108667"/>
              <a:ext cx="434669" cy="434669"/>
            </a:xfrm>
            <a:prstGeom prst="rect">
              <a:avLst/>
            </a:prstGeom>
          </p:spPr>
        </p:pic>
      </p:grpSp>
      <p:grpSp>
        <p:nvGrpSpPr>
          <p:cNvPr id="10" name="Group 10"/>
          <p:cNvGrpSpPr/>
          <p:nvPr/>
        </p:nvGrpSpPr>
        <p:grpSpPr>
          <a:xfrm>
            <a:off x="1028700" y="8769298"/>
            <a:ext cx="489002" cy="489002"/>
            <a:chOff x="0" y="0"/>
            <a:chExt cx="652003" cy="652003"/>
          </a:xfrm>
        </p:grpSpPr>
        <p:grpSp>
          <p:nvGrpSpPr>
            <p:cNvPr id="11" name="Group 11"/>
            <p:cNvGrpSpPr>
              <a:grpSpLocks noChangeAspect="1"/>
            </p:cNvGrpSpPr>
            <p:nvPr/>
          </p:nvGrpSpPr>
          <p:grpSpPr>
            <a:xfrm rot="-10800000">
              <a:off x="0" y="0"/>
              <a:ext cx="652003" cy="652003"/>
              <a:chOff x="0" y="0"/>
              <a:chExt cx="6355080" cy="6355080"/>
            </a:xfrm>
          </p:grpSpPr>
          <p:sp>
            <p:nvSpPr>
              <p:cNvPr id="12" name="Freeform 12"/>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F0F0F0"/>
              </a:solidFill>
            </p:spPr>
          </p:sp>
        </p:grpSp>
        <p:pic>
          <p:nvPicPr>
            <p:cNvPr id="13" name="Picture 1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08667" y="108667"/>
              <a:ext cx="434669" cy="434669"/>
            </a:xfrm>
            <a:prstGeom prst="rect">
              <a:avLst/>
            </a:prstGeom>
          </p:spPr>
        </p:pic>
      </p:grpSp>
      <p:pic>
        <p:nvPicPr>
          <p:cNvPr id="14" name="Picture 14"/>
          <p:cNvPicPr>
            <a:picLocks noChangeAspect="1"/>
          </p:cNvPicPr>
          <p:nvPr/>
        </p:nvPicPr>
        <p:blipFill>
          <a:blip r:embed="rId4"/>
          <a:srcRect/>
          <a:stretch>
            <a:fillRect/>
          </a:stretch>
        </p:blipFill>
        <p:spPr>
          <a:xfrm>
            <a:off x="15910644" y="342116"/>
            <a:ext cx="2208311" cy="686584"/>
          </a:xfrm>
          <a:prstGeom prst="rect">
            <a:avLst/>
          </a:prstGeom>
        </p:spPr>
      </p:pic>
      <p:pic>
        <p:nvPicPr>
          <p:cNvPr id="15" name="Picture 15"/>
          <p:cNvPicPr>
            <a:picLocks noChangeAspect="1"/>
          </p:cNvPicPr>
          <p:nvPr/>
        </p:nvPicPr>
        <p:blipFill>
          <a:blip r:embed="rId5"/>
          <a:srcRect/>
          <a:stretch>
            <a:fillRect/>
          </a:stretch>
        </p:blipFill>
        <p:spPr>
          <a:xfrm>
            <a:off x="8132185" y="1711161"/>
            <a:ext cx="8319328" cy="4679622"/>
          </a:xfrm>
          <a:prstGeom prst="rect">
            <a:avLst/>
          </a:prstGeom>
        </p:spPr>
      </p:pic>
      <p:sp>
        <p:nvSpPr>
          <p:cNvPr id="16" name="TextBox 16"/>
          <p:cNvSpPr txBox="1"/>
          <p:nvPr/>
        </p:nvSpPr>
        <p:spPr>
          <a:xfrm>
            <a:off x="703247" y="3155622"/>
            <a:ext cx="4680481" cy="3381375"/>
          </a:xfrm>
          <a:prstGeom prst="rect">
            <a:avLst/>
          </a:prstGeom>
        </p:spPr>
        <p:txBody>
          <a:bodyPr lIns="0" tIns="0" rIns="0" bIns="0" rtlCol="0" anchor="t">
            <a:spAutoFit/>
          </a:bodyPr>
          <a:lstStyle/>
          <a:p>
            <a:pPr>
              <a:lnSpc>
                <a:spcPts val="6600"/>
              </a:lnSpc>
            </a:pPr>
            <a:r>
              <a:rPr lang="en-US" sz="5500">
                <a:solidFill>
                  <a:srgbClr val="F0F0F0"/>
                </a:solidFill>
                <a:latin typeface="Telegraf"/>
              </a:rPr>
              <a:t>Emergency Medical Treatment &amp; Labor Act</a:t>
            </a:r>
          </a:p>
        </p:txBody>
      </p:sp>
      <p:sp>
        <p:nvSpPr>
          <p:cNvPr id="17" name="TextBox 17"/>
          <p:cNvSpPr txBox="1"/>
          <p:nvPr/>
        </p:nvSpPr>
        <p:spPr>
          <a:xfrm>
            <a:off x="8065725" y="6654774"/>
            <a:ext cx="9193575" cy="3256906"/>
          </a:xfrm>
          <a:prstGeom prst="rect">
            <a:avLst/>
          </a:prstGeom>
        </p:spPr>
        <p:txBody>
          <a:bodyPr lIns="0" tIns="0" rIns="0" bIns="0" rtlCol="0" anchor="t">
            <a:spAutoFit/>
          </a:bodyPr>
          <a:lstStyle/>
          <a:p>
            <a:pPr marL="624350" lvl="1" indent="-312175">
              <a:lnSpc>
                <a:spcPts val="4337"/>
              </a:lnSpc>
              <a:buFont typeface="Arial"/>
              <a:buChar char="•"/>
            </a:pPr>
            <a:r>
              <a:rPr lang="en-US" sz="2891">
                <a:solidFill>
                  <a:srgbClr val="25537A"/>
                </a:solidFill>
                <a:latin typeface="Assistant Regular Bold"/>
              </a:rPr>
              <a:t>EMTALA-  patients should be assessed in person but a telehealth professional can oversee the assessment from a distance when necessary</a:t>
            </a:r>
          </a:p>
          <a:p>
            <a:pPr marL="624350" lvl="1" indent="-312175">
              <a:lnSpc>
                <a:spcPts val="4337"/>
              </a:lnSpc>
              <a:buFont typeface="Arial"/>
              <a:buChar char="•"/>
            </a:pPr>
            <a:r>
              <a:rPr lang="en-US" sz="2891">
                <a:solidFill>
                  <a:srgbClr val="25537A"/>
                </a:solidFill>
                <a:latin typeface="Assistant Regular Bold"/>
              </a:rPr>
              <a:t>patients are still required to be treated for emergencies even when being treated via telehealth</a:t>
            </a:r>
          </a:p>
          <a:p>
            <a:pPr marL="624350" lvl="1" indent="-312175">
              <a:lnSpc>
                <a:spcPts val="4337"/>
              </a:lnSpc>
              <a:buFont typeface="Arial"/>
              <a:buChar char="•"/>
            </a:pPr>
            <a:r>
              <a:rPr lang="en-US" sz="2891">
                <a:solidFill>
                  <a:srgbClr val="25537A"/>
                </a:solidFill>
                <a:latin typeface="Assistant Regular Bold"/>
              </a:rPr>
              <a:t>review the EMTALA criteria specific to your state</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0F0F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5550" b="5550"/>
          <a:stretch>
            <a:fillRect/>
          </a:stretch>
        </p:blipFill>
        <p:spPr>
          <a:xfrm>
            <a:off x="0" y="0"/>
            <a:ext cx="8672741" cy="5143500"/>
          </a:xfrm>
          <a:prstGeom prst="rect">
            <a:avLst/>
          </a:prstGeom>
        </p:spPr>
      </p:pic>
      <p:sp>
        <p:nvSpPr>
          <p:cNvPr id="3" name="AutoShape 3"/>
          <p:cNvSpPr/>
          <p:nvPr/>
        </p:nvSpPr>
        <p:spPr>
          <a:xfrm>
            <a:off x="0" y="5143500"/>
            <a:ext cx="8672741" cy="5143500"/>
          </a:xfrm>
          <a:prstGeom prst="rect">
            <a:avLst/>
          </a:prstGeom>
          <a:solidFill>
            <a:srgbClr val="7294A8"/>
          </a:solidFill>
        </p:spPr>
      </p:sp>
      <p:grpSp>
        <p:nvGrpSpPr>
          <p:cNvPr id="4" name="Group 4"/>
          <p:cNvGrpSpPr/>
          <p:nvPr/>
        </p:nvGrpSpPr>
        <p:grpSpPr>
          <a:xfrm>
            <a:off x="371075" y="0"/>
            <a:ext cx="63520" cy="10287000"/>
            <a:chOff x="0" y="0"/>
            <a:chExt cx="84693" cy="13716000"/>
          </a:xfrm>
        </p:grpSpPr>
        <p:sp>
          <p:nvSpPr>
            <p:cNvPr id="5" name="AutoShape 5"/>
            <p:cNvSpPr/>
            <p:nvPr/>
          </p:nvSpPr>
          <p:spPr>
            <a:xfrm>
              <a:off x="35961" y="1371600"/>
              <a:ext cx="12770" cy="12344400"/>
            </a:xfrm>
            <a:prstGeom prst="rect">
              <a:avLst/>
            </a:prstGeom>
            <a:solidFill>
              <a:srgbClr val="25537A"/>
            </a:solidFill>
          </p:spPr>
        </p:sp>
        <p:sp>
          <p:nvSpPr>
            <p:cNvPr id="6" name="AutoShape 6"/>
            <p:cNvSpPr/>
            <p:nvPr/>
          </p:nvSpPr>
          <p:spPr>
            <a:xfrm>
              <a:off x="0" y="0"/>
              <a:ext cx="84693" cy="1649458"/>
            </a:xfrm>
            <a:prstGeom prst="rect">
              <a:avLst/>
            </a:prstGeom>
            <a:solidFill>
              <a:srgbClr val="25537A"/>
            </a:solidFill>
          </p:spPr>
        </p:sp>
      </p:grpSp>
      <p:grpSp>
        <p:nvGrpSpPr>
          <p:cNvPr id="7" name="Group 7"/>
          <p:cNvGrpSpPr/>
          <p:nvPr/>
        </p:nvGrpSpPr>
        <p:grpSpPr>
          <a:xfrm rot="-10800000">
            <a:off x="17444626" y="9258300"/>
            <a:ext cx="489002" cy="489002"/>
            <a:chOff x="0" y="0"/>
            <a:chExt cx="652003" cy="652003"/>
          </a:xfrm>
        </p:grpSpPr>
        <p:grpSp>
          <p:nvGrpSpPr>
            <p:cNvPr id="8" name="Group 8"/>
            <p:cNvGrpSpPr>
              <a:grpSpLocks noChangeAspect="1"/>
            </p:cNvGrpSpPr>
            <p:nvPr/>
          </p:nvGrpSpPr>
          <p:grpSpPr>
            <a:xfrm rot="-10800000">
              <a:off x="0" y="0"/>
              <a:ext cx="652003" cy="652003"/>
              <a:chOff x="0" y="0"/>
              <a:chExt cx="6355080" cy="6355080"/>
            </a:xfrm>
          </p:grpSpPr>
          <p:sp>
            <p:nvSpPr>
              <p:cNvPr id="9" name="Freeform 9"/>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25537A"/>
              </a:solidFill>
            </p:spPr>
          </p:sp>
        </p:grpSp>
        <p:pic>
          <p:nvPicPr>
            <p:cNvPr id="10" name="Picture 10"/>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108667" y="108667"/>
              <a:ext cx="434669" cy="434669"/>
            </a:xfrm>
            <a:prstGeom prst="rect">
              <a:avLst/>
            </a:prstGeom>
          </p:spPr>
        </p:pic>
      </p:grpSp>
      <p:grpSp>
        <p:nvGrpSpPr>
          <p:cNvPr id="11" name="Group 11"/>
          <p:cNvGrpSpPr/>
          <p:nvPr/>
        </p:nvGrpSpPr>
        <p:grpSpPr>
          <a:xfrm>
            <a:off x="16584972" y="9258300"/>
            <a:ext cx="489002" cy="489002"/>
            <a:chOff x="0" y="0"/>
            <a:chExt cx="652003" cy="652003"/>
          </a:xfrm>
        </p:grpSpPr>
        <p:grpSp>
          <p:nvGrpSpPr>
            <p:cNvPr id="12" name="Group 12"/>
            <p:cNvGrpSpPr>
              <a:grpSpLocks noChangeAspect="1"/>
            </p:cNvGrpSpPr>
            <p:nvPr/>
          </p:nvGrpSpPr>
          <p:grpSpPr>
            <a:xfrm rot="-10800000">
              <a:off x="0" y="0"/>
              <a:ext cx="652003" cy="652003"/>
              <a:chOff x="0" y="0"/>
              <a:chExt cx="6355080" cy="6355080"/>
            </a:xfrm>
          </p:grpSpPr>
          <p:sp>
            <p:nvSpPr>
              <p:cNvPr id="13" name="Freeform 13"/>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25537A"/>
              </a:solidFill>
            </p:spPr>
          </p:sp>
        </p:grpSp>
        <p:pic>
          <p:nvPicPr>
            <p:cNvPr id="14" name="Picture 1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108667" y="108667"/>
              <a:ext cx="434669" cy="434669"/>
            </a:xfrm>
            <a:prstGeom prst="rect">
              <a:avLst/>
            </a:prstGeom>
          </p:spPr>
        </p:pic>
      </p:grpSp>
      <p:sp>
        <p:nvSpPr>
          <p:cNvPr id="15" name="TextBox 15"/>
          <p:cNvSpPr txBox="1"/>
          <p:nvPr/>
        </p:nvSpPr>
        <p:spPr>
          <a:xfrm>
            <a:off x="861856" y="6619875"/>
            <a:ext cx="6949029" cy="2190750"/>
          </a:xfrm>
          <a:prstGeom prst="rect">
            <a:avLst/>
          </a:prstGeom>
        </p:spPr>
        <p:txBody>
          <a:bodyPr lIns="0" tIns="0" rIns="0" bIns="0" rtlCol="0" anchor="t">
            <a:spAutoFit/>
          </a:bodyPr>
          <a:lstStyle/>
          <a:p>
            <a:pPr>
              <a:lnSpc>
                <a:spcPts val="8250"/>
              </a:lnSpc>
            </a:pPr>
            <a:r>
              <a:rPr lang="en-US" sz="7500" spc="75">
                <a:solidFill>
                  <a:srgbClr val="25537A"/>
                </a:solidFill>
                <a:latin typeface="Telegraf"/>
              </a:rPr>
              <a:t>Prescribing Practices </a:t>
            </a:r>
          </a:p>
        </p:txBody>
      </p:sp>
      <p:pic>
        <p:nvPicPr>
          <p:cNvPr id="16" name="Picture 16"/>
          <p:cNvPicPr>
            <a:picLocks noChangeAspect="1"/>
          </p:cNvPicPr>
          <p:nvPr/>
        </p:nvPicPr>
        <p:blipFill>
          <a:blip r:embed="rId5"/>
          <a:srcRect/>
          <a:stretch>
            <a:fillRect/>
          </a:stretch>
        </p:blipFill>
        <p:spPr>
          <a:xfrm>
            <a:off x="15910644" y="300253"/>
            <a:ext cx="2208311" cy="686584"/>
          </a:xfrm>
          <a:prstGeom prst="rect">
            <a:avLst/>
          </a:prstGeom>
        </p:spPr>
      </p:pic>
      <p:sp>
        <p:nvSpPr>
          <p:cNvPr id="17" name="TextBox 17"/>
          <p:cNvSpPr txBox="1"/>
          <p:nvPr/>
        </p:nvSpPr>
        <p:spPr>
          <a:xfrm>
            <a:off x="8715792" y="1312650"/>
            <a:ext cx="9217836" cy="7699200"/>
          </a:xfrm>
          <a:prstGeom prst="rect">
            <a:avLst/>
          </a:prstGeom>
        </p:spPr>
        <p:txBody>
          <a:bodyPr lIns="0" tIns="0" rIns="0" bIns="0" rtlCol="0" anchor="t">
            <a:spAutoFit/>
          </a:bodyPr>
          <a:lstStyle/>
          <a:p>
            <a:pPr marL="642868" lvl="1" indent="-321434">
              <a:lnSpc>
                <a:spcPts val="3573"/>
              </a:lnSpc>
              <a:buFont typeface="Arial"/>
              <a:buChar char="•"/>
            </a:pPr>
            <a:r>
              <a:rPr lang="en-US" sz="2977" spc="119">
                <a:solidFill>
                  <a:srgbClr val="25537A"/>
                </a:solidFill>
                <a:latin typeface="Assistant Regular Bold"/>
              </a:rPr>
              <a:t>DEA policies are federal but states have their own policies</a:t>
            </a:r>
          </a:p>
          <a:p>
            <a:pPr marL="642868" lvl="1" indent="-321434">
              <a:lnSpc>
                <a:spcPts val="3573"/>
              </a:lnSpc>
              <a:buFont typeface="Arial"/>
              <a:buChar char="•"/>
            </a:pPr>
            <a:r>
              <a:rPr lang="en-US" sz="2977" spc="119">
                <a:solidFill>
                  <a:srgbClr val="25537A"/>
                </a:solidFill>
                <a:latin typeface="Assistant Regular Bold"/>
              </a:rPr>
              <a:t>Ryan Haight ACT: after a main died due to an overdose of medications he received from an online pharmacy. The act requires that a person be evaluated in person before being prescribed certain controlled substances online. There are exceptions. See DEA Guidelines.</a:t>
            </a:r>
          </a:p>
          <a:p>
            <a:pPr marL="642868" lvl="1" indent="-321434">
              <a:lnSpc>
                <a:spcPts val="3573"/>
              </a:lnSpc>
              <a:buFont typeface="Arial"/>
              <a:buChar char="•"/>
            </a:pPr>
            <a:r>
              <a:rPr lang="en-US" sz="2977" spc="119">
                <a:solidFill>
                  <a:srgbClr val="25537A"/>
                </a:solidFill>
                <a:latin typeface="Assistant Regular Bold"/>
              </a:rPr>
              <a:t>See TITLE 21 Code to determine which of the 5 schedules a medication is a part of </a:t>
            </a:r>
          </a:p>
          <a:p>
            <a:pPr marL="642868" lvl="1" indent="-321434">
              <a:lnSpc>
                <a:spcPts val="3573"/>
              </a:lnSpc>
              <a:buFont typeface="Arial"/>
              <a:buChar char="•"/>
            </a:pPr>
            <a:r>
              <a:rPr lang="en-US" sz="2977" spc="119">
                <a:solidFill>
                  <a:srgbClr val="25537A"/>
                </a:solidFill>
                <a:latin typeface="Assistant Regular Bold"/>
              </a:rPr>
              <a:t>Special Registration for Telemedicine Act of 2018: is one of the exceptions and requires the DEA to lift the need for prior face to face relationships</a:t>
            </a:r>
          </a:p>
          <a:p>
            <a:pPr marL="642868" lvl="1" indent="-321434">
              <a:lnSpc>
                <a:spcPts val="3573"/>
              </a:lnSpc>
              <a:spcBef>
                <a:spcPct val="0"/>
              </a:spcBef>
              <a:buFont typeface="Arial"/>
              <a:buChar char="•"/>
            </a:pPr>
            <a:r>
              <a:rPr lang="en-US" sz="2977" spc="119">
                <a:solidFill>
                  <a:srgbClr val="25537A"/>
                </a:solidFill>
                <a:latin typeface="Assistant Regular Bold"/>
              </a:rPr>
              <a:t>non-controlled substances are not regulated in the same way and only require a license to prescribe via telehealth</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0F0F0"/>
        </a:solidFill>
        <a:effectLst/>
      </p:bgPr>
    </p:bg>
    <p:spTree>
      <p:nvGrpSpPr>
        <p:cNvPr id="1" name=""/>
        <p:cNvGrpSpPr/>
        <p:nvPr/>
      </p:nvGrpSpPr>
      <p:grpSpPr>
        <a:xfrm>
          <a:off x="0" y="0"/>
          <a:ext cx="0" cy="0"/>
          <a:chOff x="0" y="0"/>
          <a:chExt cx="0" cy="0"/>
        </a:xfrm>
      </p:grpSpPr>
      <p:grpSp>
        <p:nvGrpSpPr>
          <p:cNvPr id="2" name="Group 2"/>
          <p:cNvGrpSpPr/>
          <p:nvPr/>
        </p:nvGrpSpPr>
        <p:grpSpPr>
          <a:xfrm>
            <a:off x="660380" y="271462"/>
            <a:ext cx="63520" cy="10287000"/>
            <a:chOff x="0" y="0"/>
            <a:chExt cx="84693" cy="13716000"/>
          </a:xfrm>
        </p:grpSpPr>
        <p:sp>
          <p:nvSpPr>
            <p:cNvPr id="3" name="AutoShape 3"/>
            <p:cNvSpPr/>
            <p:nvPr/>
          </p:nvSpPr>
          <p:spPr>
            <a:xfrm>
              <a:off x="35961" y="1371600"/>
              <a:ext cx="12770" cy="12344400"/>
            </a:xfrm>
            <a:prstGeom prst="rect">
              <a:avLst/>
            </a:prstGeom>
            <a:solidFill>
              <a:srgbClr val="25537A"/>
            </a:solidFill>
          </p:spPr>
        </p:sp>
        <p:sp>
          <p:nvSpPr>
            <p:cNvPr id="4" name="AutoShape 4"/>
            <p:cNvSpPr/>
            <p:nvPr/>
          </p:nvSpPr>
          <p:spPr>
            <a:xfrm>
              <a:off x="0" y="0"/>
              <a:ext cx="84693" cy="1649458"/>
            </a:xfrm>
            <a:prstGeom prst="rect">
              <a:avLst/>
            </a:prstGeom>
            <a:solidFill>
              <a:srgbClr val="7294A8"/>
            </a:solidFill>
          </p:spPr>
        </p:sp>
      </p:grpSp>
      <p:sp>
        <p:nvSpPr>
          <p:cNvPr id="5" name="AutoShape 5"/>
          <p:cNvSpPr/>
          <p:nvPr/>
        </p:nvSpPr>
        <p:spPr>
          <a:xfrm>
            <a:off x="0" y="-264040"/>
            <a:ext cx="6086976" cy="10551040"/>
          </a:xfrm>
          <a:prstGeom prst="rect">
            <a:avLst/>
          </a:prstGeom>
          <a:solidFill>
            <a:srgbClr val="7294A8"/>
          </a:solidFill>
        </p:spPr>
      </p:sp>
      <p:grpSp>
        <p:nvGrpSpPr>
          <p:cNvPr id="6" name="Group 6"/>
          <p:cNvGrpSpPr/>
          <p:nvPr/>
        </p:nvGrpSpPr>
        <p:grpSpPr>
          <a:xfrm rot="-10800000">
            <a:off x="1677769" y="8769298"/>
            <a:ext cx="489002" cy="489002"/>
            <a:chOff x="0" y="0"/>
            <a:chExt cx="652003" cy="652003"/>
          </a:xfrm>
        </p:grpSpPr>
        <p:grpSp>
          <p:nvGrpSpPr>
            <p:cNvPr id="7" name="Group 7"/>
            <p:cNvGrpSpPr>
              <a:grpSpLocks noChangeAspect="1"/>
            </p:cNvGrpSpPr>
            <p:nvPr/>
          </p:nvGrpSpPr>
          <p:grpSpPr>
            <a:xfrm rot="-10800000">
              <a:off x="0" y="0"/>
              <a:ext cx="652003" cy="652003"/>
              <a:chOff x="0" y="0"/>
              <a:chExt cx="6355080" cy="6355080"/>
            </a:xfrm>
          </p:grpSpPr>
          <p:sp>
            <p:nvSpPr>
              <p:cNvPr id="8" name="Freeform 8"/>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25537A"/>
              </a:solidFill>
            </p:spPr>
          </p:sp>
        </p:grpSp>
        <p:pic>
          <p:nvPicPr>
            <p:cNvPr id="9"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08667" y="108667"/>
              <a:ext cx="434669" cy="434669"/>
            </a:xfrm>
            <a:prstGeom prst="rect">
              <a:avLst/>
            </a:prstGeom>
          </p:spPr>
        </p:pic>
      </p:grpSp>
      <p:grpSp>
        <p:nvGrpSpPr>
          <p:cNvPr id="10" name="Group 10"/>
          <p:cNvGrpSpPr/>
          <p:nvPr/>
        </p:nvGrpSpPr>
        <p:grpSpPr>
          <a:xfrm>
            <a:off x="1028700" y="8769298"/>
            <a:ext cx="489002" cy="489002"/>
            <a:chOff x="0" y="0"/>
            <a:chExt cx="652003" cy="652003"/>
          </a:xfrm>
        </p:grpSpPr>
        <p:grpSp>
          <p:nvGrpSpPr>
            <p:cNvPr id="11" name="Group 11"/>
            <p:cNvGrpSpPr>
              <a:grpSpLocks noChangeAspect="1"/>
            </p:cNvGrpSpPr>
            <p:nvPr/>
          </p:nvGrpSpPr>
          <p:grpSpPr>
            <a:xfrm rot="-10800000">
              <a:off x="0" y="0"/>
              <a:ext cx="652003" cy="652003"/>
              <a:chOff x="0" y="0"/>
              <a:chExt cx="6355080" cy="6355080"/>
            </a:xfrm>
          </p:grpSpPr>
          <p:sp>
            <p:nvSpPr>
              <p:cNvPr id="12" name="Freeform 12"/>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25537A"/>
              </a:solidFill>
            </p:spPr>
          </p:sp>
        </p:grpSp>
        <p:pic>
          <p:nvPicPr>
            <p:cNvPr id="13" name="Picture 1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08667" y="108667"/>
              <a:ext cx="434669" cy="434669"/>
            </a:xfrm>
            <a:prstGeom prst="rect">
              <a:avLst/>
            </a:prstGeom>
          </p:spPr>
        </p:pic>
      </p:grpSp>
      <p:pic>
        <p:nvPicPr>
          <p:cNvPr id="14" name="Picture 14"/>
          <p:cNvPicPr>
            <a:picLocks noChangeAspect="1"/>
          </p:cNvPicPr>
          <p:nvPr/>
        </p:nvPicPr>
        <p:blipFill>
          <a:blip r:embed="rId4"/>
          <a:srcRect/>
          <a:stretch>
            <a:fillRect/>
          </a:stretch>
        </p:blipFill>
        <p:spPr>
          <a:xfrm>
            <a:off x="15910644" y="342116"/>
            <a:ext cx="2208311" cy="686584"/>
          </a:xfrm>
          <a:prstGeom prst="rect">
            <a:avLst/>
          </a:prstGeom>
        </p:spPr>
      </p:pic>
      <p:sp>
        <p:nvSpPr>
          <p:cNvPr id="15" name="TextBox 15"/>
          <p:cNvSpPr txBox="1"/>
          <p:nvPr/>
        </p:nvSpPr>
        <p:spPr>
          <a:xfrm>
            <a:off x="660380" y="3180943"/>
            <a:ext cx="5135975" cy="2705100"/>
          </a:xfrm>
          <a:prstGeom prst="rect">
            <a:avLst/>
          </a:prstGeom>
        </p:spPr>
        <p:txBody>
          <a:bodyPr lIns="0" tIns="0" rIns="0" bIns="0" rtlCol="0" anchor="t">
            <a:spAutoFit/>
          </a:bodyPr>
          <a:lstStyle/>
          <a:p>
            <a:pPr>
              <a:lnSpc>
                <a:spcPts val="5366"/>
              </a:lnSpc>
            </a:pPr>
            <a:r>
              <a:rPr lang="en-US" sz="4472" spc="178">
                <a:solidFill>
                  <a:srgbClr val="25537A"/>
                </a:solidFill>
                <a:latin typeface="Assistant Bold"/>
              </a:rPr>
              <a:t>PRESCRIPTION DRUG MONITORING PROGRAM (PDMP)</a:t>
            </a:r>
          </a:p>
        </p:txBody>
      </p:sp>
      <p:sp>
        <p:nvSpPr>
          <p:cNvPr id="16" name="AutoShape 16"/>
          <p:cNvSpPr/>
          <p:nvPr/>
        </p:nvSpPr>
        <p:spPr>
          <a:xfrm>
            <a:off x="6687923" y="1028700"/>
            <a:ext cx="10929739" cy="8510806"/>
          </a:xfrm>
          <a:prstGeom prst="rect">
            <a:avLst/>
          </a:prstGeom>
          <a:solidFill>
            <a:srgbClr val="25537A">
              <a:alpha val="7843"/>
            </a:srgbClr>
          </a:solidFill>
        </p:spPr>
      </p:sp>
      <p:sp>
        <p:nvSpPr>
          <p:cNvPr id="17" name="TextBox 17"/>
          <p:cNvSpPr txBox="1"/>
          <p:nvPr/>
        </p:nvSpPr>
        <p:spPr>
          <a:xfrm>
            <a:off x="7195062" y="1253444"/>
            <a:ext cx="9915460" cy="7956543"/>
          </a:xfrm>
          <a:prstGeom prst="rect">
            <a:avLst/>
          </a:prstGeom>
        </p:spPr>
        <p:txBody>
          <a:bodyPr lIns="0" tIns="0" rIns="0" bIns="0" rtlCol="0" anchor="t">
            <a:spAutoFit/>
          </a:bodyPr>
          <a:lstStyle/>
          <a:p>
            <a:pPr marL="830096" lvl="1" indent="-415048">
              <a:lnSpc>
                <a:spcPts val="5767"/>
              </a:lnSpc>
              <a:buFont typeface="Arial"/>
              <a:buChar char="•"/>
            </a:pPr>
            <a:r>
              <a:rPr lang="en-US" sz="3844">
                <a:solidFill>
                  <a:srgbClr val="25537A"/>
                </a:solidFill>
                <a:latin typeface="Assistant Regular Bold"/>
              </a:rPr>
              <a:t>A prescription drug monitoring program is an electronic database that tracks controlled substance prescriptions in a state.</a:t>
            </a:r>
          </a:p>
          <a:p>
            <a:pPr marL="830096" lvl="1" indent="-415048">
              <a:lnSpc>
                <a:spcPts val="5767"/>
              </a:lnSpc>
              <a:buFont typeface="Arial"/>
              <a:buChar char="•"/>
            </a:pPr>
            <a:r>
              <a:rPr lang="en-US" sz="3844">
                <a:solidFill>
                  <a:srgbClr val="25537A"/>
                </a:solidFill>
                <a:latin typeface="Assistant Regular Bold"/>
              </a:rPr>
              <a:t>Every state has different PDMP requirements</a:t>
            </a:r>
          </a:p>
          <a:p>
            <a:pPr marL="830096" lvl="1" indent="-415048">
              <a:lnSpc>
                <a:spcPts val="5767"/>
              </a:lnSpc>
              <a:buFont typeface="Arial"/>
              <a:buChar char="•"/>
            </a:pPr>
            <a:r>
              <a:rPr lang="en-US" sz="3844">
                <a:solidFill>
                  <a:srgbClr val="25537A"/>
                </a:solidFill>
                <a:latin typeface="Assistant Regular Bold"/>
              </a:rPr>
              <a:t>Requirements may look like </a:t>
            </a:r>
          </a:p>
          <a:p>
            <a:pPr marL="1660192" lvl="2" indent="-553397">
              <a:lnSpc>
                <a:spcPts val="5767"/>
              </a:lnSpc>
              <a:buFont typeface="Arial"/>
              <a:buChar char="⚬"/>
            </a:pPr>
            <a:r>
              <a:rPr lang="en-US" sz="3844">
                <a:solidFill>
                  <a:srgbClr val="25537A"/>
                </a:solidFill>
                <a:latin typeface="Assistant Regular Bold"/>
              </a:rPr>
              <a:t>reviewing the PDMP for every prescription</a:t>
            </a:r>
          </a:p>
          <a:p>
            <a:pPr marL="1660192" lvl="2" indent="-553397">
              <a:lnSpc>
                <a:spcPts val="5767"/>
              </a:lnSpc>
              <a:buFont typeface="Arial"/>
              <a:buChar char="⚬"/>
            </a:pPr>
            <a:r>
              <a:rPr lang="en-US" sz="3844">
                <a:solidFill>
                  <a:srgbClr val="25537A"/>
                </a:solidFill>
                <a:latin typeface="Assistant Regular Bold"/>
              </a:rPr>
              <a:t>checking their own prescribing practices within a specific time frame</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0F0F0"/>
        </a:solidFill>
        <a:effectLst/>
      </p:bgPr>
    </p:bg>
    <p:spTree>
      <p:nvGrpSpPr>
        <p:cNvPr id="1" name=""/>
        <p:cNvGrpSpPr/>
        <p:nvPr/>
      </p:nvGrpSpPr>
      <p:grpSpPr>
        <a:xfrm>
          <a:off x="0" y="0"/>
          <a:ext cx="0" cy="0"/>
          <a:chOff x="0" y="0"/>
          <a:chExt cx="0" cy="0"/>
        </a:xfrm>
      </p:grpSpPr>
      <p:sp>
        <p:nvSpPr>
          <p:cNvPr id="2" name="AutoShape 2"/>
          <p:cNvSpPr/>
          <p:nvPr/>
        </p:nvSpPr>
        <p:spPr>
          <a:xfrm>
            <a:off x="8196694" y="0"/>
            <a:ext cx="10091306" cy="10287000"/>
          </a:xfrm>
          <a:prstGeom prst="rect">
            <a:avLst/>
          </a:prstGeom>
          <a:solidFill>
            <a:srgbClr val="7294A8"/>
          </a:solidFill>
        </p:spPr>
      </p:sp>
      <p:grpSp>
        <p:nvGrpSpPr>
          <p:cNvPr id="3" name="Group 3"/>
          <p:cNvGrpSpPr/>
          <p:nvPr/>
        </p:nvGrpSpPr>
        <p:grpSpPr>
          <a:xfrm>
            <a:off x="8519455" y="1913824"/>
            <a:ext cx="8437201" cy="6459351"/>
            <a:chOff x="0" y="0"/>
            <a:chExt cx="11249602" cy="8612468"/>
          </a:xfrm>
        </p:grpSpPr>
        <p:sp>
          <p:nvSpPr>
            <p:cNvPr id="4" name="TextBox 4"/>
            <p:cNvSpPr txBox="1"/>
            <p:nvPr/>
          </p:nvSpPr>
          <p:spPr>
            <a:xfrm>
              <a:off x="1" y="2089661"/>
              <a:ext cx="11249599" cy="558800"/>
            </a:xfrm>
            <a:prstGeom prst="rect">
              <a:avLst/>
            </a:prstGeom>
          </p:spPr>
          <p:txBody>
            <a:bodyPr lIns="0" tIns="0" rIns="0" bIns="0" rtlCol="0" anchor="t">
              <a:spAutoFit/>
            </a:bodyPr>
            <a:lstStyle/>
            <a:p>
              <a:pPr>
                <a:lnSpc>
                  <a:spcPts val="3360"/>
                </a:lnSpc>
              </a:pPr>
              <a:r>
                <a:rPr lang="en-US" sz="2800" spc="112">
                  <a:solidFill>
                    <a:srgbClr val="F0F0F0"/>
                  </a:solidFill>
                  <a:latin typeface="Assistant Bold"/>
                </a:rPr>
                <a:t>OVERVIEW OF KEY IDEAS</a:t>
              </a:r>
            </a:p>
          </p:txBody>
        </p:sp>
        <p:sp>
          <p:nvSpPr>
            <p:cNvPr id="5" name="TextBox 5"/>
            <p:cNvSpPr txBox="1"/>
            <p:nvPr/>
          </p:nvSpPr>
          <p:spPr>
            <a:xfrm>
              <a:off x="0" y="0"/>
              <a:ext cx="11249600" cy="1524000"/>
            </a:xfrm>
            <a:prstGeom prst="rect">
              <a:avLst/>
            </a:prstGeom>
          </p:spPr>
          <p:txBody>
            <a:bodyPr lIns="0" tIns="0" rIns="0" bIns="0" rtlCol="0" anchor="t">
              <a:spAutoFit/>
            </a:bodyPr>
            <a:lstStyle/>
            <a:p>
              <a:pPr>
                <a:lnSpc>
                  <a:spcPts val="8250"/>
                </a:lnSpc>
              </a:pPr>
              <a:r>
                <a:rPr lang="en-US" sz="7500" spc="75">
                  <a:solidFill>
                    <a:srgbClr val="F0F0F0"/>
                  </a:solidFill>
                  <a:latin typeface="Telegraf"/>
                </a:rPr>
                <a:t>Overview</a:t>
              </a:r>
            </a:p>
          </p:txBody>
        </p:sp>
        <p:sp>
          <p:nvSpPr>
            <p:cNvPr id="6" name="TextBox 6"/>
            <p:cNvSpPr txBox="1"/>
            <p:nvPr/>
          </p:nvSpPr>
          <p:spPr>
            <a:xfrm>
              <a:off x="1" y="3166496"/>
              <a:ext cx="11249600" cy="5445972"/>
            </a:xfrm>
            <a:prstGeom prst="rect">
              <a:avLst/>
            </a:prstGeom>
          </p:spPr>
          <p:txBody>
            <a:bodyPr lIns="0" tIns="0" rIns="0" bIns="0" rtlCol="0" anchor="t">
              <a:spAutoFit/>
            </a:bodyPr>
            <a:lstStyle/>
            <a:p>
              <a:pPr>
                <a:lnSpc>
                  <a:spcPts val="3639"/>
                </a:lnSpc>
              </a:pPr>
              <a:r>
                <a:rPr lang="en-US" sz="2599">
                  <a:solidFill>
                    <a:srgbClr val="F0F0F0"/>
                  </a:solidFill>
                  <a:latin typeface="Assistant Regular"/>
                </a:rPr>
                <a:t>Welcome to Discovery Behavioral Health’s Introduction to HIPAA Compliance, Legal Aspects, and Ethical Considerations training. With the expansion and enhancement efforts of telehealth, including DBH's virtual programming its imperative we understand and maintain regulatory compliance, manage risks, and implement ethical high quality care. It's our duty to mitigate liability and work towards aspirational telehealth. </a:t>
              </a:r>
            </a:p>
            <a:p>
              <a:pPr>
                <a:lnSpc>
                  <a:spcPts val="3639"/>
                </a:lnSpc>
              </a:pPr>
              <a:endParaRPr lang="en-US" sz="2599">
                <a:solidFill>
                  <a:srgbClr val="F0F0F0"/>
                </a:solidFill>
                <a:latin typeface="Assistant Regular"/>
              </a:endParaRPr>
            </a:p>
          </p:txBody>
        </p:sp>
      </p:grpSp>
      <p:grpSp>
        <p:nvGrpSpPr>
          <p:cNvPr id="7" name="Group 7"/>
          <p:cNvGrpSpPr/>
          <p:nvPr/>
        </p:nvGrpSpPr>
        <p:grpSpPr>
          <a:xfrm>
            <a:off x="17195780" y="0"/>
            <a:ext cx="63520" cy="10287000"/>
            <a:chOff x="0" y="0"/>
            <a:chExt cx="84693" cy="13716000"/>
          </a:xfrm>
        </p:grpSpPr>
        <p:sp>
          <p:nvSpPr>
            <p:cNvPr id="8" name="AutoShape 8"/>
            <p:cNvSpPr/>
            <p:nvPr/>
          </p:nvSpPr>
          <p:spPr>
            <a:xfrm>
              <a:off x="35961" y="1371600"/>
              <a:ext cx="12770" cy="12344400"/>
            </a:xfrm>
            <a:prstGeom prst="rect">
              <a:avLst/>
            </a:prstGeom>
            <a:solidFill>
              <a:srgbClr val="254E72"/>
            </a:solidFill>
          </p:spPr>
        </p:sp>
        <p:sp>
          <p:nvSpPr>
            <p:cNvPr id="9" name="AutoShape 9"/>
            <p:cNvSpPr/>
            <p:nvPr/>
          </p:nvSpPr>
          <p:spPr>
            <a:xfrm>
              <a:off x="0" y="0"/>
              <a:ext cx="84693" cy="1649458"/>
            </a:xfrm>
            <a:prstGeom prst="rect">
              <a:avLst/>
            </a:prstGeom>
            <a:solidFill>
              <a:srgbClr val="254E72"/>
            </a:solidFill>
          </p:spPr>
        </p:sp>
      </p:grpSp>
      <p:grpSp>
        <p:nvGrpSpPr>
          <p:cNvPr id="10" name="Group 10"/>
          <p:cNvGrpSpPr/>
          <p:nvPr/>
        </p:nvGrpSpPr>
        <p:grpSpPr>
          <a:xfrm rot="-10800000">
            <a:off x="15580259" y="1028700"/>
            <a:ext cx="489002" cy="489002"/>
            <a:chOff x="0" y="0"/>
            <a:chExt cx="652003" cy="652003"/>
          </a:xfrm>
        </p:grpSpPr>
        <p:grpSp>
          <p:nvGrpSpPr>
            <p:cNvPr id="11" name="Group 11"/>
            <p:cNvGrpSpPr>
              <a:grpSpLocks noChangeAspect="1"/>
            </p:cNvGrpSpPr>
            <p:nvPr/>
          </p:nvGrpSpPr>
          <p:grpSpPr>
            <a:xfrm rot="-10800000">
              <a:off x="0" y="0"/>
              <a:ext cx="652003" cy="652003"/>
              <a:chOff x="0" y="0"/>
              <a:chExt cx="6355080" cy="6355080"/>
            </a:xfrm>
          </p:grpSpPr>
          <p:sp>
            <p:nvSpPr>
              <p:cNvPr id="12" name="Freeform 12"/>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254E72"/>
              </a:solidFill>
            </p:spPr>
          </p:sp>
        </p:grpSp>
        <p:pic>
          <p:nvPicPr>
            <p:cNvPr id="13"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108667" y="108667"/>
              <a:ext cx="434669" cy="434669"/>
            </a:xfrm>
            <a:prstGeom prst="rect">
              <a:avLst/>
            </a:prstGeom>
          </p:spPr>
        </p:pic>
      </p:grpSp>
      <p:grpSp>
        <p:nvGrpSpPr>
          <p:cNvPr id="14" name="Group 14"/>
          <p:cNvGrpSpPr/>
          <p:nvPr/>
        </p:nvGrpSpPr>
        <p:grpSpPr>
          <a:xfrm>
            <a:off x="14668525" y="1028700"/>
            <a:ext cx="489002" cy="489002"/>
            <a:chOff x="0" y="0"/>
            <a:chExt cx="652003" cy="652003"/>
          </a:xfrm>
        </p:grpSpPr>
        <p:grpSp>
          <p:nvGrpSpPr>
            <p:cNvPr id="15" name="Group 15"/>
            <p:cNvGrpSpPr>
              <a:grpSpLocks noChangeAspect="1"/>
            </p:cNvGrpSpPr>
            <p:nvPr/>
          </p:nvGrpSpPr>
          <p:grpSpPr>
            <a:xfrm rot="-10800000">
              <a:off x="0" y="0"/>
              <a:ext cx="652003" cy="652003"/>
              <a:chOff x="0" y="0"/>
              <a:chExt cx="6355080" cy="6355080"/>
            </a:xfrm>
          </p:grpSpPr>
          <p:sp>
            <p:nvSpPr>
              <p:cNvPr id="16" name="Freeform 16"/>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254E72"/>
              </a:solidFill>
            </p:spPr>
          </p:sp>
        </p:grpSp>
        <p:pic>
          <p:nvPicPr>
            <p:cNvPr id="17" name="Picture 1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108667" y="108667"/>
              <a:ext cx="434669" cy="434669"/>
            </a:xfrm>
            <a:prstGeom prst="rect">
              <a:avLst/>
            </a:prstGeom>
          </p:spPr>
        </p:pic>
      </p:grpSp>
      <p:pic>
        <p:nvPicPr>
          <p:cNvPr id="18" name="Introduction to HIPAA Compliance, Legal Aspects, and Ethical Considerations copy" descr="Introduction to HIPAA Compliance, Legal Aspects, and Ethical Considerations copy">
            <a:hlinkClick r:id="" action="ppaction://media"/>
            <a:extLst>
              <a:ext uri="{FF2B5EF4-FFF2-40B4-BE49-F238E27FC236}">
                <a16:creationId xmlns:a16="http://schemas.microsoft.com/office/drawing/2014/main" id="{28D1C5EB-3E16-324A-82CB-715E93D6160D}"/>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0"/>
            <a:ext cx="18288000" cy="10287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034"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8"/>
                </p:tgtEl>
              </p:cMediaNode>
            </p:video>
            <p:seq concurrent="1" nextAc="seek">
              <p:cTn id="8" restart="whenNotActive" fill="hold" evtFilter="cancelBubble" nodeType="interactiveSeq">
                <p:stCondLst>
                  <p:cond evt="onClick" delay="0">
                    <p:tgtEl>
                      <p:spTgt spid="1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8"/>
                                        </p:tgtEl>
                                      </p:cBhvr>
                                    </p:cmd>
                                  </p:childTnLst>
                                </p:cTn>
                              </p:par>
                            </p:childTnLst>
                          </p:cTn>
                        </p:par>
                      </p:childTnLst>
                    </p:cTn>
                  </p:par>
                </p:childTnLst>
              </p:cTn>
              <p:nextCondLst>
                <p:cond evt="onClick" delay="0">
                  <p:tgtEl>
                    <p:spTgt spid="18"/>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25537A"/>
        </a:solidFill>
        <a:effectLst/>
      </p:bgPr>
    </p:bg>
    <p:spTree>
      <p:nvGrpSpPr>
        <p:cNvPr id="1" name=""/>
        <p:cNvGrpSpPr/>
        <p:nvPr/>
      </p:nvGrpSpPr>
      <p:grpSpPr>
        <a:xfrm>
          <a:off x="0" y="0"/>
          <a:ext cx="0" cy="0"/>
          <a:chOff x="0" y="0"/>
          <a:chExt cx="0" cy="0"/>
        </a:xfrm>
      </p:grpSpPr>
      <p:grpSp>
        <p:nvGrpSpPr>
          <p:cNvPr id="2" name="Group 2"/>
          <p:cNvGrpSpPr/>
          <p:nvPr/>
        </p:nvGrpSpPr>
        <p:grpSpPr>
          <a:xfrm>
            <a:off x="1046594" y="0"/>
            <a:ext cx="63520" cy="10287000"/>
            <a:chOff x="0" y="0"/>
            <a:chExt cx="84693" cy="13716000"/>
          </a:xfrm>
        </p:grpSpPr>
        <p:sp>
          <p:nvSpPr>
            <p:cNvPr id="3" name="AutoShape 3"/>
            <p:cNvSpPr/>
            <p:nvPr/>
          </p:nvSpPr>
          <p:spPr>
            <a:xfrm>
              <a:off x="35961" y="1371600"/>
              <a:ext cx="12770" cy="12344400"/>
            </a:xfrm>
            <a:prstGeom prst="rect">
              <a:avLst/>
            </a:prstGeom>
            <a:solidFill>
              <a:srgbClr val="F0F0F0"/>
            </a:solidFill>
          </p:spPr>
        </p:sp>
        <p:sp>
          <p:nvSpPr>
            <p:cNvPr id="4" name="AutoShape 4"/>
            <p:cNvSpPr/>
            <p:nvPr/>
          </p:nvSpPr>
          <p:spPr>
            <a:xfrm>
              <a:off x="0" y="0"/>
              <a:ext cx="84693" cy="1649458"/>
            </a:xfrm>
            <a:prstGeom prst="rect">
              <a:avLst/>
            </a:prstGeom>
            <a:solidFill>
              <a:srgbClr val="7294A8"/>
            </a:solidFill>
          </p:spPr>
        </p:sp>
      </p:grpSp>
      <p:sp>
        <p:nvSpPr>
          <p:cNvPr id="5" name="TextBox 5"/>
          <p:cNvSpPr txBox="1"/>
          <p:nvPr/>
        </p:nvSpPr>
        <p:spPr>
          <a:xfrm>
            <a:off x="8694420" y="1300624"/>
            <a:ext cx="9161667" cy="891890"/>
          </a:xfrm>
          <a:prstGeom prst="rect">
            <a:avLst/>
          </a:prstGeom>
        </p:spPr>
        <p:txBody>
          <a:bodyPr lIns="0" tIns="0" rIns="0" bIns="0" rtlCol="0" anchor="t">
            <a:spAutoFit/>
          </a:bodyPr>
          <a:lstStyle/>
          <a:p>
            <a:pPr>
              <a:lnSpc>
                <a:spcPts val="7035"/>
              </a:lnSpc>
            </a:pPr>
            <a:r>
              <a:rPr lang="en-US" sz="5863" spc="234">
                <a:solidFill>
                  <a:srgbClr val="7294A8"/>
                </a:solidFill>
                <a:latin typeface="Assistant Bold"/>
              </a:rPr>
              <a:t>MENTAL HEALTH HOLDS</a:t>
            </a:r>
          </a:p>
        </p:txBody>
      </p:sp>
      <p:pic>
        <p:nvPicPr>
          <p:cNvPr id="6" name="Picture 6"/>
          <p:cNvPicPr>
            <a:picLocks noChangeAspect="1"/>
          </p:cNvPicPr>
          <p:nvPr/>
        </p:nvPicPr>
        <p:blipFill>
          <a:blip r:embed="rId2"/>
          <a:srcRect l="27748" r="27748"/>
          <a:stretch>
            <a:fillRect/>
          </a:stretch>
        </p:blipFill>
        <p:spPr>
          <a:xfrm>
            <a:off x="2924687" y="1310149"/>
            <a:ext cx="5114329" cy="7666702"/>
          </a:xfrm>
          <a:prstGeom prst="rect">
            <a:avLst/>
          </a:prstGeom>
        </p:spPr>
      </p:pic>
      <p:grpSp>
        <p:nvGrpSpPr>
          <p:cNvPr id="7" name="Group 7"/>
          <p:cNvGrpSpPr/>
          <p:nvPr/>
        </p:nvGrpSpPr>
        <p:grpSpPr>
          <a:xfrm rot="-10800000">
            <a:off x="16850331" y="9258300"/>
            <a:ext cx="489002" cy="489002"/>
            <a:chOff x="0" y="0"/>
            <a:chExt cx="652003" cy="652003"/>
          </a:xfrm>
        </p:grpSpPr>
        <p:grpSp>
          <p:nvGrpSpPr>
            <p:cNvPr id="8" name="Group 8"/>
            <p:cNvGrpSpPr>
              <a:grpSpLocks noChangeAspect="1"/>
            </p:cNvGrpSpPr>
            <p:nvPr/>
          </p:nvGrpSpPr>
          <p:grpSpPr>
            <a:xfrm rot="-10800000">
              <a:off x="0" y="0"/>
              <a:ext cx="652003" cy="652003"/>
              <a:chOff x="0" y="0"/>
              <a:chExt cx="6355080" cy="6355080"/>
            </a:xfrm>
          </p:grpSpPr>
          <p:sp>
            <p:nvSpPr>
              <p:cNvPr id="9" name="Freeform 9"/>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F0F0F0"/>
              </a:solidFill>
            </p:spPr>
          </p:sp>
        </p:grpSp>
        <p:pic>
          <p:nvPicPr>
            <p:cNvPr id="10" name="Picture 10"/>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108667" y="108667"/>
              <a:ext cx="434669" cy="434669"/>
            </a:xfrm>
            <a:prstGeom prst="rect">
              <a:avLst/>
            </a:prstGeom>
          </p:spPr>
        </p:pic>
      </p:grpSp>
      <p:grpSp>
        <p:nvGrpSpPr>
          <p:cNvPr id="11" name="Group 11"/>
          <p:cNvGrpSpPr/>
          <p:nvPr/>
        </p:nvGrpSpPr>
        <p:grpSpPr>
          <a:xfrm>
            <a:off x="16201262" y="9258300"/>
            <a:ext cx="489002" cy="489002"/>
            <a:chOff x="0" y="0"/>
            <a:chExt cx="652003" cy="652003"/>
          </a:xfrm>
        </p:grpSpPr>
        <p:grpSp>
          <p:nvGrpSpPr>
            <p:cNvPr id="12" name="Group 12"/>
            <p:cNvGrpSpPr>
              <a:grpSpLocks noChangeAspect="1"/>
            </p:cNvGrpSpPr>
            <p:nvPr/>
          </p:nvGrpSpPr>
          <p:grpSpPr>
            <a:xfrm rot="-10800000">
              <a:off x="0" y="0"/>
              <a:ext cx="652003" cy="652003"/>
              <a:chOff x="0" y="0"/>
              <a:chExt cx="6355080" cy="6355080"/>
            </a:xfrm>
          </p:grpSpPr>
          <p:sp>
            <p:nvSpPr>
              <p:cNvPr id="13" name="Freeform 13"/>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F0F0F0"/>
              </a:solidFill>
            </p:spPr>
          </p:sp>
        </p:grpSp>
        <p:pic>
          <p:nvPicPr>
            <p:cNvPr id="14" name="Picture 1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108667" y="108667"/>
              <a:ext cx="434669" cy="434669"/>
            </a:xfrm>
            <a:prstGeom prst="rect">
              <a:avLst/>
            </a:prstGeom>
          </p:spPr>
        </p:pic>
      </p:grpSp>
      <p:pic>
        <p:nvPicPr>
          <p:cNvPr id="15" name="Picture 15"/>
          <p:cNvPicPr>
            <a:picLocks noChangeAspect="1"/>
          </p:cNvPicPr>
          <p:nvPr/>
        </p:nvPicPr>
        <p:blipFill>
          <a:blip r:embed="rId5"/>
          <a:srcRect/>
          <a:stretch>
            <a:fillRect/>
          </a:stretch>
        </p:blipFill>
        <p:spPr>
          <a:xfrm>
            <a:off x="15910644" y="300253"/>
            <a:ext cx="2208311" cy="686584"/>
          </a:xfrm>
          <a:prstGeom prst="rect">
            <a:avLst/>
          </a:prstGeom>
        </p:spPr>
      </p:pic>
      <p:sp>
        <p:nvSpPr>
          <p:cNvPr id="16" name="AutoShape 16"/>
          <p:cNvSpPr/>
          <p:nvPr/>
        </p:nvSpPr>
        <p:spPr>
          <a:xfrm>
            <a:off x="9918354" y="2759285"/>
            <a:ext cx="5992290" cy="6499015"/>
          </a:xfrm>
          <a:prstGeom prst="rect">
            <a:avLst/>
          </a:prstGeom>
          <a:solidFill>
            <a:srgbClr val="7294A8"/>
          </a:solidFill>
        </p:spPr>
      </p:sp>
      <p:sp>
        <p:nvSpPr>
          <p:cNvPr id="17" name="TextBox 17"/>
          <p:cNvSpPr txBox="1"/>
          <p:nvPr/>
        </p:nvSpPr>
        <p:spPr>
          <a:xfrm>
            <a:off x="10171177" y="3118261"/>
            <a:ext cx="5490093" cy="5581274"/>
          </a:xfrm>
          <a:prstGeom prst="rect">
            <a:avLst/>
          </a:prstGeom>
        </p:spPr>
        <p:txBody>
          <a:bodyPr lIns="0" tIns="0" rIns="0" bIns="0" rtlCol="0" anchor="t">
            <a:spAutoFit/>
          </a:bodyPr>
          <a:lstStyle/>
          <a:p>
            <a:pPr algn="ctr">
              <a:lnSpc>
                <a:spcPts val="4056"/>
              </a:lnSpc>
            </a:pPr>
            <a:r>
              <a:rPr lang="en-US" sz="3380" spc="135">
                <a:solidFill>
                  <a:srgbClr val="F0F0F0"/>
                </a:solidFill>
                <a:latin typeface="Assistant Regular Bold"/>
              </a:rPr>
              <a:t>Most mental health holds cannot be placed by a telemedicine provider. </a:t>
            </a:r>
          </a:p>
          <a:p>
            <a:pPr algn="ctr">
              <a:lnSpc>
                <a:spcPts val="4056"/>
              </a:lnSpc>
            </a:pPr>
            <a:r>
              <a:rPr lang="en-US" sz="3380" spc="135">
                <a:solidFill>
                  <a:srgbClr val="F0F0F0"/>
                </a:solidFill>
                <a:latin typeface="Assistant Regular Bold"/>
              </a:rPr>
              <a:t>Check with your state guidelines.</a:t>
            </a:r>
          </a:p>
          <a:p>
            <a:pPr algn="ctr">
              <a:lnSpc>
                <a:spcPts val="4056"/>
              </a:lnSpc>
            </a:pPr>
            <a:r>
              <a:rPr lang="en-US" sz="3380" spc="135">
                <a:solidFill>
                  <a:srgbClr val="F0F0F0"/>
                </a:solidFill>
                <a:latin typeface="Assistant Regular Bold"/>
              </a:rPr>
              <a:t>If the telemental health professional cannot intiiate a mental health hold, they need to collaborate with a local provider to assess and admit the patient.</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0F0F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5550" b="5550"/>
          <a:stretch>
            <a:fillRect/>
          </a:stretch>
        </p:blipFill>
        <p:spPr>
          <a:xfrm>
            <a:off x="0" y="0"/>
            <a:ext cx="8672741" cy="5143500"/>
          </a:xfrm>
          <a:prstGeom prst="rect">
            <a:avLst/>
          </a:prstGeom>
        </p:spPr>
      </p:pic>
      <p:sp>
        <p:nvSpPr>
          <p:cNvPr id="3" name="AutoShape 3"/>
          <p:cNvSpPr/>
          <p:nvPr/>
        </p:nvSpPr>
        <p:spPr>
          <a:xfrm>
            <a:off x="0" y="5143500"/>
            <a:ext cx="8672741" cy="5143500"/>
          </a:xfrm>
          <a:prstGeom prst="rect">
            <a:avLst/>
          </a:prstGeom>
          <a:solidFill>
            <a:srgbClr val="7294A8"/>
          </a:solidFill>
        </p:spPr>
      </p:sp>
      <p:grpSp>
        <p:nvGrpSpPr>
          <p:cNvPr id="4" name="Group 4"/>
          <p:cNvGrpSpPr/>
          <p:nvPr/>
        </p:nvGrpSpPr>
        <p:grpSpPr>
          <a:xfrm>
            <a:off x="371075" y="0"/>
            <a:ext cx="63520" cy="10287000"/>
            <a:chOff x="0" y="0"/>
            <a:chExt cx="84693" cy="13716000"/>
          </a:xfrm>
        </p:grpSpPr>
        <p:sp>
          <p:nvSpPr>
            <p:cNvPr id="5" name="AutoShape 5"/>
            <p:cNvSpPr/>
            <p:nvPr/>
          </p:nvSpPr>
          <p:spPr>
            <a:xfrm>
              <a:off x="35961" y="1371600"/>
              <a:ext cx="12770" cy="12344400"/>
            </a:xfrm>
            <a:prstGeom prst="rect">
              <a:avLst/>
            </a:prstGeom>
            <a:solidFill>
              <a:srgbClr val="25537A"/>
            </a:solidFill>
          </p:spPr>
        </p:sp>
        <p:sp>
          <p:nvSpPr>
            <p:cNvPr id="6" name="AutoShape 6"/>
            <p:cNvSpPr/>
            <p:nvPr/>
          </p:nvSpPr>
          <p:spPr>
            <a:xfrm>
              <a:off x="0" y="0"/>
              <a:ext cx="84693" cy="1649458"/>
            </a:xfrm>
            <a:prstGeom prst="rect">
              <a:avLst/>
            </a:prstGeom>
            <a:solidFill>
              <a:srgbClr val="25537A"/>
            </a:solidFill>
          </p:spPr>
        </p:sp>
      </p:grpSp>
      <p:grpSp>
        <p:nvGrpSpPr>
          <p:cNvPr id="7" name="Group 7"/>
          <p:cNvGrpSpPr/>
          <p:nvPr/>
        </p:nvGrpSpPr>
        <p:grpSpPr>
          <a:xfrm rot="-10800000">
            <a:off x="17444626" y="9258300"/>
            <a:ext cx="489002" cy="489002"/>
            <a:chOff x="0" y="0"/>
            <a:chExt cx="652003" cy="652003"/>
          </a:xfrm>
        </p:grpSpPr>
        <p:grpSp>
          <p:nvGrpSpPr>
            <p:cNvPr id="8" name="Group 8"/>
            <p:cNvGrpSpPr>
              <a:grpSpLocks noChangeAspect="1"/>
            </p:cNvGrpSpPr>
            <p:nvPr/>
          </p:nvGrpSpPr>
          <p:grpSpPr>
            <a:xfrm rot="-10800000">
              <a:off x="0" y="0"/>
              <a:ext cx="652003" cy="652003"/>
              <a:chOff x="0" y="0"/>
              <a:chExt cx="6355080" cy="6355080"/>
            </a:xfrm>
          </p:grpSpPr>
          <p:sp>
            <p:nvSpPr>
              <p:cNvPr id="9" name="Freeform 9"/>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25537A"/>
              </a:solidFill>
            </p:spPr>
          </p:sp>
        </p:grpSp>
        <p:pic>
          <p:nvPicPr>
            <p:cNvPr id="10" name="Picture 10"/>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108667" y="108667"/>
              <a:ext cx="434669" cy="434669"/>
            </a:xfrm>
            <a:prstGeom prst="rect">
              <a:avLst/>
            </a:prstGeom>
          </p:spPr>
        </p:pic>
      </p:grpSp>
      <p:grpSp>
        <p:nvGrpSpPr>
          <p:cNvPr id="11" name="Group 11"/>
          <p:cNvGrpSpPr/>
          <p:nvPr/>
        </p:nvGrpSpPr>
        <p:grpSpPr>
          <a:xfrm>
            <a:off x="16584972" y="9258300"/>
            <a:ext cx="489002" cy="489002"/>
            <a:chOff x="0" y="0"/>
            <a:chExt cx="652003" cy="652003"/>
          </a:xfrm>
        </p:grpSpPr>
        <p:grpSp>
          <p:nvGrpSpPr>
            <p:cNvPr id="12" name="Group 12"/>
            <p:cNvGrpSpPr>
              <a:grpSpLocks noChangeAspect="1"/>
            </p:cNvGrpSpPr>
            <p:nvPr/>
          </p:nvGrpSpPr>
          <p:grpSpPr>
            <a:xfrm rot="-10800000">
              <a:off x="0" y="0"/>
              <a:ext cx="652003" cy="652003"/>
              <a:chOff x="0" y="0"/>
              <a:chExt cx="6355080" cy="6355080"/>
            </a:xfrm>
          </p:grpSpPr>
          <p:sp>
            <p:nvSpPr>
              <p:cNvPr id="13" name="Freeform 13"/>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25537A"/>
              </a:solidFill>
            </p:spPr>
          </p:sp>
        </p:grpSp>
        <p:pic>
          <p:nvPicPr>
            <p:cNvPr id="14" name="Picture 1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108667" y="108667"/>
              <a:ext cx="434669" cy="434669"/>
            </a:xfrm>
            <a:prstGeom prst="rect">
              <a:avLst/>
            </a:prstGeom>
          </p:spPr>
        </p:pic>
      </p:grpSp>
      <p:sp>
        <p:nvSpPr>
          <p:cNvPr id="15" name="TextBox 15"/>
          <p:cNvSpPr txBox="1"/>
          <p:nvPr/>
        </p:nvSpPr>
        <p:spPr>
          <a:xfrm>
            <a:off x="861856" y="6159817"/>
            <a:ext cx="7810885" cy="3101340"/>
          </a:xfrm>
          <a:prstGeom prst="rect">
            <a:avLst/>
          </a:prstGeom>
        </p:spPr>
        <p:txBody>
          <a:bodyPr lIns="0" tIns="0" rIns="0" bIns="0" rtlCol="0" anchor="t">
            <a:spAutoFit/>
          </a:bodyPr>
          <a:lstStyle/>
          <a:p>
            <a:pPr>
              <a:lnSpc>
                <a:spcPts val="7920"/>
              </a:lnSpc>
            </a:pPr>
            <a:r>
              <a:rPr lang="en-US" sz="7200" spc="72">
                <a:solidFill>
                  <a:srgbClr val="25537A"/>
                </a:solidFill>
                <a:latin typeface="Telegraf"/>
              </a:rPr>
              <a:t>Patient Safety Planning and Emergency Care</a:t>
            </a:r>
          </a:p>
        </p:txBody>
      </p:sp>
      <p:pic>
        <p:nvPicPr>
          <p:cNvPr id="16" name="Picture 16"/>
          <p:cNvPicPr>
            <a:picLocks noChangeAspect="1"/>
          </p:cNvPicPr>
          <p:nvPr/>
        </p:nvPicPr>
        <p:blipFill>
          <a:blip r:embed="rId5"/>
          <a:srcRect/>
          <a:stretch>
            <a:fillRect/>
          </a:stretch>
        </p:blipFill>
        <p:spPr>
          <a:xfrm>
            <a:off x="15910644" y="300253"/>
            <a:ext cx="2208311" cy="686584"/>
          </a:xfrm>
          <a:prstGeom prst="rect">
            <a:avLst/>
          </a:prstGeom>
        </p:spPr>
      </p:pic>
      <p:sp>
        <p:nvSpPr>
          <p:cNvPr id="17" name="TextBox 17"/>
          <p:cNvSpPr txBox="1"/>
          <p:nvPr/>
        </p:nvSpPr>
        <p:spPr>
          <a:xfrm>
            <a:off x="9330945" y="1397756"/>
            <a:ext cx="8113681" cy="8105045"/>
          </a:xfrm>
          <a:prstGeom prst="rect">
            <a:avLst/>
          </a:prstGeom>
        </p:spPr>
        <p:txBody>
          <a:bodyPr lIns="0" tIns="0" rIns="0" bIns="0" rtlCol="0" anchor="t">
            <a:spAutoFit/>
          </a:bodyPr>
          <a:lstStyle/>
          <a:p>
            <a:pPr>
              <a:lnSpc>
                <a:spcPts val="3996"/>
              </a:lnSpc>
            </a:pPr>
            <a:r>
              <a:rPr lang="en-US" sz="3330" spc="133">
                <a:solidFill>
                  <a:srgbClr val="25537A"/>
                </a:solidFill>
                <a:latin typeface="Assistant Regular Bold"/>
              </a:rPr>
              <a:t>The following should be documented/available for EVERY patient encounter:</a:t>
            </a:r>
          </a:p>
          <a:p>
            <a:pPr marL="719052" lvl="1" indent="-359526">
              <a:lnSpc>
                <a:spcPts val="3996"/>
              </a:lnSpc>
              <a:buFont typeface="Arial"/>
              <a:buChar char="•"/>
            </a:pPr>
            <a:r>
              <a:rPr lang="en-US" sz="3330" spc="133">
                <a:solidFill>
                  <a:srgbClr val="25537A"/>
                </a:solidFill>
                <a:latin typeface="Assistant Regular Bold"/>
              </a:rPr>
              <a:t>physical location of the originating site or patient</a:t>
            </a:r>
          </a:p>
          <a:p>
            <a:pPr marL="719052" lvl="1" indent="-359526">
              <a:lnSpc>
                <a:spcPts val="3996"/>
              </a:lnSpc>
              <a:buFont typeface="Arial"/>
              <a:buChar char="•"/>
            </a:pPr>
            <a:r>
              <a:rPr lang="en-US" sz="3330" spc="133">
                <a:solidFill>
                  <a:srgbClr val="25537A"/>
                </a:solidFill>
                <a:latin typeface="Assistant Regular Bold"/>
              </a:rPr>
              <a:t>plan for if the technology fails</a:t>
            </a:r>
          </a:p>
          <a:p>
            <a:pPr marL="719052" lvl="1" indent="-359526">
              <a:lnSpc>
                <a:spcPts val="3996"/>
              </a:lnSpc>
              <a:buFont typeface="Arial"/>
              <a:buChar char="•"/>
            </a:pPr>
            <a:r>
              <a:rPr lang="en-US" sz="3330" spc="133">
                <a:solidFill>
                  <a:srgbClr val="25537A"/>
                </a:solidFill>
                <a:latin typeface="Assistant Regular Bold"/>
              </a:rPr>
              <a:t>direct contact information for the patient</a:t>
            </a:r>
          </a:p>
          <a:p>
            <a:pPr marL="719052" lvl="1" indent="-359526">
              <a:lnSpc>
                <a:spcPts val="3996"/>
              </a:lnSpc>
              <a:buFont typeface="Arial"/>
              <a:buChar char="•"/>
            </a:pPr>
            <a:r>
              <a:rPr lang="en-US" sz="3330" spc="133">
                <a:solidFill>
                  <a:srgbClr val="25537A"/>
                </a:solidFill>
                <a:latin typeface="Assistant Regular Bold"/>
              </a:rPr>
              <a:t>emergency or support person contact information</a:t>
            </a:r>
          </a:p>
          <a:p>
            <a:pPr marL="719052" lvl="1" indent="-359526">
              <a:lnSpc>
                <a:spcPts val="3996"/>
              </a:lnSpc>
              <a:buFont typeface="Arial"/>
              <a:buChar char="•"/>
            </a:pPr>
            <a:r>
              <a:rPr lang="en-US" sz="3330" spc="133">
                <a:solidFill>
                  <a:srgbClr val="25537A"/>
                </a:solidFill>
                <a:latin typeface="Assistant Regular Bold"/>
              </a:rPr>
              <a:t>expectations between sessions</a:t>
            </a:r>
          </a:p>
          <a:p>
            <a:pPr marL="719052" lvl="1" indent="-359526">
              <a:lnSpc>
                <a:spcPts val="3996"/>
              </a:lnSpc>
              <a:buFont typeface="Arial"/>
              <a:buChar char="•"/>
            </a:pPr>
            <a:r>
              <a:rPr lang="en-US" sz="3330" spc="133">
                <a:solidFill>
                  <a:srgbClr val="25537A"/>
                </a:solidFill>
                <a:latin typeface="Assistant Regular Bold"/>
              </a:rPr>
              <a:t>direct phone number for emergency services near the patient</a:t>
            </a:r>
          </a:p>
          <a:p>
            <a:pPr marL="719052" lvl="1" indent="-359526">
              <a:lnSpc>
                <a:spcPts val="3996"/>
              </a:lnSpc>
              <a:spcBef>
                <a:spcPct val="0"/>
              </a:spcBef>
              <a:buFont typeface="Arial"/>
              <a:buChar char="•"/>
            </a:pPr>
            <a:r>
              <a:rPr lang="en-US" sz="3330" spc="133">
                <a:solidFill>
                  <a:srgbClr val="25537A"/>
                </a:solidFill>
                <a:latin typeface="Assistant Regular Bold"/>
              </a:rPr>
              <a:t>direct phone numbers for non-emergency services for the patient like a PCP</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0F0F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15910644" y="300253"/>
            <a:ext cx="2208311" cy="686584"/>
          </a:xfrm>
          <a:prstGeom prst="rect">
            <a:avLst/>
          </a:prstGeom>
        </p:spPr>
      </p:pic>
      <p:sp>
        <p:nvSpPr>
          <p:cNvPr id="3" name="AutoShape 3"/>
          <p:cNvSpPr/>
          <p:nvPr/>
        </p:nvSpPr>
        <p:spPr>
          <a:xfrm>
            <a:off x="0" y="0"/>
            <a:ext cx="8672741" cy="10287000"/>
          </a:xfrm>
          <a:prstGeom prst="rect">
            <a:avLst/>
          </a:prstGeom>
          <a:solidFill>
            <a:srgbClr val="7294A8"/>
          </a:solidFill>
        </p:spPr>
      </p:sp>
      <p:grpSp>
        <p:nvGrpSpPr>
          <p:cNvPr id="4" name="Group 4"/>
          <p:cNvGrpSpPr/>
          <p:nvPr/>
        </p:nvGrpSpPr>
        <p:grpSpPr>
          <a:xfrm rot="-10800000">
            <a:off x="17444626" y="9583985"/>
            <a:ext cx="489002" cy="489002"/>
            <a:chOff x="0" y="0"/>
            <a:chExt cx="652003" cy="652003"/>
          </a:xfrm>
        </p:grpSpPr>
        <p:grpSp>
          <p:nvGrpSpPr>
            <p:cNvPr id="5" name="Group 5"/>
            <p:cNvGrpSpPr>
              <a:grpSpLocks noChangeAspect="1"/>
            </p:cNvGrpSpPr>
            <p:nvPr/>
          </p:nvGrpSpPr>
          <p:grpSpPr>
            <a:xfrm rot="-10800000">
              <a:off x="0" y="0"/>
              <a:ext cx="652003" cy="652003"/>
              <a:chOff x="0" y="0"/>
              <a:chExt cx="6355080" cy="6355080"/>
            </a:xfrm>
          </p:grpSpPr>
          <p:sp>
            <p:nvSpPr>
              <p:cNvPr id="6" name="Freeform 6"/>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25537A"/>
              </a:solidFill>
            </p:spPr>
          </p:sp>
        </p:grpSp>
        <p:pic>
          <p:nvPicPr>
            <p:cNvPr id="7" name="Picture 7"/>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108667" y="108667"/>
              <a:ext cx="434669" cy="434669"/>
            </a:xfrm>
            <a:prstGeom prst="rect">
              <a:avLst/>
            </a:prstGeom>
          </p:spPr>
        </p:pic>
      </p:grpSp>
      <p:grpSp>
        <p:nvGrpSpPr>
          <p:cNvPr id="8" name="Group 8"/>
          <p:cNvGrpSpPr/>
          <p:nvPr/>
        </p:nvGrpSpPr>
        <p:grpSpPr>
          <a:xfrm>
            <a:off x="16584972" y="9583985"/>
            <a:ext cx="489002" cy="489002"/>
            <a:chOff x="0" y="0"/>
            <a:chExt cx="652003" cy="652003"/>
          </a:xfrm>
        </p:grpSpPr>
        <p:grpSp>
          <p:nvGrpSpPr>
            <p:cNvPr id="9" name="Group 9"/>
            <p:cNvGrpSpPr>
              <a:grpSpLocks noChangeAspect="1"/>
            </p:cNvGrpSpPr>
            <p:nvPr/>
          </p:nvGrpSpPr>
          <p:grpSpPr>
            <a:xfrm rot="-10800000">
              <a:off x="0" y="0"/>
              <a:ext cx="652003" cy="652003"/>
              <a:chOff x="0" y="0"/>
              <a:chExt cx="6355080" cy="6355080"/>
            </a:xfrm>
          </p:grpSpPr>
          <p:sp>
            <p:nvSpPr>
              <p:cNvPr id="10" name="Freeform 10"/>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25537A"/>
              </a:solidFill>
            </p:spPr>
          </p:sp>
        </p:grpSp>
        <p:pic>
          <p:nvPicPr>
            <p:cNvPr id="11" name="Picture 11"/>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108667" y="108667"/>
              <a:ext cx="434669" cy="434669"/>
            </a:xfrm>
            <a:prstGeom prst="rect">
              <a:avLst/>
            </a:prstGeom>
          </p:spPr>
        </p:pic>
      </p:grpSp>
      <p:sp>
        <p:nvSpPr>
          <p:cNvPr id="12" name="TextBox 12"/>
          <p:cNvSpPr txBox="1"/>
          <p:nvPr/>
        </p:nvSpPr>
        <p:spPr>
          <a:xfrm>
            <a:off x="1028700" y="3204945"/>
            <a:ext cx="6949029" cy="3238500"/>
          </a:xfrm>
          <a:prstGeom prst="rect">
            <a:avLst/>
          </a:prstGeom>
        </p:spPr>
        <p:txBody>
          <a:bodyPr lIns="0" tIns="0" rIns="0" bIns="0" rtlCol="0" anchor="t">
            <a:spAutoFit/>
          </a:bodyPr>
          <a:lstStyle/>
          <a:p>
            <a:pPr>
              <a:lnSpc>
                <a:spcPts val="8250"/>
              </a:lnSpc>
            </a:pPr>
            <a:r>
              <a:rPr lang="en-US" sz="7500" spc="75">
                <a:solidFill>
                  <a:srgbClr val="25537A"/>
                </a:solidFill>
                <a:latin typeface="Telegraf"/>
              </a:rPr>
              <a:t>Collaboration and Continuity of Care</a:t>
            </a:r>
          </a:p>
        </p:txBody>
      </p:sp>
      <p:sp>
        <p:nvSpPr>
          <p:cNvPr id="13" name="AutoShape 13"/>
          <p:cNvSpPr/>
          <p:nvPr/>
        </p:nvSpPr>
        <p:spPr>
          <a:xfrm>
            <a:off x="10281390" y="1398444"/>
            <a:ext cx="6792584" cy="1676754"/>
          </a:xfrm>
          <a:prstGeom prst="rect">
            <a:avLst/>
          </a:prstGeom>
          <a:solidFill>
            <a:srgbClr val="25537A"/>
          </a:solidFill>
        </p:spPr>
      </p:sp>
      <p:sp>
        <p:nvSpPr>
          <p:cNvPr id="14" name="TextBox 14"/>
          <p:cNvSpPr txBox="1"/>
          <p:nvPr/>
        </p:nvSpPr>
        <p:spPr>
          <a:xfrm>
            <a:off x="10549885" y="1956097"/>
            <a:ext cx="6279588" cy="561449"/>
          </a:xfrm>
          <a:prstGeom prst="rect">
            <a:avLst/>
          </a:prstGeom>
        </p:spPr>
        <p:txBody>
          <a:bodyPr lIns="0" tIns="0" rIns="0" bIns="0" rtlCol="0" anchor="t">
            <a:spAutoFit/>
          </a:bodyPr>
          <a:lstStyle/>
          <a:p>
            <a:pPr algn="ctr">
              <a:lnSpc>
                <a:spcPts val="4488"/>
              </a:lnSpc>
            </a:pPr>
            <a:r>
              <a:rPr lang="en-US" sz="3740" spc="149">
                <a:solidFill>
                  <a:srgbClr val="F0F0F0"/>
                </a:solidFill>
                <a:latin typeface="Assistant Regular Bold"/>
              </a:rPr>
              <a:t>Ethical communication</a:t>
            </a:r>
          </a:p>
        </p:txBody>
      </p:sp>
      <p:sp>
        <p:nvSpPr>
          <p:cNvPr id="15" name="AutoShape 15"/>
          <p:cNvSpPr/>
          <p:nvPr/>
        </p:nvSpPr>
        <p:spPr>
          <a:xfrm>
            <a:off x="10281390" y="3433267"/>
            <a:ext cx="6792584" cy="1658958"/>
          </a:xfrm>
          <a:prstGeom prst="rect">
            <a:avLst/>
          </a:prstGeom>
          <a:solidFill>
            <a:srgbClr val="25537A"/>
          </a:solidFill>
        </p:spPr>
      </p:sp>
      <p:sp>
        <p:nvSpPr>
          <p:cNvPr id="16" name="TextBox 16"/>
          <p:cNvSpPr txBox="1"/>
          <p:nvPr/>
        </p:nvSpPr>
        <p:spPr>
          <a:xfrm>
            <a:off x="10655891" y="3982021"/>
            <a:ext cx="6043582" cy="561449"/>
          </a:xfrm>
          <a:prstGeom prst="rect">
            <a:avLst/>
          </a:prstGeom>
        </p:spPr>
        <p:txBody>
          <a:bodyPr lIns="0" tIns="0" rIns="0" bIns="0" rtlCol="0" anchor="t">
            <a:spAutoFit/>
          </a:bodyPr>
          <a:lstStyle/>
          <a:p>
            <a:pPr algn="ctr">
              <a:lnSpc>
                <a:spcPts val="4488"/>
              </a:lnSpc>
            </a:pPr>
            <a:r>
              <a:rPr lang="en-US" sz="3740" spc="149">
                <a:solidFill>
                  <a:srgbClr val="F0F0F0"/>
                </a:solidFill>
                <a:latin typeface="Assistant Regular Bold"/>
              </a:rPr>
              <a:t>Practicioner collaboration</a:t>
            </a:r>
          </a:p>
        </p:txBody>
      </p:sp>
      <p:sp>
        <p:nvSpPr>
          <p:cNvPr id="17" name="AutoShape 17"/>
          <p:cNvSpPr/>
          <p:nvPr/>
        </p:nvSpPr>
        <p:spPr>
          <a:xfrm>
            <a:off x="10281390" y="5418775"/>
            <a:ext cx="6792584" cy="1621027"/>
          </a:xfrm>
          <a:prstGeom prst="rect">
            <a:avLst/>
          </a:prstGeom>
          <a:solidFill>
            <a:srgbClr val="25537A"/>
          </a:solidFill>
        </p:spPr>
      </p:sp>
      <p:sp>
        <p:nvSpPr>
          <p:cNvPr id="18" name="TextBox 18"/>
          <p:cNvSpPr txBox="1"/>
          <p:nvPr/>
        </p:nvSpPr>
        <p:spPr>
          <a:xfrm>
            <a:off x="10635696" y="5948564"/>
            <a:ext cx="6083973" cy="561449"/>
          </a:xfrm>
          <a:prstGeom prst="rect">
            <a:avLst/>
          </a:prstGeom>
        </p:spPr>
        <p:txBody>
          <a:bodyPr lIns="0" tIns="0" rIns="0" bIns="0" rtlCol="0" anchor="t">
            <a:spAutoFit/>
          </a:bodyPr>
          <a:lstStyle/>
          <a:p>
            <a:pPr algn="ctr">
              <a:lnSpc>
                <a:spcPts val="4488"/>
              </a:lnSpc>
            </a:pPr>
            <a:r>
              <a:rPr lang="en-US" sz="3740" spc="149">
                <a:solidFill>
                  <a:srgbClr val="F0F0F0"/>
                </a:solidFill>
                <a:latin typeface="Assistant Regular Bold"/>
              </a:rPr>
              <a:t>Standards of Care</a:t>
            </a:r>
          </a:p>
        </p:txBody>
      </p:sp>
      <p:sp>
        <p:nvSpPr>
          <p:cNvPr id="19" name="AutoShape 19"/>
          <p:cNvSpPr/>
          <p:nvPr/>
        </p:nvSpPr>
        <p:spPr>
          <a:xfrm>
            <a:off x="10281390" y="7381999"/>
            <a:ext cx="6792584" cy="1876301"/>
          </a:xfrm>
          <a:prstGeom prst="rect">
            <a:avLst/>
          </a:prstGeom>
          <a:solidFill>
            <a:srgbClr val="25537A"/>
          </a:solidFill>
        </p:spPr>
      </p:sp>
      <p:sp>
        <p:nvSpPr>
          <p:cNvPr id="20" name="TextBox 20"/>
          <p:cNvSpPr txBox="1"/>
          <p:nvPr/>
        </p:nvSpPr>
        <p:spPr>
          <a:xfrm>
            <a:off x="10368573" y="7477975"/>
            <a:ext cx="6618218" cy="1684348"/>
          </a:xfrm>
          <a:prstGeom prst="rect">
            <a:avLst/>
          </a:prstGeom>
        </p:spPr>
        <p:txBody>
          <a:bodyPr lIns="0" tIns="0" rIns="0" bIns="0" rtlCol="0" anchor="t">
            <a:spAutoFit/>
          </a:bodyPr>
          <a:lstStyle/>
          <a:p>
            <a:pPr algn="ctr">
              <a:lnSpc>
                <a:spcPts val="4488"/>
              </a:lnSpc>
            </a:pPr>
            <a:r>
              <a:rPr lang="en-US" sz="3740" spc="149">
                <a:solidFill>
                  <a:srgbClr val="F0F0F0"/>
                </a:solidFill>
                <a:latin typeface="Assistant Regular Bold"/>
              </a:rPr>
              <a:t>Integrate all medical and mental health history into the record</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0F0F0"/>
        </a:solidFill>
        <a:effectLst/>
      </p:bgPr>
    </p:bg>
    <p:spTree>
      <p:nvGrpSpPr>
        <p:cNvPr id="1" name=""/>
        <p:cNvGrpSpPr/>
        <p:nvPr/>
      </p:nvGrpSpPr>
      <p:grpSpPr>
        <a:xfrm>
          <a:off x="0" y="0"/>
          <a:ext cx="0" cy="0"/>
          <a:chOff x="0" y="0"/>
          <a:chExt cx="0" cy="0"/>
        </a:xfrm>
      </p:grpSpPr>
      <p:sp>
        <p:nvSpPr>
          <p:cNvPr id="2" name="AutoShape 2"/>
          <p:cNvSpPr/>
          <p:nvPr/>
        </p:nvSpPr>
        <p:spPr>
          <a:xfrm>
            <a:off x="0" y="0"/>
            <a:ext cx="6086976" cy="10287000"/>
          </a:xfrm>
          <a:prstGeom prst="rect">
            <a:avLst/>
          </a:prstGeom>
          <a:solidFill>
            <a:srgbClr val="25537A"/>
          </a:solidFill>
        </p:spPr>
      </p:sp>
      <p:grpSp>
        <p:nvGrpSpPr>
          <p:cNvPr id="3" name="Group 3"/>
          <p:cNvGrpSpPr/>
          <p:nvPr/>
        </p:nvGrpSpPr>
        <p:grpSpPr>
          <a:xfrm>
            <a:off x="0" y="1388284"/>
            <a:ext cx="18288000" cy="63520"/>
            <a:chOff x="0" y="0"/>
            <a:chExt cx="24384000" cy="84693"/>
          </a:xfrm>
        </p:grpSpPr>
        <p:sp>
          <p:nvSpPr>
            <p:cNvPr id="4" name="AutoShape 4"/>
            <p:cNvSpPr/>
            <p:nvPr/>
          </p:nvSpPr>
          <p:spPr>
            <a:xfrm>
              <a:off x="0" y="35963"/>
              <a:ext cx="24384000" cy="12766"/>
            </a:xfrm>
            <a:prstGeom prst="rect">
              <a:avLst/>
            </a:prstGeom>
            <a:solidFill>
              <a:srgbClr val="7294A8"/>
            </a:solidFill>
          </p:spPr>
        </p:sp>
        <p:sp>
          <p:nvSpPr>
            <p:cNvPr id="5" name="AutoShape 5"/>
            <p:cNvSpPr/>
            <p:nvPr/>
          </p:nvSpPr>
          <p:spPr>
            <a:xfrm rot="-5400000">
              <a:off x="782383" y="-782383"/>
              <a:ext cx="84693" cy="1649458"/>
            </a:xfrm>
            <a:prstGeom prst="rect">
              <a:avLst/>
            </a:prstGeom>
            <a:solidFill>
              <a:srgbClr val="7294A8"/>
            </a:solidFill>
          </p:spPr>
        </p:sp>
      </p:grpSp>
      <p:grpSp>
        <p:nvGrpSpPr>
          <p:cNvPr id="6" name="Group 6"/>
          <p:cNvGrpSpPr/>
          <p:nvPr/>
        </p:nvGrpSpPr>
        <p:grpSpPr>
          <a:xfrm rot="-10800000">
            <a:off x="1677769" y="8769298"/>
            <a:ext cx="489002" cy="489002"/>
            <a:chOff x="0" y="0"/>
            <a:chExt cx="652003" cy="652003"/>
          </a:xfrm>
        </p:grpSpPr>
        <p:grpSp>
          <p:nvGrpSpPr>
            <p:cNvPr id="7" name="Group 7"/>
            <p:cNvGrpSpPr>
              <a:grpSpLocks noChangeAspect="1"/>
            </p:cNvGrpSpPr>
            <p:nvPr/>
          </p:nvGrpSpPr>
          <p:grpSpPr>
            <a:xfrm rot="-10800000">
              <a:off x="0" y="0"/>
              <a:ext cx="652003" cy="652003"/>
              <a:chOff x="0" y="0"/>
              <a:chExt cx="6355080" cy="6355080"/>
            </a:xfrm>
          </p:grpSpPr>
          <p:sp>
            <p:nvSpPr>
              <p:cNvPr id="8" name="Freeform 8"/>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F0F0F0"/>
              </a:solidFill>
            </p:spPr>
          </p:sp>
        </p:grpSp>
        <p:pic>
          <p:nvPicPr>
            <p:cNvPr id="9"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08667" y="108667"/>
              <a:ext cx="434669" cy="434669"/>
            </a:xfrm>
            <a:prstGeom prst="rect">
              <a:avLst/>
            </a:prstGeom>
          </p:spPr>
        </p:pic>
      </p:grpSp>
      <p:grpSp>
        <p:nvGrpSpPr>
          <p:cNvPr id="10" name="Group 10"/>
          <p:cNvGrpSpPr/>
          <p:nvPr/>
        </p:nvGrpSpPr>
        <p:grpSpPr>
          <a:xfrm>
            <a:off x="1028700" y="8769298"/>
            <a:ext cx="489002" cy="489002"/>
            <a:chOff x="0" y="0"/>
            <a:chExt cx="652003" cy="652003"/>
          </a:xfrm>
        </p:grpSpPr>
        <p:grpSp>
          <p:nvGrpSpPr>
            <p:cNvPr id="11" name="Group 11"/>
            <p:cNvGrpSpPr>
              <a:grpSpLocks noChangeAspect="1"/>
            </p:cNvGrpSpPr>
            <p:nvPr/>
          </p:nvGrpSpPr>
          <p:grpSpPr>
            <a:xfrm rot="-10800000">
              <a:off x="0" y="0"/>
              <a:ext cx="652003" cy="652003"/>
              <a:chOff x="0" y="0"/>
              <a:chExt cx="6355080" cy="6355080"/>
            </a:xfrm>
          </p:grpSpPr>
          <p:sp>
            <p:nvSpPr>
              <p:cNvPr id="12" name="Freeform 12"/>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F0F0F0"/>
              </a:solidFill>
            </p:spPr>
          </p:sp>
        </p:grpSp>
        <p:pic>
          <p:nvPicPr>
            <p:cNvPr id="13" name="Picture 1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08667" y="108667"/>
              <a:ext cx="434669" cy="434669"/>
            </a:xfrm>
            <a:prstGeom prst="rect">
              <a:avLst/>
            </a:prstGeom>
          </p:spPr>
        </p:pic>
      </p:grpSp>
      <p:pic>
        <p:nvPicPr>
          <p:cNvPr id="14" name="Picture 14"/>
          <p:cNvPicPr>
            <a:picLocks noChangeAspect="1"/>
          </p:cNvPicPr>
          <p:nvPr/>
        </p:nvPicPr>
        <p:blipFill>
          <a:blip r:embed="rId4"/>
          <a:srcRect/>
          <a:stretch>
            <a:fillRect/>
          </a:stretch>
        </p:blipFill>
        <p:spPr>
          <a:xfrm>
            <a:off x="15910644" y="342116"/>
            <a:ext cx="2208311" cy="686584"/>
          </a:xfrm>
          <a:prstGeom prst="rect">
            <a:avLst/>
          </a:prstGeom>
        </p:spPr>
      </p:pic>
      <p:pic>
        <p:nvPicPr>
          <p:cNvPr id="15" name="Picture 15"/>
          <p:cNvPicPr>
            <a:picLocks noChangeAspect="1"/>
          </p:cNvPicPr>
          <p:nvPr/>
        </p:nvPicPr>
        <p:blipFill>
          <a:blip r:embed="rId5"/>
          <a:srcRect t="7786" b="7786"/>
          <a:stretch>
            <a:fillRect/>
          </a:stretch>
        </p:blipFill>
        <p:spPr>
          <a:xfrm>
            <a:off x="8132185" y="1711161"/>
            <a:ext cx="8319328" cy="4679622"/>
          </a:xfrm>
          <a:prstGeom prst="rect">
            <a:avLst/>
          </a:prstGeom>
        </p:spPr>
      </p:pic>
      <p:sp>
        <p:nvSpPr>
          <p:cNvPr id="16" name="TextBox 16"/>
          <p:cNvSpPr txBox="1"/>
          <p:nvPr/>
        </p:nvSpPr>
        <p:spPr>
          <a:xfrm>
            <a:off x="703247" y="3984297"/>
            <a:ext cx="4680481" cy="1724025"/>
          </a:xfrm>
          <a:prstGeom prst="rect">
            <a:avLst/>
          </a:prstGeom>
        </p:spPr>
        <p:txBody>
          <a:bodyPr lIns="0" tIns="0" rIns="0" bIns="0" rtlCol="0" anchor="t">
            <a:spAutoFit/>
          </a:bodyPr>
          <a:lstStyle/>
          <a:p>
            <a:pPr>
              <a:lnSpc>
                <a:spcPts val="6600"/>
              </a:lnSpc>
            </a:pPr>
            <a:r>
              <a:rPr lang="en-US" sz="5500">
                <a:solidFill>
                  <a:srgbClr val="F0F0F0"/>
                </a:solidFill>
                <a:latin typeface="Telegraf"/>
              </a:rPr>
              <a:t>Public Health Emergencies</a:t>
            </a:r>
          </a:p>
        </p:txBody>
      </p:sp>
      <p:sp>
        <p:nvSpPr>
          <p:cNvPr id="17" name="TextBox 17"/>
          <p:cNvSpPr txBox="1"/>
          <p:nvPr/>
        </p:nvSpPr>
        <p:spPr>
          <a:xfrm>
            <a:off x="8065725" y="7201667"/>
            <a:ext cx="9193575" cy="2163119"/>
          </a:xfrm>
          <a:prstGeom prst="rect">
            <a:avLst/>
          </a:prstGeom>
        </p:spPr>
        <p:txBody>
          <a:bodyPr lIns="0" tIns="0" rIns="0" bIns="0" rtlCol="0" anchor="t">
            <a:spAutoFit/>
          </a:bodyPr>
          <a:lstStyle/>
          <a:p>
            <a:pPr marL="624350" lvl="1" indent="-312175">
              <a:lnSpc>
                <a:spcPts val="4337"/>
              </a:lnSpc>
              <a:buFont typeface="Arial"/>
              <a:buChar char="•"/>
            </a:pPr>
            <a:r>
              <a:rPr lang="en-US" sz="2891">
                <a:solidFill>
                  <a:srgbClr val="25537A"/>
                </a:solidFill>
                <a:latin typeface="Assistant Regular Bold"/>
              </a:rPr>
              <a:t>In a crisis regulatory flexibilities called Section 1135 Waivers can be granted. </a:t>
            </a:r>
          </a:p>
          <a:p>
            <a:pPr marL="624350" lvl="1" indent="-312175">
              <a:lnSpc>
                <a:spcPts val="4337"/>
              </a:lnSpc>
              <a:buFont typeface="Arial"/>
              <a:buChar char="•"/>
            </a:pPr>
            <a:r>
              <a:rPr lang="en-US" sz="2891">
                <a:solidFill>
                  <a:srgbClr val="25537A"/>
                </a:solidFill>
                <a:latin typeface="Assistant Regular Bold"/>
              </a:rPr>
              <a:t>They end when the state of emergency is declared over</a:t>
            </a:r>
          </a:p>
          <a:p>
            <a:pPr marL="624350" lvl="1" indent="-312175">
              <a:lnSpc>
                <a:spcPts val="4337"/>
              </a:lnSpc>
              <a:buFont typeface="Arial"/>
              <a:buChar char="•"/>
            </a:pPr>
            <a:r>
              <a:rPr lang="en-US" sz="2891">
                <a:solidFill>
                  <a:srgbClr val="25537A"/>
                </a:solidFill>
                <a:latin typeface="Assistant Regular Bold"/>
              </a:rPr>
              <a:t>They can change rapidly</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25537A"/>
        </a:solidFill>
        <a:effectLst/>
      </p:bgPr>
    </p:bg>
    <p:spTree>
      <p:nvGrpSpPr>
        <p:cNvPr id="1" name=""/>
        <p:cNvGrpSpPr/>
        <p:nvPr/>
      </p:nvGrpSpPr>
      <p:grpSpPr>
        <a:xfrm>
          <a:off x="0" y="0"/>
          <a:ext cx="0" cy="0"/>
          <a:chOff x="0" y="0"/>
          <a:chExt cx="0" cy="0"/>
        </a:xfrm>
      </p:grpSpPr>
      <p:grpSp>
        <p:nvGrpSpPr>
          <p:cNvPr id="2" name="Group 2"/>
          <p:cNvGrpSpPr/>
          <p:nvPr/>
        </p:nvGrpSpPr>
        <p:grpSpPr>
          <a:xfrm>
            <a:off x="9526678" y="0"/>
            <a:ext cx="8761322" cy="10287000"/>
            <a:chOff x="0" y="0"/>
            <a:chExt cx="11681762" cy="13716000"/>
          </a:xfrm>
        </p:grpSpPr>
        <p:pic>
          <p:nvPicPr>
            <p:cNvPr id="3" name="Picture 3"/>
            <p:cNvPicPr>
              <a:picLocks noChangeAspect="1"/>
            </p:cNvPicPr>
            <p:nvPr/>
          </p:nvPicPr>
          <p:blipFill>
            <a:blip r:embed="rId4"/>
            <a:srcRect l="17994" t="1785" r="17994" b="1785"/>
            <a:stretch>
              <a:fillRect/>
            </a:stretch>
          </p:blipFill>
          <p:spPr>
            <a:xfrm>
              <a:off x="0" y="0"/>
              <a:ext cx="11681762" cy="6858000"/>
            </a:xfrm>
            <a:prstGeom prst="rect">
              <a:avLst/>
            </a:prstGeom>
          </p:spPr>
        </p:pic>
        <p:pic>
          <p:nvPicPr>
            <p:cNvPr id="4" name="Picture 4"/>
            <p:cNvPicPr>
              <a:picLocks noChangeAspect="1"/>
            </p:cNvPicPr>
            <p:nvPr/>
          </p:nvPicPr>
          <p:blipFill>
            <a:blip r:embed="rId4"/>
            <a:srcRect l="17994" t="1785" r="17994" b="1785"/>
            <a:stretch>
              <a:fillRect/>
            </a:stretch>
          </p:blipFill>
          <p:spPr>
            <a:xfrm>
              <a:off x="0" y="6858000"/>
              <a:ext cx="11681762" cy="6858000"/>
            </a:xfrm>
            <a:prstGeom prst="rect">
              <a:avLst/>
            </a:prstGeom>
          </p:spPr>
        </p:pic>
      </p:grpSp>
      <p:grpSp>
        <p:nvGrpSpPr>
          <p:cNvPr id="5" name="Group 5"/>
          <p:cNvGrpSpPr/>
          <p:nvPr/>
        </p:nvGrpSpPr>
        <p:grpSpPr>
          <a:xfrm>
            <a:off x="1046594" y="0"/>
            <a:ext cx="63520" cy="10287000"/>
            <a:chOff x="0" y="0"/>
            <a:chExt cx="84693" cy="13716000"/>
          </a:xfrm>
        </p:grpSpPr>
        <p:sp>
          <p:nvSpPr>
            <p:cNvPr id="6" name="AutoShape 6"/>
            <p:cNvSpPr/>
            <p:nvPr/>
          </p:nvSpPr>
          <p:spPr>
            <a:xfrm>
              <a:off x="35961" y="1371600"/>
              <a:ext cx="12770" cy="12344400"/>
            </a:xfrm>
            <a:prstGeom prst="rect">
              <a:avLst/>
            </a:prstGeom>
            <a:solidFill>
              <a:srgbClr val="7294A8"/>
            </a:solidFill>
          </p:spPr>
        </p:sp>
        <p:sp>
          <p:nvSpPr>
            <p:cNvPr id="7" name="AutoShape 7"/>
            <p:cNvSpPr/>
            <p:nvPr/>
          </p:nvSpPr>
          <p:spPr>
            <a:xfrm>
              <a:off x="0" y="0"/>
              <a:ext cx="84693" cy="1649458"/>
            </a:xfrm>
            <a:prstGeom prst="rect">
              <a:avLst/>
            </a:prstGeom>
            <a:solidFill>
              <a:srgbClr val="7294A8"/>
            </a:solidFill>
          </p:spPr>
        </p:sp>
      </p:grpSp>
      <p:grpSp>
        <p:nvGrpSpPr>
          <p:cNvPr id="8" name="Group 8"/>
          <p:cNvGrpSpPr/>
          <p:nvPr/>
        </p:nvGrpSpPr>
        <p:grpSpPr>
          <a:xfrm>
            <a:off x="1110114" y="1517702"/>
            <a:ext cx="8567792" cy="2783238"/>
            <a:chOff x="0" y="0"/>
            <a:chExt cx="11423722" cy="3710983"/>
          </a:xfrm>
        </p:grpSpPr>
        <p:sp>
          <p:nvSpPr>
            <p:cNvPr id="9" name="TextBox 9"/>
            <p:cNvSpPr txBox="1"/>
            <p:nvPr/>
          </p:nvSpPr>
          <p:spPr>
            <a:xfrm>
              <a:off x="0" y="0"/>
              <a:ext cx="11423721" cy="2265786"/>
            </a:xfrm>
            <a:prstGeom prst="rect">
              <a:avLst/>
            </a:prstGeom>
          </p:spPr>
          <p:txBody>
            <a:bodyPr lIns="0" tIns="0" rIns="0" bIns="0" rtlCol="0" anchor="t">
              <a:spAutoFit/>
            </a:bodyPr>
            <a:lstStyle/>
            <a:p>
              <a:pPr>
                <a:lnSpc>
                  <a:spcPts val="6779"/>
                </a:lnSpc>
              </a:pPr>
              <a:r>
                <a:rPr lang="en-US" sz="5649" spc="225">
                  <a:solidFill>
                    <a:srgbClr val="7294A8"/>
                  </a:solidFill>
                  <a:latin typeface="Assistant Bold"/>
                </a:rPr>
                <a:t>ETHICAL CONSIDERATIONS</a:t>
              </a:r>
            </a:p>
          </p:txBody>
        </p:sp>
        <p:sp>
          <p:nvSpPr>
            <p:cNvPr id="10" name="TextBox 10"/>
            <p:cNvSpPr txBox="1"/>
            <p:nvPr/>
          </p:nvSpPr>
          <p:spPr>
            <a:xfrm>
              <a:off x="0" y="3021049"/>
              <a:ext cx="11423722" cy="689935"/>
            </a:xfrm>
            <a:prstGeom prst="rect">
              <a:avLst/>
            </a:prstGeom>
          </p:spPr>
          <p:txBody>
            <a:bodyPr lIns="0" tIns="0" rIns="0" bIns="0" rtlCol="0" anchor="t">
              <a:spAutoFit/>
            </a:bodyPr>
            <a:lstStyle/>
            <a:p>
              <a:pPr>
                <a:lnSpc>
                  <a:spcPts val="4460"/>
                </a:lnSpc>
              </a:pPr>
              <a:endParaRPr/>
            </a:p>
          </p:txBody>
        </p:sp>
      </p:grpSp>
      <p:grpSp>
        <p:nvGrpSpPr>
          <p:cNvPr id="11" name="Group 11"/>
          <p:cNvGrpSpPr/>
          <p:nvPr/>
        </p:nvGrpSpPr>
        <p:grpSpPr>
          <a:xfrm rot="-10800000">
            <a:off x="16770298" y="1028700"/>
            <a:ext cx="489002" cy="489002"/>
            <a:chOff x="0" y="0"/>
            <a:chExt cx="652003" cy="652003"/>
          </a:xfrm>
        </p:grpSpPr>
        <p:grpSp>
          <p:nvGrpSpPr>
            <p:cNvPr id="12" name="Group 12"/>
            <p:cNvGrpSpPr>
              <a:grpSpLocks noChangeAspect="1"/>
            </p:cNvGrpSpPr>
            <p:nvPr/>
          </p:nvGrpSpPr>
          <p:grpSpPr>
            <a:xfrm rot="-10800000">
              <a:off x="0" y="0"/>
              <a:ext cx="652003" cy="652003"/>
              <a:chOff x="0" y="0"/>
              <a:chExt cx="6355080" cy="6355080"/>
            </a:xfrm>
          </p:grpSpPr>
          <p:sp>
            <p:nvSpPr>
              <p:cNvPr id="13" name="Freeform 13"/>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25537A"/>
              </a:solidFill>
            </p:spPr>
          </p:sp>
        </p:grpSp>
        <p:pic>
          <p:nvPicPr>
            <p:cNvPr id="14" name="Picture 1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5400000">
              <a:off x="108667" y="108667"/>
              <a:ext cx="434669" cy="434669"/>
            </a:xfrm>
            <a:prstGeom prst="rect">
              <a:avLst/>
            </a:prstGeom>
          </p:spPr>
        </p:pic>
      </p:grpSp>
      <p:grpSp>
        <p:nvGrpSpPr>
          <p:cNvPr id="15" name="Group 15"/>
          <p:cNvGrpSpPr/>
          <p:nvPr/>
        </p:nvGrpSpPr>
        <p:grpSpPr>
          <a:xfrm>
            <a:off x="16121229" y="1028700"/>
            <a:ext cx="489002" cy="489002"/>
            <a:chOff x="0" y="0"/>
            <a:chExt cx="652003" cy="652003"/>
          </a:xfrm>
        </p:grpSpPr>
        <p:grpSp>
          <p:nvGrpSpPr>
            <p:cNvPr id="16" name="Group 16"/>
            <p:cNvGrpSpPr>
              <a:grpSpLocks noChangeAspect="1"/>
            </p:cNvGrpSpPr>
            <p:nvPr/>
          </p:nvGrpSpPr>
          <p:grpSpPr>
            <a:xfrm rot="-10800000">
              <a:off x="0" y="0"/>
              <a:ext cx="652003" cy="652003"/>
              <a:chOff x="0" y="0"/>
              <a:chExt cx="6355080" cy="6355080"/>
            </a:xfrm>
          </p:grpSpPr>
          <p:sp>
            <p:nvSpPr>
              <p:cNvPr id="17" name="Freeform 17"/>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25537A"/>
              </a:solidFill>
            </p:spPr>
          </p:sp>
        </p:grpSp>
        <p:pic>
          <p:nvPicPr>
            <p:cNvPr id="18" name="Picture 18"/>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5400000">
              <a:off x="108667" y="108667"/>
              <a:ext cx="434669" cy="434669"/>
            </a:xfrm>
            <a:prstGeom prst="rect">
              <a:avLst/>
            </a:prstGeom>
          </p:spPr>
        </p:pic>
      </p:grpSp>
      <p:pic>
        <p:nvPicPr>
          <p:cNvPr id="19" name="Picture 19"/>
          <p:cNvPicPr>
            <a:picLocks noChangeAspect="1"/>
          </p:cNvPicPr>
          <p:nvPr/>
        </p:nvPicPr>
        <p:blipFill>
          <a:blip r:embed="rId7"/>
          <a:srcRect/>
          <a:stretch>
            <a:fillRect/>
          </a:stretch>
        </p:blipFill>
        <p:spPr>
          <a:xfrm>
            <a:off x="15910644" y="342116"/>
            <a:ext cx="2208311" cy="686584"/>
          </a:xfrm>
          <a:prstGeom prst="rect">
            <a:avLst/>
          </a:prstGeom>
        </p:spPr>
      </p:pic>
      <p:sp>
        <p:nvSpPr>
          <p:cNvPr id="20" name="TextBox 20"/>
          <p:cNvSpPr txBox="1"/>
          <p:nvPr/>
        </p:nvSpPr>
        <p:spPr>
          <a:xfrm>
            <a:off x="1428617" y="3858769"/>
            <a:ext cx="7480157" cy="4371975"/>
          </a:xfrm>
          <a:prstGeom prst="rect">
            <a:avLst/>
          </a:prstGeom>
        </p:spPr>
        <p:txBody>
          <a:bodyPr lIns="0" tIns="0" rIns="0" bIns="0" rtlCol="0" anchor="t">
            <a:spAutoFit/>
          </a:bodyPr>
          <a:lstStyle/>
          <a:p>
            <a:pPr marL="697861" lvl="1" indent="-348931">
              <a:lnSpc>
                <a:spcPts val="3878"/>
              </a:lnSpc>
              <a:buFont typeface="Arial"/>
              <a:buChar char="•"/>
            </a:pPr>
            <a:r>
              <a:rPr lang="en-US" sz="3232" spc="129">
                <a:solidFill>
                  <a:srgbClr val="F0F0F0"/>
                </a:solidFill>
                <a:latin typeface="Assistant Regular Bold"/>
              </a:rPr>
              <a:t>Scope of practice</a:t>
            </a:r>
          </a:p>
          <a:p>
            <a:pPr marL="697861" lvl="1" indent="-348931">
              <a:lnSpc>
                <a:spcPts val="3878"/>
              </a:lnSpc>
              <a:buFont typeface="Arial"/>
              <a:buChar char="•"/>
            </a:pPr>
            <a:r>
              <a:rPr lang="en-US" sz="3232" spc="129">
                <a:solidFill>
                  <a:srgbClr val="F0F0F0"/>
                </a:solidFill>
                <a:latin typeface="Assistant Regular Bold"/>
              </a:rPr>
              <a:t>Confidentiality</a:t>
            </a:r>
          </a:p>
          <a:p>
            <a:pPr marL="697861" lvl="1" indent="-348931">
              <a:lnSpc>
                <a:spcPts val="3878"/>
              </a:lnSpc>
              <a:buFont typeface="Arial"/>
              <a:buChar char="•"/>
            </a:pPr>
            <a:r>
              <a:rPr lang="en-US" sz="3232" spc="129">
                <a:solidFill>
                  <a:srgbClr val="F0F0F0"/>
                </a:solidFill>
                <a:latin typeface="Assistant Regular Bold"/>
              </a:rPr>
              <a:t>Discipline-specific ethics</a:t>
            </a:r>
          </a:p>
          <a:p>
            <a:pPr marL="697861" lvl="1" indent="-348931">
              <a:lnSpc>
                <a:spcPts val="3878"/>
              </a:lnSpc>
              <a:buFont typeface="Arial"/>
              <a:buChar char="•"/>
            </a:pPr>
            <a:r>
              <a:rPr lang="en-US" sz="3232" spc="129">
                <a:solidFill>
                  <a:srgbClr val="F0F0F0"/>
                </a:solidFill>
                <a:latin typeface="Assistant Regular Bold"/>
              </a:rPr>
              <a:t>Laws and regulations</a:t>
            </a:r>
          </a:p>
          <a:p>
            <a:pPr marL="697861" lvl="1" indent="-348931">
              <a:lnSpc>
                <a:spcPts val="3878"/>
              </a:lnSpc>
              <a:buFont typeface="Arial"/>
              <a:buChar char="•"/>
            </a:pPr>
            <a:r>
              <a:rPr lang="en-US" sz="3232" spc="129">
                <a:solidFill>
                  <a:srgbClr val="F0F0F0"/>
                </a:solidFill>
                <a:latin typeface="Assistant Regular Bold"/>
              </a:rPr>
              <a:t>Organization's mission, vision and values</a:t>
            </a:r>
          </a:p>
          <a:p>
            <a:pPr marL="697861" lvl="1" indent="-348931">
              <a:lnSpc>
                <a:spcPts val="3878"/>
              </a:lnSpc>
              <a:buFont typeface="Arial"/>
              <a:buChar char="•"/>
            </a:pPr>
            <a:r>
              <a:rPr lang="en-US" sz="3232" spc="129">
                <a:solidFill>
                  <a:srgbClr val="F0F0F0"/>
                </a:solidFill>
                <a:latin typeface="Assistant Regular Bold"/>
              </a:rPr>
              <a:t>Medical ethical principles</a:t>
            </a:r>
          </a:p>
          <a:p>
            <a:pPr marL="697861" lvl="1" indent="-348931">
              <a:lnSpc>
                <a:spcPts val="3878"/>
              </a:lnSpc>
              <a:buFont typeface="Arial"/>
              <a:buChar char="•"/>
            </a:pPr>
            <a:r>
              <a:rPr lang="en-US" sz="3232" spc="129">
                <a:solidFill>
                  <a:srgbClr val="F0F0F0"/>
                </a:solidFill>
                <a:latin typeface="Assistant Regular Bold"/>
              </a:rPr>
              <a:t>The patient's dignity, wishes, and values</a:t>
            </a:r>
          </a:p>
        </p:txBody>
      </p:sp>
      <p:pic>
        <p:nvPicPr>
          <p:cNvPr id="21" name="Introduction to HIPAA Compliance, Legal Aspects, and Ethical Considerations copy 8" descr="Introduction to HIPAA Compliance, Legal Aspects, and Ethical Considerations copy 8">
            <a:hlinkClick r:id="" action="ppaction://media"/>
            <a:extLst>
              <a:ext uri="{FF2B5EF4-FFF2-40B4-BE49-F238E27FC236}">
                <a16:creationId xmlns:a16="http://schemas.microsoft.com/office/drawing/2014/main" id="{B577D447-5774-A447-B433-6CACFB153A31}"/>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0" y="0"/>
            <a:ext cx="18288000" cy="10287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416"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1"/>
                </p:tgtEl>
              </p:cMediaNode>
            </p:video>
            <p:seq concurrent="1" nextAc="seek">
              <p:cTn id="8" restart="whenNotActive" fill="hold" evtFilter="cancelBubble" nodeType="interactiveSeq">
                <p:stCondLst>
                  <p:cond evt="onClick" delay="0">
                    <p:tgtEl>
                      <p:spTgt spid="2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1"/>
                                        </p:tgtEl>
                                      </p:cBhvr>
                                    </p:cmd>
                                  </p:childTnLst>
                                </p:cTn>
                              </p:par>
                            </p:childTnLst>
                          </p:cTn>
                        </p:par>
                      </p:childTnLst>
                    </p:cTn>
                  </p:par>
                </p:childTnLst>
              </p:cTn>
              <p:nextCondLst>
                <p:cond evt="onClick" delay="0">
                  <p:tgtEl>
                    <p:spTgt spid="21"/>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0F0F0"/>
        </a:solidFill>
        <a:effectLst/>
      </p:bgPr>
    </p:bg>
    <p:spTree>
      <p:nvGrpSpPr>
        <p:cNvPr id="1" name=""/>
        <p:cNvGrpSpPr/>
        <p:nvPr/>
      </p:nvGrpSpPr>
      <p:grpSpPr>
        <a:xfrm>
          <a:off x="0" y="0"/>
          <a:ext cx="0" cy="0"/>
          <a:chOff x="0" y="0"/>
          <a:chExt cx="0" cy="0"/>
        </a:xfrm>
      </p:grpSpPr>
      <p:grpSp>
        <p:nvGrpSpPr>
          <p:cNvPr id="2" name="Group 2"/>
          <p:cNvGrpSpPr/>
          <p:nvPr/>
        </p:nvGrpSpPr>
        <p:grpSpPr>
          <a:xfrm>
            <a:off x="965180" y="0"/>
            <a:ext cx="63520" cy="10287000"/>
            <a:chOff x="0" y="0"/>
            <a:chExt cx="84693" cy="13716000"/>
          </a:xfrm>
        </p:grpSpPr>
        <p:sp>
          <p:nvSpPr>
            <p:cNvPr id="3" name="AutoShape 3"/>
            <p:cNvSpPr/>
            <p:nvPr/>
          </p:nvSpPr>
          <p:spPr>
            <a:xfrm>
              <a:off x="35961" y="1371600"/>
              <a:ext cx="12770" cy="12344400"/>
            </a:xfrm>
            <a:prstGeom prst="rect">
              <a:avLst/>
            </a:prstGeom>
            <a:solidFill>
              <a:srgbClr val="254E72"/>
            </a:solidFill>
          </p:spPr>
        </p:sp>
        <p:sp>
          <p:nvSpPr>
            <p:cNvPr id="4" name="AutoShape 4"/>
            <p:cNvSpPr/>
            <p:nvPr/>
          </p:nvSpPr>
          <p:spPr>
            <a:xfrm>
              <a:off x="0" y="0"/>
              <a:ext cx="84693" cy="1649458"/>
            </a:xfrm>
            <a:prstGeom prst="rect">
              <a:avLst/>
            </a:prstGeom>
            <a:solidFill>
              <a:srgbClr val="254E72"/>
            </a:solidFill>
          </p:spPr>
        </p:sp>
      </p:grpSp>
      <p:pic>
        <p:nvPicPr>
          <p:cNvPr id="5" name="Picture 5"/>
          <p:cNvPicPr>
            <a:picLocks noChangeAspect="1"/>
          </p:cNvPicPr>
          <p:nvPr/>
        </p:nvPicPr>
        <p:blipFill>
          <a:blip r:embed="rId2"/>
          <a:srcRect/>
          <a:stretch>
            <a:fillRect/>
          </a:stretch>
        </p:blipFill>
        <p:spPr>
          <a:xfrm>
            <a:off x="15910644" y="342116"/>
            <a:ext cx="2208311" cy="686584"/>
          </a:xfrm>
          <a:prstGeom prst="rect">
            <a:avLst/>
          </a:prstGeom>
        </p:spPr>
      </p:pic>
      <p:sp>
        <p:nvSpPr>
          <p:cNvPr id="6" name="TextBox 6"/>
          <p:cNvSpPr txBox="1"/>
          <p:nvPr/>
        </p:nvSpPr>
        <p:spPr>
          <a:xfrm>
            <a:off x="1373646" y="2212684"/>
            <a:ext cx="14536998" cy="1143000"/>
          </a:xfrm>
          <a:prstGeom prst="rect">
            <a:avLst/>
          </a:prstGeom>
        </p:spPr>
        <p:txBody>
          <a:bodyPr lIns="0" tIns="0" rIns="0" bIns="0" rtlCol="0" anchor="t">
            <a:spAutoFit/>
          </a:bodyPr>
          <a:lstStyle/>
          <a:p>
            <a:pPr>
              <a:lnSpc>
                <a:spcPts val="8250"/>
              </a:lnSpc>
            </a:pPr>
            <a:r>
              <a:rPr lang="en-US" sz="7500" spc="75">
                <a:solidFill>
                  <a:srgbClr val="254E72"/>
                </a:solidFill>
                <a:latin typeface="Telegraf"/>
              </a:rPr>
              <a:t>DBH Documents</a:t>
            </a:r>
          </a:p>
        </p:txBody>
      </p:sp>
      <p:sp>
        <p:nvSpPr>
          <p:cNvPr id="7" name="TextBox 7"/>
          <p:cNvSpPr txBox="1"/>
          <p:nvPr/>
        </p:nvSpPr>
        <p:spPr>
          <a:xfrm>
            <a:off x="1373646" y="3745318"/>
            <a:ext cx="16114560" cy="1868639"/>
          </a:xfrm>
          <a:prstGeom prst="rect">
            <a:avLst/>
          </a:prstGeom>
        </p:spPr>
        <p:txBody>
          <a:bodyPr lIns="0" tIns="0" rIns="0" bIns="0" rtlCol="0" anchor="t">
            <a:spAutoFit/>
          </a:bodyPr>
          <a:lstStyle/>
          <a:p>
            <a:pPr>
              <a:lnSpc>
                <a:spcPts val="4922"/>
              </a:lnSpc>
            </a:pPr>
            <a:r>
              <a:rPr lang="en-US" sz="4102" spc="164">
                <a:solidFill>
                  <a:srgbClr val="254E72"/>
                </a:solidFill>
                <a:latin typeface="Assistant Regular Bold"/>
              </a:rPr>
              <a:t>How to locate them in:</a:t>
            </a:r>
          </a:p>
          <a:p>
            <a:pPr marL="885689" lvl="1" indent="-442845">
              <a:lnSpc>
                <a:spcPts val="4922"/>
              </a:lnSpc>
              <a:buFont typeface="Arial"/>
              <a:buChar char="•"/>
            </a:pPr>
            <a:r>
              <a:rPr lang="en-US" sz="4102" spc="164">
                <a:solidFill>
                  <a:srgbClr val="254E72"/>
                </a:solidFill>
                <a:latin typeface="Assistant Regular Bold"/>
              </a:rPr>
              <a:t>Zavanta</a:t>
            </a:r>
          </a:p>
          <a:p>
            <a:pPr marL="885689" lvl="1" indent="-442845">
              <a:lnSpc>
                <a:spcPts val="4922"/>
              </a:lnSpc>
              <a:buFont typeface="Arial"/>
              <a:buChar char="•"/>
            </a:pPr>
            <a:r>
              <a:rPr lang="en-US" sz="4102" spc="164">
                <a:solidFill>
                  <a:srgbClr val="254E72"/>
                </a:solidFill>
                <a:latin typeface="Assistant Regular Bold"/>
              </a:rPr>
              <a:t>Intranet</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0F0F0"/>
        </a:solidFill>
        <a:effectLst/>
      </p:bgPr>
    </p:bg>
    <p:spTree>
      <p:nvGrpSpPr>
        <p:cNvPr id="1" name=""/>
        <p:cNvGrpSpPr/>
        <p:nvPr/>
      </p:nvGrpSpPr>
      <p:grpSpPr>
        <a:xfrm>
          <a:off x="0" y="0"/>
          <a:ext cx="0" cy="0"/>
          <a:chOff x="0" y="0"/>
          <a:chExt cx="0" cy="0"/>
        </a:xfrm>
      </p:grpSpPr>
      <p:grpSp>
        <p:nvGrpSpPr>
          <p:cNvPr id="2" name="Group 2"/>
          <p:cNvGrpSpPr/>
          <p:nvPr/>
        </p:nvGrpSpPr>
        <p:grpSpPr>
          <a:xfrm>
            <a:off x="965180" y="0"/>
            <a:ext cx="63520" cy="10287000"/>
            <a:chOff x="0" y="0"/>
            <a:chExt cx="84693" cy="13716000"/>
          </a:xfrm>
        </p:grpSpPr>
        <p:sp>
          <p:nvSpPr>
            <p:cNvPr id="3" name="AutoShape 3"/>
            <p:cNvSpPr/>
            <p:nvPr/>
          </p:nvSpPr>
          <p:spPr>
            <a:xfrm>
              <a:off x="35961" y="1371600"/>
              <a:ext cx="12770" cy="12344400"/>
            </a:xfrm>
            <a:prstGeom prst="rect">
              <a:avLst/>
            </a:prstGeom>
            <a:solidFill>
              <a:srgbClr val="254E72"/>
            </a:solidFill>
          </p:spPr>
        </p:sp>
        <p:sp>
          <p:nvSpPr>
            <p:cNvPr id="4" name="AutoShape 4"/>
            <p:cNvSpPr/>
            <p:nvPr/>
          </p:nvSpPr>
          <p:spPr>
            <a:xfrm>
              <a:off x="0" y="0"/>
              <a:ext cx="84693" cy="1649458"/>
            </a:xfrm>
            <a:prstGeom prst="rect">
              <a:avLst/>
            </a:prstGeom>
            <a:solidFill>
              <a:srgbClr val="254E72"/>
            </a:solidFill>
          </p:spPr>
        </p:sp>
      </p:grpSp>
      <p:pic>
        <p:nvPicPr>
          <p:cNvPr id="5" name="Picture 5"/>
          <p:cNvPicPr>
            <a:picLocks noChangeAspect="1"/>
          </p:cNvPicPr>
          <p:nvPr/>
        </p:nvPicPr>
        <p:blipFill>
          <a:blip r:embed="rId2"/>
          <a:srcRect/>
          <a:stretch>
            <a:fillRect/>
          </a:stretch>
        </p:blipFill>
        <p:spPr>
          <a:xfrm>
            <a:off x="15910644" y="342116"/>
            <a:ext cx="2208311" cy="686584"/>
          </a:xfrm>
          <a:prstGeom prst="rect">
            <a:avLst/>
          </a:prstGeom>
        </p:spPr>
      </p:pic>
      <p:sp>
        <p:nvSpPr>
          <p:cNvPr id="6" name="TextBox 6"/>
          <p:cNvSpPr txBox="1"/>
          <p:nvPr/>
        </p:nvSpPr>
        <p:spPr>
          <a:xfrm>
            <a:off x="1373646" y="2193634"/>
            <a:ext cx="19292124" cy="975360"/>
          </a:xfrm>
          <a:prstGeom prst="rect">
            <a:avLst/>
          </a:prstGeom>
        </p:spPr>
        <p:txBody>
          <a:bodyPr lIns="0" tIns="0" rIns="0" bIns="0" rtlCol="0" anchor="t">
            <a:spAutoFit/>
          </a:bodyPr>
          <a:lstStyle/>
          <a:p>
            <a:pPr>
              <a:lnSpc>
                <a:spcPts val="6930"/>
              </a:lnSpc>
            </a:pPr>
            <a:r>
              <a:rPr lang="en-US" sz="6300" spc="63">
                <a:solidFill>
                  <a:srgbClr val="254E72"/>
                </a:solidFill>
                <a:latin typeface="Telegraf"/>
              </a:rPr>
              <a:t>Learn more about recent HIPAA Breaches</a:t>
            </a:r>
          </a:p>
        </p:txBody>
      </p:sp>
      <p:sp>
        <p:nvSpPr>
          <p:cNvPr id="7" name="TextBox 7"/>
          <p:cNvSpPr txBox="1"/>
          <p:nvPr/>
        </p:nvSpPr>
        <p:spPr>
          <a:xfrm>
            <a:off x="1373646" y="3745318"/>
            <a:ext cx="16114560" cy="2486025"/>
          </a:xfrm>
          <a:prstGeom prst="rect">
            <a:avLst/>
          </a:prstGeom>
        </p:spPr>
        <p:txBody>
          <a:bodyPr lIns="0" tIns="0" rIns="0" bIns="0" rtlCol="0" anchor="t">
            <a:spAutoFit/>
          </a:bodyPr>
          <a:lstStyle/>
          <a:p>
            <a:pPr>
              <a:lnSpc>
                <a:spcPts val="4922"/>
              </a:lnSpc>
            </a:pPr>
            <a:r>
              <a:rPr lang="en-US" sz="4102" spc="164" dirty="0">
                <a:solidFill>
                  <a:srgbClr val="254E72"/>
                </a:solidFill>
                <a:latin typeface="Assistant Regular Bold"/>
              </a:rPr>
              <a:t>U.S. Department of Health and Human Services</a:t>
            </a:r>
          </a:p>
          <a:p>
            <a:pPr>
              <a:lnSpc>
                <a:spcPts val="4922"/>
              </a:lnSpc>
            </a:pPr>
            <a:r>
              <a:rPr lang="en-US" sz="4102" spc="78" dirty="0">
                <a:solidFill>
                  <a:srgbClr val="254E72"/>
                </a:solidFill>
                <a:latin typeface="Arimo Bold"/>
              </a:rPr>
              <a:t>Office for Civil Rights</a:t>
            </a:r>
          </a:p>
          <a:p>
            <a:pPr>
              <a:lnSpc>
                <a:spcPts val="3242"/>
              </a:lnSpc>
            </a:pPr>
            <a:r>
              <a:rPr lang="en-US" sz="2702" spc="6" dirty="0">
                <a:solidFill>
                  <a:srgbClr val="254E72"/>
                </a:solidFill>
                <a:latin typeface="Arimo Bold"/>
              </a:rPr>
              <a:t>Breach Portal: Notice to the Secretary of HHS Breach of Unsecured Protected Health Information</a:t>
            </a:r>
          </a:p>
          <a:p>
            <a:pPr>
              <a:lnSpc>
                <a:spcPts val="3242"/>
              </a:lnSpc>
            </a:pPr>
            <a:endParaRPr lang="en-US" sz="2702" spc="6" dirty="0">
              <a:solidFill>
                <a:srgbClr val="254E72"/>
              </a:solidFill>
              <a:latin typeface="Arimo Bold"/>
            </a:endParaRPr>
          </a:p>
          <a:p>
            <a:pPr marL="605026" lvl="1" indent="-302513">
              <a:lnSpc>
                <a:spcPts val="3362"/>
              </a:lnSpc>
              <a:buFont typeface="Arial"/>
              <a:buChar char="•"/>
            </a:pPr>
            <a:r>
              <a:rPr lang="en-US" sz="2802" spc="112" dirty="0">
                <a:solidFill>
                  <a:srgbClr val="254E72"/>
                </a:solidFill>
                <a:latin typeface="Assistant Regular Bold"/>
                <a:hlinkClick r:id="rId3"/>
              </a:rPr>
              <a:t>https://ocrportal.hhs.gov/ocr/breach/breach_report.jsf</a:t>
            </a:r>
            <a:r>
              <a:rPr lang="en-US" sz="2802" spc="112" dirty="0">
                <a:solidFill>
                  <a:srgbClr val="254E72"/>
                </a:solidFill>
                <a:latin typeface="Assistant Regular Bold"/>
              </a:rPr>
              <a:t>  </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25537A"/>
        </a:solidFill>
        <a:effectLst/>
      </p:bgPr>
    </p:bg>
    <p:spTree>
      <p:nvGrpSpPr>
        <p:cNvPr id="1" name=""/>
        <p:cNvGrpSpPr/>
        <p:nvPr/>
      </p:nvGrpSpPr>
      <p:grpSpPr>
        <a:xfrm>
          <a:off x="0" y="0"/>
          <a:ext cx="0" cy="0"/>
          <a:chOff x="0" y="0"/>
          <a:chExt cx="0" cy="0"/>
        </a:xfrm>
      </p:grpSpPr>
      <p:grpSp>
        <p:nvGrpSpPr>
          <p:cNvPr id="2" name="Group 2"/>
          <p:cNvGrpSpPr/>
          <p:nvPr/>
        </p:nvGrpSpPr>
        <p:grpSpPr>
          <a:xfrm>
            <a:off x="1046594" y="0"/>
            <a:ext cx="63520" cy="10287000"/>
            <a:chOff x="0" y="0"/>
            <a:chExt cx="84693" cy="13716000"/>
          </a:xfrm>
        </p:grpSpPr>
        <p:sp>
          <p:nvSpPr>
            <p:cNvPr id="3" name="AutoShape 3"/>
            <p:cNvSpPr/>
            <p:nvPr/>
          </p:nvSpPr>
          <p:spPr>
            <a:xfrm>
              <a:off x="35961" y="1371600"/>
              <a:ext cx="12770" cy="12344400"/>
            </a:xfrm>
            <a:prstGeom prst="rect">
              <a:avLst/>
            </a:prstGeom>
            <a:solidFill>
              <a:srgbClr val="FEFFFF"/>
            </a:solidFill>
          </p:spPr>
        </p:sp>
        <p:sp>
          <p:nvSpPr>
            <p:cNvPr id="4" name="AutoShape 4"/>
            <p:cNvSpPr/>
            <p:nvPr/>
          </p:nvSpPr>
          <p:spPr>
            <a:xfrm>
              <a:off x="0" y="0"/>
              <a:ext cx="84693" cy="1649458"/>
            </a:xfrm>
            <a:prstGeom prst="rect">
              <a:avLst/>
            </a:prstGeom>
            <a:solidFill>
              <a:srgbClr val="F0F0F0"/>
            </a:solidFill>
          </p:spPr>
        </p:sp>
      </p:grpSp>
      <p:sp>
        <p:nvSpPr>
          <p:cNvPr id="5" name="TextBox 5"/>
          <p:cNvSpPr txBox="1"/>
          <p:nvPr/>
        </p:nvSpPr>
        <p:spPr>
          <a:xfrm>
            <a:off x="8508315" y="2110478"/>
            <a:ext cx="8750985" cy="6829425"/>
          </a:xfrm>
          <a:prstGeom prst="rect">
            <a:avLst/>
          </a:prstGeom>
        </p:spPr>
        <p:txBody>
          <a:bodyPr lIns="0" tIns="0" rIns="0" bIns="0" rtlCol="0" anchor="t">
            <a:spAutoFit/>
          </a:bodyPr>
          <a:lstStyle/>
          <a:p>
            <a:pPr>
              <a:lnSpc>
                <a:spcPts val="2560"/>
              </a:lnSpc>
            </a:pPr>
            <a:r>
              <a:rPr lang="en-US" sz="2133" spc="85">
                <a:solidFill>
                  <a:srgbClr val="FEFFFF"/>
                </a:solidFill>
                <a:latin typeface="Telegraf"/>
              </a:rPr>
              <a:t>HIPPA compliance, legal aspects, and ethical considerations are imperative to understand and effectively implement in telehealth. Virtual programming for telemental health treatment is an ever-growing field of care, allowing thousands of historically underserved Americans to have access to quality care for the first time. According to SAMHSA’s Key Substance Use and Mental Health Indicators in the United States: Results from the 2020 National Survey on Drug Use and Health, 4.1 million people received substance use treatment virtually and 26.3 million adults received mental health treatment virtually (2021.) With this growth we have also seen a record breaking number of health information breaches. According to U.S. the Department of Health and Human Services</a:t>
            </a:r>
          </a:p>
          <a:p>
            <a:pPr>
              <a:lnSpc>
                <a:spcPts val="2560"/>
              </a:lnSpc>
            </a:pPr>
            <a:r>
              <a:rPr lang="en-US" sz="2133" spc="85">
                <a:solidFill>
                  <a:srgbClr val="FEFFFF"/>
                </a:solidFill>
                <a:latin typeface="Telegraf"/>
              </a:rPr>
              <a:t>Office for Civil Rights,713 major health data breaches affecting more than 45.7 million individuals posted for 2021 (2022.) For virtual programming to produce positive patient health outcomes and experiences while maintaining privacy, security, and ethical care we need to know the regulations and best practice guidelines and how to implement them. We will review all of these aspects in this training. </a:t>
            </a:r>
          </a:p>
          <a:p>
            <a:pPr>
              <a:lnSpc>
                <a:spcPts val="2560"/>
              </a:lnSpc>
            </a:pPr>
            <a:endParaRPr lang="en-US" sz="2133" spc="85">
              <a:solidFill>
                <a:srgbClr val="FEFFFF"/>
              </a:solidFill>
              <a:latin typeface="Telegraf"/>
            </a:endParaRPr>
          </a:p>
        </p:txBody>
      </p:sp>
      <p:sp>
        <p:nvSpPr>
          <p:cNvPr id="6" name="TextBox 6"/>
          <p:cNvSpPr txBox="1"/>
          <p:nvPr/>
        </p:nvSpPr>
        <p:spPr>
          <a:xfrm>
            <a:off x="8508315" y="1028700"/>
            <a:ext cx="8428736" cy="485775"/>
          </a:xfrm>
          <a:prstGeom prst="rect">
            <a:avLst/>
          </a:prstGeom>
        </p:spPr>
        <p:txBody>
          <a:bodyPr lIns="0" tIns="0" rIns="0" bIns="0" rtlCol="0" anchor="t">
            <a:spAutoFit/>
          </a:bodyPr>
          <a:lstStyle/>
          <a:p>
            <a:pPr>
              <a:lnSpc>
                <a:spcPts val="3839"/>
              </a:lnSpc>
            </a:pPr>
            <a:r>
              <a:rPr lang="en-US" sz="3199" spc="127">
                <a:solidFill>
                  <a:srgbClr val="F0F0F0"/>
                </a:solidFill>
                <a:latin typeface="Assistant Bold"/>
              </a:rPr>
              <a:t>SUMMARY</a:t>
            </a:r>
          </a:p>
        </p:txBody>
      </p:sp>
      <p:pic>
        <p:nvPicPr>
          <p:cNvPr id="7" name="Picture 7"/>
          <p:cNvPicPr>
            <a:picLocks noChangeAspect="1"/>
          </p:cNvPicPr>
          <p:nvPr/>
        </p:nvPicPr>
        <p:blipFill>
          <a:blip r:embed="rId2"/>
          <a:srcRect l="20087" r="27777"/>
          <a:stretch>
            <a:fillRect/>
          </a:stretch>
        </p:blipFill>
        <p:spPr>
          <a:xfrm>
            <a:off x="1590079" y="1028700"/>
            <a:ext cx="5999232" cy="7666702"/>
          </a:xfrm>
          <a:prstGeom prst="rect">
            <a:avLst/>
          </a:prstGeom>
        </p:spPr>
      </p:pic>
      <p:grpSp>
        <p:nvGrpSpPr>
          <p:cNvPr id="8" name="Group 8"/>
          <p:cNvGrpSpPr/>
          <p:nvPr/>
        </p:nvGrpSpPr>
        <p:grpSpPr>
          <a:xfrm rot="-10800000">
            <a:off x="16770298" y="8939903"/>
            <a:ext cx="489002" cy="489002"/>
            <a:chOff x="0" y="0"/>
            <a:chExt cx="652003" cy="652003"/>
          </a:xfrm>
        </p:grpSpPr>
        <p:grpSp>
          <p:nvGrpSpPr>
            <p:cNvPr id="9" name="Group 9"/>
            <p:cNvGrpSpPr>
              <a:grpSpLocks noChangeAspect="1"/>
            </p:cNvGrpSpPr>
            <p:nvPr/>
          </p:nvGrpSpPr>
          <p:grpSpPr>
            <a:xfrm rot="-10800000">
              <a:off x="0" y="0"/>
              <a:ext cx="652003" cy="652003"/>
              <a:chOff x="0" y="0"/>
              <a:chExt cx="6355080" cy="6355080"/>
            </a:xfrm>
          </p:grpSpPr>
          <p:sp>
            <p:nvSpPr>
              <p:cNvPr id="10" name="Freeform 10"/>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FEFFFF"/>
              </a:solidFill>
            </p:spPr>
          </p:sp>
        </p:grpSp>
        <p:pic>
          <p:nvPicPr>
            <p:cNvPr id="11" name="Picture 11"/>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108667" y="108667"/>
              <a:ext cx="434669" cy="434669"/>
            </a:xfrm>
            <a:prstGeom prst="rect">
              <a:avLst/>
            </a:prstGeom>
          </p:spPr>
        </p:pic>
      </p:grpSp>
      <p:grpSp>
        <p:nvGrpSpPr>
          <p:cNvPr id="12" name="Group 12"/>
          <p:cNvGrpSpPr/>
          <p:nvPr/>
        </p:nvGrpSpPr>
        <p:grpSpPr>
          <a:xfrm>
            <a:off x="16121229" y="8939903"/>
            <a:ext cx="489002" cy="489002"/>
            <a:chOff x="0" y="0"/>
            <a:chExt cx="652003" cy="652003"/>
          </a:xfrm>
        </p:grpSpPr>
        <p:grpSp>
          <p:nvGrpSpPr>
            <p:cNvPr id="13" name="Group 13"/>
            <p:cNvGrpSpPr>
              <a:grpSpLocks noChangeAspect="1"/>
            </p:cNvGrpSpPr>
            <p:nvPr/>
          </p:nvGrpSpPr>
          <p:grpSpPr>
            <a:xfrm rot="-10800000">
              <a:off x="0" y="0"/>
              <a:ext cx="652003" cy="652003"/>
              <a:chOff x="0" y="0"/>
              <a:chExt cx="6355080" cy="6355080"/>
            </a:xfrm>
          </p:grpSpPr>
          <p:sp>
            <p:nvSpPr>
              <p:cNvPr id="14" name="Freeform 14"/>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FEFFFF"/>
              </a:solidFill>
            </p:spPr>
          </p:sp>
        </p:grpSp>
        <p:pic>
          <p:nvPicPr>
            <p:cNvPr id="15" name="Picture 1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108667" y="108667"/>
              <a:ext cx="434669" cy="434669"/>
            </a:xfrm>
            <a:prstGeom prst="rect">
              <a:avLst/>
            </a:prstGeom>
          </p:spPr>
        </p:pic>
      </p:gr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7294A8"/>
        </a:solidFill>
        <a:effectLst/>
      </p:bgPr>
    </p:bg>
    <p:spTree>
      <p:nvGrpSpPr>
        <p:cNvPr id="1" name=""/>
        <p:cNvGrpSpPr/>
        <p:nvPr/>
      </p:nvGrpSpPr>
      <p:grpSpPr>
        <a:xfrm>
          <a:off x="0" y="0"/>
          <a:ext cx="0" cy="0"/>
          <a:chOff x="0" y="0"/>
          <a:chExt cx="0" cy="0"/>
        </a:xfrm>
      </p:grpSpPr>
      <p:grpSp>
        <p:nvGrpSpPr>
          <p:cNvPr id="2" name="Group 2"/>
          <p:cNvGrpSpPr/>
          <p:nvPr/>
        </p:nvGrpSpPr>
        <p:grpSpPr>
          <a:xfrm>
            <a:off x="0" y="1240837"/>
            <a:ext cx="18288000" cy="63520"/>
            <a:chOff x="0" y="0"/>
            <a:chExt cx="24384000" cy="84693"/>
          </a:xfrm>
        </p:grpSpPr>
        <p:sp>
          <p:nvSpPr>
            <p:cNvPr id="3" name="AutoShape 3"/>
            <p:cNvSpPr/>
            <p:nvPr/>
          </p:nvSpPr>
          <p:spPr>
            <a:xfrm>
              <a:off x="0" y="35963"/>
              <a:ext cx="24384000" cy="12766"/>
            </a:xfrm>
            <a:prstGeom prst="rect">
              <a:avLst/>
            </a:prstGeom>
            <a:solidFill>
              <a:srgbClr val="25537A"/>
            </a:solidFill>
          </p:spPr>
        </p:sp>
        <p:sp>
          <p:nvSpPr>
            <p:cNvPr id="4" name="AutoShape 4"/>
            <p:cNvSpPr/>
            <p:nvPr/>
          </p:nvSpPr>
          <p:spPr>
            <a:xfrm rot="-5400000">
              <a:off x="782383" y="-782383"/>
              <a:ext cx="84693" cy="1649458"/>
            </a:xfrm>
            <a:prstGeom prst="rect">
              <a:avLst/>
            </a:prstGeom>
            <a:solidFill>
              <a:srgbClr val="25537A"/>
            </a:solidFill>
          </p:spPr>
        </p:sp>
      </p:grpSp>
      <p:sp>
        <p:nvSpPr>
          <p:cNvPr id="5" name="TextBox 5"/>
          <p:cNvSpPr txBox="1"/>
          <p:nvPr/>
        </p:nvSpPr>
        <p:spPr>
          <a:xfrm>
            <a:off x="447755" y="3398173"/>
            <a:ext cx="7368817" cy="3475569"/>
          </a:xfrm>
          <a:prstGeom prst="rect">
            <a:avLst/>
          </a:prstGeom>
        </p:spPr>
        <p:txBody>
          <a:bodyPr lIns="0" tIns="0" rIns="0" bIns="0" rtlCol="0" anchor="t">
            <a:spAutoFit/>
          </a:bodyPr>
          <a:lstStyle/>
          <a:p>
            <a:pPr algn="r">
              <a:lnSpc>
                <a:spcPts val="13016"/>
              </a:lnSpc>
            </a:pPr>
            <a:r>
              <a:rPr lang="en-US" sz="11833" spc="118">
                <a:solidFill>
                  <a:srgbClr val="25537A"/>
                </a:solidFill>
                <a:latin typeface="Telegraf"/>
              </a:rPr>
              <a:t>Thank You! </a:t>
            </a:r>
          </a:p>
        </p:txBody>
      </p:sp>
      <p:grpSp>
        <p:nvGrpSpPr>
          <p:cNvPr id="6" name="Group 6"/>
          <p:cNvGrpSpPr/>
          <p:nvPr/>
        </p:nvGrpSpPr>
        <p:grpSpPr>
          <a:xfrm>
            <a:off x="9144000" y="4565575"/>
            <a:ext cx="7558541" cy="1155849"/>
            <a:chOff x="0" y="0"/>
            <a:chExt cx="10078055" cy="1541132"/>
          </a:xfrm>
        </p:grpSpPr>
        <p:sp>
          <p:nvSpPr>
            <p:cNvPr id="7" name="TextBox 7"/>
            <p:cNvSpPr txBox="1"/>
            <p:nvPr/>
          </p:nvSpPr>
          <p:spPr>
            <a:xfrm>
              <a:off x="0" y="0"/>
              <a:ext cx="10078055" cy="660807"/>
            </a:xfrm>
            <a:prstGeom prst="rect">
              <a:avLst/>
            </a:prstGeom>
          </p:spPr>
          <p:txBody>
            <a:bodyPr lIns="0" tIns="0" rIns="0" bIns="0" rtlCol="0" anchor="t">
              <a:spAutoFit/>
            </a:bodyPr>
            <a:lstStyle/>
            <a:p>
              <a:pPr>
                <a:lnSpc>
                  <a:spcPts val="3902"/>
                </a:lnSpc>
              </a:pPr>
              <a:r>
                <a:rPr lang="en-US" sz="3252" spc="130">
                  <a:solidFill>
                    <a:srgbClr val="25537A"/>
                  </a:solidFill>
                  <a:latin typeface="Assistant Regular Bold"/>
                </a:rPr>
                <a:t>For Questions:</a:t>
              </a:r>
            </a:p>
          </p:txBody>
        </p:sp>
        <p:sp>
          <p:nvSpPr>
            <p:cNvPr id="8" name="TextBox 8"/>
            <p:cNvSpPr txBox="1"/>
            <p:nvPr/>
          </p:nvSpPr>
          <p:spPr>
            <a:xfrm>
              <a:off x="0" y="936287"/>
              <a:ext cx="10078055" cy="604846"/>
            </a:xfrm>
            <a:prstGeom prst="rect">
              <a:avLst/>
            </a:prstGeom>
          </p:spPr>
          <p:txBody>
            <a:bodyPr lIns="0" tIns="0" rIns="0" bIns="0" rtlCol="0" anchor="t">
              <a:spAutoFit/>
            </a:bodyPr>
            <a:lstStyle/>
            <a:p>
              <a:pPr>
                <a:lnSpc>
                  <a:spcPts val="3902"/>
                </a:lnSpc>
              </a:pPr>
              <a:r>
                <a:rPr lang="en-US" sz="2601">
                  <a:solidFill>
                    <a:srgbClr val="25537A"/>
                  </a:solidFill>
                  <a:latin typeface="Assistant Regular"/>
                </a:rPr>
                <a:t>Apiazza@discoverybh.com</a:t>
              </a:r>
            </a:p>
          </p:txBody>
        </p:sp>
      </p:grpSp>
      <p:pic>
        <p:nvPicPr>
          <p:cNvPr id="9" name="Picture 9"/>
          <p:cNvPicPr>
            <a:picLocks noChangeAspect="1"/>
          </p:cNvPicPr>
          <p:nvPr/>
        </p:nvPicPr>
        <p:blipFill>
          <a:blip r:embed="rId2"/>
          <a:srcRect/>
          <a:stretch>
            <a:fillRect/>
          </a:stretch>
        </p:blipFill>
        <p:spPr>
          <a:xfrm>
            <a:off x="15910644" y="342116"/>
            <a:ext cx="2208311" cy="686584"/>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0F0F0"/>
        </a:solidFill>
        <a:effectLst/>
      </p:bgPr>
    </p:bg>
    <p:spTree>
      <p:nvGrpSpPr>
        <p:cNvPr id="1" name=""/>
        <p:cNvGrpSpPr/>
        <p:nvPr/>
      </p:nvGrpSpPr>
      <p:grpSpPr>
        <a:xfrm>
          <a:off x="0" y="0"/>
          <a:ext cx="0" cy="0"/>
          <a:chOff x="0" y="0"/>
          <a:chExt cx="0" cy="0"/>
        </a:xfrm>
      </p:grpSpPr>
      <p:grpSp>
        <p:nvGrpSpPr>
          <p:cNvPr id="2" name="Group 2"/>
          <p:cNvGrpSpPr/>
          <p:nvPr/>
        </p:nvGrpSpPr>
        <p:grpSpPr>
          <a:xfrm>
            <a:off x="0" y="1302266"/>
            <a:ext cx="18288000" cy="63520"/>
            <a:chOff x="0" y="0"/>
            <a:chExt cx="24384000" cy="84693"/>
          </a:xfrm>
        </p:grpSpPr>
        <p:sp>
          <p:nvSpPr>
            <p:cNvPr id="3" name="AutoShape 3"/>
            <p:cNvSpPr/>
            <p:nvPr/>
          </p:nvSpPr>
          <p:spPr>
            <a:xfrm>
              <a:off x="0" y="35963"/>
              <a:ext cx="24384000" cy="12766"/>
            </a:xfrm>
            <a:prstGeom prst="rect">
              <a:avLst/>
            </a:prstGeom>
            <a:solidFill>
              <a:srgbClr val="25537A"/>
            </a:solidFill>
          </p:spPr>
        </p:sp>
        <p:sp>
          <p:nvSpPr>
            <p:cNvPr id="4" name="AutoShape 4"/>
            <p:cNvSpPr/>
            <p:nvPr/>
          </p:nvSpPr>
          <p:spPr>
            <a:xfrm rot="-5400000">
              <a:off x="782383" y="-782383"/>
              <a:ext cx="84693" cy="1649458"/>
            </a:xfrm>
            <a:prstGeom prst="rect">
              <a:avLst/>
            </a:prstGeom>
            <a:solidFill>
              <a:srgbClr val="7294A8"/>
            </a:solidFill>
          </p:spPr>
        </p:sp>
      </p:grpSp>
      <p:grpSp>
        <p:nvGrpSpPr>
          <p:cNvPr id="5" name="Group 5"/>
          <p:cNvGrpSpPr/>
          <p:nvPr/>
        </p:nvGrpSpPr>
        <p:grpSpPr>
          <a:xfrm>
            <a:off x="9995088" y="1364967"/>
            <a:ext cx="7539808" cy="7923675"/>
            <a:chOff x="0" y="0"/>
            <a:chExt cx="10053077" cy="10564900"/>
          </a:xfrm>
        </p:grpSpPr>
        <p:sp>
          <p:nvSpPr>
            <p:cNvPr id="6" name="TextBox 6"/>
            <p:cNvSpPr txBox="1"/>
            <p:nvPr/>
          </p:nvSpPr>
          <p:spPr>
            <a:xfrm>
              <a:off x="0" y="-66675"/>
              <a:ext cx="10053077" cy="1321757"/>
            </a:xfrm>
            <a:prstGeom prst="rect">
              <a:avLst/>
            </a:prstGeom>
          </p:spPr>
          <p:txBody>
            <a:bodyPr lIns="0" tIns="0" rIns="0" bIns="0" rtlCol="0" anchor="t">
              <a:spAutoFit/>
            </a:bodyPr>
            <a:lstStyle/>
            <a:p>
              <a:pPr>
                <a:lnSpc>
                  <a:spcPts val="7497"/>
                </a:lnSpc>
              </a:pPr>
              <a:r>
                <a:rPr lang="en-US" sz="6247">
                  <a:solidFill>
                    <a:srgbClr val="25537A"/>
                  </a:solidFill>
                  <a:latin typeface="Telegraf"/>
                </a:rPr>
                <a:t>Resources</a:t>
              </a:r>
            </a:p>
          </p:txBody>
        </p:sp>
        <p:sp>
          <p:nvSpPr>
            <p:cNvPr id="7" name="TextBox 7"/>
            <p:cNvSpPr txBox="1"/>
            <p:nvPr/>
          </p:nvSpPr>
          <p:spPr>
            <a:xfrm>
              <a:off x="0" y="1584554"/>
              <a:ext cx="10053077" cy="8980346"/>
            </a:xfrm>
            <a:prstGeom prst="rect">
              <a:avLst/>
            </a:prstGeom>
          </p:spPr>
          <p:txBody>
            <a:bodyPr lIns="0" tIns="0" rIns="0" bIns="0" rtlCol="0" anchor="t">
              <a:spAutoFit/>
            </a:bodyPr>
            <a:lstStyle/>
            <a:p>
              <a:pPr>
                <a:lnSpc>
                  <a:spcPts val="2044"/>
                </a:lnSpc>
              </a:pPr>
              <a:r>
                <a:rPr lang="en-US" sz="1363">
                  <a:solidFill>
                    <a:srgbClr val="25537A"/>
                  </a:solidFill>
                  <a:latin typeface="Assistant Regular"/>
                </a:rPr>
                <a:t>“Key Substance Use</a:t>
              </a:r>
              <a:r>
                <a:rPr lang="en-US" sz="1363">
                  <a:solidFill>
                    <a:srgbClr val="25537A"/>
                  </a:solidFill>
                  <a:latin typeface="Arimo"/>
                </a:rPr>
                <a:t> and Mental Health Indicators in the ...” The National Survey on Drug U</a:t>
              </a:r>
              <a:r>
                <a:rPr lang="en-US" sz="1363">
                  <a:solidFill>
                    <a:srgbClr val="25537A"/>
                  </a:solidFill>
                  <a:latin typeface="Assistant Regular"/>
                </a:rPr>
                <a:t>se and Health, Substance Abuse and Mental Health Services Administration, Oct. 2021, https://www.samhsa.gov/data/sites/default/files/reports/rpt35319/2020NSDUHFFR1PDFW102121.pdf. </a:t>
              </a:r>
            </a:p>
            <a:p>
              <a:pPr>
                <a:lnSpc>
                  <a:spcPts val="2044"/>
                </a:lnSpc>
              </a:pPr>
              <a:r>
                <a:rPr lang="en-US" sz="1363">
                  <a:solidFill>
                    <a:srgbClr val="25537A"/>
                  </a:solidFill>
                  <a:latin typeface="Assistant Regular"/>
                </a:rPr>
                <a:t>HPSA and MUA/P: HPSA scoring criteria: Guidance portal. HPSA and MUA/P: HPSA Scoring Criteria | Guidance Portal. (n.d.). Retrieved January 28, 2022, from https://www.hhs.gov/guidance/document/hpsa-and-muap-hpsa-scoring-criteria </a:t>
              </a:r>
            </a:p>
            <a:p>
              <a:pPr>
                <a:lnSpc>
                  <a:spcPts val="2044"/>
                </a:lnSpc>
              </a:pPr>
              <a:r>
                <a:rPr lang="en-US" sz="1363">
                  <a:solidFill>
                    <a:srgbClr val="25537A"/>
                  </a:solidFill>
                  <a:latin typeface="Assistant Regular"/>
                </a:rPr>
                <a:t>Two-thirds of primary care physicians can't get mental health services for patients. Commonwealth Fund. (2009, April 14). Retrieved January 28, 2022, from https://www.commonwealthfund.org/press-release/2009/two-thirds-primary-care-physicians-cant-get-mental-health-services-patients?redirect_source=%2Fpublications%2Fpress-releases%2F2009%2Fapr%2Ftwo-thirds-of-primary-care-physicians-cant-get-mental-health-services-for-patients </a:t>
              </a:r>
            </a:p>
            <a:p>
              <a:pPr>
                <a:lnSpc>
                  <a:spcPts val="2044"/>
                </a:lnSpc>
              </a:pPr>
              <a:r>
                <a:rPr lang="en-US" sz="1363">
                  <a:solidFill>
                    <a:srgbClr val="25537A"/>
                  </a:solidFill>
                  <a:latin typeface="Assistant Regular"/>
                </a:rPr>
                <a:t>Behavioral Health Workforce Projections. (2020, December). Retrieved from Health Resources &amp; Services Administration (HRSA). </a:t>
              </a:r>
            </a:p>
            <a:p>
              <a:pPr>
                <a:lnSpc>
                  <a:spcPts val="2044"/>
                </a:lnSpc>
              </a:pPr>
              <a:r>
                <a:rPr lang="en-US" sz="1363">
                  <a:solidFill>
                    <a:srgbClr val="25537A"/>
                  </a:solidFill>
                  <a:latin typeface="Assistant Regular"/>
                </a:rPr>
                <a:t>Hilty DM, Yellowlees PM, Parish MB, et al. Telepsychiatry: Effective, evidence-based and at a tipping point in healthcare delivery. Psych Clin N Amer 2015;38(3):559-592. </a:t>
              </a:r>
            </a:p>
            <a:p>
              <a:pPr>
                <a:lnSpc>
                  <a:spcPts val="2044"/>
                </a:lnSpc>
              </a:pPr>
              <a:r>
                <a:rPr lang="en-US" sz="1363">
                  <a:solidFill>
                    <a:srgbClr val="25537A"/>
                  </a:solidFill>
                  <a:latin typeface="Assistant Regular"/>
                </a:rPr>
                <a:t>Shore, J. H., &amp; Yellowlees, P. (2018). Telepsychiatry and Health Technologies: A Guide for Mental Health Professionals. Arlington, VA: American Psychiatric Association Publishing. </a:t>
              </a:r>
            </a:p>
            <a:p>
              <a:pPr>
                <a:lnSpc>
                  <a:spcPts val="2044"/>
                </a:lnSpc>
              </a:pPr>
              <a:r>
                <a:rPr lang="en-US" sz="1363">
                  <a:solidFill>
                    <a:srgbClr val="25537A"/>
                  </a:solidFill>
                  <a:latin typeface="Assistant Regular"/>
                </a:rPr>
                <a:t>https://www.healthdata.org/infographic/covid-19-pandemic-has-had-large-and-uneven-impact-global-mental-health</a:t>
              </a:r>
            </a:p>
            <a:p>
              <a:pPr>
                <a:lnSpc>
                  <a:spcPts val="2044"/>
                </a:lnSpc>
              </a:pPr>
              <a:r>
                <a:rPr lang="en-US" sz="1363">
                  <a:solidFill>
                    <a:srgbClr val="25537A"/>
                  </a:solidFill>
                  <a:latin typeface="Assistant Regular"/>
                </a:rPr>
                <a:t>Ostrowski, J., &amp; Collins, T.P. (2016). A Comparison of Telemental Health Terminology Used across Mental Health State Licensure Boards). </a:t>
              </a:r>
            </a:p>
            <a:p>
              <a:pPr>
                <a:lnSpc>
                  <a:spcPts val="2044"/>
                </a:lnSpc>
              </a:pPr>
              <a:r>
                <a:rPr lang="en-US" sz="1363">
                  <a:solidFill>
                    <a:srgbClr val="25537A"/>
                  </a:solidFill>
                  <a:latin typeface="Assistant Regular"/>
                </a:rPr>
                <a:t>National Consortium of Telehealth Resource Centers. How patients can engage in telehealth. https://www.telehealthresourcecenter.org/wp-content/uploads/2020/03/How-Patients-Can-EngageTelehealth-FINAL.pdf</a:t>
              </a:r>
            </a:p>
            <a:p>
              <a:pPr>
                <a:lnSpc>
                  <a:spcPts val="2044"/>
                </a:lnSpc>
              </a:pPr>
              <a:r>
                <a:rPr lang="en-US" sz="1363">
                  <a:solidFill>
                    <a:srgbClr val="25537A"/>
                  </a:solidFill>
                  <a:latin typeface="Assistant Regular"/>
                </a:rPr>
                <a:t>https://www.govinfosecurity.com/record-number-major-health-data-breaches-in-2021-a-18327</a:t>
              </a:r>
            </a:p>
            <a:p>
              <a:pPr>
                <a:lnSpc>
                  <a:spcPts val="2044"/>
                </a:lnSpc>
              </a:pPr>
              <a:r>
                <a:rPr lang="en-US" sz="1363">
                  <a:solidFill>
                    <a:srgbClr val="25537A"/>
                  </a:solidFill>
                  <a:latin typeface="Assistant Regular"/>
                </a:rPr>
                <a:t>https://ocrportal.hhs.gov/ocr/breach/breach_report.jsf </a:t>
              </a:r>
            </a:p>
          </p:txBody>
        </p:sp>
      </p:grpSp>
      <p:grpSp>
        <p:nvGrpSpPr>
          <p:cNvPr id="8" name="Group 8"/>
          <p:cNvGrpSpPr/>
          <p:nvPr/>
        </p:nvGrpSpPr>
        <p:grpSpPr>
          <a:xfrm rot="-10800000">
            <a:off x="16770298" y="8769298"/>
            <a:ext cx="489002" cy="489002"/>
            <a:chOff x="0" y="0"/>
            <a:chExt cx="652003" cy="652003"/>
          </a:xfrm>
        </p:grpSpPr>
        <p:grpSp>
          <p:nvGrpSpPr>
            <p:cNvPr id="9" name="Group 9"/>
            <p:cNvGrpSpPr>
              <a:grpSpLocks noChangeAspect="1"/>
            </p:cNvGrpSpPr>
            <p:nvPr/>
          </p:nvGrpSpPr>
          <p:grpSpPr>
            <a:xfrm rot="-10800000">
              <a:off x="0" y="0"/>
              <a:ext cx="652003" cy="652003"/>
              <a:chOff x="0" y="0"/>
              <a:chExt cx="6355080" cy="6355080"/>
            </a:xfrm>
          </p:grpSpPr>
          <p:sp>
            <p:nvSpPr>
              <p:cNvPr id="10" name="Freeform 10"/>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25537A"/>
              </a:solidFill>
            </p:spPr>
          </p:sp>
        </p:grpSp>
        <p:pic>
          <p:nvPicPr>
            <p:cNvPr id="11"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108667" y="108667"/>
              <a:ext cx="434669" cy="434669"/>
            </a:xfrm>
            <a:prstGeom prst="rect">
              <a:avLst/>
            </a:prstGeom>
          </p:spPr>
        </p:pic>
      </p:grpSp>
      <p:grpSp>
        <p:nvGrpSpPr>
          <p:cNvPr id="12" name="Group 12"/>
          <p:cNvGrpSpPr/>
          <p:nvPr/>
        </p:nvGrpSpPr>
        <p:grpSpPr>
          <a:xfrm>
            <a:off x="16121229" y="8769298"/>
            <a:ext cx="489002" cy="489002"/>
            <a:chOff x="0" y="0"/>
            <a:chExt cx="652003" cy="652003"/>
          </a:xfrm>
        </p:grpSpPr>
        <p:grpSp>
          <p:nvGrpSpPr>
            <p:cNvPr id="13" name="Group 13"/>
            <p:cNvGrpSpPr>
              <a:grpSpLocks noChangeAspect="1"/>
            </p:cNvGrpSpPr>
            <p:nvPr/>
          </p:nvGrpSpPr>
          <p:grpSpPr>
            <a:xfrm rot="-10800000">
              <a:off x="0" y="0"/>
              <a:ext cx="652003" cy="652003"/>
              <a:chOff x="0" y="0"/>
              <a:chExt cx="6355080" cy="6355080"/>
            </a:xfrm>
          </p:grpSpPr>
          <p:sp>
            <p:nvSpPr>
              <p:cNvPr id="14" name="Freeform 14"/>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25537A"/>
              </a:solidFill>
            </p:spPr>
          </p:sp>
        </p:grpSp>
        <p:pic>
          <p:nvPicPr>
            <p:cNvPr id="15" name="Picture 1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108667" y="108667"/>
              <a:ext cx="434669" cy="434669"/>
            </a:xfrm>
            <a:prstGeom prst="rect">
              <a:avLst/>
            </a:prstGeom>
          </p:spPr>
        </p:pic>
      </p:grpSp>
      <p:pic>
        <p:nvPicPr>
          <p:cNvPr id="16" name="Picture 16"/>
          <p:cNvPicPr>
            <a:picLocks noChangeAspect="1"/>
          </p:cNvPicPr>
          <p:nvPr/>
        </p:nvPicPr>
        <p:blipFill>
          <a:blip r:embed="rId6"/>
          <a:srcRect/>
          <a:stretch>
            <a:fillRect/>
          </a:stretch>
        </p:blipFill>
        <p:spPr>
          <a:xfrm>
            <a:off x="15910644" y="342116"/>
            <a:ext cx="2208311" cy="686584"/>
          </a:xfrm>
          <a:prstGeom prst="rect">
            <a:avLst/>
          </a:prstGeom>
        </p:spPr>
      </p:pic>
      <p:pic>
        <p:nvPicPr>
          <p:cNvPr id="17" name="Introduction to HIPAA Compliance, Legal Aspects, and Ethical Considerations copy 9" descr="Introduction to HIPAA Compliance, Legal Aspects, and Ethical Considerations copy 9">
            <a:hlinkClick r:id="" action="ppaction://media"/>
            <a:extLst>
              <a:ext uri="{FF2B5EF4-FFF2-40B4-BE49-F238E27FC236}">
                <a16:creationId xmlns:a16="http://schemas.microsoft.com/office/drawing/2014/main" id="{DC97709F-7076-F640-8307-1BE06F9A270A}"/>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0" y="0"/>
            <a:ext cx="18288000" cy="10287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267"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7"/>
                </p:tgtEl>
              </p:cMediaNode>
            </p:video>
            <p:seq concurrent="1" nextAc="seek">
              <p:cTn id="8" restart="whenNotActive" fill="hold" evtFilter="cancelBubble" nodeType="interactiveSeq">
                <p:stCondLst>
                  <p:cond evt="onClick" delay="0">
                    <p:tgtEl>
                      <p:spTgt spid="1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7"/>
                                        </p:tgtEl>
                                      </p:cBhvr>
                                    </p:cmd>
                                  </p:childTnLst>
                                </p:cTn>
                              </p:par>
                            </p:childTnLst>
                          </p:cTn>
                        </p:par>
                      </p:childTnLst>
                    </p:cTn>
                  </p:par>
                </p:childTnLst>
              </p:cTn>
              <p:nextCondLst>
                <p:cond evt="onClick" delay="0">
                  <p:tgtEl>
                    <p:spTgt spid="17"/>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25537A"/>
        </a:solidFill>
        <a:effectLst/>
      </p:bgPr>
    </p:bg>
    <p:spTree>
      <p:nvGrpSpPr>
        <p:cNvPr id="1" name=""/>
        <p:cNvGrpSpPr/>
        <p:nvPr/>
      </p:nvGrpSpPr>
      <p:grpSpPr>
        <a:xfrm>
          <a:off x="0" y="0"/>
          <a:ext cx="0" cy="0"/>
          <a:chOff x="0" y="0"/>
          <a:chExt cx="0" cy="0"/>
        </a:xfrm>
      </p:grpSpPr>
      <p:grpSp>
        <p:nvGrpSpPr>
          <p:cNvPr id="2" name="Group 2"/>
          <p:cNvGrpSpPr/>
          <p:nvPr/>
        </p:nvGrpSpPr>
        <p:grpSpPr>
          <a:xfrm>
            <a:off x="1046594" y="0"/>
            <a:ext cx="63520" cy="10287000"/>
            <a:chOff x="0" y="0"/>
            <a:chExt cx="84693" cy="13716000"/>
          </a:xfrm>
        </p:grpSpPr>
        <p:sp>
          <p:nvSpPr>
            <p:cNvPr id="3" name="AutoShape 3"/>
            <p:cNvSpPr/>
            <p:nvPr/>
          </p:nvSpPr>
          <p:spPr>
            <a:xfrm>
              <a:off x="35961" y="1371600"/>
              <a:ext cx="12770" cy="12344400"/>
            </a:xfrm>
            <a:prstGeom prst="rect">
              <a:avLst/>
            </a:prstGeom>
            <a:solidFill>
              <a:srgbClr val="FEFFFF"/>
            </a:solidFill>
          </p:spPr>
        </p:sp>
        <p:sp>
          <p:nvSpPr>
            <p:cNvPr id="4" name="AutoShape 4"/>
            <p:cNvSpPr/>
            <p:nvPr/>
          </p:nvSpPr>
          <p:spPr>
            <a:xfrm>
              <a:off x="0" y="0"/>
              <a:ext cx="84693" cy="1649458"/>
            </a:xfrm>
            <a:prstGeom prst="rect">
              <a:avLst/>
            </a:prstGeom>
            <a:solidFill>
              <a:srgbClr val="F0F0F0"/>
            </a:solidFill>
          </p:spPr>
        </p:sp>
      </p:grpSp>
      <p:sp>
        <p:nvSpPr>
          <p:cNvPr id="5" name="TextBox 5"/>
          <p:cNvSpPr txBox="1"/>
          <p:nvPr/>
        </p:nvSpPr>
        <p:spPr>
          <a:xfrm>
            <a:off x="9049090" y="2317320"/>
            <a:ext cx="7887962" cy="895350"/>
          </a:xfrm>
          <a:prstGeom prst="rect">
            <a:avLst/>
          </a:prstGeom>
        </p:spPr>
        <p:txBody>
          <a:bodyPr lIns="0" tIns="0" rIns="0" bIns="0" rtlCol="0" anchor="t">
            <a:spAutoFit/>
          </a:bodyPr>
          <a:lstStyle/>
          <a:p>
            <a:pPr>
              <a:lnSpc>
                <a:spcPts val="6600"/>
              </a:lnSpc>
            </a:pPr>
            <a:r>
              <a:rPr lang="en-US" sz="5500">
                <a:solidFill>
                  <a:srgbClr val="7294A8"/>
                </a:solidFill>
                <a:latin typeface="Telegraf"/>
              </a:rPr>
              <a:t>Learning Objectives</a:t>
            </a:r>
          </a:p>
        </p:txBody>
      </p:sp>
      <p:sp>
        <p:nvSpPr>
          <p:cNvPr id="6" name="TextBox 6"/>
          <p:cNvSpPr txBox="1"/>
          <p:nvPr/>
        </p:nvSpPr>
        <p:spPr>
          <a:xfrm>
            <a:off x="8373615" y="3712906"/>
            <a:ext cx="9238910" cy="3352800"/>
          </a:xfrm>
          <a:prstGeom prst="rect">
            <a:avLst/>
          </a:prstGeom>
        </p:spPr>
        <p:txBody>
          <a:bodyPr lIns="0" tIns="0" rIns="0" bIns="0" rtlCol="0" anchor="t">
            <a:spAutoFit/>
          </a:bodyPr>
          <a:lstStyle/>
          <a:p>
            <a:pPr marL="604519" lvl="1" indent="-302260">
              <a:lnSpc>
                <a:spcPts val="3359"/>
              </a:lnSpc>
              <a:buFont typeface="Arial"/>
              <a:buChar char="•"/>
            </a:pPr>
            <a:r>
              <a:rPr lang="en-US" sz="2799" spc="111">
                <a:solidFill>
                  <a:srgbClr val="F0F0F0"/>
                </a:solidFill>
                <a:latin typeface="Assistant Bold"/>
              </a:rPr>
              <a:t>FEDERAL AND STATE SPECIFIC POLICIES</a:t>
            </a:r>
          </a:p>
          <a:p>
            <a:pPr marL="604519" lvl="1" indent="-302260">
              <a:lnSpc>
                <a:spcPts val="3359"/>
              </a:lnSpc>
              <a:buFont typeface="Arial"/>
              <a:buChar char="•"/>
            </a:pPr>
            <a:r>
              <a:rPr lang="en-US" sz="2799" spc="111">
                <a:solidFill>
                  <a:srgbClr val="F0F0F0"/>
                </a:solidFill>
                <a:latin typeface="Assistant Bold"/>
              </a:rPr>
              <a:t>LICENSING AND RELATED INFORMATION</a:t>
            </a:r>
          </a:p>
          <a:p>
            <a:pPr marL="604519" lvl="1" indent="-302260">
              <a:lnSpc>
                <a:spcPts val="3359"/>
              </a:lnSpc>
              <a:buFont typeface="Arial"/>
              <a:buChar char="•"/>
            </a:pPr>
            <a:r>
              <a:rPr lang="en-US" sz="2799" spc="111">
                <a:solidFill>
                  <a:srgbClr val="F0F0F0"/>
                </a:solidFill>
                <a:latin typeface="Assistant Bold"/>
              </a:rPr>
              <a:t>CREDENTIALING</a:t>
            </a:r>
          </a:p>
          <a:p>
            <a:pPr marL="604519" lvl="1" indent="-302260">
              <a:lnSpc>
                <a:spcPts val="3359"/>
              </a:lnSpc>
              <a:buFont typeface="Arial"/>
              <a:buChar char="•"/>
            </a:pPr>
            <a:r>
              <a:rPr lang="en-US" sz="2799" spc="111">
                <a:solidFill>
                  <a:srgbClr val="F0F0F0"/>
                </a:solidFill>
                <a:latin typeface="Assistant Bold"/>
              </a:rPr>
              <a:t>MALPRACTICE AND CONSEQUENCES</a:t>
            </a:r>
          </a:p>
          <a:p>
            <a:pPr marL="604519" lvl="1" indent="-302260">
              <a:lnSpc>
                <a:spcPts val="3359"/>
              </a:lnSpc>
              <a:buFont typeface="Arial"/>
              <a:buChar char="•"/>
            </a:pPr>
            <a:r>
              <a:rPr lang="en-US" sz="2799" spc="111">
                <a:solidFill>
                  <a:srgbClr val="F0F0F0"/>
                </a:solidFill>
                <a:latin typeface="Assistant Bold"/>
              </a:rPr>
              <a:t>PRIVACY SECURITY, CONFIDENTIALITY, &amp; CONSENT</a:t>
            </a:r>
          </a:p>
          <a:p>
            <a:pPr marL="604519" lvl="1" indent="-302260">
              <a:lnSpc>
                <a:spcPts val="3359"/>
              </a:lnSpc>
              <a:buFont typeface="Arial"/>
              <a:buChar char="•"/>
            </a:pPr>
            <a:r>
              <a:rPr lang="en-US" sz="2799" spc="111">
                <a:solidFill>
                  <a:srgbClr val="F0F0F0"/>
                </a:solidFill>
                <a:latin typeface="Assistant Bold"/>
              </a:rPr>
              <a:t>PUBLIC HEALTH EMERGENCIES</a:t>
            </a:r>
          </a:p>
          <a:p>
            <a:pPr marL="604519" lvl="1" indent="-302260">
              <a:lnSpc>
                <a:spcPts val="3359"/>
              </a:lnSpc>
              <a:buFont typeface="Arial"/>
              <a:buChar char="•"/>
            </a:pPr>
            <a:r>
              <a:rPr lang="en-US" sz="2799" spc="111">
                <a:solidFill>
                  <a:srgbClr val="F0F0F0"/>
                </a:solidFill>
                <a:latin typeface="Assistant Bold"/>
              </a:rPr>
              <a:t>EXCEPTIONS TO REGULATIONS</a:t>
            </a:r>
          </a:p>
          <a:p>
            <a:pPr marL="604520" lvl="1" indent="-302260">
              <a:lnSpc>
                <a:spcPts val="3360"/>
              </a:lnSpc>
              <a:buFont typeface="Arial"/>
              <a:buChar char="•"/>
            </a:pPr>
            <a:r>
              <a:rPr lang="en-US" sz="2800" spc="111">
                <a:solidFill>
                  <a:srgbClr val="F0F0F0"/>
                </a:solidFill>
                <a:latin typeface="Assistant Bold"/>
              </a:rPr>
              <a:t>DBH DOCUMENTS AND RESOURCES</a:t>
            </a:r>
          </a:p>
        </p:txBody>
      </p:sp>
      <p:pic>
        <p:nvPicPr>
          <p:cNvPr id="7" name="Picture 7"/>
          <p:cNvPicPr>
            <a:picLocks noChangeAspect="1"/>
          </p:cNvPicPr>
          <p:nvPr/>
        </p:nvPicPr>
        <p:blipFill>
          <a:blip r:embed="rId2"/>
          <a:srcRect l="27756" r="27756"/>
          <a:stretch>
            <a:fillRect/>
          </a:stretch>
        </p:blipFill>
        <p:spPr>
          <a:xfrm>
            <a:off x="2474982" y="1028700"/>
            <a:ext cx="5114329" cy="7666702"/>
          </a:xfrm>
          <a:prstGeom prst="rect">
            <a:avLst/>
          </a:prstGeom>
        </p:spPr>
      </p:pic>
      <p:grpSp>
        <p:nvGrpSpPr>
          <p:cNvPr id="8" name="Group 8"/>
          <p:cNvGrpSpPr/>
          <p:nvPr/>
        </p:nvGrpSpPr>
        <p:grpSpPr>
          <a:xfrm rot="-10800000">
            <a:off x="16770298" y="8695402"/>
            <a:ext cx="489002" cy="489002"/>
            <a:chOff x="0" y="0"/>
            <a:chExt cx="652003" cy="652003"/>
          </a:xfrm>
        </p:grpSpPr>
        <p:grpSp>
          <p:nvGrpSpPr>
            <p:cNvPr id="9" name="Group 9"/>
            <p:cNvGrpSpPr>
              <a:grpSpLocks noChangeAspect="1"/>
            </p:cNvGrpSpPr>
            <p:nvPr/>
          </p:nvGrpSpPr>
          <p:grpSpPr>
            <a:xfrm rot="-10800000">
              <a:off x="0" y="0"/>
              <a:ext cx="652003" cy="652003"/>
              <a:chOff x="0" y="0"/>
              <a:chExt cx="6355080" cy="6355080"/>
            </a:xfrm>
          </p:grpSpPr>
          <p:sp>
            <p:nvSpPr>
              <p:cNvPr id="10" name="Freeform 10"/>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FEFFFF"/>
              </a:solidFill>
            </p:spPr>
          </p:sp>
        </p:grpSp>
        <p:pic>
          <p:nvPicPr>
            <p:cNvPr id="11" name="Picture 11"/>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108667" y="108667"/>
              <a:ext cx="434669" cy="434669"/>
            </a:xfrm>
            <a:prstGeom prst="rect">
              <a:avLst/>
            </a:prstGeom>
          </p:spPr>
        </p:pic>
      </p:grpSp>
      <p:grpSp>
        <p:nvGrpSpPr>
          <p:cNvPr id="12" name="Group 12"/>
          <p:cNvGrpSpPr/>
          <p:nvPr/>
        </p:nvGrpSpPr>
        <p:grpSpPr>
          <a:xfrm>
            <a:off x="16121229" y="8695402"/>
            <a:ext cx="489002" cy="489002"/>
            <a:chOff x="0" y="0"/>
            <a:chExt cx="652003" cy="652003"/>
          </a:xfrm>
        </p:grpSpPr>
        <p:grpSp>
          <p:nvGrpSpPr>
            <p:cNvPr id="13" name="Group 13"/>
            <p:cNvGrpSpPr>
              <a:grpSpLocks noChangeAspect="1"/>
            </p:cNvGrpSpPr>
            <p:nvPr/>
          </p:nvGrpSpPr>
          <p:grpSpPr>
            <a:xfrm rot="-10800000">
              <a:off x="0" y="0"/>
              <a:ext cx="652003" cy="652003"/>
              <a:chOff x="0" y="0"/>
              <a:chExt cx="6355080" cy="6355080"/>
            </a:xfrm>
          </p:grpSpPr>
          <p:sp>
            <p:nvSpPr>
              <p:cNvPr id="14" name="Freeform 14"/>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FEFFFF"/>
              </a:solidFill>
            </p:spPr>
          </p:sp>
        </p:grpSp>
        <p:pic>
          <p:nvPicPr>
            <p:cNvPr id="15" name="Picture 1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108667" y="108667"/>
              <a:ext cx="434669" cy="434669"/>
            </a:xfrm>
            <a:prstGeom prst="rect">
              <a:avLst/>
            </a:prstGeom>
          </p:spPr>
        </p:pic>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25537A"/>
        </a:solidFill>
        <a:effectLst/>
      </p:bgPr>
    </p:bg>
    <p:spTree>
      <p:nvGrpSpPr>
        <p:cNvPr id="1" name=""/>
        <p:cNvGrpSpPr/>
        <p:nvPr/>
      </p:nvGrpSpPr>
      <p:grpSpPr>
        <a:xfrm>
          <a:off x="0" y="0"/>
          <a:ext cx="0" cy="0"/>
          <a:chOff x="0" y="0"/>
          <a:chExt cx="0" cy="0"/>
        </a:xfrm>
      </p:grpSpPr>
      <p:grpSp>
        <p:nvGrpSpPr>
          <p:cNvPr id="2" name="Group 2"/>
          <p:cNvGrpSpPr/>
          <p:nvPr/>
        </p:nvGrpSpPr>
        <p:grpSpPr>
          <a:xfrm>
            <a:off x="0" y="986837"/>
            <a:ext cx="18288000" cy="63520"/>
            <a:chOff x="0" y="0"/>
            <a:chExt cx="24384000" cy="84693"/>
          </a:xfrm>
        </p:grpSpPr>
        <p:sp>
          <p:nvSpPr>
            <p:cNvPr id="3" name="AutoShape 3"/>
            <p:cNvSpPr/>
            <p:nvPr/>
          </p:nvSpPr>
          <p:spPr>
            <a:xfrm>
              <a:off x="0" y="35963"/>
              <a:ext cx="24384000" cy="12766"/>
            </a:xfrm>
            <a:prstGeom prst="rect">
              <a:avLst/>
            </a:prstGeom>
            <a:solidFill>
              <a:srgbClr val="FEFFFF"/>
            </a:solidFill>
          </p:spPr>
        </p:sp>
        <p:sp>
          <p:nvSpPr>
            <p:cNvPr id="4" name="AutoShape 4"/>
            <p:cNvSpPr/>
            <p:nvPr/>
          </p:nvSpPr>
          <p:spPr>
            <a:xfrm rot="-5400000">
              <a:off x="782383" y="-782383"/>
              <a:ext cx="84693" cy="1649458"/>
            </a:xfrm>
            <a:prstGeom prst="rect">
              <a:avLst/>
            </a:prstGeom>
            <a:solidFill>
              <a:srgbClr val="F0F0F0"/>
            </a:solidFill>
          </p:spPr>
        </p:sp>
      </p:grpSp>
      <p:sp>
        <p:nvSpPr>
          <p:cNvPr id="5" name="TextBox 5"/>
          <p:cNvSpPr txBox="1"/>
          <p:nvPr/>
        </p:nvSpPr>
        <p:spPr>
          <a:xfrm>
            <a:off x="1881344" y="4119407"/>
            <a:ext cx="5634908" cy="4286250"/>
          </a:xfrm>
          <a:prstGeom prst="rect">
            <a:avLst/>
          </a:prstGeom>
        </p:spPr>
        <p:txBody>
          <a:bodyPr lIns="0" tIns="0" rIns="0" bIns="0" rtlCol="0" anchor="t">
            <a:spAutoFit/>
          </a:bodyPr>
          <a:lstStyle/>
          <a:p>
            <a:pPr>
              <a:lnSpc>
                <a:spcPts val="8250"/>
              </a:lnSpc>
            </a:pPr>
            <a:r>
              <a:rPr lang="en-US" sz="7500" spc="75">
                <a:solidFill>
                  <a:srgbClr val="FEFFFF"/>
                </a:solidFill>
                <a:latin typeface="Telegraf"/>
              </a:rPr>
              <a:t>5 Questions You Will be Able to Answer</a:t>
            </a:r>
          </a:p>
        </p:txBody>
      </p:sp>
      <p:grpSp>
        <p:nvGrpSpPr>
          <p:cNvPr id="6" name="Group 6"/>
          <p:cNvGrpSpPr/>
          <p:nvPr/>
        </p:nvGrpSpPr>
        <p:grpSpPr>
          <a:xfrm>
            <a:off x="9744725" y="2099048"/>
            <a:ext cx="6985386" cy="1402917"/>
            <a:chOff x="0" y="0"/>
            <a:chExt cx="9313848" cy="1870556"/>
          </a:xfrm>
        </p:grpSpPr>
        <p:sp>
          <p:nvSpPr>
            <p:cNvPr id="7" name="TextBox 7"/>
            <p:cNvSpPr txBox="1"/>
            <p:nvPr/>
          </p:nvSpPr>
          <p:spPr>
            <a:xfrm>
              <a:off x="0" y="0"/>
              <a:ext cx="9313848" cy="1193800"/>
            </a:xfrm>
            <a:prstGeom prst="rect">
              <a:avLst/>
            </a:prstGeom>
          </p:spPr>
          <p:txBody>
            <a:bodyPr lIns="0" tIns="0" rIns="0" bIns="0" rtlCol="0" anchor="t">
              <a:spAutoFit/>
            </a:bodyPr>
            <a:lstStyle/>
            <a:p>
              <a:pPr>
                <a:lnSpc>
                  <a:spcPts val="3599"/>
                </a:lnSpc>
              </a:pPr>
              <a:r>
                <a:rPr lang="en-US" sz="2999" spc="119">
                  <a:solidFill>
                    <a:srgbClr val="F0F0F0"/>
                  </a:solidFill>
                  <a:latin typeface="Assistant Regular Bold"/>
                </a:rPr>
                <a:t>What are the federal and state laws on telehealth?</a:t>
              </a:r>
            </a:p>
          </p:txBody>
        </p:sp>
        <p:sp>
          <p:nvSpPr>
            <p:cNvPr id="8" name="TextBox 8"/>
            <p:cNvSpPr txBox="1"/>
            <p:nvPr/>
          </p:nvSpPr>
          <p:spPr>
            <a:xfrm>
              <a:off x="0" y="1397481"/>
              <a:ext cx="9313848" cy="473075"/>
            </a:xfrm>
            <a:prstGeom prst="rect">
              <a:avLst/>
            </a:prstGeom>
          </p:spPr>
          <p:txBody>
            <a:bodyPr lIns="0" tIns="0" rIns="0" bIns="0" rtlCol="0" anchor="t">
              <a:spAutoFit/>
            </a:bodyPr>
            <a:lstStyle/>
            <a:p>
              <a:pPr>
                <a:lnSpc>
                  <a:spcPts val="3000"/>
                </a:lnSpc>
              </a:pPr>
              <a:endParaRPr/>
            </a:p>
          </p:txBody>
        </p:sp>
      </p:grpSp>
      <p:grpSp>
        <p:nvGrpSpPr>
          <p:cNvPr id="9" name="Group 9"/>
          <p:cNvGrpSpPr/>
          <p:nvPr/>
        </p:nvGrpSpPr>
        <p:grpSpPr>
          <a:xfrm>
            <a:off x="9744725" y="3457585"/>
            <a:ext cx="6985386" cy="1421967"/>
            <a:chOff x="0" y="0"/>
            <a:chExt cx="9313848" cy="1895956"/>
          </a:xfrm>
        </p:grpSpPr>
        <p:sp>
          <p:nvSpPr>
            <p:cNvPr id="10" name="TextBox 10"/>
            <p:cNvSpPr txBox="1"/>
            <p:nvPr/>
          </p:nvSpPr>
          <p:spPr>
            <a:xfrm>
              <a:off x="0" y="-9525"/>
              <a:ext cx="9313848" cy="1228725"/>
            </a:xfrm>
            <a:prstGeom prst="rect">
              <a:avLst/>
            </a:prstGeom>
          </p:spPr>
          <p:txBody>
            <a:bodyPr lIns="0" tIns="0" rIns="0" bIns="0" rtlCol="0" anchor="t">
              <a:spAutoFit/>
            </a:bodyPr>
            <a:lstStyle/>
            <a:p>
              <a:pPr>
                <a:lnSpc>
                  <a:spcPts val="3600"/>
                </a:lnSpc>
              </a:pPr>
              <a:r>
                <a:rPr lang="en-US" sz="3000" spc="120">
                  <a:solidFill>
                    <a:srgbClr val="F0F0F0"/>
                  </a:solidFill>
                  <a:latin typeface="Assistant Regular Bold"/>
                </a:rPr>
                <a:t>What are the licensure requirments specific to virtual?</a:t>
              </a:r>
            </a:p>
          </p:txBody>
        </p:sp>
        <p:sp>
          <p:nvSpPr>
            <p:cNvPr id="11" name="TextBox 11"/>
            <p:cNvSpPr txBox="1"/>
            <p:nvPr/>
          </p:nvSpPr>
          <p:spPr>
            <a:xfrm>
              <a:off x="0" y="1422881"/>
              <a:ext cx="9313848" cy="473075"/>
            </a:xfrm>
            <a:prstGeom prst="rect">
              <a:avLst/>
            </a:prstGeom>
          </p:spPr>
          <p:txBody>
            <a:bodyPr lIns="0" tIns="0" rIns="0" bIns="0" rtlCol="0" anchor="t">
              <a:spAutoFit/>
            </a:bodyPr>
            <a:lstStyle/>
            <a:p>
              <a:pPr>
                <a:lnSpc>
                  <a:spcPts val="3000"/>
                </a:lnSpc>
              </a:pPr>
              <a:endParaRPr/>
            </a:p>
          </p:txBody>
        </p:sp>
      </p:grpSp>
      <p:grpSp>
        <p:nvGrpSpPr>
          <p:cNvPr id="12" name="Group 12"/>
          <p:cNvGrpSpPr/>
          <p:nvPr/>
        </p:nvGrpSpPr>
        <p:grpSpPr>
          <a:xfrm rot="-10800000">
            <a:off x="2530413" y="2262343"/>
            <a:ext cx="489002" cy="489002"/>
            <a:chOff x="0" y="0"/>
            <a:chExt cx="652003" cy="652003"/>
          </a:xfrm>
        </p:grpSpPr>
        <p:grpSp>
          <p:nvGrpSpPr>
            <p:cNvPr id="13" name="Group 13"/>
            <p:cNvGrpSpPr>
              <a:grpSpLocks noChangeAspect="1"/>
            </p:cNvGrpSpPr>
            <p:nvPr/>
          </p:nvGrpSpPr>
          <p:grpSpPr>
            <a:xfrm rot="-10800000">
              <a:off x="0" y="0"/>
              <a:ext cx="652003" cy="652003"/>
              <a:chOff x="0" y="0"/>
              <a:chExt cx="6355080" cy="6355080"/>
            </a:xfrm>
          </p:grpSpPr>
          <p:sp>
            <p:nvSpPr>
              <p:cNvPr id="14" name="Freeform 14"/>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FEFFFF"/>
              </a:solidFill>
            </p:spPr>
          </p:sp>
        </p:grpSp>
        <p:pic>
          <p:nvPicPr>
            <p:cNvPr id="15" name="Picture 1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08667" y="108667"/>
              <a:ext cx="434669" cy="434669"/>
            </a:xfrm>
            <a:prstGeom prst="rect">
              <a:avLst/>
            </a:prstGeom>
          </p:spPr>
        </p:pic>
      </p:grpSp>
      <p:grpSp>
        <p:nvGrpSpPr>
          <p:cNvPr id="16" name="Group 16"/>
          <p:cNvGrpSpPr/>
          <p:nvPr/>
        </p:nvGrpSpPr>
        <p:grpSpPr>
          <a:xfrm>
            <a:off x="1881344" y="2262343"/>
            <a:ext cx="489002" cy="489002"/>
            <a:chOff x="0" y="0"/>
            <a:chExt cx="652003" cy="652003"/>
          </a:xfrm>
        </p:grpSpPr>
        <p:grpSp>
          <p:nvGrpSpPr>
            <p:cNvPr id="17" name="Group 17"/>
            <p:cNvGrpSpPr>
              <a:grpSpLocks noChangeAspect="1"/>
            </p:cNvGrpSpPr>
            <p:nvPr/>
          </p:nvGrpSpPr>
          <p:grpSpPr>
            <a:xfrm rot="-10800000">
              <a:off x="0" y="0"/>
              <a:ext cx="652003" cy="652003"/>
              <a:chOff x="0" y="0"/>
              <a:chExt cx="6355080" cy="6355080"/>
            </a:xfrm>
          </p:grpSpPr>
          <p:sp>
            <p:nvSpPr>
              <p:cNvPr id="18" name="Freeform 18"/>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FEFFFF"/>
              </a:solidFill>
            </p:spPr>
          </p:sp>
        </p:grpSp>
        <p:pic>
          <p:nvPicPr>
            <p:cNvPr id="19" name="Picture 1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08667" y="108667"/>
              <a:ext cx="434669" cy="434669"/>
            </a:xfrm>
            <a:prstGeom prst="rect">
              <a:avLst/>
            </a:prstGeom>
          </p:spPr>
        </p:pic>
      </p:grpSp>
      <p:grpSp>
        <p:nvGrpSpPr>
          <p:cNvPr id="20" name="Group 20"/>
          <p:cNvGrpSpPr/>
          <p:nvPr/>
        </p:nvGrpSpPr>
        <p:grpSpPr>
          <a:xfrm>
            <a:off x="9744725" y="4889727"/>
            <a:ext cx="6985386" cy="1421967"/>
            <a:chOff x="0" y="0"/>
            <a:chExt cx="9313848" cy="1895956"/>
          </a:xfrm>
        </p:grpSpPr>
        <p:sp>
          <p:nvSpPr>
            <p:cNvPr id="21" name="TextBox 21"/>
            <p:cNvSpPr txBox="1"/>
            <p:nvPr/>
          </p:nvSpPr>
          <p:spPr>
            <a:xfrm>
              <a:off x="0" y="-9525"/>
              <a:ext cx="9313848" cy="1228725"/>
            </a:xfrm>
            <a:prstGeom prst="rect">
              <a:avLst/>
            </a:prstGeom>
          </p:spPr>
          <p:txBody>
            <a:bodyPr lIns="0" tIns="0" rIns="0" bIns="0" rtlCol="0" anchor="t">
              <a:spAutoFit/>
            </a:bodyPr>
            <a:lstStyle/>
            <a:p>
              <a:pPr>
                <a:lnSpc>
                  <a:spcPts val="3600"/>
                </a:lnSpc>
              </a:pPr>
              <a:r>
                <a:rPr lang="en-US" sz="3000" spc="120">
                  <a:solidFill>
                    <a:srgbClr val="F0F0F0"/>
                  </a:solidFill>
                  <a:latin typeface="Assistant Regular Bold"/>
                </a:rPr>
                <a:t>How do I maintain privacy and security will conducting telehealth</a:t>
              </a:r>
            </a:p>
          </p:txBody>
        </p:sp>
        <p:sp>
          <p:nvSpPr>
            <p:cNvPr id="22" name="TextBox 22"/>
            <p:cNvSpPr txBox="1"/>
            <p:nvPr/>
          </p:nvSpPr>
          <p:spPr>
            <a:xfrm>
              <a:off x="0" y="1422881"/>
              <a:ext cx="9313848" cy="473075"/>
            </a:xfrm>
            <a:prstGeom prst="rect">
              <a:avLst/>
            </a:prstGeom>
          </p:spPr>
          <p:txBody>
            <a:bodyPr lIns="0" tIns="0" rIns="0" bIns="0" rtlCol="0" anchor="t">
              <a:spAutoFit/>
            </a:bodyPr>
            <a:lstStyle/>
            <a:p>
              <a:pPr>
                <a:lnSpc>
                  <a:spcPts val="3000"/>
                </a:lnSpc>
              </a:pPr>
              <a:endParaRPr/>
            </a:p>
          </p:txBody>
        </p:sp>
      </p:grpSp>
      <p:grpSp>
        <p:nvGrpSpPr>
          <p:cNvPr id="23" name="Group 23"/>
          <p:cNvGrpSpPr/>
          <p:nvPr/>
        </p:nvGrpSpPr>
        <p:grpSpPr>
          <a:xfrm>
            <a:off x="9744725" y="6262532"/>
            <a:ext cx="6985386" cy="1421967"/>
            <a:chOff x="0" y="0"/>
            <a:chExt cx="9313848" cy="1895956"/>
          </a:xfrm>
        </p:grpSpPr>
        <p:sp>
          <p:nvSpPr>
            <p:cNvPr id="24" name="TextBox 24"/>
            <p:cNvSpPr txBox="1"/>
            <p:nvPr/>
          </p:nvSpPr>
          <p:spPr>
            <a:xfrm>
              <a:off x="0" y="-9525"/>
              <a:ext cx="9313848" cy="1228725"/>
            </a:xfrm>
            <a:prstGeom prst="rect">
              <a:avLst/>
            </a:prstGeom>
          </p:spPr>
          <p:txBody>
            <a:bodyPr lIns="0" tIns="0" rIns="0" bIns="0" rtlCol="0" anchor="t">
              <a:spAutoFit/>
            </a:bodyPr>
            <a:lstStyle/>
            <a:p>
              <a:pPr>
                <a:lnSpc>
                  <a:spcPts val="3600"/>
                </a:lnSpc>
              </a:pPr>
              <a:r>
                <a:rPr lang="en-US" sz="3000" spc="120">
                  <a:solidFill>
                    <a:srgbClr val="F0F0F0"/>
                  </a:solidFill>
                  <a:latin typeface="Assistant Regular Bold"/>
                </a:rPr>
                <a:t>What are the ethical considerations I need to keep in mind?</a:t>
              </a:r>
            </a:p>
          </p:txBody>
        </p:sp>
        <p:sp>
          <p:nvSpPr>
            <p:cNvPr id="25" name="TextBox 25"/>
            <p:cNvSpPr txBox="1"/>
            <p:nvPr/>
          </p:nvSpPr>
          <p:spPr>
            <a:xfrm>
              <a:off x="0" y="1422881"/>
              <a:ext cx="9313848" cy="473075"/>
            </a:xfrm>
            <a:prstGeom prst="rect">
              <a:avLst/>
            </a:prstGeom>
          </p:spPr>
          <p:txBody>
            <a:bodyPr lIns="0" tIns="0" rIns="0" bIns="0" rtlCol="0" anchor="t">
              <a:spAutoFit/>
            </a:bodyPr>
            <a:lstStyle/>
            <a:p>
              <a:pPr>
                <a:lnSpc>
                  <a:spcPts val="3000"/>
                </a:lnSpc>
              </a:pPr>
              <a:endParaRPr/>
            </a:p>
          </p:txBody>
        </p:sp>
      </p:grpSp>
      <p:grpSp>
        <p:nvGrpSpPr>
          <p:cNvPr id="26" name="Group 26"/>
          <p:cNvGrpSpPr/>
          <p:nvPr/>
        </p:nvGrpSpPr>
        <p:grpSpPr>
          <a:xfrm>
            <a:off x="9744725" y="7581000"/>
            <a:ext cx="6985386" cy="1421967"/>
            <a:chOff x="0" y="0"/>
            <a:chExt cx="9313848" cy="1895956"/>
          </a:xfrm>
        </p:grpSpPr>
        <p:sp>
          <p:nvSpPr>
            <p:cNvPr id="27" name="TextBox 27"/>
            <p:cNvSpPr txBox="1"/>
            <p:nvPr/>
          </p:nvSpPr>
          <p:spPr>
            <a:xfrm>
              <a:off x="0" y="-9525"/>
              <a:ext cx="9313848" cy="1228725"/>
            </a:xfrm>
            <a:prstGeom prst="rect">
              <a:avLst/>
            </a:prstGeom>
          </p:spPr>
          <p:txBody>
            <a:bodyPr lIns="0" tIns="0" rIns="0" bIns="0" rtlCol="0" anchor="t">
              <a:spAutoFit/>
            </a:bodyPr>
            <a:lstStyle/>
            <a:p>
              <a:pPr>
                <a:lnSpc>
                  <a:spcPts val="3600"/>
                </a:lnSpc>
              </a:pPr>
              <a:r>
                <a:rPr lang="en-US" sz="3000" spc="120">
                  <a:solidFill>
                    <a:srgbClr val="F0F0F0"/>
                  </a:solidFill>
                  <a:latin typeface="Assistant Regular Bold"/>
                </a:rPr>
                <a:t>What are the DBH resources available to me?</a:t>
              </a:r>
            </a:p>
          </p:txBody>
        </p:sp>
        <p:sp>
          <p:nvSpPr>
            <p:cNvPr id="28" name="TextBox 28"/>
            <p:cNvSpPr txBox="1"/>
            <p:nvPr/>
          </p:nvSpPr>
          <p:spPr>
            <a:xfrm>
              <a:off x="0" y="1422881"/>
              <a:ext cx="9313848" cy="473075"/>
            </a:xfrm>
            <a:prstGeom prst="rect">
              <a:avLst/>
            </a:prstGeom>
          </p:spPr>
          <p:txBody>
            <a:bodyPr lIns="0" tIns="0" rIns="0" bIns="0" rtlCol="0" anchor="t">
              <a:spAutoFit/>
            </a:bodyPr>
            <a:lstStyle/>
            <a:p>
              <a:pPr>
                <a:lnSpc>
                  <a:spcPts val="3000"/>
                </a:lnSpc>
              </a:pPr>
              <a:endParaRPr/>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0F0F0"/>
        </a:solidFill>
        <a:effectLst/>
      </p:bgPr>
    </p:bg>
    <p:spTree>
      <p:nvGrpSpPr>
        <p:cNvPr id="1" name=""/>
        <p:cNvGrpSpPr/>
        <p:nvPr/>
      </p:nvGrpSpPr>
      <p:grpSpPr>
        <a:xfrm>
          <a:off x="0" y="0"/>
          <a:ext cx="0" cy="0"/>
          <a:chOff x="0" y="0"/>
          <a:chExt cx="0" cy="0"/>
        </a:xfrm>
      </p:grpSpPr>
      <p:sp>
        <p:nvSpPr>
          <p:cNvPr id="2" name="AutoShape 2"/>
          <p:cNvSpPr/>
          <p:nvPr/>
        </p:nvSpPr>
        <p:spPr>
          <a:xfrm>
            <a:off x="0" y="0"/>
            <a:ext cx="18288000" cy="10287000"/>
          </a:xfrm>
          <a:prstGeom prst="rect">
            <a:avLst/>
          </a:prstGeom>
          <a:solidFill>
            <a:srgbClr val="7294A8"/>
          </a:solidFill>
        </p:spPr>
      </p:sp>
      <p:grpSp>
        <p:nvGrpSpPr>
          <p:cNvPr id="3" name="Group 3"/>
          <p:cNvGrpSpPr/>
          <p:nvPr/>
        </p:nvGrpSpPr>
        <p:grpSpPr>
          <a:xfrm>
            <a:off x="0" y="0"/>
            <a:ext cx="18288000" cy="63520"/>
            <a:chOff x="0" y="0"/>
            <a:chExt cx="24384000" cy="84693"/>
          </a:xfrm>
        </p:grpSpPr>
        <p:sp>
          <p:nvSpPr>
            <p:cNvPr id="4" name="AutoShape 4"/>
            <p:cNvSpPr/>
            <p:nvPr/>
          </p:nvSpPr>
          <p:spPr>
            <a:xfrm>
              <a:off x="0" y="35963"/>
              <a:ext cx="24384000" cy="12766"/>
            </a:xfrm>
            <a:prstGeom prst="rect">
              <a:avLst/>
            </a:prstGeom>
            <a:solidFill>
              <a:srgbClr val="F0F0F0"/>
            </a:solidFill>
          </p:spPr>
        </p:sp>
        <p:sp>
          <p:nvSpPr>
            <p:cNvPr id="5" name="AutoShape 5"/>
            <p:cNvSpPr/>
            <p:nvPr/>
          </p:nvSpPr>
          <p:spPr>
            <a:xfrm rot="-5400000">
              <a:off x="782383" y="-782383"/>
              <a:ext cx="84693" cy="1649458"/>
            </a:xfrm>
            <a:prstGeom prst="rect">
              <a:avLst/>
            </a:prstGeom>
            <a:solidFill>
              <a:srgbClr val="7294A8"/>
            </a:solidFill>
          </p:spPr>
        </p:sp>
      </p:grpSp>
      <p:grpSp>
        <p:nvGrpSpPr>
          <p:cNvPr id="6" name="Group 6"/>
          <p:cNvGrpSpPr/>
          <p:nvPr/>
        </p:nvGrpSpPr>
        <p:grpSpPr>
          <a:xfrm rot="-10800000">
            <a:off x="16692550" y="8769298"/>
            <a:ext cx="489002" cy="489002"/>
            <a:chOff x="0" y="0"/>
            <a:chExt cx="652003" cy="652003"/>
          </a:xfrm>
        </p:grpSpPr>
        <p:grpSp>
          <p:nvGrpSpPr>
            <p:cNvPr id="7" name="Group 7"/>
            <p:cNvGrpSpPr>
              <a:grpSpLocks noChangeAspect="1"/>
            </p:cNvGrpSpPr>
            <p:nvPr/>
          </p:nvGrpSpPr>
          <p:grpSpPr>
            <a:xfrm rot="-10800000">
              <a:off x="0" y="0"/>
              <a:ext cx="652003" cy="652003"/>
              <a:chOff x="0" y="0"/>
              <a:chExt cx="6355080" cy="6355080"/>
            </a:xfrm>
          </p:grpSpPr>
          <p:sp>
            <p:nvSpPr>
              <p:cNvPr id="8" name="Freeform 8"/>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25537A"/>
              </a:solidFill>
            </p:spPr>
          </p:sp>
        </p:grpSp>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108667" y="108667"/>
              <a:ext cx="434669" cy="434669"/>
            </a:xfrm>
            <a:prstGeom prst="rect">
              <a:avLst/>
            </a:prstGeom>
          </p:spPr>
        </p:pic>
      </p:grpSp>
      <p:grpSp>
        <p:nvGrpSpPr>
          <p:cNvPr id="10" name="Group 10"/>
          <p:cNvGrpSpPr/>
          <p:nvPr/>
        </p:nvGrpSpPr>
        <p:grpSpPr>
          <a:xfrm>
            <a:off x="16043481" y="8769298"/>
            <a:ext cx="489002" cy="489002"/>
            <a:chOff x="0" y="0"/>
            <a:chExt cx="652003" cy="652003"/>
          </a:xfrm>
        </p:grpSpPr>
        <p:grpSp>
          <p:nvGrpSpPr>
            <p:cNvPr id="11" name="Group 11"/>
            <p:cNvGrpSpPr>
              <a:grpSpLocks noChangeAspect="1"/>
            </p:cNvGrpSpPr>
            <p:nvPr/>
          </p:nvGrpSpPr>
          <p:grpSpPr>
            <a:xfrm rot="-10800000">
              <a:off x="0" y="0"/>
              <a:ext cx="652003" cy="652003"/>
              <a:chOff x="0" y="0"/>
              <a:chExt cx="6355080" cy="6355080"/>
            </a:xfrm>
          </p:grpSpPr>
          <p:sp>
            <p:nvSpPr>
              <p:cNvPr id="12" name="Freeform 12"/>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25537A"/>
              </a:solidFill>
            </p:spPr>
          </p:sp>
        </p:grpSp>
        <p:pic>
          <p:nvPicPr>
            <p:cNvPr id="13"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108667" y="108667"/>
              <a:ext cx="434669" cy="434669"/>
            </a:xfrm>
            <a:prstGeom prst="rect">
              <a:avLst/>
            </a:prstGeom>
          </p:spPr>
        </p:pic>
      </p:grpSp>
      <p:pic>
        <p:nvPicPr>
          <p:cNvPr id="14" name="Picture 14"/>
          <p:cNvPicPr>
            <a:picLocks noChangeAspect="1"/>
          </p:cNvPicPr>
          <p:nvPr/>
        </p:nvPicPr>
        <p:blipFill>
          <a:blip r:embed="rId6"/>
          <a:srcRect/>
          <a:stretch>
            <a:fillRect/>
          </a:stretch>
        </p:blipFill>
        <p:spPr>
          <a:xfrm>
            <a:off x="15910644" y="300253"/>
            <a:ext cx="2208311" cy="686584"/>
          </a:xfrm>
          <a:prstGeom prst="rect">
            <a:avLst/>
          </a:prstGeom>
        </p:spPr>
      </p:pic>
      <p:sp>
        <p:nvSpPr>
          <p:cNvPr id="15" name="TextBox 15"/>
          <p:cNvSpPr txBox="1"/>
          <p:nvPr/>
        </p:nvSpPr>
        <p:spPr>
          <a:xfrm>
            <a:off x="1692172" y="2598308"/>
            <a:ext cx="8397485" cy="1746252"/>
          </a:xfrm>
          <a:prstGeom prst="rect">
            <a:avLst/>
          </a:prstGeom>
        </p:spPr>
        <p:txBody>
          <a:bodyPr lIns="0" tIns="0" rIns="0" bIns="0" rtlCol="0" anchor="t">
            <a:spAutoFit/>
          </a:bodyPr>
          <a:lstStyle/>
          <a:p>
            <a:pPr>
              <a:lnSpc>
                <a:spcPts val="2750"/>
              </a:lnSpc>
            </a:pPr>
            <a:r>
              <a:rPr lang="en-US" sz="2500" spc="25">
                <a:solidFill>
                  <a:srgbClr val="F0F0F0"/>
                </a:solidFill>
                <a:latin typeface="Telegraf"/>
              </a:rPr>
              <a:t>HIPPA Compliance: The Health Insurance Portability and Accountability Act of 1996 (HIPAA) is a federal law that required the creation of national standards to protect sensitive patient health information from being disclosed without the patient's consent or knowledge.</a:t>
            </a:r>
          </a:p>
        </p:txBody>
      </p:sp>
      <p:sp>
        <p:nvSpPr>
          <p:cNvPr id="16" name="TextBox 16"/>
          <p:cNvSpPr txBox="1"/>
          <p:nvPr/>
        </p:nvSpPr>
        <p:spPr>
          <a:xfrm>
            <a:off x="1692172" y="4998946"/>
            <a:ext cx="8397485" cy="1765300"/>
          </a:xfrm>
          <a:prstGeom prst="rect">
            <a:avLst/>
          </a:prstGeom>
        </p:spPr>
        <p:txBody>
          <a:bodyPr lIns="0" tIns="0" rIns="0" bIns="0" rtlCol="0" anchor="t">
            <a:spAutoFit/>
          </a:bodyPr>
          <a:lstStyle/>
          <a:p>
            <a:pPr>
              <a:lnSpc>
                <a:spcPts val="2749"/>
              </a:lnSpc>
            </a:pPr>
            <a:r>
              <a:rPr lang="en-US" sz="2499" spc="24">
                <a:solidFill>
                  <a:srgbClr val="F0F0F0"/>
                </a:solidFill>
                <a:latin typeface="Telegraf"/>
              </a:rPr>
              <a:t>Legal: Law is a system of rules created and enforced through social or governmental institutions to regulate behavior, with its precise definition a matter of longstanding debate. It has been variously described as a science and the art of justice.</a:t>
            </a:r>
          </a:p>
        </p:txBody>
      </p:sp>
      <p:sp>
        <p:nvSpPr>
          <p:cNvPr id="17" name="TextBox 17"/>
          <p:cNvSpPr txBox="1"/>
          <p:nvPr/>
        </p:nvSpPr>
        <p:spPr>
          <a:xfrm>
            <a:off x="1692172" y="7417496"/>
            <a:ext cx="8397485" cy="1079500"/>
          </a:xfrm>
          <a:prstGeom prst="rect">
            <a:avLst/>
          </a:prstGeom>
        </p:spPr>
        <p:txBody>
          <a:bodyPr lIns="0" tIns="0" rIns="0" bIns="0" rtlCol="0" anchor="t">
            <a:spAutoFit/>
          </a:bodyPr>
          <a:lstStyle/>
          <a:p>
            <a:pPr>
              <a:lnSpc>
                <a:spcPts val="2749"/>
              </a:lnSpc>
            </a:pPr>
            <a:r>
              <a:rPr lang="en-US" sz="2499" spc="24">
                <a:solidFill>
                  <a:srgbClr val="F0F0F0"/>
                </a:solidFill>
                <a:latin typeface="Telegraf"/>
              </a:rPr>
              <a:t>Ethics: Ethics or moral philosophy is a branch of philosophy that "involves systematizing, defending, and recommending concepts of right and wrong behavior".</a:t>
            </a:r>
          </a:p>
        </p:txBody>
      </p:sp>
      <p:sp>
        <p:nvSpPr>
          <p:cNvPr id="18" name="TextBox 18"/>
          <p:cNvSpPr txBox="1"/>
          <p:nvPr/>
        </p:nvSpPr>
        <p:spPr>
          <a:xfrm>
            <a:off x="1028700" y="1028700"/>
            <a:ext cx="12152871" cy="883501"/>
          </a:xfrm>
          <a:prstGeom prst="rect">
            <a:avLst/>
          </a:prstGeom>
        </p:spPr>
        <p:txBody>
          <a:bodyPr lIns="0" tIns="0" rIns="0" bIns="0" rtlCol="0" anchor="t">
            <a:spAutoFit/>
          </a:bodyPr>
          <a:lstStyle/>
          <a:p>
            <a:pPr>
              <a:lnSpc>
                <a:spcPts val="6398"/>
              </a:lnSpc>
            </a:pPr>
            <a:r>
              <a:rPr lang="en-US" sz="5817" spc="58">
                <a:solidFill>
                  <a:srgbClr val="25537A"/>
                </a:solidFill>
                <a:latin typeface="Telegraf"/>
              </a:rPr>
              <a:t>Definitions</a:t>
            </a:r>
          </a:p>
        </p:txBody>
      </p:sp>
      <p:pic>
        <p:nvPicPr>
          <p:cNvPr id="19" name="Introduction to HIPAA Compliance, Legal Aspects, and Ethical Considerations copy 2" descr="Introduction to HIPAA Compliance, Legal Aspects, and Ethical Considerations copy 2">
            <a:hlinkClick r:id="" action="ppaction://media"/>
            <a:extLst>
              <a:ext uri="{FF2B5EF4-FFF2-40B4-BE49-F238E27FC236}">
                <a16:creationId xmlns:a16="http://schemas.microsoft.com/office/drawing/2014/main" id="{7B652A90-F034-294D-8C69-CDA63E8CFB15}"/>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0" y="0"/>
            <a:ext cx="18288000" cy="10287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600"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9"/>
                </p:tgtEl>
              </p:cMediaNode>
            </p:video>
            <p:seq concurrent="1" nextAc="seek">
              <p:cTn id="8" restart="whenNotActive" fill="hold" evtFilter="cancelBubble" nodeType="interactiveSeq">
                <p:stCondLst>
                  <p:cond evt="onClick" delay="0">
                    <p:tgtEl>
                      <p:spTgt spid="1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9"/>
                                        </p:tgtEl>
                                      </p:cBhvr>
                                    </p:cmd>
                                  </p:childTnLst>
                                </p:cTn>
                              </p:par>
                            </p:childTnLst>
                          </p:cTn>
                        </p:par>
                      </p:childTnLst>
                    </p:cTn>
                  </p:par>
                </p:childTnLst>
              </p:cTn>
              <p:nextCondLst>
                <p:cond evt="onClick" delay="0">
                  <p:tgtEl>
                    <p:spTgt spid="19"/>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25537A"/>
        </a:solidFill>
        <a:effectLst/>
      </p:bgPr>
    </p:bg>
    <p:spTree>
      <p:nvGrpSpPr>
        <p:cNvPr id="1" name=""/>
        <p:cNvGrpSpPr/>
        <p:nvPr/>
      </p:nvGrpSpPr>
      <p:grpSpPr>
        <a:xfrm>
          <a:off x="0" y="0"/>
          <a:ext cx="0" cy="0"/>
          <a:chOff x="0" y="0"/>
          <a:chExt cx="0" cy="0"/>
        </a:xfrm>
      </p:grpSpPr>
      <p:grpSp>
        <p:nvGrpSpPr>
          <p:cNvPr id="2" name="Group 2"/>
          <p:cNvGrpSpPr/>
          <p:nvPr/>
        </p:nvGrpSpPr>
        <p:grpSpPr>
          <a:xfrm>
            <a:off x="1046594" y="0"/>
            <a:ext cx="63520" cy="10287000"/>
            <a:chOff x="0" y="0"/>
            <a:chExt cx="84693" cy="13716000"/>
          </a:xfrm>
        </p:grpSpPr>
        <p:sp>
          <p:nvSpPr>
            <p:cNvPr id="3" name="AutoShape 3"/>
            <p:cNvSpPr/>
            <p:nvPr/>
          </p:nvSpPr>
          <p:spPr>
            <a:xfrm>
              <a:off x="35961" y="1371600"/>
              <a:ext cx="12770" cy="12344400"/>
            </a:xfrm>
            <a:prstGeom prst="rect">
              <a:avLst/>
            </a:prstGeom>
            <a:solidFill>
              <a:srgbClr val="F0F0F0"/>
            </a:solidFill>
          </p:spPr>
        </p:sp>
        <p:sp>
          <p:nvSpPr>
            <p:cNvPr id="4" name="AutoShape 4"/>
            <p:cNvSpPr/>
            <p:nvPr/>
          </p:nvSpPr>
          <p:spPr>
            <a:xfrm>
              <a:off x="0" y="0"/>
              <a:ext cx="84693" cy="1649458"/>
            </a:xfrm>
            <a:prstGeom prst="rect">
              <a:avLst/>
            </a:prstGeom>
            <a:solidFill>
              <a:srgbClr val="7294A8"/>
            </a:solidFill>
          </p:spPr>
        </p:sp>
      </p:grpSp>
      <p:sp>
        <p:nvSpPr>
          <p:cNvPr id="5" name="TextBox 5"/>
          <p:cNvSpPr txBox="1"/>
          <p:nvPr/>
        </p:nvSpPr>
        <p:spPr>
          <a:xfrm>
            <a:off x="8884254" y="1319674"/>
            <a:ext cx="8130545" cy="514350"/>
          </a:xfrm>
          <a:prstGeom prst="rect">
            <a:avLst/>
          </a:prstGeom>
        </p:spPr>
        <p:txBody>
          <a:bodyPr lIns="0" tIns="0" rIns="0" bIns="0" rtlCol="0" anchor="t">
            <a:spAutoFit/>
          </a:bodyPr>
          <a:lstStyle/>
          <a:p>
            <a:pPr>
              <a:lnSpc>
                <a:spcPts val="4199"/>
              </a:lnSpc>
            </a:pPr>
            <a:r>
              <a:rPr lang="en-US" sz="3499" spc="139">
                <a:solidFill>
                  <a:srgbClr val="7294A8"/>
                </a:solidFill>
                <a:latin typeface="Assistant Bold"/>
              </a:rPr>
              <a:t>FEDERAL &amp; STATE SPECIFIC POLICIES</a:t>
            </a:r>
          </a:p>
        </p:txBody>
      </p:sp>
      <p:pic>
        <p:nvPicPr>
          <p:cNvPr id="6" name="Picture 6"/>
          <p:cNvPicPr>
            <a:picLocks noChangeAspect="1"/>
          </p:cNvPicPr>
          <p:nvPr/>
        </p:nvPicPr>
        <p:blipFill>
          <a:blip r:embed="rId2"/>
          <a:srcRect l="27748" r="27748"/>
          <a:stretch>
            <a:fillRect/>
          </a:stretch>
        </p:blipFill>
        <p:spPr>
          <a:xfrm>
            <a:off x="2048265" y="1310149"/>
            <a:ext cx="5114329" cy="7666702"/>
          </a:xfrm>
          <a:prstGeom prst="rect">
            <a:avLst/>
          </a:prstGeom>
        </p:spPr>
      </p:pic>
      <p:grpSp>
        <p:nvGrpSpPr>
          <p:cNvPr id="7" name="Group 7"/>
          <p:cNvGrpSpPr/>
          <p:nvPr/>
        </p:nvGrpSpPr>
        <p:grpSpPr>
          <a:xfrm rot="-10800000">
            <a:off x="16770298" y="8695402"/>
            <a:ext cx="489002" cy="489002"/>
            <a:chOff x="0" y="0"/>
            <a:chExt cx="652003" cy="652003"/>
          </a:xfrm>
        </p:grpSpPr>
        <p:grpSp>
          <p:nvGrpSpPr>
            <p:cNvPr id="8" name="Group 8"/>
            <p:cNvGrpSpPr>
              <a:grpSpLocks noChangeAspect="1"/>
            </p:cNvGrpSpPr>
            <p:nvPr/>
          </p:nvGrpSpPr>
          <p:grpSpPr>
            <a:xfrm rot="-10800000">
              <a:off x="0" y="0"/>
              <a:ext cx="652003" cy="652003"/>
              <a:chOff x="0" y="0"/>
              <a:chExt cx="6355080" cy="6355080"/>
            </a:xfrm>
          </p:grpSpPr>
          <p:sp>
            <p:nvSpPr>
              <p:cNvPr id="9" name="Freeform 9"/>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F0F0F0"/>
              </a:solidFill>
            </p:spPr>
          </p:sp>
        </p:grpSp>
        <p:pic>
          <p:nvPicPr>
            <p:cNvPr id="10" name="Picture 10"/>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108667" y="108667"/>
              <a:ext cx="434669" cy="434669"/>
            </a:xfrm>
            <a:prstGeom prst="rect">
              <a:avLst/>
            </a:prstGeom>
          </p:spPr>
        </p:pic>
      </p:grpSp>
      <p:grpSp>
        <p:nvGrpSpPr>
          <p:cNvPr id="11" name="Group 11"/>
          <p:cNvGrpSpPr/>
          <p:nvPr/>
        </p:nvGrpSpPr>
        <p:grpSpPr>
          <a:xfrm>
            <a:off x="16121229" y="8695402"/>
            <a:ext cx="489002" cy="489002"/>
            <a:chOff x="0" y="0"/>
            <a:chExt cx="652003" cy="652003"/>
          </a:xfrm>
        </p:grpSpPr>
        <p:grpSp>
          <p:nvGrpSpPr>
            <p:cNvPr id="12" name="Group 12"/>
            <p:cNvGrpSpPr>
              <a:grpSpLocks noChangeAspect="1"/>
            </p:cNvGrpSpPr>
            <p:nvPr/>
          </p:nvGrpSpPr>
          <p:grpSpPr>
            <a:xfrm rot="-10800000">
              <a:off x="0" y="0"/>
              <a:ext cx="652003" cy="652003"/>
              <a:chOff x="0" y="0"/>
              <a:chExt cx="6355080" cy="6355080"/>
            </a:xfrm>
          </p:grpSpPr>
          <p:sp>
            <p:nvSpPr>
              <p:cNvPr id="13" name="Freeform 13"/>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F0F0F0"/>
              </a:solidFill>
            </p:spPr>
          </p:sp>
        </p:grpSp>
        <p:pic>
          <p:nvPicPr>
            <p:cNvPr id="14" name="Picture 1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108667" y="108667"/>
              <a:ext cx="434669" cy="434669"/>
            </a:xfrm>
            <a:prstGeom prst="rect">
              <a:avLst/>
            </a:prstGeom>
          </p:spPr>
        </p:pic>
      </p:grpSp>
      <p:pic>
        <p:nvPicPr>
          <p:cNvPr id="15" name="Picture 15"/>
          <p:cNvPicPr>
            <a:picLocks noChangeAspect="1"/>
          </p:cNvPicPr>
          <p:nvPr/>
        </p:nvPicPr>
        <p:blipFill>
          <a:blip r:embed="rId5"/>
          <a:srcRect/>
          <a:stretch>
            <a:fillRect/>
          </a:stretch>
        </p:blipFill>
        <p:spPr>
          <a:xfrm>
            <a:off x="15910644" y="300253"/>
            <a:ext cx="2208311" cy="686584"/>
          </a:xfrm>
          <a:prstGeom prst="rect">
            <a:avLst/>
          </a:prstGeom>
        </p:spPr>
      </p:pic>
      <p:sp>
        <p:nvSpPr>
          <p:cNvPr id="16" name="AutoShape 16"/>
          <p:cNvSpPr/>
          <p:nvPr/>
        </p:nvSpPr>
        <p:spPr>
          <a:xfrm>
            <a:off x="7933530" y="2458275"/>
            <a:ext cx="4564028" cy="1126634"/>
          </a:xfrm>
          <a:prstGeom prst="rect">
            <a:avLst/>
          </a:prstGeom>
          <a:solidFill>
            <a:srgbClr val="7294A8"/>
          </a:solidFill>
        </p:spPr>
      </p:sp>
      <p:sp>
        <p:nvSpPr>
          <p:cNvPr id="17" name="TextBox 17"/>
          <p:cNvSpPr txBox="1"/>
          <p:nvPr/>
        </p:nvSpPr>
        <p:spPr>
          <a:xfrm>
            <a:off x="8179730" y="2832970"/>
            <a:ext cx="4071628" cy="377245"/>
          </a:xfrm>
          <a:prstGeom prst="rect">
            <a:avLst/>
          </a:prstGeom>
        </p:spPr>
        <p:txBody>
          <a:bodyPr lIns="0" tIns="0" rIns="0" bIns="0" rtlCol="0" anchor="t">
            <a:spAutoFit/>
          </a:bodyPr>
          <a:lstStyle/>
          <a:p>
            <a:pPr algn="ctr">
              <a:lnSpc>
                <a:spcPts val="3016"/>
              </a:lnSpc>
            </a:pPr>
            <a:r>
              <a:rPr lang="en-US" sz="2513" spc="100">
                <a:solidFill>
                  <a:srgbClr val="F0F0F0"/>
                </a:solidFill>
                <a:latin typeface="Assistant Regular Bold"/>
              </a:rPr>
              <a:t>Licensure &amp; Credentialing</a:t>
            </a:r>
          </a:p>
        </p:txBody>
      </p:sp>
      <p:sp>
        <p:nvSpPr>
          <p:cNvPr id="18" name="AutoShape 18"/>
          <p:cNvSpPr/>
          <p:nvPr/>
        </p:nvSpPr>
        <p:spPr>
          <a:xfrm>
            <a:off x="7933530" y="3860956"/>
            <a:ext cx="4564028" cy="1114676"/>
          </a:xfrm>
          <a:prstGeom prst="rect">
            <a:avLst/>
          </a:prstGeom>
          <a:solidFill>
            <a:srgbClr val="7294A8"/>
          </a:solidFill>
        </p:spPr>
      </p:sp>
      <p:sp>
        <p:nvSpPr>
          <p:cNvPr id="19" name="TextBox 19"/>
          <p:cNvSpPr txBox="1"/>
          <p:nvPr/>
        </p:nvSpPr>
        <p:spPr>
          <a:xfrm>
            <a:off x="8425930" y="4041048"/>
            <a:ext cx="3710082" cy="754491"/>
          </a:xfrm>
          <a:prstGeom prst="rect">
            <a:avLst/>
          </a:prstGeom>
        </p:spPr>
        <p:txBody>
          <a:bodyPr lIns="0" tIns="0" rIns="0" bIns="0" rtlCol="0" anchor="t">
            <a:spAutoFit/>
          </a:bodyPr>
          <a:lstStyle/>
          <a:p>
            <a:pPr algn="ctr">
              <a:lnSpc>
                <a:spcPts val="3016"/>
              </a:lnSpc>
            </a:pPr>
            <a:r>
              <a:rPr lang="en-US" sz="2513" spc="100">
                <a:solidFill>
                  <a:srgbClr val="F0F0F0"/>
                </a:solidFill>
                <a:latin typeface="Assistant Regular Bold"/>
              </a:rPr>
              <a:t>Privacy, Security &amp; Confidentiality</a:t>
            </a:r>
          </a:p>
        </p:txBody>
      </p:sp>
      <p:sp>
        <p:nvSpPr>
          <p:cNvPr id="20" name="AutoShape 20"/>
          <p:cNvSpPr/>
          <p:nvPr/>
        </p:nvSpPr>
        <p:spPr>
          <a:xfrm>
            <a:off x="7933530" y="5315597"/>
            <a:ext cx="4564028" cy="1089190"/>
          </a:xfrm>
          <a:prstGeom prst="rect">
            <a:avLst/>
          </a:prstGeom>
          <a:solidFill>
            <a:srgbClr val="7294A8"/>
          </a:solidFill>
        </p:spPr>
      </p:sp>
      <p:sp>
        <p:nvSpPr>
          <p:cNvPr id="21" name="TextBox 21"/>
          <p:cNvSpPr txBox="1"/>
          <p:nvPr/>
        </p:nvSpPr>
        <p:spPr>
          <a:xfrm>
            <a:off x="8360504" y="5482946"/>
            <a:ext cx="3710082" cy="754491"/>
          </a:xfrm>
          <a:prstGeom prst="rect">
            <a:avLst/>
          </a:prstGeom>
        </p:spPr>
        <p:txBody>
          <a:bodyPr lIns="0" tIns="0" rIns="0" bIns="0" rtlCol="0" anchor="t">
            <a:spAutoFit/>
          </a:bodyPr>
          <a:lstStyle/>
          <a:p>
            <a:pPr algn="ctr">
              <a:lnSpc>
                <a:spcPts val="3016"/>
              </a:lnSpc>
            </a:pPr>
            <a:r>
              <a:rPr lang="en-US" sz="2513" spc="100">
                <a:solidFill>
                  <a:srgbClr val="F0F0F0"/>
                </a:solidFill>
                <a:latin typeface="Assistant Regular Bold"/>
              </a:rPr>
              <a:t>Identification and Informed Consent</a:t>
            </a:r>
          </a:p>
        </p:txBody>
      </p:sp>
      <p:sp>
        <p:nvSpPr>
          <p:cNvPr id="22" name="AutoShape 22"/>
          <p:cNvSpPr/>
          <p:nvPr/>
        </p:nvSpPr>
        <p:spPr>
          <a:xfrm>
            <a:off x="7933530" y="6739535"/>
            <a:ext cx="4564028" cy="1089190"/>
          </a:xfrm>
          <a:prstGeom prst="rect">
            <a:avLst/>
          </a:prstGeom>
          <a:solidFill>
            <a:srgbClr val="7294A8"/>
          </a:solidFill>
        </p:spPr>
      </p:sp>
      <p:sp>
        <p:nvSpPr>
          <p:cNvPr id="23" name="TextBox 23"/>
          <p:cNvSpPr txBox="1"/>
          <p:nvPr/>
        </p:nvSpPr>
        <p:spPr>
          <a:xfrm>
            <a:off x="8425930" y="6906884"/>
            <a:ext cx="3710082" cy="754491"/>
          </a:xfrm>
          <a:prstGeom prst="rect">
            <a:avLst/>
          </a:prstGeom>
        </p:spPr>
        <p:txBody>
          <a:bodyPr lIns="0" tIns="0" rIns="0" bIns="0" rtlCol="0" anchor="t">
            <a:spAutoFit/>
          </a:bodyPr>
          <a:lstStyle/>
          <a:p>
            <a:pPr algn="ctr">
              <a:lnSpc>
                <a:spcPts val="3016"/>
              </a:lnSpc>
            </a:pPr>
            <a:r>
              <a:rPr lang="en-US" sz="2513" spc="100">
                <a:solidFill>
                  <a:srgbClr val="F0F0F0"/>
                </a:solidFill>
                <a:latin typeface="Assistant Regular Bold"/>
              </a:rPr>
              <a:t>Patient-provider Relationship</a:t>
            </a:r>
          </a:p>
        </p:txBody>
      </p:sp>
      <p:sp>
        <p:nvSpPr>
          <p:cNvPr id="24" name="AutoShape 24"/>
          <p:cNvSpPr/>
          <p:nvPr/>
        </p:nvSpPr>
        <p:spPr>
          <a:xfrm>
            <a:off x="12949527" y="3040314"/>
            <a:ext cx="4564028" cy="1089190"/>
          </a:xfrm>
          <a:prstGeom prst="rect">
            <a:avLst/>
          </a:prstGeom>
          <a:solidFill>
            <a:srgbClr val="7294A8"/>
          </a:solidFill>
        </p:spPr>
      </p:sp>
      <p:sp>
        <p:nvSpPr>
          <p:cNvPr id="25" name="TextBox 25"/>
          <p:cNvSpPr txBox="1"/>
          <p:nvPr/>
        </p:nvSpPr>
        <p:spPr>
          <a:xfrm>
            <a:off x="13491846" y="3396286"/>
            <a:ext cx="3710082" cy="377245"/>
          </a:xfrm>
          <a:prstGeom prst="rect">
            <a:avLst/>
          </a:prstGeom>
        </p:spPr>
        <p:txBody>
          <a:bodyPr lIns="0" tIns="0" rIns="0" bIns="0" rtlCol="0" anchor="t">
            <a:spAutoFit/>
          </a:bodyPr>
          <a:lstStyle/>
          <a:p>
            <a:pPr algn="ctr">
              <a:lnSpc>
                <a:spcPts val="3016"/>
              </a:lnSpc>
            </a:pPr>
            <a:r>
              <a:rPr lang="en-US" sz="2513" spc="100">
                <a:solidFill>
                  <a:srgbClr val="F0F0F0"/>
                </a:solidFill>
                <a:latin typeface="Assistant Regular Bold"/>
              </a:rPr>
              <a:t>Prescribing Practices</a:t>
            </a:r>
          </a:p>
        </p:txBody>
      </p:sp>
      <p:sp>
        <p:nvSpPr>
          <p:cNvPr id="26" name="AutoShape 26"/>
          <p:cNvSpPr/>
          <p:nvPr/>
        </p:nvSpPr>
        <p:spPr>
          <a:xfrm>
            <a:off x="12949527" y="4598905"/>
            <a:ext cx="4564028" cy="1089190"/>
          </a:xfrm>
          <a:prstGeom prst="rect">
            <a:avLst/>
          </a:prstGeom>
          <a:solidFill>
            <a:srgbClr val="7294A8"/>
          </a:solidFill>
        </p:spPr>
      </p:sp>
      <p:sp>
        <p:nvSpPr>
          <p:cNvPr id="27" name="TextBox 27"/>
          <p:cNvSpPr txBox="1"/>
          <p:nvPr/>
        </p:nvSpPr>
        <p:spPr>
          <a:xfrm>
            <a:off x="13105340" y="4766255"/>
            <a:ext cx="4252401" cy="754491"/>
          </a:xfrm>
          <a:prstGeom prst="rect">
            <a:avLst/>
          </a:prstGeom>
        </p:spPr>
        <p:txBody>
          <a:bodyPr lIns="0" tIns="0" rIns="0" bIns="0" rtlCol="0" anchor="t">
            <a:spAutoFit/>
          </a:bodyPr>
          <a:lstStyle/>
          <a:p>
            <a:pPr algn="ctr">
              <a:lnSpc>
                <a:spcPts val="3016"/>
              </a:lnSpc>
            </a:pPr>
            <a:r>
              <a:rPr lang="en-US" sz="2513" spc="100">
                <a:solidFill>
                  <a:srgbClr val="F0F0F0"/>
                </a:solidFill>
                <a:latin typeface="Assistant Regular Bold"/>
              </a:rPr>
              <a:t>Patient Safety Planning &amp; Emergency Management</a:t>
            </a:r>
          </a:p>
        </p:txBody>
      </p:sp>
      <p:sp>
        <p:nvSpPr>
          <p:cNvPr id="28" name="AutoShape 28"/>
          <p:cNvSpPr/>
          <p:nvPr/>
        </p:nvSpPr>
        <p:spPr>
          <a:xfrm>
            <a:off x="12949527" y="6194940"/>
            <a:ext cx="4564028" cy="1089190"/>
          </a:xfrm>
          <a:prstGeom prst="rect">
            <a:avLst/>
          </a:prstGeom>
          <a:solidFill>
            <a:srgbClr val="7294A8"/>
          </a:solidFill>
        </p:spPr>
      </p:sp>
      <p:sp>
        <p:nvSpPr>
          <p:cNvPr id="29" name="TextBox 29"/>
          <p:cNvSpPr txBox="1"/>
          <p:nvPr/>
        </p:nvSpPr>
        <p:spPr>
          <a:xfrm>
            <a:off x="13376500" y="6550912"/>
            <a:ext cx="3710082" cy="377245"/>
          </a:xfrm>
          <a:prstGeom prst="rect">
            <a:avLst/>
          </a:prstGeom>
        </p:spPr>
        <p:txBody>
          <a:bodyPr lIns="0" tIns="0" rIns="0" bIns="0" rtlCol="0" anchor="t">
            <a:spAutoFit/>
          </a:bodyPr>
          <a:lstStyle/>
          <a:p>
            <a:pPr algn="ctr">
              <a:lnSpc>
                <a:spcPts val="3016"/>
              </a:lnSpc>
            </a:pPr>
            <a:r>
              <a:rPr lang="en-US" sz="2513" spc="100">
                <a:solidFill>
                  <a:srgbClr val="F0F0F0"/>
                </a:solidFill>
                <a:latin typeface="Assistant Regular Bold"/>
              </a:rPr>
              <a:t>Continuity of Care</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0F0F0"/>
        </a:solidFill>
        <a:effectLst/>
      </p:bgPr>
    </p:bg>
    <p:spTree>
      <p:nvGrpSpPr>
        <p:cNvPr id="1" name=""/>
        <p:cNvGrpSpPr/>
        <p:nvPr/>
      </p:nvGrpSpPr>
      <p:grpSpPr>
        <a:xfrm>
          <a:off x="0" y="0"/>
          <a:ext cx="0" cy="0"/>
          <a:chOff x="0" y="0"/>
          <a:chExt cx="0" cy="0"/>
        </a:xfrm>
      </p:grpSpPr>
      <p:grpSp>
        <p:nvGrpSpPr>
          <p:cNvPr id="2" name="Group 2"/>
          <p:cNvGrpSpPr/>
          <p:nvPr/>
        </p:nvGrpSpPr>
        <p:grpSpPr>
          <a:xfrm>
            <a:off x="431313" y="0"/>
            <a:ext cx="63520" cy="10287000"/>
            <a:chOff x="0" y="0"/>
            <a:chExt cx="84693" cy="13716000"/>
          </a:xfrm>
        </p:grpSpPr>
        <p:sp>
          <p:nvSpPr>
            <p:cNvPr id="3" name="AutoShape 3"/>
            <p:cNvSpPr/>
            <p:nvPr/>
          </p:nvSpPr>
          <p:spPr>
            <a:xfrm>
              <a:off x="35961" y="1371600"/>
              <a:ext cx="12770" cy="12344400"/>
            </a:xfrm>
            <a:prstGeom prst="rect">
              <a:avLst/>
            </a:prstGeom>
            <a:solidFill>
              <a:srgbClr val="25537A"/>
            </a:solidFill>
          </p:spPr>
        </p:sp>
        <p:sp>
          <p:nvSpPr>
            <p:cNvPr id="4" name="AutoShape 4"/>
            <p:cNvSpPr/>
            <p:nvPr/>
          </p:nvSpPr>
          <p:spPr>
            <a:xfrm>
              <a:off x="0" y="0"/>
              <a:ext cx="84693" cy="1649458"/>
            </a:xfrm>
            <a:prstGeom prst="rect">
              <a:avLst/>
            </a:prstGeom>
            <a:solidFill>
              <a:srgbClr val="25537A"/>
            </a:solidFill>
          </p:spPr>
        </p:sp>
      </p:grpSp>
      <p:grpSp>
        <p:nvGrpSpPr>
          <p:cNvPr id="5" name="Group 5"/>
          <p:cNvGrpSpPr>
            <a:grpSpLocks noChangeAspect="1"/>
          </p:cNvGrpSpPr>
          <p:nvPr/>
        </p:nvGrpSpPr>
        <p:grpSpPr>
          <a:xfrm>
            <a:off x="2195945" y="1028700"/>
            <a:ext cx="489002" cy="489002"/>
            <a:chOff x="0" y="0"/>
            <a:chExt cx="6355080" cy="6355080"/>
          </a:xfrm>
        </p:grpSpPr>
        <p:sp>
          <p:nvSpPr>
            <p:cNvPr id="6" name="Freeform 6"/>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25537A"/>
            </a:solidFill>
          </p:spPr>
        </p:sp>
      </p:grpSp>
      <p:pic>
        <p:nvPicPr>
          <p:cNvPr id="7" name="Picture 7"/>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2277445" y="1110200"/>
            <a:ext cx="326002" cy="326002"/>
          </a:xfrm>
          <a:prstGeom prst="rect">
            <a:avLst/>
          </a:prstGeom>
        </p:spPr>
      </p:pic>
      <p:grpSp>
        <p:nvGrpSpPr>
          <p:cNvPr id="8" name="Group 8"/>
          <p:cNvGrpSpPr>
            <a:grpSpLocks noChangeAspect="1"/>
          </p:cNvGrpSpPr>
          <p:nvPr/>
        </p:nvGrpSpPr>
        <p:grpSpPr>
          <a:xfrm rot="-10800000">
            <a:off x="1546876" y="1028700"/>
            <a:ext cx="489002" cy="489002"/>
            <a:chOff x="0" y="0"/>
            <a:chExt cx="6355080" cy="6355080"/>
          </a:xfrm>
        </p:grpSpPr>
        <p:sp>
          <p:nvSpPr>
            <p:cNvPr id="9" name="Freeform 9"/>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25537A"/>
            </a:solidFill>
          </p:spPr>
        </p:sp>
      </p:grpSp>
      <p:pic>
        <p:nvPicPr>
          <p:cNvPr id="10" name="Picture 10"/>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1628376" y="1110200"/>
            <a:ext cx="326002" cy="326002"/>
          </a:xfrm>
          <a:prstGeom prst="rect">
            <a:avLst/>
          </a:prstGeom>
        </p:spPr>
      </p:pic>
      <p:pic>
        <p:nvPicPr>
          <p:cNvPr id="11" name="Picture 11"/>
          <p:cNvPicPr>
            <a:picLocks noChangeAspect="1"/>
          </p:cNvPicPr>
          <p:nvPr/>
        </p:nvPicPr>
        <p:blipFill>
          <a:blip r:embed="rId5"/>
          <a:srcRect/>
          <a:stretch>
            <a:fillRect/>
          </a:stretch>
        </p:blipFill>
        <p:spPr>
          <a:xfrm>
            <a:off x="15910644" y="300253"/>
            <a:ext cx="2208311" cy="686584"/>
          </a:xfrm>
          <a:prstGeom prst="rect">
            <a:avLst/>
          </a:prstGeom>
        </p:spPr>
      </p:pic>
      <p:pic>
        <p:nvPicPr>
          <p:cNvPr id="12" name="Picture 12"/>
          <p:cNvPicPr>
            <a:picLocks noChangeAspect="1"/>
          </p:cNvPicPr>
          <p:nvPr/>
        </p:nvPicPr>
        <p:blipFill>
          <a:blip r:embed="rId6"/>
          <a:srcRect/>
          <a:stretch>
            <a:fillRect/>
          </a:stretch>
        </p:blipFill>
        <p:spPr>
          <a:xfrm>
            <a:off x="9990743" y="4563357"/>
            <a:ext cx="7894469" cy="2999898"/>
          </a:xfrm>
          <a:prstGeom prst="rect">
            <a:avLst/>
          </a:prstGeom>
        </p:spPr>
      </p:pic>
      <p:pic>
        <p:nvPicPr>
          <p:cNvPr id="13" name="Picture 13"/>
          <p:cNvPicPr>
            <a:picLocks noChangeAspect="1"/>
          </p:cNvPicPr>
          <p:nvPr/>
        </p:nvPicPr>
        <p:blipFill>
          <a:blip r:embed="rId7"/>
          <a:srcRect/>
          <a:stretch>
            <a:fillRect/>
          </a:stretch>
        </p:blipFill>
        <p:spPr>
          <a:xfrm>
            <a:off x="586637" y="4286813"/>
            <a:ext cx="9052196" cy="3552987"/>
          </a:xfrm>
          <a:prstGeom prst="rect">
            <a:avLst/>
          </a:prstGeom>
        </p:spPr>
      </p:pic>
      <p:sp>
        <p:nvSpPr>
          <p:cNvPr id="14" name="TextBox 14"/>
          <p:cNvSpPr txBox="1"/>
          <p:nvPr/>
        </p:nvSpPr>
        <p:spPr>
          <a:xfrm>
            <a:off x="494833" y="2162107"/>
            <a:ext cx="8932805" cy="333375"/>
          </a:xfrm>
          <a:prstGeom prst="rect">
            <a:avLst/>
          </a:prstGeom>
        </p:spPr>
        <p:txBody>
          <a:bodyPr lIns="0" tIns="0" rIns="0" bIns="0" rtlCol="0" anchor="t">
            <a:spAutoFit/>
          </a:bodyPr>
          <a:lstStyle/>
          <a:p>
            <a:pPr>
              <a:lnSpc>
                <a:spcPts val="2638"/>
              </a:lnSpc>
            </a:pPr>
            <a:endParaRPr/>
          </a:p>
        </p:txBody>
      </p:sp>
      <p:sp>
        <p:nvSpPr>
          <p:cNvPr id="15" name="TextBox 15"/>
          <p:cNvSpPr txBox="1"/>
          <p:nvPr/>
        </p:nvSpPr>
        <p:spPr>
          <a:xfrm>
            <a:off x="9638833" y="2162107"/>
            <a:ext cx="8932805" cy="333375"/>
          </a:xfrm>
          <a:prstGeom prst="rect">
            <a:avLst/>
          </a:prstGeom>
        </p:spPr>
        <p:txBody>
          <a:bodyPr lIns="0" tIns="0" rIns="0" bIns="0" rtlCol="0" anchor="t">
            <a:spAutoFit/>
          </a:bodyPr>
          <a:lstStyle/>
          <a:p>
            <a:pPr>
              <a:lnSpc>
                <a:spcPts val="2638"/>
              </a:lnSpc>
            </a:pPr>
            <a:endParaRPr/>
          </a:p>
        </p:txBody>
      </p:sp>
      <p:sp>
        <p:nvSpPr>
          <p:cNvPr id="16" name="TextBox 16"/>
          <p:cNvSpPr txBox="1"/>
          <p:nvPr/>
        </p:nvSpPr>
        <p:spPr>
          <a:xfrm>
            <a:off x="1028700" y="1943032"/>
            <a:ext cx="9726737" cy="771525"/>
          </a:xfrm>
          <a:prstGeom prst="rect">
            <a:avLst/>
          </a:prstGeom>
        </p:spPr>
        <p:txBody>
          <a:bodyPr lIns="0" tIns="0" rIns="0" bIns="0" rtlCol="0" anchor="t">
            <a:spAutoFit/>
          </a:bodyPr>
          <a:lstStyle/>
          <a:p>
            <a:pPr algn="ctr">
              <a:lnSpc>
                <a:spcPts val="6112"/>
              </a:lnSpc>
              <a:spcBef>
                <a:spcPct val="0"/>
              </a:spcBef>
            </a:pPr>
            <a:r>
              <a:rPr lang="en-US" sz="5093" spc="203">
                <a:solidFill>
                  <a:srgbClr val="000000"/>
                </a:solidFill>
                <a:latin typeface="Assistant Regular Bold"/>
              </a:rPr>
              <a:t>State Laws, Rules, &amp; Regulations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0F0F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5540" b="11101"/>
          <a:stretch>
            <a:fillRect/>
          </a:stretch>
        </p:blipFill>
        <p:spPr>
          <a:xfrm>
            <a:off x="0" y="0"/>
            <a:ext cx="8192268" cy="5143500"/>
          </a:xfrm>
          <a:prstGeom prst="rect">
            <a:avLst/>
          </a:prstGeom>
        </p:spPr>
      </p:pic>
      <p:sp>
        <p:nvSpPr>
          <p:cNvPr id="3" name="AutoShape 3"/>
          <p:cNvSpPr/>
          <p:nvPr/>
        </p:nvSpPr>
        <p:spPr>
          <a:xfrm>
            <a:off x="0" y="5143500"/>
            <a:ext cx="8192268" cy="5143500"/>
          </a:xfrm>
          <a:prstGeom prst="rect">
            <a:avLst/>
          </a:prstGeom>
          <a:solidFill>
            <a:srgbClr val="7C8C9A"/>
          </a:solidFill>
        </p:spPr>
      </p:sp>
      <p:grpSp>
        <p:nvGrpSpPr>
          <p:cNvPr id="4" name="Group 4"/>
          <p:cNvGrpSpPr/>
          <p:nvPr/>
        </p:nvGrpSpPr>
        <p:grpSpPr>
          <a:xfrm>
            <a:off x="371075" y="0"/>
            <a:ext cx="63520" cy="10287000"/>
            <a:chOff x="0" y="0"/>
            <a:chExt cx="84693" cy="13716000"/>
          </a:xfrm>
        </p:grpSpPr>
        <p:sp>
          <p:nvSpPr>
            <p:cNvPr id="5" name="AutoShape 5"/>
            <p:cNvSpPr/>
            <p:nvPr/>
          </p:nvSpPr>
          <p:spPr>
            <a:xfrm>
              <a:off x="35961" y="1371600"/>
              <a:ext cx="12770" cy="12344400"/>
            </a:xfrm>
            <a:prstGeom prst="rect">
              <a:avLst/>
            </a:prstGeom>
            <a:solidFill>
              <a:srgbClr val="25537A"/>
            </a:solidFill>
          </p:spPr>
        </p:sp>
        <p:sp>
          <p:nvSpPr>
            <p:cNvPr id="6" name="AutoShape 6"/>
            <p:cNvSpPr/>
            <p:nvPr/>
          </p:nvSpPr>
          <p:spPr>
            <a:xfrm>
              <a:off x="0" y="0"/>
              <a:ext cx="84693" cy="1649458"/>
            </a:xfrm>
            <a:prstGeom prst="rect">
              <a:avLst/>
            </a:prstGeom>
            <a:solidFill>
              <a:srgbClr val="25537A"/>
            </a:solidFill>
          </p:spPr>
        </p:sp>
      </p:grpSp>
      <p:grpSp>
        <p:nvGrpSpPr>
          <p:cNvPr id="7" name="Group 7"/>
          <p:cNvGrpSpPr/>
          <p:nvPr/>
        </p:nvGrpSpPr>
        <p:grpSpPr>
          <a:xfrm rot="-10800000">
            <a:off x="17629952" y="9674892"/>
            <a:ext cx="489002" cy="489002"/>
            <a:chOff x="0" y="0"/>
            <a:chExt cx="652003" cy="652003"/>
          </a:xfrm>
        </p:grpSpPr>
        <p:grpSp>
          <p:nvGrpSpPr>
            <p:cNvPr id="8" name="Group 8"/>
            <p:cNvGrpSpPr>
              <a:grpSpLocks noChangeAspect="1"/>
            </p:cNvGrpSpPr>
            <p:nvPr/>
          </p:nvGrpSpPr>
          <p:grpSpPr>
            <a:xfrm rot="-10800000">
              <a:off x="0" y="0"/>
              <a:ext cx="652003" cy="652003"/>
              <a:chOff x="0" y="0"/>
              <a:chExt cx="6355080" cy="6355080"/>
            </a:xfrm>
          </p:grpSpPr>
          <p:sp>
            <p:nvSpPr>
              <p:cNvPr id="9" name="Freeform 9"/>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25537A"/>
              </a:solidFill>
            </p:spPr>
          </p:sp>
        </p:grpSp>
        <p:pic>
          <p:nvPicPr>
            <p:cNvPr id="10" name="Picture 10"/>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108667" y="108667"/>
              <a:ext cx="434669" cy="434669"/>
            </a:xfrm>
            <a:prstGeom prst="rect">
              <a:avLst/>
            </a:prstGeom>
          </p:spPr>
        </p:pic>
      </p:grpSp>
      <p:grpSp>
        <p:nvGrpSpPr>
          <p:cNvPr id="11" name="Group 11"/>
          <p:cNvGrpSpPr/>
          <p:nvPr/>
        </p:nvGrpSpPr>
        <p:grpSpPr>
          <a:xfrm>
            <a:off x="16770298" y="9674892"/>
            <a:ext cx="489002" cy="489002"/>
            <a:chOff x="0" y="0"/>
            <a:chExt cx="652003" cy="652003"/>
          </a:xfrm>
        </p:grpSpPr>
        <p:grpSp>
          <p:nvGrpSpPr>
            <p:cNvPr id="12" name="Group 12"/>
            <p:cNvGrpSpPr>
              <a:grpSpLocks noChangeAspect="1"/>
            </p:cNvGrpSpPr>
            <p:nvPr/>
          </p:nvGrpSpPr>
          <p:grpSpPr>
            <a:xfrm rot="-10800000">
              <a:off x="0" y="0"/>
              <a:ext cx="652003" cy="652003"/>
              <a:chOff x="0" y="0"/>
              <a:chExt cx="6355080" cy="6355080"/>
            </a:xfrm>
          </p:grpSpPr>
          <p:sp>
            <p:nvSpPr>
              <p:cNvPr id="13" name="Freeform 13"/>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25537A"/>
              </a:solidFill>
            </p:spPr>
          </p:sp>
        </p:grpSp>
        <p:pic>
          <p:nvPicPr>
            <p:cNvPr id="14" name="Picture 1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108667" y="108667"/>
              <a:ext cx="434669" cy="434669"/>
            </a:xfrm>
            <a:prstGeom prst="rect">
              <a:avLst/>
            </a:prstGeom>
          </p:spPr>
        </p:pic>
      </p:grpSp>
      <p:sp>
        <p:nvSpPr>
          <p:cNvPr id="15" name="TextBox 15"/>
          <p:cNvSpPr txBox="1"/>
          <p:nvPr/>
        </p:nvSpPr>
        <p:spPr>
          <a:xfrm>
            <a:off x="861856" y="5866818"/>
            <a:ext cx="6949029" cy="3238500"/>
          </a:xfrm>
          <a:prstGeom prst="rect">
            <a:avLst/>
          </a:prstGeom>
        </p:spPr>
        <p:txBody>
          <a:bodyPr lIns="0" tIns="0" rIns="0" bIns="0" rtlCol="0" anchor="t">
            <a:spAutoFit/>
          </a:bodyPr>
          <a:lstStyle/>
          <a:p>
            <a:pPr>
              <a:lnSpc>
                <a:spcPts val="8250"/>
              </a:lnSpc>
            </a:pPr>
            <a:r>
              <a:rPr lang="en-US" sz="7500" spc="75">
                <a:solidFill>
                  <a:srgbClr val="25537A"/>
                </a:solidFill>
                <a:latin typeface="Telegraf"/>
              </a:rPr>
              <a:t>Licensure, Credentialing, &amp; Privileging</a:t>
            </a:r>
          </a:p>
        </p:txBody>
      </p:sp>
      <p:pic>
        <p:nvPicPr>
          <p:cNvPr id="16" name="Picture 16"/>
          <p:cNvPicPr>
            <a:picLocks noChangeAspect="1"/>
          </p:cNvPicPr>
          <p:nvPr/>
        </p:nvPicPr>
        <p:blipFill>
          <a:blip r:embed="rId5"/>
          <a:srcRect/>
          <a:stretch>
            <a:fillRect/>
          </a:stretch>
        </p:blipFill>
        <p:spPr>
          <a:xfrm>
            <a:off x="15910644" y="300253"/>
            <a:ext cx="2208311" cy="686584"/>
          </a:xfrm>
          <a:prstGeom prst="rect">
            <a:avLst/>
          </a:prstGeom>
        </p:spPr>
      </p:pic>
      <p:sp>
        <p:nvSpPr>
          <p:cNvPr id="17" name="AutoShape 17"/>
          <p:cNvSpPr/>
          <p:nvPr/>
        </p:nvSpPr>
        <p:spPr>
          <a:xfrm>
            <a:off x="8773348" y="1254254"/>
            <a:ext cx="9101105" cy="3185149"/>
          </a:xfrm>
          <a:prstGeom prst="rect">
            <a:avLst/>
          </a:prstGeom>
          <a:solidFill>
            <a:srgbClr val="25537A"/>
          </a:solidFill>
        </p:spPr>
      </p:sp>
      <p:sp>
        <p:nvSpPr>
          <p:cNvPr id="18" name="TextBox 18"/>
          <p:cNvSpPr txBox="1"/>
          <p:nvPr/>
        </p:nvSpPr>
        <p:spPr>
          <a:xfrm>
            <a:off x="9054448" y="1396372"/>
            <a:ext cx="8581900" cy="2819845"/>
          </a:xfrm>
          <a:prstGeom prst="rect">
            <a:avLst/>
          </a:prstGeom>
        </p:spPr>
        <p:txBody>
          <a:bodyPr lIns="0" tIns="0" rIns="0" bIns="0" rtlCol="0" anchor="t">
            <a:spAutoFit/>
          </a:bodyPr>
          <a:lstStyle/>
          <a:p>
            <a:pPr>
              <a:lnSpc>
                <a:spcPts val="2848"/>
              </a:lnSpc>
            </a:pPr>
            <a:r>
              <a:rPr lang="en-US" sz="2373" spc="94">
                <a:solidFill>
                  <a:srgbClr val="F0F0F0"/>
                </a:solidFill>
                <a:latin typeface="Assistant Regular Bold"/>
              </a:rPr>
              <a:t>Licensure: </a:t>
            </a:r>
          </a:p>
          <a:p>
            <a:pPr>
              <a:lnSpc>
                <a:spcPts val="2848"/>
              </a:lnSpc>
            </a:pPr>
            <a:r>
              <a:rPr lang="en-US" sz="2373" spc="94">
                <a:solidFill>
                  <a:srgbClr val="F0F0F0"/>
                </a:solidFill>
                <a:latin typeface="Assistant Regular Bold"/>
              </a:rPr>
              <a:t>A license is a state’s grant of legal authority to practice a profession within a designated scope of practice. It is required in order to practice or to call oneself a licensed professional. Some states have a single license and some have a tiered system, and the names of licenses, as well as requirements, vary from state to state. Licensing can also be thought of as mandatory certification. </a:t>
            </a:r>
          </a:p>
        </p:txBody>
      </p:sp>
      <p:sp>
        <p:nvSpPr>
          <p:cNvPr id="19" name="AutoShape 19"/>
          <p:cNvSpPr/>
          <p:nvPr/>
        </p:nvSpPr>
        <p:spPr>
          <a:xfrm>
            <a:off x="8773348" y="4439403"/>
            <a:ext cx="9101105" cy="2639931"/>
          </a:xfrm>
          <a:prstGeom prst="rect">
            <a:avLst/>
          </a:prstGeom>
          <a:solidFill>
            <a:srgbClr val="7294A8"/>
          </a:solidFill>
        </p:spPr>
      </p:sp>
      <p:sp>
        <p:nvSpPr>
          <p:cNvPr id="20" name="TextBox 20"/>
          <p:cNvSpPr txBox="1"/>
          <p:nvPr/>
        </p:nvSpPr>
        <p:spPr>
          <a:xfrm>
            <a:off x="9054448" y="4536273"/>
            <a:ext cx="8581900" cy="2467364"/>
          </a:xfrm>
          <a:prstGeom prst="rect">
            <a:avLst/>
          </a:prstGeom>
        </p:spPr>
        <p:txBody>
          <a:bodyPr lIns="0" tIns="0" rIns="0" bIns="0" rtlCol="0" anchor="t">
            <a:spAutoFit/>
          </a:bodyPr>
          <a:lstStyle/>
          <a:p>
            <a:pPr>
              <a:lnSpc>
                <a:spcPts val="2848"/>
              </a:lnSpc>
            </a:pPr>
            <a:r>
              <a:rPr lang="en-US" sz="2373" spc="94">
                <a:solidFill>
                  <a:srgbClr val="F0F0F0"/>
                </a:solidFill>
                <a:latin typeface="Assistant Regular Bold"/>
              </a:rPr>
              <a:t>Credentialing: </a:t>
            </a:r>
          </a:p>
          <a:p>
            <a:pPr>
              <a:lnSpc>
                <a:spcPts val="2848"/>
              </a:lnSpc>
            </a:pPr>
            <a:r>
              <a:rPr lang="en-US" sz="2373" spc="94">
                <a:solidFill>
                  <a:srgbClr val="F0F0F0"/>
                </a:solidFill>
                <a:latin typeface="Assistant Regular Bold"/>
              </a:rPr>
              <a:t>According to The Joint Commission (TJC), ‘Credentialing is the process of obtaining, verifying, and assessing the qualifications of a practitioner to provide care or services in or for a health care organization. Credentials are documented evidence of licensure, education, training, experience, or other qualifications.</a:t>
            </a:r>
          </a:p>
        </p:txBody>
      </p:sp>
      <p:sp>
        <p:nvSpPr>
          <p:cNvPr id="21" name="AutoShape 21"/>
          <p:cNvSpPr/>
          <p:nvPr/>
        </p:nvSpPr>
        <p:spPr>
          <a:xfrm>
            <a:off x="8773348" y="7079334"/>
            <a:ext cx="9101105" cy="2385351"/>
          </a:xfrm>
          <a:prstGeom prst="rect">
            <a:avLst/>
          </a:prstGeom>
          <a:solidFill>
            <a:srgbClr val="25537A"/>
          </a:solidFill>
        </p:spPr>
      </p:sp>
      <p:sp>
        <p:nvSpPr>
          <p:cNvPr id="22" name="TextBox 22"/>
          <p:cNvSpPr txBox="1"/>
          <p:nvPr/>
        </p:nvSpPr>
        <p:spPr>
          <a:xfrm>
            <a:off x="9054448" y="7214568"/>
            <a:ext cx="8581900" cy="2114884"/>
          </a:xfrm>
          <a:prstGeom prst="rect">
            <a:avLst/>
          </a:prstGeom>
        </p:spPr>
        <p:txBody>
          <a:bodyPr lIns="0" tIns="0" rIns="0" bIns="0" rtlCol="0" anchor="t">
            <a:spAutoFit/>
          </a:bodyPr>
          <a:lstStyle/>
          <a:p>
            <a:pPr>
              <a:lnSpc>
                <a:spcPts val="2848"/>
              </a:lnSpc>
            </a:pPr>
            <a:r>
              <a:rPr lang="en-US" sz="2373" spc="94">
                <a:solidFill>
                  <a:srgbClr val="F0F0F0"/>
                </a:solidFill>
                <a:latin typeface="Assistant Regular Bold"/>
              </a:rPr>
              <a:t>Privileging:</a:t>
            </a:r>
          </a:p>
          <a:p>
            <a:pPr>
              <a:lnSpc>
                <a:spcPts val="2848"/>
              </a:lnSpc>
            </a:pPr>
            <a:r>
              <a:rPr lang="en-US" sz="2373" spc="94">
                <a:solidFill>
                  <a:srgbClr val="F0F0F0"/>
                </a:solidFill>
                <a:latin typeface="Assistant Regular Bold"/>
              </a:rPr>
              <a:t> The delineation of clinical privileges is the process in which the organized medical staff evaluates and recommends an individual practitioner be allowed to provide specific patient care services in their healthcare facility within well-defined training criteria.</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43</TotalTime>
  <Words>2550</Words>
  <Application>Microsoft Macintosh PowerPoint</Application>
  <PresentationFormat>Custom</PresentationFormat>
  <Paragraphs>234</Paragraphs>
  <Slides>39</Slides>
  <Notes>2</Notes>
  <HiddenSlides>0</HiddenSlides>
  <MMClips>11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39</vt:i4>
      </vt:variant>
    </vt:vector>
  </HeadingPairs>
  <TitlesOfParts>
    <vt:vector size="48" baseType="lpstr">
      <vt:lpstr>Arimo Bold</vt:lpstr>
      <vt:lpstr>Assistant Bold</vt:lpstr>
      <vt:lpstr>Arimo</vt:lpstr>
      <vt:lpstr>Assistant Regular</vt:lpstr>
      <vt:lpstr>Assistant Regular Bold</vt:lpstr>
      <vt:lpstr>Telegraf</vt:lpstr>
      <vt:lpstr>Calibri</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HIPAA Compliance, Legal Aspects, and Ethical Considerations</dc:title>
  <cp:lastModifiedBy>andrea piazza</cp:lastModifiedBy>
  <cp:revision>2</cp:revision>
  <dcterms:created xsi:type="dcterms:W3CDTF">2006-08-16T00:00:00Z</dcterms:created>
  <dcterms:modified xsi:type="dcterms:W3CDTF">2022-02-21T16:08:31Z</dcterms:modified>
  <dc:identifier>DAE43mKaGVs</dc:identifier>
</cp:coreProperties>
</file>