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696" r:id="rId4"/>
    <p:sldId id="700" r:id="rId5"/>
    <p:sldId id="261" r:id="rId6"/>
    <p:sldId id="294" r:id="rId7"/>
    <p:sldId id="710" r:id="rId8"/>
    <p:sldId id="713" r:id="rId9"/>
    <p:sldId id="711" r:id="rId10"/>
    <p:sldId id="712" r:id="rId11"/>
    <p:sldId id="718" r:id="rId12"/>
    <p:sldId id="719" r:id="rId13"/>
    <p:sldId id="703" r:id="rId14"/>
    <p:sldId id="714" r:id="rId15"/>
    <p:sldId id="720" r:id="rId16"/>
    <p:sldId id="721" r:id="rId17"/>
    <p:sldId id="704" r:id="rId18"/>
    <p:sldId id="715" r:id="rId19"/>
    <p:sldId id="706" r:id="rId20"/>
    <p:sldId id="716" r:id="rId21"/>
    <p:sldId id="723" r:id="rId22"/>
    <p:sldId id="726" r:id="rId23"/>
    <p:sldId id="727" r:id="rId24"/>
    <p:sldId id="707" r:id="rId25"/>
    <p:sldId id="708" r:id="rId26"/>
    <p:sldId id="709" r:id="rId27"/>
    <p:sldId id="702" r:id="rId28"/>
    <p:sldId id="717" r:id="rId29"/>
    <p:sldId id="705" r:id="rId30"/>
    <p:sldId id="722" r:id="rId31"/>
    <p:sldId id="724" r:id="rId32"/>
    <p:sldId id="725" r:id="rId33"/>
    <p:sldId id="682" r:id="rId34"/>
    <p:sldId id="70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6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1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97D20-CBD5-5E43-9E6A-2712DCA591C9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6C6F-F979-924C-9A24-C32AF6D4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8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89CA-B952-0C4F-9C4E-CDB512159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8B519-B94E-CA4A-8F7A-EBE38E0AA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BFC42-BD09-1640-BB7B-70C828DC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AC5B8-45AA-6841-9E16-E2B84CB1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C0342-6561-3644-852E-1FE600CE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9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7519-113F-484D-BB8F-1A0EA52B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58AE5-74C4-F84A-ADF3-76E75BF6D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CDDF2-E6E6-B345-B86E-74CFDC4F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4FF77-0AD5-CC4F-B9A5-E80DA236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51199-8140-AD42-B254-1CADBD75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2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62544-E0A0-964C-A190-F1EF63514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FBE55-34C8-314F-8FB5-72876D778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7FC6D-DB96-2B43-AA4C-EE66EEBA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96D3C-F7C6-F547-9841-A9204023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8B635-F4FD-634E-B95F-721B3F71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10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03201" y="1758677"/>
            <a:ext cx="10991537" cy="4084912"/>
          </a:xfrm>
        </p:spPr>
        <p:txBody>
          <a:bodyPr>
            <a:normAutofit/>
          </a:bodyPr>
          <a:lstStyle>
            <a:lvl1pPr>
              <a:defRPr sz="3599"/>
            </a:lvl1pPr>
            <a:lvl2pPr>
              <a:defRPr sz="3599" baseline="0"/>
            </a:lvl2pPr>
            <a:lvl3pPr>
              <a:defRPr sz="3199"/>
            </a:lvl3pPr>
            <a:lvl4pPr marL="548297" indent="-274149">
              <a:defRPr sz="2799"/>
            </a:lvl4pPr>
            <a:lvl5pPr marL="548297">
              <a:defRPr sz="2799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Use the Increase/Decrease Indent control for second level </a:t>
            </a:r>
          </a:p>
          <a:p>
            <a:pPr lvl="2"/>
            <a:r>
              <a:rPr lang="en-US" dirty="0"/>
              <a:t>Third level style uses bullets to separate ideas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29475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CEDA-6FE7-0A48-B77A-6B3C529D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6368-9E3E-284E-9CB1-F2C810776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F7CDE-B98E-A941-AA15-64B6ECE6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C184A-095F-BF4C-B941-4C419653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435A1-6999-7043-888A-FC642151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B99F-A9E8-7747-BE4E-F087A546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B8975-0D50-9248-9F65-5C8531A82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37C12-C87A-6B4A-9B31-3EAF6960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F0889-2568-5B4A-AB7F-701BD072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4D474-2F83-8140-A9A7-486F0F11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7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D4A9-99B5-6B46-988A-50DF3C10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E2954-568A-254F-90F3-FF4DB678F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CFFE4-0088-E442-B486-0EF8B4733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C6987-2CB8-8145-B718-B49343A9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A1CBE-7D1F-7548-A88A-174B689F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00FD7-EF45-6248-B352-329C0F68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319A-6723-EE40-9545-7EF7F58D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C8253-089D-B848-8D15-1BEA0D6B8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5E678-E1DE-5D4D-A214-4A17D0372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C239A-E597-3641-899C-1AF3B9A4F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3AD82-4E40-8947-B13F-36E577DEE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6F00D5-8C92-254A-A049-522EF625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284C01-7FAB-464E-BCBF-E98AF653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86A6D-7368-AB42-8DF5-4D0F7154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2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45D51-D68C-A84A-ABED-DA1F63CF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922702-B469-E440-B6D3-D361C377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01E3E-CA1E-274B-89B2-102E0414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E8962-D018-EA4E-BE03-099E5210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6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BB361-D6C7-314A-AD8D-6C81903F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AFBCEC-CDDF-E54B-97B8-707EFEE5E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713B6-43AE-4E4A-AFE5-B0FFD90C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0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3DFA-85CF-0C43-A104-A7E45EF9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ECDE2-D117-7042-BDDE-D15C52561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F2050-F5BE-E94D-AB85-5752DA0C2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FE5C6-5CDD-5948-A9BB-BFFB3E43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D6FA8-CEF2-774E-A146-1A075BF4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7CEAE-4CDE-2C42-BC6C-778A2EB3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4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1F1D-ABDE-EC43-8360-592C7DBF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0B1A7E-2CD4-6947-9CE4-71F0AEB49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B948B-3432-EC4B-8386-782DC3D55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3046E-F879-E44B-9AA5-3D80E44B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A0826-ABF2-2045-8C1B-C6D9A681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951DE-6E6C-6F48-85EE-F22D0479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2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6B76F1-BCCD-B64E-8C6E-9F1E6E23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A4A1D-D617-DF43-B72D-1D841F435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F73C-14CC-F64D-ADD4-185B32547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5E69-23CC-0045-928B-8D492517701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0D462-8055-1840-8A9F-2A3D3E446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4A298-6E2C-C443-A3DC-738D3C26B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8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ckbooks-training.net/what-quickbooks-enterprise-can-and-cannot-do-with-inventor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ckbooks-training.net/what-quickbooks-enterprise-can-and-cannot-do-with-inventor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/HectorGarciacp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ctor@garciacpa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AWDESKTO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AWDESKTO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AWDESKTO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AWDESKTO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0E98D-BD58-3C45-A784-7541ABD6B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682" y="2574236"/>
            <a:ext cx="10346635" cy="282271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QuickBooks Desktop</a:t>
            </a:r>
            <a:br>
              <a:rPr lang="en-US" sz="4400" b="1" dirty="0">
                <a:latin typeface="+mn-lt"/>
              </a:rPr>
            </a:br>
            <a:r>
              <a:rPr lang="en-US" sz="4400" dirty="0">
                <a:latin typeface="+mn-lt"/>
              </a:rPr>
              <a:t>For Manufacturers &amp; Wholesalers</a:t>
            </a:r>
            <a:br>
              <a:rPr lang="en-US" sz="3200" b="1" dirty="0">
                <a:latin typeface="+mn-lt"/>
              </a:rPr>
            </a:br>
            <a:br>
              <a:rPr lang="en-US" sz="3200" b="1" dirty="0">
                <a:latin typeface="+mn-lt"/>
              </a:rPr>
            </a:br>
            <a:r>
              <a:rPr lang="en-US" sz="2400" b="1" i="1" dirty="0"/>
              <a:t>Part 1: QuickBooks Desktop Inventory workflows, AVG. vs. FIFO, and Landed Cost</a:t>
            </a:r>
            <a:br>
              <a:rPr lang="en-US" sz="2400" i="1" dirty="0"/>
            </a:br>
            <a:endParaRPr lang="en-US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4C501-DE17-F544-8ABD-9BA43477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46" y="395646"/>
            <a:ext cx="10825907" cy="16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74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QuickBooks Enterprise Silver/Gold is Missing</a:t>
            </a:r>
            <a:br>
              <a:rPr lang="en-US" b="1" dirty="0"/>
            </a:br>
            <a:r>
              <a:rPr lang="en-US" sz="3600" b="1" i="1" dirty="0"/>
              <a:t>That Enterprise Platinum does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3" y="1654111"/>
            <a:ext cx="10682817" cy="5015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Advanced Pricing</a:t>
            </a:r>
          </a:p>
          <a:p>
            <a:r>
              <a:rPr lang="en-US" sz="2000" dirty="0"/>
              <a:t>Special price rules based on multiple conditions (Customer, Class, Item, and/or Rep)</a:t>
            </a:r>
          </a:p>
          <a:p>
            <a:r>
              <a:rPr lang="en-US" sz="2000" dirty="0"/>
              <a:t>Volume discounting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Advanced Inventory</a:t>
            </a:r>
          </a:p>
          <a:p>
            <a:r>
              <a:rPr lang="en-US" sz="2000" dirty="0"/>
              <a:t>USB Barcode Scanner support</a:t>
            </a:r>
          </a:p>
          <a:p>
            <a:r>
              <a:rPr lang="en-US" sz="2000" dirty="0"/>
              <a:t>Multiple Inventory Sites (and Bins)</a:t>
            </a:r>
          </a:p>
          <a:p>
            <a:r>
              <a:rPr lang="en-US" sz="2000" dirty="0"/>
              <a:t>FIFO Inventory Valuation Option</a:t>
            </a:r>
          </a:p>
          <a:p>
            <a:r>
              <a:rPr lang="en-US" sz="2000" dirty="0"/>
              <a:t>Serial Numbers or Lot Numbers</a:t>
            </a:r>
          </a:p>
          <a:p>
            <a:r>
              <a:rPr lang="en-US" sz="2000" dirty="0"/>
              <a:t>Mobile Android App w/ Scanner Support</a:t>
            </a:r>
          </a:p>
          <a:p>
            <a:r>
              <a:rPr lang="en-US" sz="2000" dirty="0"/>
              <a:t>Alternative Vendor support (track Item cost and lead time across 5 vendors)</a:t>
            </a:r>
          </a:p>
          <a:p>
            <a:r>
              <a:rPr lang="en-US" sz="2000" dirty="0"/>
              <a:t>Landed Cost calculation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1DF6-D15C-9B4C-A4B4-6ADC4EAF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9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What QuickBooks </a:t>
            </a:r>
            <a:r>
              <a:rPr lang="en-US" b="1" u="sng" dirty="0"/>
              <a:t>CANNOT</a:t>
            </a:r>
            <a:r>
              <a:rPr lang="en-US" b="1" dirty="0"/>
              <a:t> do with Inventory</a:t>
            </a:r>
            <a:endParaRPr lang="en-US" sz="36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1DF6-D15C-9B4C-A4B4-6ADC4EAF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C14307E-46DA-0D4F-B7C9-1B2B3AAB9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67" y="1392452"/>
            <a:ext cx="8361985" cy="40730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7C9290-114C-B649-A014-E73B7A5322FF}"/>
              </a:ext>
            </a:extLst>
          </p:cNvPr>
          <p:cNvSpPr/>
          <p:nvPr/>
        </p:nvSpPr>
        <p:spPr>
          <a:xfrm>
            <a:off x="804333" y="5654086"/>
            <a:ext cx="9700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4"/>
              </a:rPr>
              <a:t>https://quickbooks-training.net/what-quickbooks-enterprise-can-and-cannot-do-with-inventory/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211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Implementing a NEW Inventory system</a:t>
            </a:r>
            <a:endParaRPr lang="en-US" sz="36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1DF6-D15C-9B4C-A4B4-6ADC4EAF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7C9290-114C-B649-A014-E73B7A5322FF}"/>
              </a:ext>
            </a:extLst>
          </p:cNvPr>
          <p:cNvSpPr/>
          <p:nvPr/>
        </p:nvSpPr>
        <p:spPr>
          <a:xfrm>
            <a:off x="804333" y="5654086"/>
            <a:ext cx="9700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https://quickbooks-training.net/what-quickbooks-enterprise-can-and-cannot-do-with-inventory/</a:t>
            </a:r>
            <a:endParaRPr lang="en-US" b="1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0571FDF-8D1C-384C-95D5-B1A3E0792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85" y="1368475"/>
            <a:ext cx="7173686" cy="393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86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E4C501-DE17-F544-8ABD-9BA43477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902C33-F408-3C44-9620-DF3D2BBFF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852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Non-Inventory Part Workflow vs. Inventory Part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43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/>
          <a:lstStyle/>
          <a:p>
            <a:r>
              <a:rPr lang="en-US" b="1" dirty="0"/>
              <a:t>Basic Inventory Workflow</a:t>
            </a:r>
            <a:endParaRPr lang="en-US" sz="36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3" y="1654112"/>
            <a:ext cx="10682817" cy="2907949"/>
          </a:xfrm>
        </p:spPr>
        <p:txBody>
          <a:bodyPr>
            <a:noAutofit/>
          </a:bodyPr>
          <a:lstStyle/>
          <a:p>
            <a:r>
              <a:rPr lang="en-US" sz="2400" dirty="0"/>
              <a:t>Non-Inventory Parts (Single Sided or Double Sided)</a:t>
            </a:r>
          </a:p>
          <a:p>
            <a:r>
              <a:rPr lang="en-US" sz="2400" dirty="0"/>
              <a:t>Purchase Workflow</a:t>
            </a:r>
          </a:p>
          <a:p>
            <a:r>
              <a:rPr lang="en-US" sz="2400" dirty="0"/>
              <a:t>Sales Workflow</a:t>
            </a:r>
          </a:p>
          <a:p>
            <a:r>
              <a:rPr lang="en-US" sz="2400" dirty="0"/>
              <a:t>Inventory Consumption Workflow (Zero Dollar Sales)</a:t>
            </a:r>
          </a:p>
          <a:p>
            <a:r>
              <a:rPr lang="en-US" sz="2400" dirty="0"/>
              <a:t>Inventory QTY Adjustment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1DF6-D15C-9B4C-A4B4-6ADC4EAF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4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12 at 4.36.34 PM.png">
            <a:extLst>
              <a:ext uri="{FF2B5EF4-FFF2-40B4-BE49-F238E27FC236}">
                <a16:creationId xmlns:a16="http://schemas.microsoft.com/office/drawing/2014/main" id="{69FB803F-F000-1442-80CD-B52F3E368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" y="1417639"/>
            <a:ext cx="5973829" cy="3902792"/>
          </a:xfrm>
          <a:prstGeom prst="rect">
            <a:avLst/>
          </a:prstGeom>
        </p:spPr>
      </p:pic>
      <p:pic>
        <p:nvPicPr>
          <p:cNvPr id="5" name="Picture 4" descr="Screen Shot 2015-05-12 at 4.36.43 PM.png">
            <a:extLst>
              <a:ext uri="{FF2B5EF4-FFF2-40B4-BE49-F238E27FC236}">
                <a16:creationId xmlns:a16="http://schemas.microsoft.com/office/drawing/2014/main" id="{D54AC96B-F128-3340-9836-3CA2D7F83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61" y="2294892"/>
            <a:ext cx="6596507" cy="3854833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F9011800-4119-F843-A87C-CD13CC2540DC}"/>
              </a:ext>
            </a:extLst>
          </p:cNvPr>
          <p:cNvSpPr/>
          <p:nvPr/>
        </p:nvSpPr>
        <p:spPr>
          <a:xfrm rot="2665370">
            <a:off x="2289580" y="4068365"/>
            <a:ext cx="1119848" cy="505219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3F33AD4F-D5AA-DA41-AD0F-349CEC834ECD}"/>
              </a:ext>
            </a:extLst>
          </p:cNvPr>
          <p:cNvSpPr/>
          <p:nvPr/>
        </p:nvSpPr>
        <p:spPr>
          <a:xfrm rot="3050856">
            <a:off x="1163453" y="5234391"/>
            <a:ext cx="1119848" cy="505219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85E62C-0220-AB4C-A682-45C17C5D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/>
          <a:lstStyle/>
          <a:p>
            <a:r>
              <a:rPr lang="en-US" b="1" dirty="0"/>
              <a:t>Inventory vs. Non-</a:t>
            </a:r>
            <a:r>
              <a:rPr lang="en-US" b="1" dirty="0" err="1"/>
              <a:t>Invetory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4139188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E85E62C-0220-AB4C-A682-45C17C5D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/>
          <a:lstStyle/>
          <a:p>
            <a:r>
              <a:rPr lang="en-US" b="1" dirty="0"/>
              <a:t>Inventory vs. Non-Inventory</a:t>
            </a:r>
            <a:endParaRPr lang="en-US" sz="3600" b="1" i="1" dirty="0"/>
          </a:p>
        </p:txBody>
      </p:sp>
      <p:pic>
        <p:nvPicPr>
          <p:cNvPr id="9" name="Picture 8" descr="Screen Shot 2015-05-12 at 4.36.52 PM.png">
            <a:extLst>
              <a:ext uri="{FF2B5EF4-FFF2-40B4-BE49-F238E27FC236}">
                <a16:creationId xmlns:a16="http://schemas.microsoft.com/office/drawing/2014/main" id="{515DB72F-0CA7-A34C-9200-80C3EEE3A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27" y="1239876"/>
            <a:ext cx="9099827" cy="5017543"/>
          </a:xfrm>
          <a:prstGeom prst="rect">
            <a:avLst/>
          </a:prstGeom>
        </p:spPr>
      </p:pic>
      <p:sp>
        <p:nvSpPr>
          <p:cNvPr id="10" name="Left Arrow 9">
            <a:extLst>
              <a:ext uri="{FF2B5EF4-FFF2-40B4-BE49-F238E27FC236}">
                <a16:creationId xmlns:a16="http://schemas.microsoft.com/office/drawing/2014/main" id="{D0F84614-D90A-E442-96C8-D432C18C48CE}"/>
              </a:ext>
            </a:extLst>
          </p:cNvPr>
          <p:cNvSpPr/>
          <p:nvPr/>
        </p:nvSpPr>
        <p:spPr>
          <a:xfrm rot="8274574">
            <a:off x="1198872" y="3788593"/>
            <a:ext cx="1119848" cy="505219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777AB2CB-A10D-2841-9CF6-117FECEE0E96}"/>
              </a:ext>
            </a:extLst>
          </p:cNvPr>
          <p:cNvSpPr/>
          <p:nvPr/>
        </p:nvSpPr>
        <p:spPr>
          <a:xfrm rot="3050856">
            <a:off x="5359975" y="5646680"/>
            <a:ext cx="1119848" cy="505219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4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E4C501-DE17-F544-8ABD-9BA43477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902C33-F408-3C44-9620-DF3D2BBFF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852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Introduction to Bill of Materials and Assembly Items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29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/>
          <a:lstStyle/>
          <a:p>
            <a:r>
              <a:rPr lang="en-US" b="1" dirty="0"/>
              <a:t>Basic Inventory Assemblies</a:t>
            </a:r>
            <a:endParaRPr lang="en-US" sz="36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3" y="1654112"/>
            <a:ext cx="10682817" cy="2907949"/>
          </a:xfrm>
        </p:spPr>
        <p:txBody>
          <a:bodyPr>
            <a:noAutofit/>
          </a:bodyPr>
          <a:lstStyle/>
          <a:p>
            <a:r>
              <a:rPr lang="en-US" sz="2400" dirty="0"/>
              <a:t>Accounts: Raw Materials, WIP, and Finished Goods</a:t>
            </a:r>
          </a:p>
          <a:p>
            <a:r>
              <a:rPr lang="en-US" sz="2400" dirty="0"/>
              <a:t>Bill of Materials</a:t>
            </a:r>
          </a:p>
          <a:p>
            <a:r>
              <a:rPr lang="en-US" sz="2400" dirty="0"/>
              <a:t>Building an Assembly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1DF6-D15C-9B4C-A4B4-6ADC4EAF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0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E4C501-DE17-F544-8ABD-9BA43477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902C33-F408-3C44-9620-DF3D2BBFF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8528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Inventory Valuation Issues</a:t>
            </a:r>
          </a:p>
        </p:txBody>
      </p:sp>
    </p:spTree>
    <p:extLst>
      <p:ext uri="{BB962C8B-B14F-4D97-AF65-F5344CB8AC3E}">
        <p14:creationId xmlns:p14="http://schemas.microsoft.com/office/powerpoint/2010/main" val="146538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28549"/>
            <a:ext cx="10515600" cy="1325563"/>
          </a:xfrm>
        </p:spPr>
        <p:txBody>
          <a:bodyPr/>
          <a:lstStyle/>
          <a:p>
            <a:r>
              <a:rPr lang="en-US" b="1" dirty="0"/>
              <a:t>About Presenter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Hector Garcia, CPA</a:t>
            </a:r>
          </a:p>
          <a:p>
            <a:pPr marL="0" indent="0">
              <a:buNone/>
            </a:pPr>
            <a:r>
              <a:rPr lang="en-US" sz="1800" i="1" dirty="0"/>
              <a:t>Advanced QuickBooks ProAdvisor &amp; QuickBooks Solution Provider</a:t>
            </a:r>
          </a:p>
          <a:p>
            <a:pPr marL="0" indent="0">
              <a:buNone/>
            </a:pPr>
            <a:r>
              <a:rPr lang="en-US" sz="1800" i="1" dirty="0"/>
              <a:t>Principal @ Quick Bookkeeping LLC in Miami, FL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YouTube Channel:</a:t>
            </a:r>
            <a:br>
              <a:rPr lang="en-US" i="1" dirty="0"/>
            </a:br>
            <a:r>
              <a:rPr lang="en-US" dirty="0">
                <a:hlinkClick r:id="rId3"/>
              </a:rPr>
              <a:t>https://www.youtube.com/c/</a:t>
            </a:r>
            <a:r>
              <a:rPr lang="en-US" dirty="0" err="1">
                <a:hlinkClick r:id="rId3"/>
              </a:rPr>
              <a:t>HectorGarciaCPA</a:t>
            </a:r>
            <a:br>
              <a:rPr lang="en-US" dirty="0"/>
            </a:br>
            <a:endParaRPr lang="en-US" i="1" dirty="0"/>
          </a:p>
          <a:p>
            <a:pPr marL="0" indent="0">
              <a:buNone/>
            </a:pPr>
            <a:r>
              <a:rPr lang="en-US" i="1" dirty="0"/>
              <a:t>Consulting Inquiries &amp; QuickBooks Software Sales</a:t>
            </a:r>
            <a:br>
              <a:rPr lang="en-US" i="1" dirty="0"/>
            </a:br>
            <a:r>
              <a:rPr lang="en-US" i="1" dirty="0"/>
              <a:t>954-414-1524</a:t>
            </a:r>
          </a:p>
          <a:p>
            <a:pPr marL="0" indent="0">
              <a:buNone/>
            </a:pPr>
            <a:r>
              <a:rPr lang="en-US" i="1" dirty="0">
                <a:hlinkClick r:id="rId4"/>
              </a:rPr>
              <a:t>hector@garciacpa.com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06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/>
          <a:lstStyle/>
          <a:p>
            <a:r>
              <a:rPr lang="en-US" b="1" dirty="0"/>
              <a:t>Inventory Valuation Issues</a:t>
            </a:r>
            <a:endParaRPr lang="en-US" sz="36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1DF6-D15C-9B4C-A4B4-6ADC4EAF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AAFD66-38AF-8243-B2D2-17974A79031D}"/>
              </a:ext>
            </a:extLst>
          </p:cNvPr>
          <p:cNvSpPr txBox="1">
            <a:spLocks/>
          </p:cNvSpPr>
          <p:nvPr/>
        </p:nvSpPr>
        <p:spPr>
          <a:xfrm>
            <a:off x="724819" y="1654112"/>
            <a:ext cx="10972800" cy="4317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Beginning Inventory Balance</a:t>
            </a:r>
          </a:p>
          <a:p>
            <a:r>
              <a:rPr lang="en-US" b="1" dirty="0">
                <a:solidFill>
                  <a:srgbClr val="222A35"/>
                </a:solidFill>
              </a:rPr>
              <a:t>+</a:t>
            </a:r>
            <a:r>
              <a:rPr lang="en-US" b="1" dirty="0"/>
              <a:t> Purchases </a:t>
            </a:r>
            <a:br>
              <a:rPr lang="en-US" b="1" dirty="0"/>
            </a:br>
            <a:r>
              <a:rPr lang="en-US" i="1" dirty="0">
                <a:solidFill>
                  <a:srgbClr val="FF0000"/>
                </a:solidFill>
              </a:rPr>
              <a:t>(Item Receipt/Bills, Checks, CC Charges)</a:t>
            </a:r>
          </a:p>
          <a:p>
            <a:r>
              <a:rPr lang="en-US" b="1" dirty="0">
                <a:solidFill>
                  <a:srgbClr val="222A35"/>
                </a:solidFill>
              </a:rPr>
              <a:t>-</a:t>
            </a:r>
            <a:r>
              <a:rPr lang="en-US" b="1" dirty="0"/>
              <a:t> Cost of Goods Sold</a:t>
            </a:r>
            <a:br>
              <a:rPr lang="en-US" b="1" dirty="0"/>
            </a:br>
            <a:r>
              <a:rPr lang="en-US" i="1" dirty="0">
                <a:solidFill>
                  <a:srgbClr val="FF0000"/>
                </a:solidFill>
              </a:rPr>
              <a:t>(Invoices, Sales Receipts, Inventory Adjustments)</a:t>
            </a:r>
          </a:p>
          <a:p>
            <a:r>
              <a:rPr lang="en-US" b="1" dirty="0">
                <a:solidFill>
                  <a:srgbClr val="222A35"/>
                </a:solidFill>
              </a:rPr>
              <a:t>=</a:t>
            </a:r>
            <a:r>
              <a:rPr lang="en-US" b="1" dirty="0"/>
              <a:t> Ending Inventory Balance</a:t>
            </a:r>
            <a:br>
              <a:rPr lang="en-US" b="1" dirty="0"/>
            </a:br>
            <a:r>
              <a:rPr lang="en-US" b="1" dirty="0"/>
              <a:t>                   </a:t>
            </a:r>
            <a:r>
              <a:rPr lang="en-US" dirty="0">
                <a:solidFill>
                  <a:srgbClr val="FF0000"/>
                </a:solidFill>
              </a:rPr>
              <a:t>(Balance Sheet = Valuation Summary)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15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/>
          <a:lstStyle/>
          <a:p>
            <a:r>
              <a:rPr lang="en-US" b="1" dirty="0"/>
              <a:t>Inventory Valuation Issues</a:t>
            </a:r>
            <a:endParaRPr lang="en-US" sz="36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3" y="1654112"/>
            <a:ext cx="11082867" cy="4875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What if Inventory Valuation is </a:t>
            </a:r>
            <a:r>
              <a:rPr lang="en-US" sz="2400" b="1" dirty="0"/>
              <a:t>overstated?</a:t>
            </a:r>
          </a:p>
          <a:p>
            <a:r>
              <a:rPr lang="en-US" sz="2400" u="sng" dirty="0"/>
              <a:t>Direct Causes:</a:t>
            </a:r>
            <a:r>
              <a:rPr lang="en-US" sz="2400" dirty="0"/>
              <a:t> missing invoices, used wrong Items on Invoices, did not make timely inventory adjustments</a:t>
            </a:r>
          </a:p>
          <a:p>
            <a:r>
              <a:rPr lang="en-US" sz="2400" u="sng" dirty="0"/>
              <a:t>Effect:</a:t>
            </a:r>
            <a:r>
              <a:rPr lang="en-US" sz="2400" dirty="0"/>
              <a:t> Net income and Gross Margins are overstated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if Inventory Valuation is </a:t>
            </a:r>
            <a:r>
              <a:rPr lang="en-US" sz="2400" b="1" dirty="0"/>
              <a:t>understated?</a:t>
            </a:r>
          </a:p>
          <a:p>
            <a:r>
              <a:rPr lang="en-US" sz="2400" u="sng" dirty="0"/>
              <a:t>Direct Causes:</a:t>
            </a:r>
            <a:r>
              <a:rPr lang="en-US" sz="2400" dirty="0"/>
              <a:t> missing item receipts or bills, used wrong Items on bills, did not make timely inventory adjustments</a:t>
            </a:r>
          </a:p>
          <a:p>
            <a:r>
              <a:rPr lang="en-US" sz="2400" u="sng" dirty="0"/>
              <a:t>Effect:</a:t>
            </a:r>
            <a:r>
              <a:rPr lang="en-US" sz="2400" dirty="0"/>
              <a:t> Net income and Gross Margins are understated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1DF6-D15C-9B4C-A4B4-6ADC4EAF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72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/>
          <a:lstStyle/>
          <a:p>
            <a:r>
              <a:rPr lang="en-US" b="1" dirty="0"/>
              <a:t>Inventory Valuation Issues</a:t>
            </a:r>
            <a:endParaRPr lang="en-US" sz="36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1DF6-D15C-9B4C-A4B4-6ADC4EAF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3" y="1495365"/>
            <a:ext cx="10682817" cy="4875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How to quickly know if inventory is “off”?</a:t>
            </a:r>
          </a:p>
          <a:p>
            <a:r>
              <a:rPr lang="en-US" sz="2000" dirty="0"/>
              <a:t>Inventory Valuation Summary does not match Balance Sheet</a:t>
            </a:r>
          </a:p>
          <a:p>
            <a:r>
              <a:rPr lang="en-US" sz="2000" dirty="0"/>
              <a:t>Asset Value in Inventory Valuation Summary doesn’t “feel” right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000" b="1" dirty="0"/>
              <a:t>Potential Causes</a:t>
            </a:r>
          </a:p>
          <a:p>
            <a:r>
              <a:rPr lang="en-US" sz="2000" dirty="0"/>
              <a:t>Journal Entries affecting Inventory Asset account</a:t>
            </a:r>
          </a:p>
          <a:p>
            <a:r>
              <a:rPr lang="en-US" sz="2000" dirty="0"/>
              <a:t>Inventory adjustment using the Inventory Asset account as the adjusting account</a:t>
            </a:r>
          </a:p>
          <a:p>
            <a:r>
              <a:rPr lang="en-US" sz="2000" dirty="0"/>
              <a:t>Inactivated Inventory Items with a QOH other than zero</a:t>
            </a:r>
          </a:p>
          <a:p>
            <a:r>
              <a:rPr lang="en-US" sz="2000" dirty="0"/>
              <a:t>Using wrong units of measure on transactions</a:t>
            </a:r>
          </a:p>
          <a:p>
            <a:r>
              <a:rPr lang="en-US" sz="2000" dirty="0"/>
              <a:t>Using wrong items on transactions (similarly named)</a:t>
            </a:r>
          </a:p>
          <a:p>
            <a:r>
              <a:rPr lang="en-US" sz="2000" dirty="0"/>
              <a:t>Negative QOH on inventory items</a:t>
            </a:r>
          </a:p>
          <a:p>
            <a:r>
              <a:rPr lang="en-US" sz="2000" dirty="0"/>
              <a:t>Inventory items with zero QOH retaining a balance in the valuation report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151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/>
          <a:lstStyle/>
          <a:p>
            <a:r>
              <a:rPr lang="en-US" b="1" dirty="0"/>
              <a:t>Inventory Valuation Issues</a:t>
            </a:r>
            <a:endParaRPr lang="en-US" sz="36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1DF6-D15C-9B4C-A4B4-6ADC4EAF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  <p:pic>
        <p:nvPicPr>
          <p:cNvPr id="8" name="Picture 7" descr="Screen Shot 2015-05-12 at 11.14.41 PM.png">
            <a:extLst>
              <a:ext uri="{FF2B5EF4-FFF2-40B4-BE49-F238E27FC236}">
                <a16:creationId xmlns:a16="http://schemas.microsoft.com/office/drawing/2014/main" id="{94F0C2D1-CA42-DB40-9EB1-A0B358156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9" y="1192078"/>
            <a:ext cx="9585471" cy="5091348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66BCD708-FF35-C248-B7B8-481D0A4A4C52}"/>
              </a:ext>
            </a:extLst>
          </p:cNvPr>
          <p:cNvSpPr/>
          <p:nvPr/>
        </p:nvSpPr>
        <p:spPr>
          <a:xfrm rot="11772981">
            <a:off x="656358" y="3389432"/>
            <a:ext cx="1119848" cy="61749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08163BEC-E5B2-5C4E-A334-11E3BA9DF9FC}"/>
              </a:ext>
            </a:extLst>
          </p:cNvPr>
          <p:cNvSpPr/>
          <p:nvPr/>
        </p:nvSpPr>
        <p:spPr>
          <a:xfrm rot="314054">
            <a:off x="8734653" y="6006706"/>
            <a:ext cx="1119848" cy="61749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19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E4C501-DE17-F544-8ABD-9BA43477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902C33-F408-3C44-9620-DF3D2BBFF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8528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Comparing Avg. Cost vs.</a:t>
            </a:r>
            <a:br>
              <a:rPr lang="en-US" b="1" dirty="0"/>
            </a:br>
            <a:r>
              <a:rPr lang="en-US" b="1" dirty="0"/>
              <a:t>FIFO (Enterprise ONLY)</a:t>
            </a:r>
          </a:p>
        </p:txBody>
      </p:sp>
    </p:spTree>
    <p:extLst>
      <p:ext uri="{BB962C8B-B14F-4D97-AF65-F5344CB8AC3E}">
        <p14:creationId xmlns:p14="http://schemas.microsoft.com/office/powerpoint/2010/main" val="2501773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E4C501-DE17-F544-8ABD-9BA43477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902C33-F408-3C44-9620-DF3D2BBFF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8528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Landed Cost Workaround for QuickBooks Pro and Premier</a:t>
            </a:r>
          </a:p>
        </p:txBody>
      </p:sp>
    </p:spTree>
    <p:extLst>
      <p:ext uri="{BB962C8B-B14F-4D97-AF65-F5344CB8AC3E}">
        <p14:creationId xmlns:p14="http://schemas.microsoft.com/office/powerpoint/2010/main" val="1299372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E4C501-DE17-F544-8ABD-9BA43477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902C33-F408-3C44-9620-DF3D2BBFF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8528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Landed Cost with QuickBooks Enterprise 2020</a:t>
            </a:r>
          </a:p>
        </p:txBody>
      </p:sp>
    </p:spTree>
    <p:extLst>
      <p:ext uri="{BB962C8B-B14F-4D97-AF65-F5344CB8AC3E}">
        <p14:creationId xmlns:p14="http://schemas.microsoft.com/office/powerpoint/2010/main" val="2820441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E4C501-DE17-F544-8ABD-9BA43477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902C33-F408-3C44-9620-DF3D2BBFF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62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Find and Select Items (Enterprise) vs. The ultimate Item fetching shortcut</a:t>
            </a:r>
          </a:p>
        </p:txBody>
      </p:sp>
    </p:spTree>
    <p:extLst>
      <p:ext uri="{BB962C8B-B14F-4D97-AF65-F5344CB8AC3E}">
        <p14:creationId xmlns:p14="http://schemas.microsoft.com/office/powerpoint/2010/main" val="2542296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/>
          <a:lstStyle/>
          <a:p>
            <a:r>
              <a:rPr lang="en-US" b="1" dirty="0"/>
              <a:t>Ultimate Item fetching shortcut</a:t>
            </a:r>
            <a:endParaRPr lang="en-US" sz="36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3" y="1654112"/>
            <a:ext cx="10682817" cy="3563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/>
              <a:t>CTRL + L</a:t>
            </a:r>
          </a:p>
          <a:p>
            <a:pPr marL="0" indent="0">
              <a:buNone/>
            </a:pPr>
            <a:r>
              <a:rPr lang="en-US" sz="4800" b="1" dirty="0"/>
              <a:t>CTRL + U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1DF6-D15C-9B4C-A4B4-6ADC4EAF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82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E4C501-DE17-F544-8ABD-9BA43477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902C33-F408-3C44-9620-DF3D2BBFF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852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Item Receipt vs. Bill  </a:t>
            </a:r>
            <a:br>
              <a:rPr lang="en-US" b="1" dirty="0"/>
            </a:br>
            <a:r>
              <a:rPr lang="en-US" b="1" dirty="0"/>
              <a:t>Short introduction to Enhanced Inventory Receiving</a:t>
            </a:r>
          </a:p>
        </p:txBody>
      </p:sp>
    </p:spTree>
    <p:extLst>
      <p:ext uri="{BB962C8B-B14F-4D97-AF65-F5344CB8AC3E}">
        <p14:creationId xmlns:p14="http://schemas.microsoft.com/office/powerpoint/2010/main" val="63891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/>
          <a:lstStyle/>
          <a:p>
            <a:r>
              <a:rPr lang="en-US" b="1" dirty="0"/>
              <a:t>QuickBooks Desktop</a:t>
            </a:r>
            <a:br>
              <a:rPr lang="en-US" b="1" dirty="0"/>
            </a:br>
            <a:r>
              <a:rPr lang="en-US" sz="3200" b="1" i="1" dirty="0"/>
              <a:t>For Manufacturers and Wholesalers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3" y="1654112"/>
            <a:ext cx="10682817" cy="4703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First Episode: 05/21/2020 – Inventory Workflow fundamentals (recording will be in YouTube)</a:t>
            </a:r>
            <a:br>
              <a:rPr lang="en-US" sz="2000" b="1" dirty="0"/>
            </a:br>
            <a:r>
              <a:rPr lang="en-US" sz="2000" i="1" u="sng" dirty="0"/>
              <a:t>Complete Paid Monthly Series Includes:</a:t>
            </a:r>
            <a:endParaRPr lang="en-US" sz="2000" i="1" dirty="0"/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QuickBooks Desktop Inventory workflows, AVG. vs. FIFO, and Landed Cost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Organizing and Importing your inventory data. Making inventory adjustments in batch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Working with Multiple Locations, Bin Numbers, Serial numbers, and Lot Numbers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Working with Barcodes and Mobile Warehouse with Android App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Multiple Units of Measure, Inventory Assemblies, and Bill of Materials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Other Manufacturing workflows: accounting for scrap, allocation labor, accounting for 3rd party manufacturing process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Inventory Management topics (tips to maintaining inventory accurate in real-time)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Advanced Inventory Topics, Shortcuts, Workarounds, and Efficiency Tips/Tricks</a:t>
            </a:r>
          </a:p>
          <a:p>
            <a:pPr marL="0" indent="0">
              <a:buNone/>
            </a:pPr>
            <a:endParaRPr lang="en-US" sz="2000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3600" b="1" i="1" dirty="0">
                <a:highlight>
                  <a:srgbClr val="FFFF00"/>
                </a:highlight>
              </a:rPr>
              <a:t>Sign up: </a:t>
            </a:r>
            <a:r>
              <a:rPr lang="en-US" sz="3600" b="1" i="1" dirty="0">
                <a:highlight>
                  <a:srgbClr val="FFFF00"/>
                </a:highlight>
                <a:hlinkClick r:id="rId2"/>
              </a:rPr>
              <a:t>https://bit.ly/AWDESKTOP</a:t>
            </a:r>
            <a:r>
              <a:rPr lang="en-US" sz="3600" b="1" i="1" dirty="0">
                <a:highlight>
                  <a:srgbClr val="FFFF00"/>
                </a:highlight>
              </a:rPr>
              <a:t> $500 for the series</a:t>
            </a:r>
          </a:p>
        </p:txBody>
      </p:sp>
    </p:spTree>
    <p:extLst>
      <p:ext uri="{BB962C8B-B14F-4D97-AF65-F5344CB8AC3E}">
        <p14:creationId xmlns:p14="http://schemas.microsoft.com/office/powerpoint/2010/main" val="2821958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/>
          <a:lstStyle/>
          <a:p>
            <a:r>
              <a:rPr lang="en-US" b="1" dirty="0"/>
              <a:t>Item Receipt vs. Bill</a:t>
            </a:r>
            <a:endParaRPr lang="en-US" sz="36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1DF6-D15C-9B4C-A4B4-6ADC4EAF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92DDF-96B8-8846-8726-2D4D9DA8C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 Shot 2015-05-12 at 4.53.15 PM.png">
            <a:extLst>
              <a:ext uri="{FF2B5EF4-FFF2-40B4-BE49-F238E27FC236}">
                <a16:creationId xmlns:a16="http://schemas.microsoft.com/office/drawing/2014/main" id="{B9070A78-7486-F64F-B4C0-DC7DA1E07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1272339"/>
            <a:ext cx="7564814" cy="3133710"/>
          </a:xfrm>
          <a:prstGeom prst="rect">
            <a:avLst/>
          </a:prstGeom>
        </p:spPr>
      </p:pic>
      <p:sp>
        <p:nvSpPr>
          <p:cNvPr id="8" name="Left Arrow 7">
            <a:extLst>
              <a:ext uri="{FF2B5EF4-FFF2-40B4-BE49-F238E27FC236}">
                <a16:creationId xmlns:a16="http://schemas.microsoft.com/office/drawing/2014/main" id="{A4B72526-64E4-434C-B916-9806F025B220}"/>
              </a:ext>
            </a:extLst>
          </p:cNvPr>
          <p:cNvSpPr/>
          <p:nvPr/>
        </p:nvSpPr>
        <p:spPr>
          <a:xfrm rot="3577855">
            <a:off x="4082947" y="1619164"/>
            <a:ext cx="713595" cy="34293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Screen Shot 2015-05-12 at 4.53.22 PM.png">
            <a:extLst>
              <a:ext uri="{FF2B5EF4-FFF2-40B4-BE49-F238E27FC236}">
                <a16:creationId xmlns:a16="http://schemas.microsoft.com/office/drawing/2014/main" id="{9B6CAF45-3DD2-D44F-B013-8BAD574AD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11" y="2999004"/>
            <a:ext cx="7928959" cy="3212953"/>
          </a:xfrm>
          <a:prstGeom prst="rect">
            <a:avLst/>
          </a:prstGeom>
        </p:spPr>
      </p:pic>
      <p:sp>
        <p:nvSpPr>
          <p:cNvPr id="10" name="Left Arrow 9">
            <a:extLst>
              <a:ext uri="{FF2B5EF4-FFF2-40B4-BE49-F238E27FC236}">
                <a16:creationId xmlns:a16="http://schemas.microsoft.com/office/drawing/2014/main" id="{EA7430D3-601A-7E47-A19A-8C4BC1F896B5}"/>
              </a:ext>
            </a:extLst>
          </p:cNvPr>
          <p:cNvSpPr/>
          <p:nvPr/>
        </p:nvSpPr>
        <p:spPr>
          <a:xfrm rot="3577855">
            <a:off x="7910147" y="3362424"/>
            <a:ext cx="649156" cy="328081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02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/>
          <a:lstStyle/>
          <a:p>
            <a:r>
              <a:rPr lang="en-US" b="1" dirty="0"/>
              <a:t>QuickBooks Desktop</a:t>
            </a:r>
            <a:br>
              <a:rPr lang="en-US" b="1" dirty="0"/>
            </a:br>
            <a:r>
              <a:rPr lang="en-US" sz="3200" b="1" i="1" dirty="0"/>
              <a:t>For Manufacturers and Wholesalers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3" y="1654112"/>
            <a:ext cx="10682817" cy="4703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8-Part </a:t>
            </a:r>
            <a:r>
              <a:rPr lang="en-US" sz="2000" i="1" u="sng" dirty="0"/>
              <a:t>Complete Paid Monthly Series Includes: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QuickBooks Desktop Inventory workflows, AVG. vs. FIFO, and Landed Cost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Organizing and Importing your inventory data. Making inventory adjustments in batch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Working with Multiple Locations, Bin Numbers, Serial numbers, and Lot Numbers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Working with Barcodes and Mobile Warehouse with Android App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Multiple Units of Measure, Inventory Assemblies, and Bill of Materials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Other Manufacturing workflows: accounting for scrap, allocation labor, accounting for 3rd party manufacturing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Inventory Management topics (tips to maintaining inventory accurate in real-time)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Advanced Inventory Topics, Shortcuts, Workarounds, and Efficiency Tips/Tricks</a:t>
            </a:r>
          </a:p>
          <a:p>
            <a:pPr marL="0" indent="0">
              <a:buNone/>
            </a:pPr>
            <a:endParaRPr lang="en-US" sz="2000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3600" b="1" i="1" dirty="0">
                <a:highlight>
                  <a:srgbClr val="FFFF00"/>
                </a:highlight>
              </a:rPr>
              <a:t>Sign up: </a:t>
            </a:r>
            <a:r>
              <a:rPr lang="en-US" sz="3600" b="1" i="1" dirty="0">
                <a:highlight>
                  <a:srgbClr val="FFFF00"/>
                </a:highlight>
                <a:hlinkClick r:id="rId2"/>
              </a:rPr>
              <a:t>https://bit.ly/AWDESKTOP</a:t>
            </a:r>
            <a:r>
              <a:rPr lang="en-US" sz="3600" b="1" i="1" dirty="0">
                <a:highlight>
                  <a:srgbClr val="FFFF00"/>
                </a:highlight>
              </a:rPr>
              <a:t> $500 for the series</a:t>
            </a:r>
          </a:p>
        </p:txBody>
      </p:sp>
    </p:spTree>
    <p:extLst>
      <p:ext uri="{BB962C8B-B14F-4D97-AF65-F5344CB8AC3E}">
        <p14:creationId xmlns:p14="http://schemas.microsoft.com/office/powerpoint/2010/main" val="3223352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/>
          <a:lstStyle/>
          <a:p>
            <a:r>
              <a:rPr lang="en-US" b="1" dirty="0"/>
              <a:t>QuickBooks Desktop</a:t>
            </a:r>
            <a:br>
              <a:rPr lang="en-US" b="1" dirty="0"/>
            </a:br>
            <a:r>
              <a:rPr lang="en-US" sz="3200" b="1" i="1" dirty="0"/>
              <a:t>For Manufacturers and Wholesalers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3" y="1654112"/>
            <a:ext cx="10682817" cy="4703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To access parts 2 to 8, sign up:</a:t>
            </a:r>
            <a:br>
              <a:rPr lang="en-US" sz="4400" b="1" dirty="0"/>
            </a:br>
            <a:r>
              <a:rPr lang="en-US" sz="4400" i="1" dirty="0">
                <a:hlinkClick r:id="rId2"/>
              </a:rPr>
              <a:t>https://bit.ly/AWDESKTOP</a:t>
            </a:r>
            <a:endParaRPr lang="en-US" sz="4400" i="1" dirty="0"/>
          </a:p>
          <a:p>
            <a:pPr marL="0" indent="0">
              <a:buNone/>
            </a:pPr>
            <a:r>
              <a:rPr lang="en-US" sz="4400" b="1" i="1" dirty="0"/>
              <a:t>$500 for the series</a:t>
            </a:r>
          </a:p>
          <a:p>
            <a:pPr marL="0" indent="0">
              <a:buNone/>
            </a:pPr>
            <a:endParaRPr lang="en-US" sz="4400" b="1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4400" b="1" i="1" dirty="0">
                <a:highlight>
                  <a:srgbClr val="FFFF00"/>
                </a:highlight>
              </a:rPr>
              <a:t>Use coupon “desktop40” for 40% off</a:t>
            </a:r>
            <a:br>
              <a:rPr lang="en-US" sz="4400" b="1" i="1" dirty="0">
                <a:highlight>
                  <a:srgbClr val="FFFF00"/>
                </a:highlight>
              </a:rPr>
            </a:br>
            <a:r>
              <a:rPr lang="en-US" sz="4400" b="1" i="1" dirty="0">
                <a:highlight>
                  <a:srgbClr val="FFFF00"/>
                </a:highlight>
              </a:rPr>
              <a:t>Expires 05/21/2020</a:t>
            </a:r>
          </a:p>
        </p:txBody>
      </p:sp>
    </p:spTree>
    <p:extLst>
      <p:ext uri="{BB962C8B-B14F-4D97-AF65-F5344CB8AC3E}">
        <p14:creationId xmlns:p14="http://schemas.microsoft.com/office/powerpoint/2010/main" val="1049721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346837"/>
            <a:ext cx="10515600" cy="1325563"/>
          </a:xfrm>
        </p:spPr>
        <p:txBody>
          <a:bodyPr/>
          <a:lstStyle/>
          <a:p>
            <a:r>
              <a:rPr lang="en-US" b="1" dirty="0"/>
              <a:t>Questions/Comments?</a:t>
            </a:r>
            <a:endParaRPr 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5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1" dirty="0" err="1"/>
              <a:t>hector@garciacpa.com</a:t>
            </a:r>
            <a:endParaRPr lang="en-US" sz="4400" b="1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8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E4C501-DE17-F544-8ABD-9BA43477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67" y="4470689"/>
            <a:ext cx="10825907" cy="16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/>
          <a:lstStyle/>
          <a:p>
            <a:r>
              <a:rPr lang="en-US" b="1" dirty="0"/>
              <a:t>QuickBooks Desktop</a:t>
            </a:r>
            <a:br>
              <a:rPr lang="en-US" b="1" dirty="0"/>
            </a:br>
            <a:r>
              <a:rPr lang="en-US" sz="3200" b="1" i="1" dirty="0"/>
              <a:t>For Manufacturers and Wholesalers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3" y="1654112"/>
            <a:ext cx="10682817" cy="4703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To access parts 2 to 8, sign up:</a:t>
            </a:r>
            <a:br>
              <a:rPr lang="en-US" sz="4400" b="1" dirty="0"/>
            </a:br>
            <a:r>
              <a:rPr lang="en-US" sz="4400" i="1" dirty="0">
                <a:hlinkClick r:id="rId2"/>
              </a:rPr>
              <a:t>https://bit.ly/AWDESKTOP</a:t>
            </a:r>
            <a:endParaRPr lang="en-US" sz="4400" i="1" dirty="0"/>
          </a:p>
          <a:p>
            <a:pPr marL="0" indent="0">
              <a:buNone/>
            </a:pPr>
            <a:r>
              <a:rPr lang="en-US" sz="4400" b="1" i="1" dirty="0"/>
              <a:t>$500 for the series</a:t>
            </a:r>
          </a:p>
          <a:p>
            <a:pPr marL="0" indent="0">
              <a:buNone/>
            </a:pPr>
            <a:endParaRPr lang="en-US" sz="4400" b="1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4400" b="1" i="1" dirty="0">
                <a:highlight>
                  <a:srgbClr val="FFFF00"/>
                </a:highlight>
              </a:rPr>
              <a:t>Use coupon “desktop40” for 40% off</a:t>
            </a:r>
            <a:br>
              <a:rPr lang="en-US" sz="4400" b="1" i="1" dirty="0">
                <a:highlight>
                  <a:srgbClr val="FFFF00"/>
                </a:highlight>
              </a:rPr>
            </a:br>
            <a:r>
              <a:rPr lang="en-US" sz="4400" b="1" i="1" dirty="0">
                <a:highlight>
                  <a:srgbClr val="FFFF00"/>
                </a:highlight>
              </a:rPr>
              <a:t>Expires 05/21/2020</a:t>
            </a:r>
          </a:p>
        </p:txBody>
      </p:sp>
    </p:spTree>
    <p:extLst>
      <p:ext uri="{BB962C8B-B14F-4D97-AF65-F5344CB8AC3E}">
        <p14:creationId xmlns:p14="http://schemas.microsoft.com/office/powerpoint/2010/main" val="115556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346837"/>
            <a:ext cx="10515600" cy="1325563"/>
          </a:xfrm>
        </p:spPr>
        <p:txBody>
          <a:bodyPr/>
          <a:lstStyle/>
          <a:p>
            <a:r>
              <a:rPr lang="en-US" b="1" dirty="0"/>
              <a:t>Table of Contents</a:t>
            </a:r>
            <a:endParaRPr 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553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Introductions – About the presenter and webinar series (5 mins)</a:t>
            </a:r>
          </a:p>
          <a:p>
            <a:r>
              <a:rPr lang="en-US" sz="2000" dirty="0"/>
              <a:t>Comparing Inventory features across QuickBooks Desktop Pro, Premier, Enterprise Silver, and Enterprise Platinum versions (10 mins)</a:t>
            </a:r>
          </a:p>
          <a:p>
            <a:r>
              <a:rPr lang="en-US" sz="2000" dirty="0"/>
              <a:t>Non-Inventory Part Workflow vs. Inventory Part Workflow (10 mins)</a:t>
            </a:r>
          </a:p>
          <a:p>
            <a:r>
              <a:rPr lang="en-US" sz="2000" dirty="0"/>
              <a:t>Introduction to Bill of Materials and Assembly Items (10 mins)</a:t>
            </a:r>
          </a:p>
          <a:p>
            <a:r>
              <a:rPr lang="en-US" sz="2000" dirty="0"/>
              <a:t>Inventory Valuation Issues (5 mins)</a:t>
            </a:r>
          </a:p>
          <a:p>
            <a:r>
              <a:rPr lang="en-US" sz="2000" dirty="0"/>
              <a:t>Comparing Avg. Cost (Pro/Premier) vs. FIFO (Enterprise ONLY) (15 mins)</a:t>
            </a:r>
          </a:p>
          <a:p>
            <a:r>
              <a:rPr lang="en-US" sz="2000" dirty="0"/>
              <a:t>Landed Cost workaround for QuickBooks Pro and Premier (10 mins)</a:t>
            </a:r>
          </a:p>
          <a:p>
            <a:r>
              <a:rPr lang="en-US" sz="2000" dirty="0"/>
              <a:t>Landed Cost with QuickBooks Enterprise 2020 (10 mins)</a:t>
            </a:r>
          </a:p>
          <a:p>
            <a:r>
              <a:rPr lang="en-US" sz="2000" dirty="0"/>
              <a:t>Find and Select Items vs. The ultimate Item fetching shortcut (5 mins)</a:t>
            </a:r>
          </a:p>
          <a:p>
            <a:r>
              <a:rPr lang="en-US" sz="2000" dirty="0"/>
              <a:t>Item Receipt vs. Bill.  Short introduction to Enhanced Inventory Receiving (10 mins)</a:t>
            </a:r>
          </a:p>
          <a:p>
            <a:r>
              <a:rPr lang="en-US" sz="2000" dirty="0"/>
              <a:t>Open Q&amp;A (10 mins)</a:t>
            </a:r>
          </a:p>
          <a:p>
            <a:r>
              <a:rPr lang="en-US" sz="2000" dirty="0"/>
              <a:t>Outro / How to signup for the series (5 mins)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7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E4C501-DE17-F544-8ABD-9BA43477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902C33-F408-3C44-9620-DF3D2BBFF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852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Comparing</a:t>
            </a:r>
            <a:br>
              <a:rPr lang="en-US" b="1" dirty="0"/>
            </a:br>
            <a:r>
              <a:rPr lang="en-US" b="1" dirty="0"/>
              <a:t>Pro vs. Premier vs. Enterprise</a:t>
            </a:r>
            <a:br>
              <a:rPr lang="en-US" b="1" dirty="0"/>
            </a:br>
            <a:r>
              <a:rPr lang="en-US" b="1" dirty="0"/>
              <a:t>Inventory-related Features</a:t>
            </a:r>
          </a:p>
        </p:txBody>
      </p:sp>
    </p:spTree>
    <p:extLst>
      <p:ext uri="{BB962C8B-B14F-4D97-AF65-F5344CB8AC3E}">
        <p14:creationId xmlns:p14="http://schemas.microsoft.com/office/powerpoint/2010/main" val="373130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/>
          <a:lstStyle/>
          <a:p>
            <a:r>
              <a:rPr lang="en-US" b="1" dirty="0"/>
              <a:t>All version of QuickBooks Desktop have:</a:t>
            </a:r>
            <a:br>
              <a:rPr lang="en-US" b="1" dirty="0"/>
            </a:br>
            <a:endParaRPr lang="en-US" sz="36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3" y="1437528"/>
            <a:ext cx="10682817" cy="5091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Non-Posting</a:t>
            </a:r>
          </a:p>
          <a:p>
            <a:r>
              <a:rPr lang="en-US" sz="2000" dirty="0"/>
              <a:t>Estimates</a:t>
            </a:r>
          </a:p>
          <a:p>
            <a:r>
              <a:rPr lang="en-US" sz="2000" dirty="0"/>
              <a:t>Purchase Orders</a:t>
            </a:r>
          </a:p>
          <a:p>
            <a:pPr marL="0" indent="0">
              <a:buNone/>
            </a:pPr>
            <a:br>
              <a:rPr lang="en-US" sz="2000" b="1" dirty="0"/>
            </a:br>
            <a:r>
              <a:rPr lang="en-US" sz="2000" b="1" dirty="0"/>
              <a:t>Inventory Affecting:</a:t>
            </a:r>
          </a:p>
          <a:p>
            <a:r>
              <a:rPr lang="en-US" sz="2000" dirty="0"/>
              <a:t>Invoices and Sales Receipts (REDUCE INVENTORY)</a:t>
            </a:r>
          </a:p>
          <a:p>
            <a:r>
              <a:rPr lang="en-US" sz="2000" dirty="0"/>
              <a:t>Customer Credit Memo (INCREASE INVENTORY) </a:t>
            </a:r>
          </a:p>
          <a:p>
            <a:r>
              <a:rPr lang="en-US" sz="2000" dirty="0"/>
              <a:t>Item Receipt /Bill, Checks, and Credit Charges (INCREASE INVENTORY) when include inventory items</a:t>
            </a:r>
          </a:p>
          <a:p>
            <a:r>
              <a:rPr lang="en-US" sz="2000" dirty="0"/>
              <a:t>Vendor Credit / Credit Card Credit (REDUCE INVENTORY)</a:t>
            </a:r>
          </a:p>
          <a:p>
            <a:r>
              <a:rPr lang="en-US" sz="2000" dirty="0"/>
              <a:t>Inventory Adjustment (INCREASE or REDUCE INVENTORY) </a:t>
            </a:r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Non-Inventory Affecting:</a:t>
            </a:r>
          </a:p>
          <a:p>
            <a:r>
              <a:rPr lang="en-US" sz="2000" i="1" dirty="0"/>
              <a:t>JOURNAL ENTRIES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1DF6-D15C-9B4C-A4B4-6ADC4EAF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/>
          <a:lstStyle/>
          <a:p>
            <a:r>
              <a:rPr lang="en-US" b="1" dirty="0"/>
              <a:t>What QuickBooks Pro is Missing</a:t>
            </a:r>
            <a:br>
              <a:rPr lang="en-US" b="1" dirty="0"/>
            </a:br>
            <a:r>
              <a:rPr lang="en-US" sz="3600" b="1" i="1" dirty="0"/>
              <a:t>That Premier and Enterprise do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3" y="1654111"/>
            <a:ext cx="10682817" cy="5091923"/>
          </a:xfrm>
        </p:spPr>
        <p:txBody>
          <a:bodyPr>
            <a:noAutofit/>
          </a:bodyPr>
          <a:lstStyle/>
          <a:p>
            <a:r>
              <a:rPr lang="en-US" sz="2000" b="1" dirty="0"/>
              <a:t>Sales Orders</a:t>
            </a:r>
          </a:p>
          <a:p>
            <a:r>
              <a:rPr lang="en-US" sz="2000" dirty="0"/>
              <a:t>Current Availability (Quantity on Hand – Quantity on Sales Order)</a:t>
            </a:r>
          </a:p>
          <a:p>
            <a:r>
              <a:rPr lang="en-US" sz="2000" dirty="0"/>
              <a:t>Sales Order Fulfillment worksheet (and ability to batch print pick tickets)</a:t>
            </a:r>
          </a:p>
          <a:p>
            <a:r>
              <a:rPr lang="en-US" sz="2000" dirty="0"/>
              <a:t>Sales Order to Purchase Order Workflow</a:t>
            </a:r>
          </a:p>
          <a:p>
            <a:r>
              <a:rPr lang="en-US" sz="2000" dirty="0"/>
              <a:t>Estimate to Purchase Order Workflow (And automated “drop ship” address from estimate or sales order)</a:t>
            </a:r>
          </a:p>
          <a:p>
            <a:r>
              <a:rPr lang="en-US" sz="2000" dirty="0"/>
              <a:t>Max Reorder Points and Reorder Reports</a:t>
            </a:r>
          </a:p>
          <a:p>
            <a:r>
              <a:rPr lang="en-US" sz="2000" dirty="0"/>
              <a:t>Price Level setting based on cost</a:t>
            </a:r>
          </a:p>
          <a:p>
            <a:r>
              <a:rPr lang="en-US" sz="2000" dirty="0"/>
              <a:t>Price Level with unique price table for all items</a:t>
            </a:r>
          </a:p>
          <a:p>
            <a:r>
              <a:rPr lang="en-US" sz="2000" dirty="0"/>
              <a:t>Item pricing in batch</a:t>
            </a:r>
          </a:p>
          <a:p>
            <a:r>
              <a:rPr lang="en-US" sz="2000" dirty="0"/>
              <a:t>Inventory Center</a:t>
            </a:r>
          </a:p>
          <a:p>
            <a:r>
              <a:rPr lang="en-US" sz="2000" b="1" dirty="0"/>
              <a:t>Inventory Assemblies (Bill of Materials)</a:t>
            </a:r>
          </a:p>
          <a:p>
            <a:r>
              <a:rPr lang="en-US" sz="2000" b="1" dirty="0"/>
              <a:t>Multiples Units of Measure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1DF6-D15C-9B4C-A4B4-6ADC4EAF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8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28549"/>
            <a:ext cx="10515600" cy="1325563"/>
          </a:xfrm>
        </p:spPr>
        <p:txBody>
          <a:bodyPr/>
          <a:lstStyle/>
          <a:p>
            <a:r>
              <a:rPr lang="en-US" b="1" dirty="0"/>
              <a:t>What QuickBooks Premier is Missing</a:t>
            </a:r>
            <a:br>
              <a:rPr lang="en-US" b="1" dirty="0"/>
            </a:br>
            <a:r>
              <a:rPr lang="en-US" sz="3600" b="1" i="1" dirty="0"/>
              <a:t>That Enterprise does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3" y="1654111"/>
            <a:ext cx="10682817" cy="5015045"/>
          </a:xfrm>
        </p:spPr>
        <p:txBody>
          <a:bodyPr>
            <a:noAutofit/>
          </a:bodyPr>
          <a:lstStyle/>
          <a:p>
            <a:r>
              <a:rPr lang="en-US" sz="1600" dirty="0"/>
              <a:t>No maximum number of items (pro/premier is limited to 14,500 items, names, and accounts combined)</a:t>
            </a:r>
          </a:p>
          <a:p>
            <a:r>
              <a:rPr lang="en-US" sz="1600" dirty="0"/>
              <a:t>10 item-level custom fields (vs. 5 in Premier) + ability to create drop-down custom field</a:t>
            </a:r>
          </a:p>
          <a:p>
            <a:r>
              <a:rPr lang="en-US" sz="1600" dirty="0"/>
              <a:t>Default Class by Item (automate class entering based on item used)</a:t>
            </a:r>
          </a:p>
          <a:p>
            <a:r>
              <a:rPr lang="en-US" sz="1600" dirty="0"/>
              <a:t>Auto-PO: automatically create POs based on reorder points</a:t>
            </a:r>
          </a:p>
          <a:p>
            <a:r>
              <a:rPr lang="en-US" sz="1600" dirty="0"/>
              <a:t>Shortage Reports when building assemblies</a:t>
            </a:r>
          </a:p>
          <a:p>
            <a:r>
              <a:rPr lang="en-US" sz="1600"/>
              <a:t>Where Used: </a:t>
            </a:r>
            <a:r>
              <a:rPr lang="en-US" sz="1600" dirty="0"/>
              <a:t>ability to replace component across all assemblies used</a:t>
            </a:r>
          </a:p>
          <a:p>
            <a:r>
              <a:rPr lang="en-US" sz="1600" b="1" dirty="0"/>
              <a:t>Ability to edit Assemblies on-the-fly during a build and/or with a “Pending” Build</a:t>
            </a:r>
          </a:p>
          <a:p>
            <a:r>
              <a:rPr lang="en-US" sz="1600" b="1" dirty="0"/>
              <a:t>Automatically build sub-assemblies</a:t>
            </a:r>
          </a:p>
          <a:p>
            <a:r>
              <a:rPr lang="en-US" sz="1600" dirty="0"/>
              <a:t>Auto-adjust sales price based on changes to cost (based on predetermined markup/margin)</a:t>
            </a:r>
          </a:p>
          <a:p>
            <a:r>
              <a:rPr lang="en-US" sz="1600" dirty="0"/>
              <a:t>Disallow Negative Inventory Items and disallow sales to overdue customers</a:t>
            </a:r>
          </a:p>
          <a:p>
            <a:r>
              <a:rPr lang="en-US" sz="1600" dirty="0"/>
              <a:t>Show Item costs inside sales transactions</a:t>
            </a:r>
          </a:p>
          <a:p>
            <a:r>
              <a:rPr lang="en-US" sz="1600" dirty="0"/>
              <a:t>Sort columns in transactions and search for items within transactions</a:t>
            </a:r>
          </a:p>
          <a:p>
            <a:r>
              <a:rPr lang="en-US" sz="1600" dirty="0"/>
              <a:t>Find and Select Items within forms</a:t>
            </a:r>
          </a:p>
          <a:p>
            <a:r>
              <a:rPr lang="en-US" sz="1600" dirty="0"/>
              <a:t>Advanced Pricing and Advanced Inventory Features (Platinum Only)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1DF6-D15C-9B4C-A4B4-6ADC4EAF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54" y="6211957"/>
            <a:ext cx="3505911" cy="5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88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7751</TotalTime>
  <Words>1429</Words>
  <Application>Microsoft Macintosh PowerPoint</Application>
  <PresentationFormat>Widescreen</PresentationFormat>
  <Paragraphs>177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Office Theme</vt:lpstr>
      <vt:lpstr>QuickBooks Desktop For Manufacturers &amp; Wholesalers  Part 1: QuickBooks Desktop Inventory workflows, AVG. vs. FIFO, and Landed Cost </vt:lpstr>
      <vt:lpstr>About Presenter</vt:lpstr>
      <vt:lpstr>QuickBooks Desktop For Manufacturers and Wholesalers</vt:lpstr>
      <vt:lpstr>QuickBooks Desktop For Manufacturers and Wholesalers</vt:lpstr>
      <vt:lpstr>Table of Contents</vt:lpstr>
      <vt:lpstr>Comparing Pro vs. Premier vs. Enterprise Inventory-related Features</vt:lpstr>
      <vt:lpstr>All version of QuickBooks Desktop have: </vt:lpstr>
      <vt:lpstr>What QuickBooks Pro is Missing That Premier and Enterprise do have</vt:lpstr>
      <vt:lpstr>What QuickBooks Premier is Missing That Enterprise does have</vt:lpstr>
      <vt:lpstr>What QuickBooks Enterprise Silver/Gold is Missing That Enterprise Platinum does have</vt:lpstr>
      <vt:lpstr>What QuickBooks CANNOT do with Inventory</vt:lpstr>
      <vt:lpstr>Implementing a NEW Inventory system</vt:lpstr>
      <vt:lpstr>Non-Inventory Part Workflow vs. Inventory Part Workflow</vt:lpstr>
      <vt:lpstr>Basic Inventory Workflow</vt:lpstr>
      <vt:lpstr>Inventory vs. Non-Invetory</vt:lpstr>
      <vt:lpstr>Inventory vs. Non-Inventory</vt:lpstr>
      <vt:lpstr>Introduction to Bill of Materials and Assembly Items </vt:lpstr>
      <vt:lpstr>Basic Inventory Assemblies</vt:lpstr>
      <vt:lpstr>Inventory Valuation Issues</vt:lpstr>
      <vt:lpstr>Inventory Valuation Issues</vt:lpstr>
      <vt:lpstr>Inventory Valuation Issues</vt:lpstr>
      <vt:lpstr>Inventory Valuation Issues</vt:lpstr>
      <vt:lpstr>Inventory Valuation Issues</vt:lpstr>
      <vt:lpstr>Comparing Avg. Cost vs. FIFO (Enterprise ONLY)</vt:lpstr>
      <vt:lpstr>Landed Cost Workaround for QuickBooks Pro and Premier</vt:lpstr>
      <vt:lpstr>Landed Cost with QuickBooks Enterprise 2020</vt:lpstr>
      <vt:lpstr>Find and Select Items (Enterprise) vs. The ultimate Item fetching shortcut</vt:lpstr>
      <vt:lpstr>Ultimate Item fetching shortcut</vt:lpstr>
      <vt:lpstr>Item Receipt vs. Bill   Short introduction to Enhanced Inventory Receiving</vt:lpstr>
      <vt:lpstr>Item Receipt vs. Bill</vt:lpstr>
      <vt:lpstr>QuickBooks Desktop For Manufacturers and Wholesalers</vt:lpstr>
      <vt:lpstr>QuickBooks Desktop For Manufacturers and Wholesalers</vt:lpstr>
      <vt:lpstr>Questions/Comments?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hex garcia</dc:creator>
  <cp:lastModifiedBy>hex garcia</cp:lastModifiedBy>
  <cp:revision>279</cp:revision>
  <cp:lastPrinted>2019-10-17T16:55:06Z</cp:lastPrinted>
  <dcterms:created xsi:type="dcterms:W3CDTF">2019-04-17T19:53:19Z</dcterms:created>
  <dcterms:modified xsi:type="dcterms:W3CDTF">2020-05-21T19:05:42Z</dcterms:modified>
</cp:coreProperties>
</file>