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4833937" y="7072312"/>
            <a:ext cx="14716126" cy="1589485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>
                <a:latin typeface="Verdana"/>
                <a:ea typeface="Verdana"/>
                <a:cs typeface="Verdana"/>
                <a:sym typeface="Verdana"/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4400">
                <a:latin typeface="Verdana"/>
                <a:ea typeface="Verdana"/>
                <a:cs typeface="Verdana"/>
                <a:sym typeface="Verdana"/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4400">
                <a:latin typeface="Verdana"/>
                <a:ea typeface="Verdana"/>
                <a:cs typeface="Verdana"/>
                <a:sym typeface="Verdana"/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4400">
                <a:latin typeface="Verdana"/>
                <a:ea typeface="Verdana"/>
                <a:cs typeface="Verdana"/>
                <a:sym typeface="Verdana"/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440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4833937" y="8947546"/>
            <a:ext cx="14716126" cy="660798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4833937" y="6000353"/>
            <a:ext cx="14716126" cy="9652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3048000" y="0"/>
            <a:ext cx="18288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sz="half" idx="13"/>
          </p:nvPr>
        </p:nvSpPr>
        <p:spPr>
          <a:xfrm>
            <a:off x="5307210" y="892968"/>
            <a:ext cx="13751720" cy="832247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4833937" y="11519296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xfrm>
            <a:off x="11935814" y="13001625"/>
            <a:ext cx="494513" cy="51117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12495609" y="892968"/>
            <a:ext cx="7500938" cy="1157287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4387453" y="6697265"/>
            <a:ext cx="7500938" cy="576857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  <a:lvl2pPr>
              <a:defRPr>
                <a:latin typeface="Verdana"/>
                <a:ea typeface="Verdana"/>
                <a:cs typeface="Verdana"/>
                <a:sym typeface="Verdana"/>
              </a:defRPr>
            </a:lvl2pPr>
            <a:lvl3pPr>
              <a:defRPr>
                <a:latin typeface="Verdana"/>
                <a:ea typeface="Verdana"/>
                <a:cs typeface="Verdana"/>
                <a:sym typeface="Verdana"/>
              </a:defRPr>
            </a:lvl3pPr>
            <a:lvl4pPr>
              <a:defRPr>
                <a:latin typeface="Verdana"/>
                <a:ea typeface="Verdana"/>
                <a:cs typeface="Verdana"/>
                <a:sym typeface="Verdana"/>
              </a:defRPr>
            </a:lvl4pPr>
            <a:lvl5pPr>
              <a:defRPr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quarter" idx="13"/>
          </p:nvPr>
        </p:nvSpPr>
        <p:spPr>
          <a:xfrm>
            <a:off x="12495609" y="3661171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sz="quarter" idx="1"/>
          </p:nvPr>
        </p:nvSpPr>
        <p:spPr>
          <a:xfrm>
            <a:off x="4387453" y="3661171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3200"/>
              </a:spcBef>
              <a:defRPr sz="3800"/>
            </a:lvl1pPr>
            <a:lvl2pPr marL="808264" indent="-465364">
              <a:spcBef>
                <a:spcPts val="3200"/>
              </a:spcBef>
              <a:defRPr sz="3800"/>
            </a:lvl2pPr>
            <a:lvl3pPr marL="1151164" indent="-465364">
              <a:spcBef>
                <a:spcPts val="3200"/>
              </a:spcBef>
              <a:defRPr sz="3800"/>
            </a:lvl3pPr>
            <a:lvl4pPr marL="1494064" indent="-465364">
              <a:spcBef>
                <a:spcPts val="3200"/>
              </a:spcBef>
              <a:defRPr sz="3800"/>
            </a:lvl4pPr>
            <a:lvl5pPr marL="1836964" indent="-465364">
              <a:spcBef>
                <a:spcPts val="32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12504353" y="1250156"/>
            <a:ext cx="7500939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387453" y="625078"/>
            <a:ext cx="15609094" cy="3036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387453" y="3661171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11935814" y="13010554"/>
            <a:ext cx="494513" cy="51117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17361" marR="0" indent="-617361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061861" marR="0" indent="-617361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506361" marR="0" indent="-617361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950861" marR="0" indent="-617361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395361" marR="0" indent="-617361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839861" marR="0" indent="-617361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284361" marR="0" indent="-617361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728861" marR="0" indent="-617361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173361" marR="0" indent="-617361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Relationship Id="rId3" Type="http://schemas.openxmlformats.org/officeDocument/2006/relationships/image" Target="../media/image3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0">
              <a:srgbClr val="93082B"/>
            </a:gs>
            <a:gs pos="100000">
              <a:srgbClr val="BD0A36"/>
            </a:gs>
          </a:gsLst>
          <a:lin ang="18922634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title"/>
          </p:nvPr>
        </p:nvSpPr>
        <p:spPr>
          <a:xfrm>
            <a:off x="2180727" y="3676963"/>
            <a:ext cx="20022546" cy="6362074"/>
          </a:xfrm>
          <a:prstGeom prst="rect">
            <a:avLst/>
          </a:prstGeom>
        </p:spPr>
        <p:txBody>
          <a:bodyPr/>
          <a:lstStyle/>
          <a:p>
            <a:pPr lvl="3" algn="l">
              <a:defRPr i="1" sz="124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t>CONTENT</a:t>
            </a:r>
          </a:p>
          <a:p>
            <a:pPr lvl="3" algn="l">
              <a:defRPr i="1" sz="124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t>MARKETING</a:t>
            </a:r>
          </a:p>
          <a:p>
            <a:pPr lvl="3" algn="l">
              <a:defRPr i="1" sz="124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t>MASTERY</a:t>
            </a:r>
          </a:p>
        </p:txBody>
      </p:sp>
      <p:pic>
        <p:nvPicPr>
          <p:cNvPr id="120" name="pasted-image.tiff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19278203" y="11782278"/>
            <a:ext cx="5105926" cy="28720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0">
              <a:srgbClr val="93082B"/>
            </a:gs>
            <a:gs pos="100000">
              <a:srgbClr val="BD0A36"/>
            </a:gs>
          </a:gsLst>
          <a:lin ang="18922634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type="title"/>
          </p:nvPr>
        </p:nvSpPr>
        <p:spPr>
          <a:xfrm>
            <a:off x="1213512" y="350488"/>
            <a:ext cx="19057087" cy="2347024"/>
          </a:xfrm>
          <a:prstGeom prst="rect">
            <a:avLst/>
          </a:prstGeom>
        </p:spPr>
        <p:txBody>
          <a:bodyPr/>
          <a:lstStyle/>
          <a:p>
            <a:pPr lvl="3" algn="l">
              <a:defRPr i="1" sz="72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t>EXAMPLES OF EFFECTIVE GOALS</a:t>
            </a:r>
          </a:p>
        </p:txBody>
      </p:sp>
      <p:pic>
        <p:nvPicPr>
          <p:cNvPr id="152" name="pasted-image.tiff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19278203" y="11782278"/>
            <a:ext cx="5105926" cy="2872084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Shape 153"/>
          <p:cNvSpPr/>
          <p:nvPr/>
        </p:nvSpPr>
        <p:spPr>
          <a:xfrm>
            <a:off x="1213512" y="2697511"/>
            <a:ext cx="19057087" cy="9338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t>Creation Goals</a:t>
            </a:r>
          </a:p>
          <a:p>
            <a:pPr lvl="4" marL="26670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Write 2500 words this week.</a:t>
            </a:r>
          </a:p>
          <a:p>
            <a:pPr lvl="4" marL="26670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Create 1 new blog concept this month</a:t>
            </a:r>
          </a:p>
          <a:p>
            <a:pPr lvl="4" marL="26670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Publish in a new medium (video, podcast, etc) this quarter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699">
        <p:dissolv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0">
              <a:srgbClr val="93082B"/>
            </a:gs>
            <a:gs pos="100000">
              <a:srgbClr val="BD0A36"/>
            </a:gs>
          </a:gsLst>
          <a:lin ang="18922634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type="title"/>
          </p:nvPr>
        </p:nvSpPr>
        <p:spPr>
          <a:xfrm>
            <a:off x="1213512" y="350488"/>
            <a:ext cx="19057087" cy="2347024"/>
          </a:xfrm>
          <a:prstGeom prst="rect">
            <a:avLst/>
          </a:prstGeom>
        </p:spPr>
        <p:txBody>
          <a:bodyPr/>
          <a:lstStyle/>
          <a:p>
            <a:pPr lvl="3" algn="l">
              <a:defRPr i="1" sz="72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t>EXAMPLES OF EFFECTIVE GOALS</a:t>
            </a:r>
          </a:p>
        </p:txBody>
      </p:sp>
      <p:pic>
        <p:nvPicPr>
          <p:cNvPr id="156" name="pasted-image.tiff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19278203" y="11782278"/>
            <a:ext cx="5105926" cy="2872084"/>
          </a:xfrm>
          <a:prstGeom prst="rect">
            <a:avLst/>
          </a:prstGeom>
          <a:ln w="12700">
            <a:miter lim="400000"/>
          </a:ln>
        </p:spPr>
      </p:pic>
      <p:sp>
        <p:nvSpPr>
          <p:cNvPr id="157" name="Shape 157"/>
          <p:cNvSpPr/>
          <p:nvPr/>
        </p:nvSpPr>
        <p:spPr>
          <a:xfrm>
            <a:off x="1213512" y="2697511"/>
            <a:ext cx="19057087" cy="9338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t>Performance Goals</a:t>
            </a:r>
          </a:p>
          <a:p>
            <a:pPr lvl="4" marL="26670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Publish 1 more blog this week than last week - ( Quantity )</a:t>
            </a:r>
          </a:p>
          <a:p>
            <a:pPr lvl="4" marL="26670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Increase blog traffic by 10% in 1 month - ( Quality )</a:t>
            </a:r>
          </a:p>
          <a:p>
            <a:pPr lvl="4" marL="26670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Increase email sign-up rate by 15% this quarter -( Conversion 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699">
        <p:dissolv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0">
              <a:srgbClr val="93082B"/>
            </a:gs>
            <a:gs pos="100000">
              <a:srgbClr val="BD0A36"/>
            </a:gs>
          </a:gsLst>
          <a:lin ang="18922634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type="title"/>
          </p:nvPr>
        </p:nvSpPr>
        <p:spPr>
          <a:xfrm>
            <a:off x="1213512" y="350488"/>
            <a:ext cx="19057087" cy="2347024"/>
          </a:xfrm>
          <a:prstGeom prst="rect">
            <a:avLst/>
          </a:prstGeom>
        </p:spPr>
        <p:txBody>
          <a:bodyPr/>
          <a:lstStyle/>
          <a:p>
            <a:pPr lvl="3" algn="l">
              <a:defRPr i="1" sz="72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t>EXAMPLES OF EFFECTIVE GOALS</a:t>
            </a:r>
          </a:p>
        </p:txBody>
      </p:sp>
      <p:pic>
        <p:nvPicPr>
          <p:cNvPr id="160" name="pasted-image.tiff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19278203" y="11782278"/>
            <a:ext cx="5105926" cy="2872084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Shape 161"/>
          <p:cNvSpPr/>
          <p:nvPr/>
        </p:nvSpPr>
        <p:spPr>
          <a:xfrm>
            <a:off x="1213512" y="2697511"/>
            <a:ext cx="19057087" cy="9338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t>Optimization Goals</a:t>
            </a:r>
          </a:p>
          <a:p>
            <a:pPr lvl="4" marL="26670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Optimize 1 old blog this week for SEO</a:t>
            </a:r>
          </a:p>
          <a:p>
            <a:pPr lvl="4" marL="26670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Increase time spent on site by 10% this month</a:t>
            </a:r>
          </a:p>
          <a:p>
            <a:pPr lvl="4" marL="26670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Repurpose 1 blog into at least 3 formats this quarter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699">
        <p:dissolv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1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0">
              <a:srgbClr val="93082B"/>
            </a:gs>
            <a:gs pos="100000">
              <a:srgbClr val="BD0A36"/>
            </a:gs>
          </a:gsLst>
          <a:lin ang="18922634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title"/>
          </p:nvPr>
        </p:nvSpPr>
        <p:spPr>
          <a:xfrm>
            <a:off x="1213512" y="796473"/>
            <a:ext cx="18064692" cy="2347024"/>
          </a:xfrm>
          <a:prstGeom prst="rect">
            <a:avLst/>
          </a:prstGeom>
        </p:spPr>
        <p:txBody>
          <a:bodyPr/>
          <a:lstStyle/>
          <a:p>
            <a:pPr lvl="3" indent="678941" algn="l" defTabSz="578358">
              <a:defRPr i="1" sz="7128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t>HOW TO ENSURE YOU ACHIEVE YOUR GOALS?</a:t>
            </a:r>
          </a:p>
        </p:txBody>
      </p:sp>
      <p:pic>
        <p:nvPicPr>
          <p:cNvPr id="164" name="pasted-image.tiff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19278203" y="11782278"/>
            <a:ext cx="5105926" cy="2872084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Shape 165"/>
          <p:cNvSpPr/>
          <p:nvPr/>
        </p:nvSpPr>
        <p:spPr>
          <a:xfrm>
            <a:off x="1213512" y="2467614"/>
            <a:ext cx="21956975" cy="11248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Create next action steps for each goal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Don’t take too many goals at once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Prioritize your goals 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Have triggers for your goal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Write your goals down 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Review your goals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699">
        <p:dissolv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0">
              <a:srgbClr val="93082B"/>
            </a:gs>
            <a:gs pos="100000">
              <a:srgbClr val="BD0A36"/>
            </a:gs>
          </a:gsLst>
          <a:lin ang="18922634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type="title"/>
          </p:nvPr>
        </p:nvSpPr>
        <p:spPr>
          <a:xfrm>
            <a:off x="2180727" y="3676963"/>
            <a:ext cx="21596558" cy="6362074"/>
          </a:xfrm>
          <a:prstGeom prst="rect">
            <a:avLst/>
          </a:prstGeom>
        </p:spPr>
        <p:txBody>
          <a:bodyPr/>
          <a:lstStyle/>
          <a:p>
            <a:pPr lvl="3" algn="l">
              <a:defRPr i="1" sz="124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t>Thank you!</a:t>
            </a:r>
          </a:p>
        </p:txBody>
      </p:sp>
      <p:pic>
        <p:nvPicPr>
          <p:cNvPr id="168" name="pasted-image.tiff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19278203" y="11782278"/>
            <a:ext cx="5105926" cy="28720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699">
        <p:dissolve/>
      </p:transition>
    </mc:Choice>
    <mc:Fallback>
      <p:transition spd="fast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0">
              <a:srgbClr val="93082B"/>
            </a:gs>
            <a:gs pos="100000">
              <a:srgbClr val="BD0A36"/>
            </a:gs>
          </a:gsLst>
          <a:lin ang="18922634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title"/>
          </p:nvPr>
        </p:nvSpPr>
        <p:spPr>
          <a:xfrm>
            <a:off x="2180727" y="3676963"/>
            <a:ext cx="20022546" cy="6362074"/>
          </a:xfrm>
          <a:prstGeom prst="rect">
            <a:avLst/>
          </a:prstGeom>
        </p:spPr>
        <p:txBody>
          <a:bodyPr lIns="76200" tIns="76200" rIns="76200" bIns="76200"/>
          <a:lstStyle/>
          <a:p>
            <a:pPr lvl="3" algn="l" defTabSz="12700000">
              <a:defRPr sz="124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SETTING</a:t>
            </a:r>
          </a:p>
          <a:p>
            <a:pPr lvl="3" algn="l" defTabSz="12700000">
              <a:defRPr sz="124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GOALS &amp;</a:t>
            </a:r>
          </a:p>
          <a:p>
            <a:pPr lvl="3" algn="l" defTabSz="12700000">
              <a:defRPr sz="124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OBJECTIVES</a:t>
            </a:r>
          </a:p>
        </p:txBody>
      </p:sp>
      <p:pic>
        <p:nvPicPr>
          <p:cNvPr id="123" name="pasted-image.tiff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19278203" y="11782278"/>
            <a:ext cx="5105926" cy="28720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699">
        <p:dissolve/>
      </p:transition>
    </mc:Choice>
    <mc:Fallback>
      <p:transition spd="fast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0">
              <a:srgbClr val="93082B"/>
            </a:gs>
            <a:gs pos="100000">
              <a:srgbClr val="BD0A36"/>
            </a:gs>
          </a:gsLst>
          <a:lin ang="18922634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title"/>
          </p:nvPr>
        </p:nvSpPr>
        <p:spPr>
          <a:xfrm>
            <a:off x="1213512" y="350488"/>
            <a:ext cx="18064692" cy="2347024"/>
          </a:xfrm>
          <a:prstGeom prst="rect">
            <a:avLst/>
          </a:prstGeom>
        </p:spPr>
        <p:txBody>
          <a:bodyPr/>
          <a:lstStyle/>
          <a:p>
            <a:pPr lvl="3" algn="l">
              <a:defRPr i="1" sz="72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t>IN THIS VIDEO..</a:t>
            </a:r>
          </a:p>
        </p:txBody>
      </p:sp>
      <p:pic>
        <p:nvPicPr>
          <p:cNvPr id="126" name="pasted-image.tiff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19278203" y="11782278"/>
            <a:ext cx="5105926" cy="2872084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Shape 127"/>
          <p:cNvSpPr/>
          <p:nvPr/>
        </p:nvSpPr>
        <p:spPr>
          <a:xfrm>
            <a:off x="1213512" y="2697511"/>
            <a:ext cx="19057087" cy="9338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What kind of content asset are you going to create? 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The “WHY?” behind your content asset.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The traits of effective goals.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Creating effective goals for your content marketing strategy.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699">
        <p:dissolv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0">
              <a:srgbClr val="93082B"/>
            </a:gs>
            <a:gs pos="100000">
              <a:srgbClr val="BD0A36"/>
            </a:gs>
          </a:gsLst>
          <a:lin ang="18922634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title"/>
          </p:nvPr>
        </p:nvSpPr>
        <p:spPr>
          <a:xfrm>
            <a:off x="2180727" y="3676963"/>
            <a:ext cx="20022546" cy="6362074"/>
          </a:xfrm>
          <a:prstGeom prst="rect">
            <a:avLst/>
          </a:prstGeom>
        </p:spPr>
        <p:txBody>
          <a:bodyPr/>
          <a:lstStyle/>
          <a:p>
            <a:pPr lvl="3" indent="678941" algn="l" defTabSz="578358">
              <a:defRPr i="1" sz="12276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t>WHAT KIND OF CONTENT ASSET SHOULD YOU CREATE?</a:t>
            </a:r>
          </a:p>
        </p:txBody>
      </p:sp>
      <p:pic>
        <p:nvPicPr>
          <p:cNvPr id="130" name="pasted-image.tiff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19278203" y="11782278"/>
            <a:ext cx="5105926" cy="28720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699">
        <p:dissolve/>
      </p:transition>
    </mc:Choice>
    <mc:Fallback>
      <p:transition spd="fast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0">
              <a:srgbClr val="93082B"/>
            </a:gs>
            <a:gs pos="100000">
              <a:srgbClr val="BD0A36"/>
            </a:gs>
          </a:gsLst>
          <a:lin ang="18922634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title"/>
          </p:nvPr>
        </p:nvSpPr>
        <p:spPr>
          <a:xfrm>
            <a:off x="1213512" y="350488"/>
            <a:ext cx="18064692" cy="2347024"/>
          </a:xfrm>
          <a:prstGeom prst="rect">
            <a:avLst/>
          </a:prstGeom>
        </p:spPr>
        <p:txBody>
          <a:bodyPr/>
          <a:lstStyle/>
          <a:p>
            <a:pPr lvl="3" algn="l">
              <a:defRPr i="1" sz="72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t>TYPES OF CONTENT ASSETS</a:t>
            </a:r>
          </a:p>
        </p:txBody>
      </p:sp>
      <p:pic>
        <p:nvPicPr>
          <p:cNvPr id="133" name="pasted-image.tiff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19278203" y="11782278"/>
            <a:ext cx="5105926" cy="2872084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Shape 134"/>
          <p:cNvSpPr/>
          <p:nvPr/>
        </p:nvSpPr>
        <p:spPr>
          <a:xfrm>
            <a:off x="1213512" y="2697511"/>
            <a:ext cx="7509673" cy="9338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 lvl="3" marL="1852083" indent="-518583" algn="l">
              <a:lnSpc>
                <a:spcPct val="150000"/>
              </a:lnSpc>
              <a:buSzPct val="45000"/>
              <a:buBlip>
                <a:blip r:embed="rId3"/>
              </a:buBlip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Blogs</a:t>
            </a:r>
          </a:p>
          <a:p>
            <a:pPr lvl="3" marL="1852083" indent="-518583" algn="l">
              <a:lnSpc>
                <a:spcPct val="150000"/>
              </a:lnSpc>
              <a:buSzPct val="45000"/>
              <a:buBlip>
                <a:blip r:embed="rId3"/>
              </a:buBlip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Infographics</a:t>
            </a:r>
          </a:p>
          <a:p>
            <a:pPr lvl="3" marL="1852083" indent="-518583" algn="l">
              <a:lnSpc>
                <a:spcPct val="150000"/>
              </a:lnSpc>
              <a:buSzPct val="45000"/>
              <a:buBlip>
                <a:blip r:embed="rId3"/>
              </a:buBlip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Ebooks</a:t>
            </a:r>
          </a:p>
          <a:p>
            <a:pPr lvl="3" marL="1852083" indent="-518583" algn="l">
              <a:lnSpc>
                <a:spcPct val="150000"/>
              </a:lnSpc>
              <a:buSzPct val="45000"/>
              <a:buBlip>
                <a:blip r:embed="rId3"/>
              </a:buBlip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White papers</a:t>
            </a:r>
          </a:p>
          <a:p>
            <a:pPr lvl="3" marL="1852083" indent="-518583" algn="l">
              <a:lnSpc>
                <a:spcPct val="150000"/>
              </a:lnSpc>
              <a:buSzPct val="45000"/>
              <a:buBlip>
                <a:blip r:embed="rId3"/>
              </a:buBlip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Videos </a:t>
            </a:r>
          </a:p>
        </p:txBody>
      </p:sp>
      <p:sp>
        <p:nvSpPr>
          <p:cNvPr id="135" name="Shape 135"/>
          <p:cNvSpPr/>
          <p:nvPr/>
        </p:nvSpPr>
        <p:spPr>
          <a:xfrm>
            <a:off x="12192000" y="2188654"/>
            <a:ext cx="7509672" cy="9338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 marL="518583" indent="-518583" algn="l">
              <a:lnSpc>
                <a:spcPct val="150000"/>
              </a:lnSpc>
              <a:buSzPct val="45000"/>
              <a:buBlip>
                <a:blip r:embed="rId3"/>
              </a:buBlip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</a:p>
          <a:p>
            <a:pPr lvl="3" marL="1852083" indent="-518583" algn="l">
              <a:lnSpc>
                <a:spcPct val="150000"/>
              </a:lnSpc>
              <a:buSzPct val="45000"/>
              <a:buBlip>
                <a:blip r:embed="rId3"/>
              </a:buBlip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User Generated</a:t>
            </a:r>
          </a:p>
          <a:p>
            <a:pPr lvl="3" marL="1852083" indent="-518583" algn="l">
              <a:lnSpc>
                <a:spcPct val="150000"/>
              </a:lnSpc>
              <a:buSzPct val="45000"/>
              <a:buBlip>
                <a:blip r:embed="rId3"/>
              </a:buBlip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Email</a:t>
            </a:r>
          </a:p>
          <a:p>
            <a:pPr lvl="3" marL="1852083" indent="-518583" algn="l">
              <a:lnSpc>
                <a:spcPct val="150000"/>
              </a:lnSpc>
              <a:buSzPct val="45000"/>
              <a:buBlip>
                <a:blip r:embed="rId3"/>
              </a:buBlip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Podcasts</a:t>
            </a:r>
          </a:p>
          <a:p>
            <a:pPr lvl="3" marL="1852083" indent="-518583" algn="l">
              <a:lnSpc>
                <a:spcPct val="150000"/>
              </a:lnSpc>
              <a:buSzPct val="45000"/>
              <a:buBlip>
                <a:blip r:embed="rId3"/>
              </a:buBlip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Tools</a:t>
            </a:r>
          </a:p>
          <a:p>
            <a:pPr lvl="3" marL="1852083" indent="-518583" algn="l">
              <a:lnSpc>
                <a:spcPct val="150000"/>
              </a:lnSpc>
              <a:buSzPct val="45000"/>
              <a:buBlip>
                <a:blip r:embed="rId3"/>
              </a:buBlip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Workshops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699">
        <p:dissolv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4" grpId="1"/>
      <p:bldP build="p" bldLvl="5" animBg="1" rev="0" advAuto="0" spid="135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0">
              <a:srgbClr val="93082B"/>
            </a:gs>
            <a:gs pos="100000">
              <a:srgbClr val="BD0A36"/>
            </a:gs>
          </a:gsLst>
          <a:lin ang="18922634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type="title"/>
          </p:nvPr>
        </p:nvSpPr>
        <p:spPr>
          <a:xfrm>
            <a:off x="2180727" y="3676963"/>
            <a:ext cx="21596558" cy="6362074"/>
          </a:xfrm>
          <a:prstGeom prst="rect">
            <a:avLst/>
          </a:prstGeom>
        </p:spPr>
        <p:txBody>
          <a:bodyPr/>
          <a:lstStyle/>
          <a:p>
            <a:pPr lvl="3" algn="l">
              <a:defRPr i="1" sz="124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t>THE BIG “WHY”?</a:t>
            </a:r>
          </a:p>
        </p:txBody>
      </p:sp>
      <p:pic>
        <p:nvPicPr>
          <p:cNvPr id="138" name="pasted-image.tiff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19278203" y="11782278"/>
            <a:ext cx="5105926" cy="28720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699">
        <p:dissolve/>
      </p:transition>
    </mc:Choice>
    <mc:Fallback>
      <p:transition spd="fast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0">
              <a:srgbClr val="93082B"/>
            </a:gs>
            <a:gs pos="100000">
              <a:srgbClr val="BD0A36"/>
            </a:gs>
          </a:gsLst>
          <a:lin ang="18922634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type="title"/>
          </p:nvPr>
        </p:nvSpPr>
        <p:spPr>
          <a:xfrm>
            <a:off x="1213512" y="350488"/>
            <a:ext cx="19057087" cy="2347024"/>
          </a:xfrm>
          <a:prstGeom prst="rect">
            <a:avLst/>
          </a:prstGeom>
        </p:spPr>
        <p:txBody>
          <a:bodyPr/>
          <a:lstStyle/>
          <a:p>
            <a:pPr lvl="3" algn="l">
              <a:defRPr i="1" sz="72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t>WHY ARE YOU CREATING CONTENT?</a:t>
            </a:r>
          </a:p>
        </p:txBody>
      </p:sp>
      <p:pic>
        <p:nvPicPr>
          <p:cNvPr id="141" name="pasted-image.tiff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19278203" y="11782278"/>
            <a:ext cx="5105926" cy="2872084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Shape 142"/>
          <p:cNvSpPr/>
          <p:nvPr/>
        </p:nvSpPr>
        <p:spPr>
          <a:xfrm>
            <a:off x="1213512" y="2697511"/>
            <a:ext cx="19057087" cy="9338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To create Brand Identity, Awareness &amp; Recall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To build credibility, trustworthiness &amp; authenticity 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To build an email list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To be a thought leader in your industry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To connect with your audience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To increase leads and sales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To monetise with ad/affiliate networks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699">
        <p:dissolv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0">
              <a:srgbClr val="93082B"/>
            </a:gs>
            <a:gs pos="100000">
              <a:srgbClr val="BD0A36"/>
            </a:gs>
          </a:gsLst>
          <a:lin ang="18922634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title"/>
          </p:nvPr>
        </p:nvSpPr>
        <p:spPr>
          <a:xfrm>
            <a:off x="2180727" y="3676963"/>
            <a:ext cx="21596558" cy="6362074"/>
          </a:xfrm>
          <a:prstGeom prst="rect">
            <a:avLst/>
          </a:prstGeom>
        </p:spPr>
        <p:txBody>
          <a:bodyPr/>
          <a:lstStyle/>
          <a:p>
            <a:pPr lvl="3" algn="l">
              <a:defRPr i="1" sz="124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t>NEXT ON THE MENU, EFFECTIVE GOALS</a:t>
            </a:r>
          </a:p>
        </p:txBody>
      </p:sp>
      <p:pic>
        <p:nvPicPr>
          <p:cNvPr id="145" name="pasted-image.tiff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19278203" y="11782278"/>
            <a:ext cx="5105926" cy="28720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699">
        <p:dissolve/>
      </p:transition>
    </mc:Choice>
    <mc:Fallback>
      <p:transition spd="fast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0">
              <a:srgbClr val="93082B"/>
            </a:gs>
            <a:gs pos="100000">
              <a:srgbClr val="BD0A36"/>
            </a:gs>
          </a:gsLst>
          <a:lin ang="18922634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title"/>
          </p:nvPr>
        </p:nvSpPr>
        <p:spPr>
          <a:xfrm>
            <a:off x="1213512" y="350488"/>
            <a:ext cx="19057087" cy="2347024"/>
          </a:xfrm>
          <a:prstGeom prst="rect">
            <a:avLst/>
          </a:prstGeom>
        </p:spPr>
        <p:txBody>
          <a:bodyPr/>
          <a:lstStyle/>
          <a:p>
            <a:pPr lvl="3" algn="l">
              <a:defRPr i="1" sz="72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t>TRAITS OF EFFECTIVE GOALS</a:t>
            </a:r>
          </a:p>
        </p:txBody>
      </p:sp>
      <p:pic>
        <p:nvPicPr>
          <p:cNvPr id="148" name="pasted-image.tiff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19278203" y="11782278"/>
            <a:ext cx="5105926" cy="2872084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Shape 149"/>
          <p:cNvSpPr/>
          <p:nvPr/>
        </p:nvSpPr>
        <p:spPr>
          <a:xfrm>
            <a:off x="1213512" y="2697511"/>
            <a:ext cx="19057087" cy="9338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Specific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Measurable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Achievable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Relevant</a:t>
            </a:r>
          </a:p>
          <a:p>
            <a:pPr lvl="3" marL="2222500" indent="-889000" algn="l">
              <a:lnSpc>
                <a:spcPct val="200000"/>
              </a:lnSpc>
              <a:buSzPct val="75000"/>
              <a:buChar char="•"/>
              <a:defRPr sz="4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Time-bound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699">
        <p:dissolv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9" grpId="1"/>
    </p:bld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