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402" r:id="rId3"/>
    <p:sldId id="403" r:id="rId4"/>
    <p:sldId id="410" r:id="rId5"/>
    <p:sldId id="411" r:id="rId6"/>
    <p:sldId id="412" r:id="rId7"/>
    <p:sldId id="400" r:id="rId8"/>
    <p:sldId id="407" r:id="rId9"/>
    <p:sldId id="413" r:id="rId10"/>
    <p:sldId id="409" r:id="rId11"/>
    <p:sldId id="40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D168"/>
    <a:srgbClr val="F88A32"/>
    <a:srgbClr val="215985"/>
    <a:srgbClr val="B2B6B7"/>
    <a:srgbClr val="263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87"/>
    <p:restoredTop sz="84889" autoAdjust="0"/>
  </p:normalViewPr>
  <p:slideViewPr>
    <p:cSldViewPr snapToGrid="0" snapToObjects="1">
      <p:cViewPr varScale="1">
        <p:scale>
          <a:sx n="74" d="100"/>
          <a:sy n="74" d="100"/>
        </p:scale>
        <p:origin x="39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14357A-967C-0F45-8DBF-6BB63EF3905D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3DD756-1A44-8A47-AA5D-1C01C7857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00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Pricing:</a:t>
            </a:r>
            <a:r>
              <a:rPr lang="en-US" baseline="0" dirty="0" smtClean="0"/>
              <a:t> we are going to be seeing historically low rates for the next 18 months.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3DD756-1A44-8A47-AA5D-1C01C78571E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5681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UWM as a wholesale lender; 5800 person company and we made</a:t>
            </a:r>
            <a:r>
              <a:rPr lang="en-US" baseline="0" dirty="0" smtClean="0"/>
              <a:t> changes to products/guidelines overnight through people at different processes/stabilize the product that we had, when the time came we called bottom and adapted quickly to remove overlays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3DD756-1A44-8A47-AA5D-1C01C78571E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3578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Slide Image Placeholder 1">
            <a:extLst>
              <a:ext uri="{FF2B5EF4-FFF2-40B4-BE49-F238E27FC236}">
                <a16:creationId xmlns:a16="http://schemas.microsoft.com/office/drawing/2014/main" id="{F6A03145-DB06-0741-B11B-9EA63A4D209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4435" name="Notes Placeholder 2">
            <a:extLst>
              <a:ext uri="{FF2B5EF4-FFF2-40B4-BE49-F238E27FC236}">
                <a16:creationId xmlns:a16="http://schemas.microsoft.com/office/drawing/2014/main" id="{8EA3CF9D-1ACB-ED4A-99CF-9EA125BFD7D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74436" name="Slide Number Placeholder 3">
            <a:extLst>
              <a:ext uri="{FF2B5EF4-FFF2-40B4-BE49-F238E27FC236}">
                <a16:creationId xmlns:a16="http://schemas.microsoft.com/office/drawing/2014/main" id="{E0CD5200-B8B0-D841-A667-01FC149697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486731C-96CA-FB42-B984-40166C2308A6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4732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D3260-5551-DF4D-8F50-E92E035EF195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80C0E-6FC2-074C-A8E7-F7A524CA6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414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D3260-5551-DF4D-8F50-E92E035EF195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80C0E-6FC2-074C-A8E7-F7A524CA6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137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D3260-5551-DF4D-8F50-E92E035EF195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80C0E-6FC2-074C-A8E7-F7A524CA6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3364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_Body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66900" y="9415"/>
            <a:ext cx="8343900" cy="2080132"/>
          </a:xfrm>
        </p:spPr>
        <p:txBody>
          <a:bodyPr anchor="b"/>
          <a:lstStyle>
            <a:lvl1pPr algn="l">
              <a:defRPr sz="2109" b="0" i="0" spc="70">
                <a:solidFill>
                  <a:srgbClr val="EF6537"/>
                </a:solidFill>
                <a:latin typeface="Futura LT Pro Medium"/>
                <a:cs typeface="Futura LT Pro Medium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1866900" y="3857625"/>
            <a:ext cx="8458200" cy="2411016"/>
          </a:xfrm>
          <a:prstGeom prst="rect">
            <a:avLst/>
          </a:prstGeom>
        </p:spPr>
        <p:txBody>
          <a:bodyPr vert="horz" numCol="3" spcCol="914400"/>
          <a:lstStyle>
            <a:lvl1pPr algn="l">
              <a:defRPr sz="1406" b="0" i="0">
                <a:solidFill>
                  <a:srgbClr val="53585F"/>
                </a:solidFill>
                <a:latin typeface="HelveticaNeueLT Pro 55 Roman"/>
                <a:cs typeface="HelveticaNeueLT Pro 55 Roman"/>
              </a:defRPr>
            </a:lvl1pPr>
            <a:lvl2pPr marL="0" indent="0" algn="l">
              <a:tabLst/>
              <a:defRPr sz="1406" b="0" i="0">
                <a:solidFill>
                  <a:srgbClr val="53585F"/>
                </a:solidFill>
                <a:latin typeface="HelveticaNeueLT Pro 55 Roman"/>
                <a:cs typeface="HelveticaNeueLT Pro 55 Roman"/>
              </a:defRPr>
            </a:lvl2pPr>
            <a:lvl3pPr marL="0" indent="0" algn="l">
              <a:defRPr sz="1406" b="0" i="0">
                <a:solidFill>
                  <a:srgbClr val="53585F"/>
                </a:solidFill>
                <a:latin typeface="HelveticaNeueLT Pro 55 Roman"/>
                <a:cs typeface="HelveticaNeueLT Pro 55 Roman"/>
              </a:defRPr>
            </a:lvl3pPr>
            <a:lvl4pPr algn="l">
              <a:defRPr sz="1406" b="0" i="0">
                <a:solidFill>
                  <a:srgbClr val="53585F"/>
                </a:solidFill>
                <a:latin typeface="HelveticaNeueLT Pro 55 Roman"/>
                <a:cs typeface="HelveticaNeueLT Pro 55 Roman"/>
              </a:defRPr>
            </a:lvl4pPr>
            <a:lvl5pPr algn="l">
              <a:defRPr sz="1406" b="0" i="0">
                <a:solidFill>
                  <a:srgbClr val="53585F"/>
                </a:solidFill>
                <a:latin typeface="HelveticaNeueLT Pro 55 Roman"/>
                <a:cs typeface="HelveticaNeueLT Pro 55 Roman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809750" y="1982391"/>
            <a:ext cx="8458200" cy="1821656"/>
          </a:xfrm>
          <a:prstGeom prst="rect">
            <a:avLst/>
          </a:prstGeom>
        </p:spPr>
        <p:txBody>
          <a:bodyPr vert="horz"/>
          <a:lstStyle>
            <a:lvl1pPr marL="39066" indent="0" algn="l">
              <a:defRPr sz="2812" b="0" i="0">
                <a:solidFill>
                  <a:srgbClr val="53585F"/>
                </a:solidFill>
                <a:latin typeface="HelveticaNeueLT Pro 55 Roman"/>
                <a:cs typeface="HelveticaNeueLT Pro 55 Roman"/>
              </a:defRPr>
            </a:lvl1pPr>
            <a:lvl2pPr marL="39066" indent="0" algn="l">
              <a:defRPr sz="2812" b="0" i="0">
                <a:solidFill>
                  <a:srgbClr val="53585F"/>
                </a:solidFill>
                <a:latin typeface="HelveticaNeueLT Pro 55 Roman"/>
                <a:cs typeface="HelveticaNeueLT Pro 55 Roman"/>
              </a:defRPr>
            </a:lvl2pPr>
            <a:lvl3pPr marL="39066" indent="0" algn="l">
              <a:defRPr sz="2812" b="0" i="0">
                <a:solidFill>
                  <a:srgbClr val="53585F"/>
                </a:solidFill>
                <a:latin typeface="HelveticaNeueLT Pro 55 Roman"/>
                <a:cs typeface="HelveticaNeueLT Pro 55 Roman"/>
              </a:defRPr>
            </a:lvl3pPr>
            <a:lvl4pPr marL="39066" indent="0" algn="l">
              <a:defRPr sz="2812" b="0" i="0">
                <a:solidFill>
                  <a:srgbClr val="53585F"/>
                </a:solidFill>
                <a:latin typeface="HelveticaNeueLT Pro 55 Roman"/>
                <a:cs typeface="HelveticaNeueLT Pro 55 Roman"/>
              </a:defRPr>
            </a:lvl4pPr>
            <a:lvl5pPr marL="39066" indent="0" algn="l">
              <a:defRPr sz="2812" b="0" i="0">
                <a:solidFill>
                  <a:srgbClr val="53585F"/>
                </a:solidFill>
                <a:latin typeface="HelveticaNeueLT Pro 55 Roman"/>
                <a:cs typeface="HelveticaNeueLT Pro 55 Roman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4"/>
          </p:nvPr>
        </p:nvSpPr>
        <p:spPr>
          <a:xfrm>
            <a:off x="10938272" y="6567785"/>
            <a:ext cx="166688" cy="142875"/>
          </a:xfrm>
          <a:prstGeom prst="rect">
            <a:avLst/>
          </a:prstGeom>
        </p:spPr>
        <p:txBody>
          <a:bodyPr/>
          <a:lstStyle>
            <a:lvl1pPr>
              <a:defRPr sz="844">
                <a:solidFill>
                  <a:srgbClr val="53585F"/>
                </a:solidFill>
                <a:latin typeface="Helvetica Neue" charset="0"/>
              </a:defRPr>
            </a:lvl1pPr>
          </a:lstStyle>
          <a:p>
            <a:pPr>
              <a:defRPr/>
            </a:pPr>
            <a:fld id="{DB03FB10-D6ED-4E5F-946E-625D4BE358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605567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py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38900" y="9415"/>
            <a:ext cx="5638800" cy="2080132"/>
          </a:xfrm>
        </p:spPr>
        <p:txBody>
          <a:bodyPr anchor="b"/>
          <a:lstStyle>
            <a:lvl1pPr algn="l">
              <a:defRPr sz="2109" b="0" i="0" spc="70">
                <a:solidFill>
                  <a:srgbClr val="EF6537"/>
                </a:solidFill>
                <a:latin typeface="Futura LT Pro Medium"/>
                <a:cs typeface="Futura LT Pro Medium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6438900" y="2411016"/>
            <a:ext cx="5257800" cy="3857625"/>
          </a:xfrm>
          <a:prstGeom prst="rect">
            <a:avLst/>
          </a:prstGeom>
        </p:spPr>
        <p:txBody>
          <a:bodyPr vert="horz" numCol="1"/>
          <a:lstStyle>
            <a:lvl1pPr algn="l">
              <a:defRPr b="1" i="0">
                <a:solidFill>
                  <a:srgbClr val="53585F"/>
                </a:solidFill>
                <a:latin typeface="HelveticaNeueLT Pro 55 Roman"/>
                <a:cs typeface="HelveticaNeueLT Pro 55 Roman"/>
              </a:defRPr>
            </a:lvl1pPr>
            <a:lvl2pPr marL="0" indent="0" algn="l">
              <a:tabLst/>
              <a:defRPr b="0" i="0">
                <a:solidFill>
                  <a:srgbClr val="53585F"/>
                </a:solidFill>
                <a:latin typeface="HelveticaNeueLT Pro 55 Roman"/>
                <a:cs typeface="HelveticaNeueLT Pro 55 Roman"/>
              </a:defRPr>
            </a:lvl2pPr>
            <a:lvl3pPr marL="0" indent="0" algn="l">
              <a:defRPr b="0" i="0">
                <a:solidFill>
                  <a:srgbClr val="53585F"/>
                </a:solidFill>
                <a:latin typeface="HelveticaNeueLT Pro 55 Roman"/>
                <a:cs typeface="HelveticaNeueLT Pro 55 Roman"/>
              </a:defRPr>
            </a:lvl3pPr>
            <a:lvl4pPr algn="l">
              <a:defRPr b="0" i="0">
                <a:solidFill>
                  <a:srgbClr val="53585F"/>
                </a:solidFill>
                <a:latin typeface="HelveticaNeueLT Pro 55 Roman"/>
                <a:cs typeface="HelveticaNeueLT Pro 55 Roman"/>
              </a:defRPr>
            </a:lvl4pPr>
            <a:lvl5pPr algn="l">
              <a:defRPr b="0" i="0">
                <a:solidFill>
                  <a:srgbClr val="53585F"/>
                </a:solidFill>
                <a:latin typeface="HelveticaNeueLT Pro 55 Roman"/>
                <a:cs typeface="HelveticaNeueLT Pro 55 Roman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2"/>
          </p:nvPr>
        </p:nvSpPr>
        <p:spPr>
          <a:xfrm>
            <a:off x="10938272" y="6567785"/>
            <a:ext cx="166688" cy="142875"/>
          </a:xfrm>
          <a:prstGeom prst="rect">
            <a:avLst/>
          </a:prstGeom>
        </p:spPr>
        <p:txBody>
          <a:bodyPr/>
          <a:lstStyle>
            <a:lvl1pPr>
              <a:defRPr sz="844">
                <a:latin typeface="Helvetica Neue" charset="0"/>
              </a:defRPr>
            </a:lvl1pPr>
          </a:lstStyle>
          <a:p>
            <a:pPr>
              <a:defRPr/>
            </a:pPr>
            <a:fld id="{8630CED5-8DE5-4563-B0D4-E9E38F4885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7618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041" y="1728440"/>
            <a:ext cx="3333944" cy="1859794"/>
          </a:xfrm>
        </p:spPr>
        <p:txBody>
          <a:bodyPr>
            <a:noAutofit/>
          </a:bodyPr>
          <a:lstStyle>
            <a:lvl1pPr>
              <a:defRPr sz="36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5CB000-3BB7-E241-95F0-AA2C4C43663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81046-982B-1445-ACED-0EA5483FCB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75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D3260-5551-DF4D-8F50-E92E035EF195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80C0E-6FC2-074C-A8E7-F7A524CA6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329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D3260-5551-DF4D-8F50-E92E035EF195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80C0E-6FC2-074C-A8E7-F7A524CA6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374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D3260-5551-DF4D-8F50-E92E035EF195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80C0E-6FC2-074C-A8E7-F7A524CA6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080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D3260-5551-DF4D-8F50-E92E035EF195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80C0E-6FC2-074C-A8E7-F7A524CA6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985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D3260-5551-DF4D-8F50-E92E035EF195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80C0E-6FC2-074C-A8E7-F7A524CA6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48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D3260-5551-DF4D-8F50-E92E035EF195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80C0E-6FC2-074C-A8E7-F7A524CA6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058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D3260-5551-DF4D-8F50-E92E035EF195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80C0E-6FC2-074C-A8E7-F7A524CA6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469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D3260-5551-DF4D-8F50-E92E035EF195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80C0E-6FC2-074C-A8E7-F7A524CA6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289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CD3260-5551-DF4D-8F50-E92E035EF195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880C0E-6FC2-074C-A8E7-F7A524CA6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373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7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hyperlink" Target="mailto:Vparlove@uwm.co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WDT@uwm.com" TargetMode="Externa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ign on a lush green field&#10;&#10;Description automatically generated">
            <a:extLst>
              <a:ext uri="{FF2B5EF4-FFF2-40B4-BE49-F238E27FC236}">
                <a16:creationId xmlns:a16="http://schemas.microsoft.com/office/drawing/2014/main" id="{3088ED4F-2125-BA43-8178-D93C548A71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2" t="3867" b="4306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F0E2377-3153-DE4C-80F4-F96F45AE67F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15985">
              <a:alpha val="9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hape 503">
            <a:extLst>
              <a:ext uri="{FF2B5EF4-FFF2-40B4-BE49-F238E27FC236}">
                <a16:creationId xmlns:a16="http://schemas.microsoft.com/office/drawing/2014/main" id="{7D65D678-8E2B-5B4A-9551-406D7DD147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623290"/>
            <a:ext cx="12192000" cy="161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9" rIns="45719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4000" b="1" spc="100" dirty="0" smtClean="0">
                <a:solidFill>
                  <a:schemeClr val="bg1"/>
                </a:solidFill>
                <a:latin typeface="Futura Medium" panose="020B0602020204020303" pitchFamily="34" charset="-79"/>
                <a:ea typeface="Futura LT Pro Book" charset="0"/>
                <a:cs typeface="Futura Medium" panose="020B0602020204020303" pitchFamily="34" charset="-79"/>
                <a:sym typeface="Futura"/>
              </a:rPr>
              <a:t>Residential </a:t>
            </a:r>
            <a:r>
              <a:rPr lang="en-US" altLang="en-US" sz="4000" b="1" spc="100" dirty="0" smtClean="0">
                <a:solidFill>
                  <a:schemeClr val="bg1"/>
                </a:solidFill>
                <a:latin typeface="Futura Medium" panose="020B0602020204020303" pitchFamily="34" charset="-79"/>
                <a:ea typeface="Futura LT Pro Book" charset="0"/>
                <a:cs typeface="Futura Medium" panose="020B0602020204020303" pitchFamily="34" charset="-79"/>
                <a:sym typeface="Futura"/>
              </a:rPr>
              <a:t>Lending During COVID-19</a:t>
            </a:r>
          </a:p>
          <a:p>
            <a:pPr algn="ctr" eaLnBrk="1" hangingPunct="1">
              <a:lnSpc>
                <a:spcPct val="90000"/>
              </a:lnSpc>
            </a:pPr>
            <a:endParaRPr lang="en-US" altLang="en-US" sz="4000" b="1" spc="100" dirty="0" smtClean="0">
              <a:solidFill>
                <a:schemeClr val="bg1"/>
              </a:solidFill>
              <a:latin typeface="Futura Medium" panose="020B0602020204020303" pitchFamily="34" charset="-79"/>
              <a:ea typeface="Futura LT Pro Book" charset="0"/>
              <a:cs typeface="Futura Medium" panose="020B0602020204020303" pitchFamily="34" charset="-79"/>
              <a:sym typeface="Futura"/>
            </a:endParaRPr>
          </a:p>
          <a:p>
            <a:pPr algn="ctr">
              <a:lnSpc>
                <a:spcPct val="90000"/>
              </a:lnSpc>
            </a:pPr>
            <a:r>
              <a:rPr lang="en-US" altLang="en-US" sz="3000" spc="100" dirty="0" smtClean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  <a:sym typeface="Futura"/>
              </a:rPr>
              <a:t>Vince </a:t>
            </a:r>
            <a:r>
              <a:rPr lang="en-US" altLang="en-US" sz="3000" spc="100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  <a:sym typeface="Futura"/>
              </a:rPr>
              <a:t>Parlove, AVP, Wholesale Development </a:t>
            </a:r>
            <a:endParaRPr lang="en-US" altLang="en-US" sz="3000" spc="100" dirty="0" smtClean="0">
              <a:solidFill>
                <a:schemeClr val="bg1"/>
              </a:solidFill>
              <a:latin typeface="Futura Medium" panose="020B0602020204020303" pitchFamily="34" charset="-79"/>
              <a:cs typeface="Futura Medium" panose="020B0602020204020303" pitchFamily="34" charset="-79"/>
              <a:sym typeface="Futura"/>
            </a:endParaRPr>
          </a:p>
        </p:txBody>
      </p:sp>
      <p:pic>
        <p:nvPicPr>
          <p:cNvPr id="3" name="Picture 2" descr="A drawing of a face&#10;&#10;Description automatically generated">
            <a:extLst>
              <a:ext uri="{FF2B5EF4-FFF2-40B4-BE49-F238E27FC236}">
                <a16:creationId xmlns:a16="http://schemas.microsoft.com/office/drawing/2014/main" id="{5B3BC884-C428-F04A-8034-6B9BB34F13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1087" y="1839546"/>
            <a:ext cx="2544417" cy="1187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01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2362755" y="702284"/>
            <a:ext cx="8519251" cy="1120305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64294" tIns="32147" rIns="64294" bIns="3214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b="1" spc="100" dirty="0">
                <a:solidFill>
                  <a:schemeClr val="bg1">
                    <a:lumMod val="50000"/>
                  </a:schemeClr>
                </a:solidFill>
                <a:latin typeface="Futura" panose="020B0602020204020303" pitchFamily="34" charset="-79"/>
                <a:ea typeface="Futura LT Pro Book" charset="0"/>
                <a:cs typeface="Futura" panose="020B0602020204020303" pitchFamily="34" charset="-79"/>
                <a:sym typeface="Avenir LT Std 45 Book" charset="0"/>
              </a:rPr>
              <a:t>Opening Up Your Own Independent Mortgage Broker Shop</a:t>
            </a:r>
            <a:endParaRPr lang="en-US" altLang="en-US" sz="3600" b="1" spc="100" dirty="0">
              <a:solidFill>
                <a:schemeClr val="bg1">
                  <a:lumMod val="50000"/>
                </a:schemeClr>
              </a:solidFill>
              <a:latin typeface="Futura" panose="020B0602020204020303" pitchFamily="34" charset="-79"/>
              <a:ea typeface="Futura LT Pro Book" charset="0"/>
              <a:cs typeface="Futura" panose="020B0602020204020303" pitchFamily="34" charset="-79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0" y="803894"/>
            <a:ext cx="1406769" cy="4800045"/>
          </a:xfrm>
          <a:prstGeom prst="rect">
            <a:avLst/>
          </a:prstGeom>
          <a:solidFill>
            <a:srgbClr val="A8D168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64294" tIns="32147" rIns="64294" bIns="3214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42915" fontAlgn="base">
              <a:spcBef>
                <a:spcPct val="0"/>
              </a:spcBef>
              <a:spcAft>
                <a:spcPct val="0"/>
              </a:spcAft>
            </a:pPr>
            <a:endParaRPr lang="en-US" sz="2953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B19E6496-D4DD-3D4D-A20B-DF8B9A435B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4631" y="6046136"/>
            <a:ext cx="1140883" cy="380294"/>
          </a:xfrm>
          <a:prstGeom prst="rect">
            <a:avLst/>
          </a:prstGeom>
        </p:spPr>
      </p:pic>
      <p:sp>
        <p:nvSpPr>
          <p:cNvPr id="4" name="Flowchart: Process 3"/>
          <p:cNvSpPr/>
          <p:nvPr/>
        </p:nvSpPr>
        <p:spPr>
          <a:xfrm>
            <a:off x="1556046" y="2484941"/>
            <a:ext cx="1881351" cy="1207383"/>
          </a:xfrm>
          <a:prstGeom prst="flowChartProcess">
            <a:avLst/>
          </a:prstGeom>
          <a:solidFill>
            <a:srgbClr val="215985"/>
          </a:solidFill>
          <a:ln>
            <a:solidFill>
              <a:srgbClr val="215985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Decide to become an Independent Mortgage Broker (IMB)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578307" y="2981412"/>
            <a:ext cx="739050" cy="5475"/>
          </a:xfrm>
          <a:prstGeom prst="straightConnector1">
            <a:avLst/>
          </a:prstGeom>
          <a:ln w="38100">
            <a:solidFill>
              <a:srgbClr val="215985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Flowchart: Process 11"/>
          <p:cNvSpPr/>
          <p:nvPr/>
        </p:nvSpPr>
        <p:spPr>
          <a:xfrm>
            <a:off x="4458267" y="2484941"/>
            <a:ext cx="1957671" cy="1422834"/>
          </a:xfrm>
          <a:prstGeom prst="flowChartProcess">
            <a:avLst/>
          </a:prstGeom>
          <a:solidFill>
            <a:srgbClr val="215985"/>
          </a:solidFill>
          <a:ln>
            <a:solidFill>
              <a:srgbClr val="215985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Create a business entity, EIN and business bank account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Flowchart: Process 13"/>
          <p:cNvSpPr/>
          <p:nvPr/>
        </p:nvSpPr>
        <p:spPr>
          <a:xfrm>
            <a:off x="7453860" y="2504474"/>
            <a:ext cx="2039110" cy="1635646"/>
          </a:xfrm>
          <a:prstGeom prst="flowChartProcess">
            <a:avLst/>
          </a:prstGeom>
          <a:solidFill>
            <a:srgbClr val="215985"/>
          </a:solidFill>
          <a:ln>
            <a:solidFill>
              <a:srgbClr val="215985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 smtClean="0"/>
              <a:t>State Licensing</a:t>
            </a:r>
          </a:p>
          <a:p>
            <a:pPr algn="ctr"/>
            <a:r>
              <a:rPr lang="en-US" dirty="0" smtClean="0"/>
              <a:t>-MU1 Filing</a:t>
            </a:r>
          </a:p>
          <a:p>
            <a:pPr algn="ctr"/>
            <a:r>
              <a:rPr lang="en-US" dirty="0" smtClean="0"/>
              <a:t>-Satisfy Conditions</a:t>
            </a:r>
          </a:p>
          <a:p>
            <a:pPr algn="ctr"/>
            <a:r>
              <a:rPr lang="en-US" dirty="0" smtClean="0"/>
              <a:t>-Submit package to state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6519874" y="2986887"/>
            <a:ext cx="830050" cy="0"/>
          </a:xfrm>
          <a:prstGeom prst="straightConnector1">
            <a:avLst/>
          </a:prstGeom>
          <a:ln w="38100">
            <a:solidFill>
              <a:srgbClr val="215985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9564581" y="3012584"/>
            <a:ext cx="830050" cy="0"/>
          </a:xfrm>
          <a:prstGeom prst="straightConnector1">
            <a:avLst/>
          </a:prstGeom>
          <a:ln w="38100">
            <a:solidFill>
              <a:srgbClr val="215985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Flowchart: Process 18"/>
          <p:cNvSpPr/>
          <p:nvPr/>
        </p:nvSpPr>
        <p:spPr>
          <a:xfrm>
            <a:off x="10503789" y="2760925"/>
            <a:ext cx="1452859" cy="1122744"/>
          </a:xfrm>
          <a:prstGeom prst="flowChartProcess">
            <a:avLst/>
          </a:prstGeom>
          <a:solidFill>
            <a:srgbClr val="215985"/>
          </a:solidFill>
          <a:ln>
            <a:solidFill>
              <a:srgbClr val="215985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Wait for state approval</a:t>
            </a:r>
          </a:p>
          <a:p>
            <a:pPr algn="ctr"/>
            <a:r>
              <a:rPr lang="en-US" dirty="0" smtClean="0"/>
              <a:t>~30-60 days</a:t>
            </a:r>
          </a:p>
        </p:txBody>
      </p:sp>
      <p:sp>
        <p:nvSpPr>
          <p:cNvPr id="23" name="Flowchart: Process 22"/>
          <p:cNvSpPr/>
          <p:nvPr/>
        </p:nvSpPr>
        <p:spPr>
          <a:xfrm>
            <a:off x="9653286" y="4789078"/>
            <a:ext cx="2303913" cy="1122744"/>
          </a:xfrm>
          <a:prstGeom prst="flowChartProcess">
            <a:avLst/>
          </a:prstGeom>
          <a:solidFill>
            <a:srgbClr val="215985"/>
          </a:solidFill>
          <a:ln>
            <a:solidFill>
              <a:srgbClr val="215985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Set up vendors while waiting for approval: LOS, Credit, Compliance</a:t>
            </a:r>
          </a:p>
        </p:txBody>
      </p:sp>
      <p:cxnSp>
        <p:nvCxnSpPr>
          <p:cNvPr id="25" name="Elbow Connector 24"/>
          <p:cNvCxnSpPr/>
          <p:nvPr/>
        </p:nvCxnSpPr>
        <p:spPr>
          <a:xfrm rot="5400000">
            <a:off x="10651386" y="4128890"/>
            <a:ext cx="626775" cy="424977"/>
          </a:xfrm>
          <a:prstGeom prst="bentConnector3">
            <a:avLst/>
          </a:prstGeom>
          <a:ln w="38100">
            <a:solidFill>
              <a:srgbClr val="215985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8773610" y="5323767"/>
            <a:ext cx="719361" cy="0"/>
          </a:xfrm>
          <a:prstGeom prst="straightConnector1">
            <a:avLst/>
          </a:prstGeom>
          <a:ln w="38100">
            <a:solidFill>
              <a:srgbClr val="215985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0" name="Flowchart: Process 29"/>
          <p:cNvSpPr/>
          <p:nvPr/>
        </p:nvSpPr>
        <p:spPr>
          <a:xfrm>
            <a:off x="7160436" y="4789078"/>
            <a:ext cx="1452859" cy="1122744"/>
          </a:xfrm>
          <a:prstGeom prst="flowChartProcess">
            <a:avLst/>
          </a:prstGeom>
          <a:solidFill>
            <a:srgbClr val="215985"/>
          </a:solidFill>
          <a:ln>
            <a:solidFill>
              <a:srgbClr val="215985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Approved by state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 flipH="1">
            <a:off x="6262701" y="5313534"/>
            <a:ext cx="719361" cy="0"/>
          </a:xfrm>
          <a:prstGeom prst="straightConnector1">
            <a:avLst/>
          </a:prstGeom>
          <a:ln w="38100">
            <a:solidFill>
              <a:srgbClr val="215985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2" name="Flowchart: Process 31"/>
          <p:cNvSpPr/>
          <p:nvPr/>
        </p:nvSpPr>
        <p:spPr>
          <a:xfrm>
            <a:off x="4667586" y="4752162"/>
            <a:ext cx="1452859" cy="1122744"/>
          </a:xfrm>
          <a:prstGeom prst="flowChartProcess">
            <a:avLst/>
          </a:prstGeom>
          <a:solidFill>
            <a:srgbClr val="215985"/>
          </a:solidFill>
          <a:ln>
            <a:solidFill>
              <a:srgbClr val="215985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Set up with wholesale investors</a:t>
            </a:r>
          </a:p>
        </p:txBody>
      </p:sp>
      <p:sp>
        <p:nvSpPr>
          <p:cNvPr id="33" name="Flowchart: Process 32"/>
          <p:cNvSpPr/>
          <p:nvPr/>
        </p:nvSpPr>
        <p:spPr>
          <a:xfrm>
            <a:off x="1610820" y="4789078"/>
            <a:ext cx="1826577" cy="1122744"/>
          </a:xfrm>
          <a:prstGeom prst="flowChartProcess">
            <a:avLst/>
          </a:prstGeom>
          <a:solidFill>
            <a:srgbClr val="215985"/>
          </a:solidFill>
          <a:ln>
            <a:solidFill>
              <a:srgbClr val="215985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Start originating</a:t>
            </a:r>
          </a:p>
          <a:p>
            <a:pPr algn="ctr"/>
            <a:r>
              <a:rPr lang="en-US" dirty="0" smtClean="0"/>
              <a:t>$$$$$</a:t>
            </a:r>
          </a:p>
        </p:txBody>
      </p:sp>
      <p:cxnSp>
        <p:nvCxnSpPr>
          <p:cNvPr id="34" name="Straight Arrow Connector 33"/>
          <p:cNvCxnSpPr/>
          <p:nvPr/>
        </p:nvCxnSpPr>
        <p:spPr>
          <a:xfrm flipH="1">
            <a:off x="3738906" y="5313534"/>
            <a:ext cx="719361" cy="0"/>
          </a:xfrm>
          <a:prstGeom prst="straightConnector1">
            <a:avLst/>
          </a:prstGeom>
          <a:ln w="38100">
            <a:solidFill>
              <a:srgbClr val="215985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 bwMode="auto">
          <a:xfrm>
            <a:off x="-1656" y="810603"/>
            <a:ext cx="1406769" cy="4800045"/>
          </a:xfrm>
          <a:prstGeom prst="rect">
            <a:avLst/>
          </a:prstGeom>
          <a:solidFill>
            <a:srgbClr val="215985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64294" tIns="32147" rIns="64294" bIns="3214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42915" fontAlgn="base">
              <a:spcBef>
                <a:spcPct val="0"/>
              </a:spcBef>
              <a:spcAft>
                <a:spcPct val="0"/>
              </a:spcAft>
            </a:pPr>
            <a:endParaRPr lang="en-US" sz="2953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7046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 descr="A group of people around each other&#10;&#10;Description automatically generated">
            <a:extLst>
              <a:ext uri="{FF2B5EF4-FFF2-40B4-BE49-F238E27FC236}">
                <a16:creationId xmlns:a16="http://schemas.microsoft.com/office/drawing/2014/main" id="{4DEC8F40-9B4B-E746-BE9B-E785EEA4BB56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75" r="19497" b="31183"/>
          <a:stretch/>
        </p:blipFill>
        <p:spPr>
          <a:xfrm>
            <a:off x="0" y="1"/>
            <a:ext cx="12192000" cy="4344192"/>
          </a:xfrm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90AABEDF-2B0C-9549-A390-056C5BE59609}"/>
              </a:ext>
            </a:extLst>
          </p:cNvPr>
          <p:cNvSpPr/>
          <p:nvPr/>
        </p:nvSpPr>
        <p:spPr>
          <a:xfrm>
            <a:off x="0" y="-179390"/>
            <a:ext cx="12192000" cy="4297363"/>
          </a:xfrm>
          <a:prstGeom prst="rect">
            <a:avLst/>
          </a:prstGeom>
          <a:solidFill>
            <a:srgbClr val="215985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8704BBAF-C681-F042-A6E5-8922DD178DDD}"/>
              </a:ext>
            </a:extLst>
          </p:cNvPr>
          <p:cNvSpPr txBox="1"/>
          <p:nvPr/>
        </p:nvSpPr>
        <p:spPr>
          <a:xfrm>
            <a:off x="1186813" y="2977355"/>
            <a:ext cx="8721116" cy="9112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>
              <a:lnSpc>
                <a:spcPct val="90000"/>
              </a:lnSpc>
              <a:spcBef>
                <a:spcPts val="1000"/>
              </a:spcBef>
              <a:defRPr sz="9600" b="1" spc="-200">
                <a:solidFill>
                  <a:schemeClr val="bg1"/>
                </a:solidFill>
                <a:latin typeface="Bebas Neue" panose="020B0606020202050201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4000" spc="100" dirty="0" smtClean="0">
                <a:latin typeface="Futura Medium" panose="020B0602020204020303" pitchFamily="34" charset="-79"/>
                <a:ea typeface="Roboto" panose="02000000000000000000" pitchFamily="2" charset="0"/>
                <a:cs typeface="Futura Medium" panose="020B0602020204020303" pitchFamily="34" charset="-79"/>
              </a:rPr>
              <a:t>QUESTIONS?</a:t>
            </a:r>
            <a:endParaRPr lang="en-US" sz="4000" spc="100" dirty="0">
              <a:latin typeface="Futura Medium" panose="020B0602020204020303" pitchFamily="34" charset="-79"/>
              <a:ea typeface="Roboto" panose="02000000000000000000" pitchFamily="2" charset="0"/>
              <a:cs typeface="Futura Medium" panose="020B0602020204020303" pitchFamily="34" charset="-79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6AEA2FDD-F1B4-1A4F-AC6E-5977F0528051}"/>
              </a:ext>
            </a:extLst>
          </p:cNvPr>
          <p:cNvSpPr/>
          <p:nvPr/>
        </p:nvSpPr>
        <p:spPr>
          <a:xfrm>
            <a:off x="0" y="3891754"/>
            <a:ext cx="12192000" cy="452438"/>
          </a:xfrm>
          <a:prstGeom prst="rect">
            <a:avLst/>
          </a:prstGeom>
          <a:solidFill>
            <a:srgbClr val="A8D1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904F8BDF-D030-C940-9871-1DE1EE5489B7}"/>
              </a:ext>
            </a:extLst>
          </p:cNvPr>
          <p:cNvSpPr/>
          <p:nvPr/>
        </p:nvSpPr>
        <p:spPr>
          <a:xfrm>
            <a:off x="1186813" y="4523584"/>
            <a:ext cx="6767512" cy="104775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600"/>
              </a:spcBef>
              <a:buClr>
                <a:srgbClr val="E24848"/>
              </a:buClr>
              <a:defRPr/>
            </a:pPr>
            <a:r>
              <a:rPr lang="en-US" sz="1400" b="1" noProof="1">
                <a:solidFill>
                  <a:srgbClr val="215985"/>
                </a:solidFill>
                <a:latin typeface="Helvetica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Vince Parlove, AVP, Wholesale </a:t>
            </a:r>
            <a:r>
              <a:rPr lang="en-US" sz="1400" b="1" noProof="1" smtClean="0">
                <a:solidFill>
                  <a:srgbClr val="215985"/>
                </a:solidFill>
                <a:latin typeface="Helvetica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Development</a:t>
            </a:r>
          </a:p>
          <a:p>
            <a:pPr>
              <a:spcBef>
                <a:spcPts val="600"/>
              </a:spcBef>
              <a:buClr>
                <a:srgbClr val="E24848"/>
              </a:buClr>
              <a:defRPr/>
            </a:pPr>
            <a:r>
              <a:rPr lang="en-US" sz="1400" noProof="1" smtClean="0">
                <a:solidFill>
                  <a:srgbClr val="215985"/>
                </a:solidFill>
                <a:latin typeface="Helvetica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p </a:t>
            </a:r>
            <a:r>
              <a:rPr lang="en-US" sz="1400" noProof="1">
                <a:solidFill>
                  <a:srgbClr val="215985"/>
                </a:solidFill>
                <a:latin typeface="Helvetica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248.833.4811  m 248.943.3709 </a:t>
            </a:r>
            <a:br>
              <a:rPr lang="en-US" sz="1400" noProof="1">
                <a:solidFill>
                  <a:srgbClr val="215985"/>
                </a:solidFill>
                <a:latin typeface="Helvetica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en-US" sz="1400" noProof="1">
                <a:solidFill>
                  <a:srgbClr val="215985"/>
                </a:solidFill>
                <a:latin typeface="Helvetica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Email: </a:t>
            </a:r>
            <a:r>
              <a:rPr lang="en-US" sz="1400" noProof="1" smtClean="0">
                <a:solidFill>
                  <a:srgbClr val="215985"/>
                </a:solidFill>
                <a:latin typeface="Helvetica" pitchFamily="2" charset="0"/>
                <a:ea typeface="Open Sans Light" panose="020B0306030504020204" pitchFamily="34" charset="0"/>
                <a:cs typeface="Open Sans Light" panose="020B0306030504020204" pitchFamily="34" charset="0"/>
                <a:hlinkClick r:id="rId4"/>
              </a:rPr>
              <a:t>Vparlove@uwm.com</a:t>
            </a:r>
            <a:r>
              <a:rPr lang="en-US" sz="1400" noProof="1" smtClean="0">
                <a:solidFill>
                  <a:srgbClr val="215985"/>
                </a:solidFill>
                <a:latin typeface="Helvetica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endParaRPr lang="en-US" sz="1400" noProof="1">
              <a:solidFill>
                <a:srgbClr val="215985"/>
              </a:solidFill>
              <a:latin typeface="Helvetica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092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2243052" y="1120331"/>
            <a:ext cx="7879079" cy="1120305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64294" tIns="32147" rIns="64294" bIns="3214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en-US" sz="4500" b="1" spc="100" dirty="0">
                <a:solidFill>
                  <a:schemeClr val="bg1">
                    <a:lumMod val="50000"/>
                  </a:schemeClr>
                </a:solidFill>
                <a:latin typeface="Futura" panose="020B0602020204020303" pitchFamily="34" charset="-79"/>
                <a:ea typeface="Futura LT Pro Book" charset="0"/>
                <a:cs typeface="Futura" panose="020B0602020204020303" pitchFamily="34" charset="-79"/>
              </a:rPr>
              <a:t>Who is UWM?</a:t>
            </a:r>
          </a:p>
        </p:txBody>
      </p:sp>
      <p:sp>
        <p:nvSpPr>
          <p:cNvPr id="116739" name="Content Placeholder 3"/>
          <p:cNvSpPr>
            <a:spLocks noGrp="1"/>
          </p:cNvSpPr>
          <p:nvPr>
            <p:ph sz="quarter" idx="11"/>
          </p:nvPr>
        </p:nvSpPr>
        <p:spPr bwMode="auto">
          <a:xfrm>
            <a:off x="2243052" y="2228777"/>
            <a:ext cx="6547028" cy="209910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4294" tIns="32147" rIns="64294" bIns="32147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en-US" sz="20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  <a:ea typeface="MS PGothic" panose="020B0600070205080204" pitchFamily="34" charset="-128"/>
                <a:cs typeface="ヒラギノ角ゴ ProN W3"/>
              </a:rPr>
              <a:t># 1 Wholesale lender for 5 years in a </a:t>
            </a:r>
            <a:r>
              <a:rPr lang="en-US" altLang="en-US" sz="20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  <a:ea typeface="MS PGothic" panose="020B0600070205080204" pitchFamily="34" charset="-128"/>
                <a:cs typeface="ヒラギノ角ゴ ProN W3"/>
              </a:rPr>
              <a:t>row</a:t>
            </a:r>
          </a:p>
          <a:p>
            <a:pPr marL="0" indent="0">
              <a:buNone/>
            </a:pPr>
            <a:endParaRPr lang="en-US" altLang="en-US" sz="2000" b="0" dirty="0">
              <a:solidFill>
                <a:schemeClr val="tx1">
                  <a:lumMod val="50000"/>
                  <a:lumOff val="50000"/>
                </a:schemeClr>
              </a:solidFill>
              <a:latin typeface="Helvetica" pitchFamily="2" charset="0"/>
              <a:ea typeface="MS PGothic" panose="020B0600070205080204" pitchFamily="34" charset="-128"/>
              <a:cs typeface="ヒラギノ角ゴ ProN W3"/>
            </a:endParaRPr>
          </a:p>
          <a:p>
            <a:r>
              <a:rPr lang="en-US" altLang="en-US" sz="20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  <a:ea typeface="MS PGothic" panose="020B0600070205080204" pitchFamily="34" charset="-128"/>
                <a:cs typeface="ヒラギノ角ゴ ProN W3"/>
              </a:rPr>
              <a:t>2019 </a:t>
            </a:r>
            <a:r>
              <a:rPr lang="en-US" altLang="en-US" sz="20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  <a:ea typeface="MS PGothic" panose="020B0600070205080204" pitchFamily="34" charset="-128"/>
                <a:cs typeface="ヒラギノ角ゴ ProN W3"/>
              </a:rPr>
              <a:t>108 Billion in Residential Origination</a:t>
            </a:r>
          </a:p>
          <a:p>
            <a:pPr marL="0" indent="0">
              <a:buNone/>
            </a:pPr>
            <a:endParaRPr lang="en-US" altLang="en-US" sz="2000" b="0" dirty="0">
              <a:solidFill>
                <a:schemeClr val="tx1">
                  <a:lumMod val="50000"/>
                  <a:lumOff val="50000"/>
                </a:schemeClr>
              </a:solidFill>
              <a:latin typeface="Helvetica" pitchFamily="2" charset="0"/>
              <a:ea typeface="MS PGothic" panose="020B0600070205080204" pitchFamily="34" charset="-128"/>
              <a:cs typeface="ヒラギノ角ゴ ProN W3"/>
            </a:endParaRPr>
          </a:p>
          <a:p>
            <a:r>
              <a:rPr lang="en-US" altLang="en-US" sz="20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  <a:ea typeface="MS PGothic" panose="020B0600070205080204" pitchFamily="34" charset="-128"/>
                <a:cs typeface="ヒラギノ角ゴ ProN W3"/>
              </a:rPr>
              <a:t>2020 Projected 150 </a:t>
            </a:r>
            <a:r>
              <a:rPr lang="en-US" altLang="en-US" sz="20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  <a:ea typeface="MS PGothic" panose="020B0600070205080204" pitchFamily="34" charset="-128"/>
                <a:cs typeface="ヒラギノ角ゴ ProN W3"/>
              </a:rPr>
              <a:t>Billion in Residential </a:t>
            </a:r>
            <a:r>
              <a:rPr lang="en-US" altLang="en-US" sz="20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  <a:ea typeface="MS PGothic" panose="020B0600070205080204" pitchFamily="34" charset="-128"/>
                <a:cs typeface="ヒラギノ角ゴ ProN W3"/>
              </a:rPr>
              <a:t>Origination</a:t>
            </a:r>
          </a:p>
          <a:p>
            <a:pPr marL="0" indent="0">
              <a:buNone/>
            </a:pPr>
            <a:endParaRPr lang="en-US" altLang="en-US" sz="2000" b="0" dirty="0">
              <a:solidFill>
                <a:schemeClr val="tx1">
                  <a:lumMod val="50000"/>
                  <a:lumOff val="50000"/>
                </a:schemeClr>
              </a:solidFill>
              <a:latin typeface="Helvetica" pitchFamily="2" charset="0"/>
              <a:ea typeface="MS PGothic" panose="020B0600070205080204" pitchFamily="34" charset="-128"/>
              <a:cs typeface="ヒラギノ角ゴ ProN W3"/>
            </a:endParaRPr>
          </a:p>
          <a:p>
            <a:pPr marL="0" indent="0">
              <a:buNone/>
            </a:pPr>
            <a:endParaRPr lang="en-US" altLang="en-US" sz="2000" b="0" dirty="0">
              <a:solidFill>
                <a:schemeClr val="tx1">
                  <a:lumMod val="50000"/>
                  <a:lumOff val="50000"/>
                </a:schemeClr>
              </a:solidFill>
              <a:latin typeface="Helvetica" pitchFamily="2" charset="0"/>
              <a:ea typeface="MS PGothic" panose="020B0600070205080204" pitchFamily="34" charset="-128"/>
              <a:cs typeface="ヒラギノ角ゴ ProN W3"/>
            </a:endParaRPr>
          </a:p>
          <a:p>
            <a:pPr marL="0" indent="0">
              <a:buNone/>
            </a:pPr>
            <a:endParaRPr lang="en-US" altLang="en-US" sz="2000" b="0" dirty="0" smtClean="0">
              <a:solidFill>
                <a:schemeClr val="tx1">
                  <a:lumMod val="50000"/>
                  <a:lumOff val="50000"/>
                </a:schemeClr>
              </a:solidFill>
              <a:latin typeface="Helvetica" pitchFamily="2" charset="0"/>
              <a:ea typeface="MS PGothic" panose="020B0600070205080204" pitchFamily="34" charset="-128"/>
              <a:cs typeface="HelveticaNeueLT Pro 55 Roman" panose="020B0604020202020204" pitchFamily="34" charset="0"/>
            </a:endParaRPr>
          </a:p>
          <a:p>
            <a:pPr marL="0" indent="0">
              <a:buNone/>
            </a:pPr>
            <a:endParaRPr lang="en-US" altLang="en-US" sz="2000" b="0" dirty="0">
              <a:solidFill>
                <a:schemeClr val="tx1">
                  <a:lumMod val="50000"/>
                  <a:lumOff val="50000"/>
                </a:schemeClr>
              </a:solidFill>
              <a:latin typeface="Helvetica" pitchFamily="2" charset="0"/>
              <a:ea typeface="MS PGothic" panose="020B0600070205080204" pitchFamily="34" charset="-128"/>
              <a:cs typeface="HelveticaNeueLT Pro 55 Roman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0" y="803894"/>
            <a:ext cx="1406769" cy="4800045"/>
          </a:xfrm>
          <a:prstGeom prst="rect">
            <a:avLst/>
          </a:prstGeom>
          <a:solidFill>
            <a:srgbClr val="215985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64294" tIns="32147" rIns="64294" bIns="3214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42915" fontAlgn="base">
              <a:spcBef>
                <a:spcPct val="0"/>
              </a:spcBef>
              <a:spcAft>
                <a:spcPct val="0"/>
              </a:spcAft>
            </a:pPr>
            <a:endParaRPr lang="en-US" sz="2953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5700C595-401F-C941-B9BD-C8195283A0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4631" y="6046136"/>
            <a:ext cx="1140883" cy="380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5889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1832171" y="1026849"/>
            <a:ext cx="7879079" cy="871619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64294" tIns="32147" rIns="64294" bIns="3214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en-US" sz="3600" b="1" spc="100" dirty="0" smtClean="0">
                <a:solidFill>
                  <a:schemeClr val="bg1">
                    <a:lumMod val="50000"/>
                  </a:schemeClr>
                </a:solidFill>
                <a:latin typeface="Futura" panose="020B0602020204020303" pitchFamily="34" charset="-79"/>
                <a:ea typeface="Futura LT Pro Book" charset="0"/>
                <a:cs typeface="Futura" panose="020B0602020204020303" pitchFamily="34" charset="-79"/>
              </a:rPr>
              <a:t>Benefit </a:t>
            </a:r>
            <a:r>
              <a:rPr lang="en-US" altLang="en-US" sz="3600" b="1" spc="100" dirty="0">
                <a:solidFill>
                  <a:schemeClr val="bg1">
                    <a:lumMod val="50000"/>
                  </a:schemeClr>
                </a:solidFill>
                <a:latin typeface="Futura" panose="020B0602020204020303" pitchFamily="34" charset="-79"/>
                <a:ea typeface="Futura LT Pro Book" charset="0"/>
                <a:cs typeface="Futura" panose="020B0602020204020303" pitchFamily="34" charset="-79"/>
              </a:rPr>
              <a:t>of Independent Mortgage Broker</a:t>
            </a:r>
          </a:p>
          <a:p>
            <a:pPr algn="ctr"/>
            <a:endParaRPr lang="en-US" altLang="en-US" sz="3600" b="1" spc="100" dirty="0">
              <a:solidFill>
                <a:schemeClr val="bg1">
                  <a:lumMod val="50000"/>
                </a:schemeClr>
              </a:solidFill>
              <a:latin typeface="Futura" panose="020B0602020204020303" pitchFamily="34" charset="-79"/>
              <a:ea typeface="Futura LT Pro Book" charset="0"/>
              <a:cs typeface="Futura" panose="020B0602020204020303" pitchFamily="34" charset="-79"/>
            </a:endParaRPr>
          </a:p>
        </p:txBody>
      </p:sp>
      <p:sp>
        <p:nvSpPr>
          <p:cNvPr id="116739" name="Content Placeholder 3"/>
          <p:cNvSpPr>
            <a:spLocks noGrp="1"/>
          </p:cNvSpPr>
          <p:nvPr>
            <p:ph sz="quarter" idx="11"/>
          </p:nvPr>
        </p:nvSpPr>
        <p:spPr bwMode="auto">
          <a:xfrm>
            <a:off x="2106417" y="2243739"/>
            <a:ext cx="8009856" cy="3360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4294" tIns="32147" rIns="64294" bIns="32147" numCol="1" rtlCol="0" anchor="t" anchorCtr="0" compatLnSpc="1">
            <a:prstTxWarp prst="textNoShape">
              <a:avLst/>
            </a:prstTxWarp>
            <a:normAutofit lnSpcReduction="10000"/>
          </a:bodyPr>
          <a:lstStyle/>
          <a:p>
            <a:r>
              <a:rPr lang="en-US" altLang="en-US" sz="19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  <a:ea typeface="MS PGothic" panose="020B0600070205080204" pitchFamily="34" charset="-128"/>
                <a:cs typeface="ヒラギノ角ゴ ProN W3"/>
              </a:rPr>
              <a:t>THE best place for a consumer to get a residential mortgage loan</a:t>
            </a:r>
          </a:p>
          <a:p>
            <a:endParaRPr lang="en-US" altLang="en-US" sz="1900" b="0" dirty="0">
              <a:solidFill>
                <a:schemeClr val="tx1">
                  <a:lumMod val="50000"/>
                  <a:lumOff val="50000"/>
                </a:schemeClr>
              </a:solidFill>
              <a:latin typeface="Helvetica" pitchFamily="2" charset="0"/>
              <a:ea typeface="MS PGothic" panose="020B0600070205080204" pitchFamily="34" charset="-128"/>
              <a:cs typeface="ヒラギノ角ゴ ProN W3"/>
            </a:endParaRPr>
          </a:p>
          <a:p>
            <a:r>
              <a:rPr lang="en-US" altLang="en-US" sz="19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  <a:ea typeface="MS PGothic" panose="020B0600070205080204" pitchFamily="34" charset="-128"/>
                <a:cs typeface="ヒラギノ角ゴ ProN W3"/>
              </a:rPr>
              <a:t>Speed</a:t>
            </a:r>
          </a:p>
          <a:p>
            <a:endParaRPr lang="en-US" altLang="en-US" sz="1900" b="0" dirty="0">
              <a:solidFill>
                <a:schemeClr val="tx1">
                  <a:lumMod val="50000"/>
                  <a:lumOff val="50000"/>
                </a:schemeClr>
              </a:solidFill>
              <a:latin typeface="Helvetica" pitchFamily="2" charset="0"/>
              <a:ea typeface="MS PGothic" panose="020B0600070205080204" pitchFamily="34" charset="-128"/>
              <a:cs typeface="ヒラギノ角ゴ ProN W3"/>
            </a:endParaRPr>
          </a:p>
          <a:p>
            <a:r>
              <a:rPr lang="en-US" altLang="en-US" sz="19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  <a:ea typeface="MS PGothic" panose="020B0600070205080204" pitchFamily="34" charset="-128"/>
                <a:cs typeface="ヒラギノ角ゴ ProN W3"/>
              </a:rPr>
              <a:t>Price</a:t>
            </a:r>
          </a:p>
          <a:p>
            <a:endParaRPr lang="en-US" altLang="en-US" sz="1900" b="0" dirty="0">
              <a:solidFill>
                <a:schemeClr val="tx1">
                  <a:lumMod val="50000"/>
                  <a:lumOff val="50000"/>
                </a:schemeClr>
              </a:solidFill>
              <a:latin typeface="Helvetica" pitchFamily="2" charset="0"/>
              <a:ea typeface="MS PGothic" panose="020B0600070205080204" pitchFamily="34" charset="-128"/>
              <a:cs typeface="ヒラギノ角ゴ ProN W3"/>
            </a:endParaRPr>
          </a:p>
          <a:p>
            <a:r>
              <a:rPr lang="en-US" altLang="en-US" sz="19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  <a:ea typeface="MS PGothic" panose="020B0600070205080204" pitchFamily="34" charset="-128"/>
                <a:cs typeface="ヒラギノ角ゴ ProN W3"/>
              </a:rPr>
              <a:t>Service</a:t>
            </a:r>
          </a:p>
          <a:p>
            <a:endParaRPr lang="en-US" altLang="en-US" sz="1900" b="0" dirty="0">
              <a:solidFill>
                <a:schemeClr val="tx1">
                  <a:lumMod val="50000"/>
                  <a:lumOff val="50000"/>
                </a:schemeClr>
              </a:solidFill>
              <a:latin typeface="Helvetica" pitchFamily="2" charset="0"/>
              <a:ea typeface="MS PGothic" panose="020B0600070205080204" pitchFamily="34" charset="-128"/>
              <a:cs typeface="ヒラギノ角ゴ ProN W3"/>
            </a:endParaRPr>
          </a:p>
          <a:p>
            <a:r>
              <a:rPr lang="en-US" altLang="en-US" sz="19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  <a:ea typeface="MS PGothic" panose="020B0600070205080204" pitchFamily="34" charset="-128"/>
                <a:cs typeface="ヒラギノ角ゴ ProN W3"/>
              </a:rPr>
              <a:t>Independent Mortgage Brokers are a part of your specific community</a:t>
            </a:r>
            <a:endParaRPr lang="en-US" altLang="en-US" sz="1900" b="0" dirty="0">
              <a:solidFill>
                <a:schemeClr val="tx1">
                  <a:lumMod val="50000"/>
                  <a:lumOff val="50000"/>
                </a:schemeClr>
              </a:solidFill>
              <a:latin typeface="Helvetica" pitchFamily="2" charset="0"/>
              <a:ea typeface="MS PGothic" panose="020B0600070205080204" pitchFamily="34" charset="-128"/>
              <a:cs typeface="ヒラギノ角ゴ ProN W3"/>
            </a:endParaRPr>
          </a:p>
          <a:p>
            <a:pPr marL="0" indent="0">
              <a:buNone/>
            </a:pPr>
            <a:endParaRPr lang="en-US" altLang="en-US" sz="2000" b="0" dirty="0" smtClean="0">
              <a:solidFill>
                <a:schemeClr val="tx1">
                  <a:lumMod val="50000"/>
                  <a:lumOff val="50000"/>
                </a:schemeClr>
              </a:solidFill>
              <a:latin typeface="Helvetica" pitchFamily="2" charset="0"/>
              <a:ea typeface="MS PGothic" panose="020B0600070205080204" pitchFamily="34" charset="-128"/>
              <a:cs typeface="HelveticaNeueLT Pro 55 Roman" panose="020B0604020202020204" pitchFamily="34" charset="0"/>
            </a:endParaRPr>
          </a:p>
          <a:p>
            <a:pPr marL="0" indent="0">
              <a:buNone/>
            </a:pPr>
            <a:endParaRPr lang="en-US" altLang="en-US" sz="2000" b="0" dirty="0">
              <a:solidFill>
                <a:schemeClr val="tx1">
                  <a:lumMod val="50000"/>
                  <a:lumOff val="50000"/>
                </a:schemeClr>
              </a:solidFill>
              <a:latin typeface="Helvetica" pitchFamily="2" charset="0"/>
              <a:ea typeface="MS PGothic" panose="020B0600070205080204" pitchFamily="34" charset="-128"/>
              <a:cs typeface="HelveticaNeueLT Pro 55 Roman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0" y="803894"/>
            <a:ext cx="1406769" cy="4800045"/>
          </a:xfrm>
          <a:prstGeom prst="rect">
            <a:avLst/>
          </a:prstGeom>
          <a:solidFill>
            <a:srgbClr val="215985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64294" tIns="32147" rIns="64294" bIns="3214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42915" fontAlgn="base">
              <a:spcBef>
                <a:spcPct val="0"/>
              </a:spcBef>
              <a:spcAft>
                <a:spcPct val="0"/>
              </a:spcAft>
            </a:pPr>
            <a:endParaRPr lang="en-US" sz="2953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5700C595-401F-C941-B9BD-C8195283A0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4631" y="6046136"/>
            <a:ext cx="1140883" cy="380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2614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1769826" y="881376"/>
            <a:ext cx="7879079" cy="871619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64294" tIns="32147" rIns="64294" bIns="3214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b="1" spc="100" dirty="0">
                <a:solidFill>
                  <a:schemeClr val="bg1">
                    <a:lumMod val="50000"/>
                  </a:schemeClr>
                </a:solidFill>
                <a:latin typeface="Futura" panose="020B0602020204020303" pitchFamily="34" charset="-79"/>
                <a:ea typeface="Futura LT Pro Book" charset="0"/>
                <a:cs typeface="Futura" panose="020B0602020204020303" pitchFamily="34" charset="-79"/>
              </a:rPr>
              <a:t>Market uncertainty—is it done?</a:t>
            </a:r>
            <a:endParaRPr lang="en-US" altLang="en-US" sz="3600" b="1" spc="100" dirty="0">
              <a:solidFill>
                <a:schemeClr val="bg1">
                  <a:lumMod val="50000"/>
                </a:schemeClr>
              </a:solidFill>
              <a:latin typeface="Futura" panose="020B0602020204020303" pitchFamily="34" charset="-79"/>
              <a:ea typeface="Futura LT Pro Book" charset="0"/>
              <a:cs typeface="Futura" panose="020B0602020204020303" pitchFamily="34" charset="-79"/>
            </a:endParaRPr>
          </a:p>
        </p:txBody>
      </p:sp>
      <p:sp>
        <p:nvSpPr>
          <p:cNvPr id="116739" name="Content Placeholder 3"/>
          <p:cNvSpPr>
            <a:spLocks noGrp="1"/>
          </p:cNvSpPr>
          <p:nvPr>
            <p:ph sz="quarter" idx="11"/>
          </p:nvPr>
        </p:nvSpPr>
        <p:spPr bwMode="auto">
          <a:xfrm>
            <a:off x="2106417" y="1880057"/>
            <a:ext cx="8009856" cy="348165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4294" tIns="32147" rIns="64294" bIns="32147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285750" lvl="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1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  <a:ea typeface="MS PGothic" panose="020B0600070205080204" pitchFamily="34" charset="-128"/>
                <a:cs typeface="ヒラギノ角ゴ ProN W3"/>
              </a:rPr>
              <a:t>Unemployment is high, but trending in the right </a:t>
            </a:r>
            <a:r>
              <a:rPr lang="en-US" sz="21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  <a:ea typeface="MS PGothic" panose="020B0600070205080204" pitchFamily="34" charset="-128"/>
                <a:cs typeface="ヒラギノ角ゴ ProN W3"/>
              </a:rPr>
              <a:t>direction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100" b="0" dirty="0" smtClean="0">
              <a:solidFill>
                <a:schemeClr val="tx1">
                  <a:lumMod val="50000"/>
                  <a:lumOff val="50000"/>
                </a:schemeClr>
              </a:solidFill>
              <a:latin typeface="Helvetica" pitchFamily="2" charset="0"/>
              <a:ea typeface="MS PGothic" panose="020B0600070205080204" pitchFamily="34" charset="-128"/>
              <a:cs typeface="ヒラギノ角ゴ ProN W3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100" b="0" dirty="0">
              <a:solidFill>
                <a:schemeClr val="tx1">
                  <a:lumMod val="50000"/>
                  <a:lumOff val="50000"/>
                </a:schemeClr>
              </a:solidFill>
              <a:latin typeface="Helvetica" pitchFamily="2" charset="0"/>
              <a:ea typeface="MS PGothic" panose="020B0600070205080204" pitchFamily="34" charset="-128"/>
              <a:cs typeface="ヒラギノ角ゴ ProN W3"/>
            </a:endParaRP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1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  <a:ea typeface="MS PGothic" panose="020B0600070205080204" pitchFamily="34" charset="-128"/>
                <a:cs typeface="ヒラギノ角ゴ ProN W3"/>
              </a:rPr>
              <a:t>Forbearance is unprecedented, but still </a:t>
            </a:r>
            <a:r>
              <a:rPr lang="en-US" sz="21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  <a:ea typeface="MS PGothic" panose="020B0600070205080204" pitchFamily="34" charset="-128"/>
                <a:cs typeface="ヒラギノ角ゴ ProN W3"/>
              </a:rPr>
              <a:t>slowing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100" b="0" dirty="0">
              <a:solidFill>
                <a:schemeClr val="tx1">
                  <a:lumMod val="50000"/>
                  <a:lumOff val="50000"/>
                </a:schemeClr>
              </a:solidFill>
              <a:latin typeface="Helvetica" pitchFamily="2" charset="0"/>
              <a:ea typeface="MS PGothic" panose="020B0600070205080204" pitchFamily="34" charset="-128"/>
              <a:cs typeface="ヒラギノ角ゴ ProN W3"/>
            </a:endParaRP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100" b="0" dirty="0" smtClean="0">
              <a:solidFill>
                <a:schemeClr val="tx1">
                  <a:lumMod val="50000"/>
                  <a:lumOff val="50000"/>
                </a:schemeClr>
              </a:solidFill>
              <a:latin typeface="Helvetica" pitchFamily="2" charset="0"/>
              <a:ea typeface="MS PGothic" panose="020B0600070205080204" pitchFamily="34" charset="-128"/>
              <a:cs typeface="ヒラギノ角ゴ ProN W3"/>
            </a:endParaRP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1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  <a:ea typeface="MS PGothic" panose="020B0600070205080204" pitchFamily="34" charset="-128"/>
                <a:cs typeface="ヒラギノ角ゴ ProN W3"/>
              </a:rPr>
              <a:t>Agencies FHFA and </a:t>
            </a:r>
            <a:r>
              <a:rPr lang="en-US" sz="21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  <a:ea typeface="MS PGothic" panose="020B0600070205080204" pitchFamily="34" charset="-128"/>
                <a:cs typeface="ヒラギノ角ゴ ProN W3"/>
              </a:rPr>
              <a:t>TFPB were all quick to move through a series of changes to offer stabilization to the market</a:t>
            </a:r>
          </a:p>
          <a:p>
            <a:pPr marL="0" indent="0">
              <a:buNone/>
            </a:pPr>
            <a:endParaRPr lang="en-US" altLang="en-US" sz="2000" b="0" dirty="0" smtClean="0">
              <a:solidFill>
                <a:schemeClr val="tx1">
                  <a:lumMod val="50000"/>
                  <a:lumOff val="50000"/>
                </a:schemeClr>
              </a:solidFill>
              <a:latin typeface="Helvetica" pitchFamily="2" charset="0"/>
              <a:ea typeface="MS PGothic" panose="020B0600070205080204" pitchFamily="34" charset="-128"/>
              <a:cs typeface="HelveticaNeueLT Pro 55 Roman" panose="020B0604020202020204" pitchFamily="34" charset="0"/>
            </a:endParaRPr>
          </a:p>
          <a:p>
            <a:pPr marL="0" indent="0">
              <a:buNone/>
            </a:pPr>
            <a:endParaRPr lang="en-US" altLang="en-US" sz="2000" b="0" dirty="0">
              <a:solidFill>
                <a:schemeClr val="tx1">
                  <a:lumMod val="50000"/>
                  <a:lumOff val="50000"/>
                </a:schemeClr>
              </a:solidFill>
              <a:latin typeface="Helvetica" pitchFamily="2" charset="0"/>
              <a:ea typeface="MS PGothic" panose="020B0600070205080204" pitchFamily="34" charset="-128"/>
              <a:cs typeface="HelveticaNeueLT Pro 55 Roman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0" y="803894"/>
            <a:ext cx="1406769" cy="4800045"/>
          </a:xfrm>
          <a:prstGeom prst="rect">
            <a:avLst/>
          </a:prstGeom>
          <a:solidFill>
            <a:srgbClr val="215985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64294" tIns="32147" rIns="64294" bIns="3214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42915" fontAlgn="base">
              <a:spcBef>
                <a:spcPct val="0"/>
              </a:spcBef>
              <a:spcAft>
                <a:spcPct val="0"/>
              </a:spcAft>
            </a:pPr>
            <a:endParaRPr lang="en-US" sz="2953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5700C595-401F-C941-B9BD-C8195283A0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4631" y="6046136"/>
            <a:ext cx="1140883" cy="380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406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1769826" y="881376"/>
            <a:ext cx="7879079" cy="871619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64294" tIns="32147" rIns="64294" bIns="3214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b="1" spc="100" dirty="0">
                <a:solidFill>
                  <a:schemeClr val="bg1">
                    <a:lumMod val="50000"/>
                  </a:schemeClr>
                </a:solidFill>
                <a:latin typeface="Futura" panose="020B0602020204020303" pitchFamily="34" charset="-79"/>
                <a:ea typeface="Futura LT Pro Book" charset="0"/>
                <a:cs typeface="Futura" panose="020B0602020204020303" pitchFamily="34" charset="-79"/>
              </a:rPr>
              <a:t>Looking </a:t>
            </a:r>
            <a:r>
              <a:rPr lang="en-US" sz="3600" b="1" spc="100" dirty="0" smtClean="0">
                <a:solidFill>
                  <a:schemeClr val="bg1">
                    <a:lumMod val="50000"/>
                  </a:schemeClr>
                </a:solidFill>
                <a:latin typeface="Futura" panose="020B0602020204020303" pitchFamily="34" charset="-79"/>
                <a:ea typeface="Futura LT Pro Book" charset="0"/>
                <a:cs typeface="Futura" panose="020B0602020204020303" pitchFamily="34" charset="-79"/>
              </a:rPr>
              <a:t>Ahead</a:t>
            </a:r>
            <a:endParaRPr lang="en-US" altLang="en-US" sz="3600" b="1" spc="100" dirty="0">
              <a:solidFill>
                <a:schemeClr val="bg1">
                  <a:lumMod val="50000"/>
                </a:schemeClr>
              </a:solidFill>
              <a:latin typeface="Futura" panose="020B0602020204020303" pitchFamily="34" charset="-79"/>
              <a:ea typeface="Futura LT Pro Book" charset="0"/>
              <a:cs typeface="Futura" panose="020B0602020204020303" pitchFamily="34" charset="-79"/>
            </a:endParaRPr>
          </a:p>
        </p:txBody>
      </p:sp>
      <p:sp>
        <p:nvSpPr>
          <p:cNvPr id="116739" name="Content Placeholder 3"/>
          <p:cNvSpPr>
            <a:spLocks noGrp="1"/>
          </p:cNvSpPr>
          <p:nvPr>
            <p:ph sz="quarter" idx="11"/>
          </p:nvPr>
        </p:nvSpPr>
        <p:spPr bwMode="auto">
          <a:xfrm>
            <a:off x="2106417" y="1880057"/>
            <a:ext cx="8009856" cy="348165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4294" tIns="32147" rIns="64294" bIns="32147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285750" lvl="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1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  <a:ea typeface="MS PGothic" panose="020B0600070205080204" pitchFamily="34" charset="-128"/>
                <a:cs typeface="ヒラギノ角ゴ ProN W3"/>
              </a:rPr>
              <a:t>Pricing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100" b="0" dirty="0">
              <a:solidFill>
                <a:schemeClr val="tx1">
                  <a:lumMod val="50000"/>
                  <a:lumOff val="50000"/>
                </a:schemeClr>
              </a:solidFill>
              <a:latin typeface="Helvetica" pitchFamily="2" charset="0"/>
              <a:ea typeface="MS PGothic" panose="020B0600070205080204" pitchFamily="34" charset="-128"/>
              <a:cs typeface="ヒラギノ角ゴ ProN W3"/>
            </a:endParaRP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1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  <a:ea typeface="MS PGothic" panose="020B0600070205080204" pitchFamily="34" charset="-128"/>
                <a:cs typeface="ヒラギノ角ゴ ProN W3"/>
              </a:rPr>
              <a:t>Products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100" b="0" dirty="0">
              <a:solidFill>
                <a:schemeClr val="tx1">
                  <a:lumMod val="50000"/>
                  <a:lumOff val="50000"/>
                </a:schemeClr>
              </a:solidFill>
              <a:latin typeface="Helvetica" pitchFamily="2" charset="0"/>
              <a:ea typeface="MS PGothic" panose="020B0600070205080204" pitchFamily="34" charset="-128"/>
              <a:cs typeface="ヒラギノ角ゴ ProN W3"/>
            </a:endParaRP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1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  <a:ea typeface="MS PGothic" panose="020B0600070205080204" pitchFamily="34" charset="-128"/>
                <a:cs typeface="ヒラギノ角ゴ ProN W3"/>
              </a:rPr>
              <a:t>Overlays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100" b="0" dirty="0">
              <a:solidFill>
                <a:schemeClr val="tx1">
                  <a:lumMod val="50000"/>
                  <a:lumOff val="50000"/>
                </a:schemeClr>
              </a:solidFill>
              <a:latin typeface="Helvetica" pitchFamily="2" charset="0"/>
              <a:ea typeface="MS PGothic" panose="020B0600070205080204" pitchFamily="34" charset="-128"/>
              <a:cs typeface="ヒラギノ角ゴ ProN W3"/>
            </a:endParaRP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1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  <a:ea typeface="MS PGothic" panose="020B0600070205080204" pitchFamily="34" charset="-128"/>
                <a:cs typeface="ヒラギノ角ゴ ProN W3"/>
              </a:rPr>
              <a:t>Compensation</a:t>
            </a:r>
          </a:p>
          <a:p>
            <a:pPr marL="0" indent="0">
              <a:buNone/>
            </a:pPr>
            <a:endParaRPr lang="en-US" altLang="en-US" sz="2000" b="0" dirty="0" smtClean="0">
              <a:solidFill>
                <a:schemeClr val="tx1">
                  <a:lumMod val="50000"/>
                  <a:lumOff val="50000"/>
                </a:schemeClr>
              </a:solidFill>
              <a:latin typeface="Helvetica" pitchFamily="2" charset="0"/>
              <a:ea typeface="MS PGothic" panose="020B0600070205080204" pitchFamily="34" charset="-128"/>
              <a:cs typeface="HelveticaNeueLT Pro 55 Roman" panose="020B0604020202020204" pitchFamily="34" charset="0"/>
            </a:endParaRPr>
          </a:p>
          <a:p>
            <a:pPr marL="0" indent="0">
              <a:buNone/>
            </a:pPr>
            <a:endParaRPr lang="en-US" altLang="en-US" sz="2000" b="0" dirty="0">
              <a:solidFill>
                <a:schemeClr val="tx1">
                  <a:lumMod val="50000"/>
                  <a:lumOff val="50000"/>
                </a:schemeClr>
              </a:solidFill>
              <a:latin typeface="Helvetica" pitchFamily="2" charset="0"/>
              <a:ea typeface="MS PGothic" panose="020B0600070205080204" pitchFamily="34" charset="-128"/>
              <a:cs typeface="HelveticaNeueLT Pro 55 Roman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0" y="803894"/>
            <a:ext cx="1406769" cy="4800045"/>
          </a:xfrm>
          <a:prstGeom prst="rect">
            <a:avLst/>
          </a:prstGeom>
          <a:solidFill>
            <a:srgbClr val="215985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64294" tIns="32147" rIns="64294" bIns="3214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42915" fontAlgn="base">
              <a:spcBef>
                <a:spcPct val="0"/>
              </a:spcBef>
              <a:spcAft>
                <a:spcPct val="0"/>
              </a:spcAft>
            </a:pPr>
            <a:endParaRPr lang="en-US" sz="2953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5700C595-401F-C941-B9BD-C8195283A0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4631" y="6046136"/>
            <a:ext cx="1140883" cy="380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1438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1769826" y="881376"/>
            <a:ext cx="7879079" cy="871619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64294" tIns="32147" rIns="64294" bIns="3214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b="1" spc="100" dirty="0">
                <a:solidFill>
                  <a:schemeClr val="bg1">
                    <a:lumMod val="50000"/>
                  </a:schemeClr>
                </a:solidFill>
                <a:latin typeface="Futura" panose="020B0602020204020303" pitchFamily="34" charset="-79"/>
                <a:ea typeface="Futura LT Pro Book" charset="0"/>
                <a:cs typeface="Futura" panose="020B0602020204020303" pitchFamily="34" charset="-79"/>
              </a:rPr>
              <a:t>Opportunity to adapt</a:t>
            </a:r>
            <a:endParaRPr lang="en-US" altLang="en-US" sz="3600" b="1" spc="100" dirty="0">
              <a:solidFill>
                <a:schemeClr val="bg1">
                  <a:lumMod val="50000"/>
                </a:schemeClr>
              </a:solidFill>
              <a:latin typeface="Futura" panose="020B0602020204020303" pitchFamily="34" charset="-79"/>
              <a:ea typeface="Futura LT Pro Book" charset="0"/>
              <a:cs typeface="Futura" panose="020B0602020204020303" pitchFamily="34" charset="-79"/>
            </a:endParaRPr>
          </a:p>
        </p:txBody>
      </p:sp>
      <p:sp>
        <p:nvSpPr>
          <p:cNvPr id="116739" name="Content Placeholder 3"/>
          <p:cNvSpPr>
            <a:spLocks noGrp="1"/>
          </p:cNvSpPr>
          <p:nvPr>
            <p:ph sz="quarter" idx="11"/>
          </p:nvPr>
        </p:nvSpPr>
        <p:spPr bwMode="auto">
          <a:xfrm>
            <a:off x="2106417" y="1880057"/>
            <a:ext cx="8009856" cy="348165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4294" tIns="32147" rIns="64294" bIns="32147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285750" lvl="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1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  <a:ea typeface="MS PGothic" panose="020B0600070205080204" pitchFamily="34" charset="-128"/>
                <a:cs typeface="ヒラギノ角ゴ ProN W3"/>
              </a:rPr>
              <a:t>Brokers have more </a:t>
            </a:r>
            <a:r>
              <a:rPr lang="en-US" sz="21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  <a:ea typeface="MS PGothic" panose="020B0600070205080204" pitchFamily="34" charset="-128"/>
                <a:cs typeface="ヒラギノ角ゴ ProN W3"/>
              </a:rPr>
              <a:t>opportunity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100" b="0" dirty="0">
              <a:solidFill>
                <a:schemeClr val="tx1">
                  <a:lumMod val="50000"/>
                  <a:lumOff val="50000"/>
                </a:schemeClr>
              </a:solidFill>
              <a:latin typeface="Helvetica" pitchFamily="2" charset="0"/>
              <a:ea typeface="MS PGothic" panose="020B0600070205080204" pitchFamily="34" charset="-128"/>
              <a:cs typeface="ヒラギノ角ゴ ProN W3"/>
            </a:endParaRP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100" b="0" dirty="0">
              <a:solidFill>
                <a:schemeClr val="tx1">
                  <a:lumMod val="50000"/>
                  <a:lumOff val="50000"/>
                </a:schemeClr>
              </a:solidFill>
              <a:latin typeface="Helvetica" pitchFamily="2" charset="0"/>
              <a:ea typeface="MS PGothic" panose="020B0600070205080204" pitchFamily="34" charset="-128"/>
              <a:cs typeface="ヒラギノ角ゴ ProN W3"/>
            </a:endParaRP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1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  <a:ea typeface="MS PGothic" panose="020B0600070205080204" pitchFamily="34" charset="-128"/>
                <a:cs typeface="ヒラギノ角ゴ ProN W3"/>
              </a:rPr>
              <a:t>Ability to adapt to market changes quickly</a:t>
            </a:r>
          </a:p>
          <a:p>
            <a:pPr marL="0" indent="0">
              <a:buNone/>
            </a:pPr>
            <a:endParaRPr lang="en-US" altLang="en-US" sz="2000" b="0" dirty="0" smtClean="0">
              <a:solidFill>
                <a:schemeClr val="tx1">
                  <a:lumMod val="50000"/>
                  <a:lumOff val="50000"/>
                </a:schemeClr>
              </a:solidFill>
              <a:latin typeface="Helvetica" pitchFamily="2" charset="0"/>
              <a:ea typeface="MS PGothic" panose="020B0600070205080204" pitchFamily="34" charset="-128"/>
              <a:cs typeface="HelveticaNeueLT Pro 55 Roman" panose="020B0604020202020204" pitchFamily="34" charset="0"/>
            </a:endParaRPr>
          </a:p>
          <a:p>
            <a:pPr marL="0" indent="0">
              <a:buNone/>
            </a:pPr>
            <a:endParaRPr lang="en-US" altLang="en-US" sz="2000" b="0" dirty="0">
              <a:solidFill>
                <a:schemeClr val="tx1">
                  <a:lumMod val="50000"/>
                  <a:lumOff val="50000"/>
                </a:schemeClr>
              </a:solidFill>
              <a:latin typeface="Helvetica" pitchFamily="2" charset="0"/>
              <a:ea typeface="MS PGothic" panose="020B0600070205080204" pitchFamily="34" charset="-128"/>
              <a:cs typeface="HelveticaNeueLT Pro 55 Roman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0" y="803894"/>
            <a:ext cx="1406769" cy="4800045"/>
          </a:xfrm>
          <a:prstGeom prst="rect">
            <a:avLst/>
          </a:prstGeom>
          <a:solidFill>
            <a:srgbClr val="215985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64294" tIns="32147" rIns="64294" bIns="3214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42915" fontAlgn="base">
              <a:spcBef>
                <a:spcPct val="0"/>
              </a:spcBef>
              <a:spcAft>
                <a:spcPct val="0"/>
              </a:spcAft>
            </a:pPr>
            <a:endParaRPr lang="en-US" sz="2953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5700C595-401F-C941-B9BD-C8195283A0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4631" y="6046136"/>
            <a:ext cx="1140883" cy="380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3843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8A6E10D-44EA-FF40-994C-50F4435D06E2}"/>
              </a:ext>
            </a:extLst>
          </p:cNvPr>
          <p:cNvSpPr/>
          <p:nvPr/>
        </p:nvSpPr>
        <p:spPr>
          <a:xfrm>
            <a:off x="0" y="0"/>
            <a:ext cx="12192000" cy="520505"/>
          </a:xfrm>
          <a:prstGeom prst="rect">
            <a:avLst/>
          </a:prstGeom>
          <a:solidFill>
            <a:srgbClr val="215985">
              <a:alpha val="9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834EEC6-8341-1646-B8C2-2FCFC5A32F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91693" y="891128"/>
            <a:ext cx="7822406" cy="359220"/>
          </a:xfrm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anchor="t">
            <a:noAutofit/>
          </a:bodyPr>
          <a:lstStyle/>
          <a:p>
            <a:pPr algn="ctr">
              <a:defRPr/>
            </a:pPr>
            <a:r>
              <a:rPr lang="en-US" sz="3600" b="1" dirty="0" smtClean="0">
                <a:solidFill>
                  <a:schemeClr val="bg1">
                    <a:lumMod val="50000"/>
                  </a:schemeClr>
                </a:solidFill>
                <a:latin typeface="Futura Medium" panose="020B0602020204020303" pitchFamily="34" charset="-79"/>
                <a:ea typeface="Futura LT Pro Book" charset="0"/>
                <a:cs typeface="Futura Medium" panose="020B0602020204020303" pitchFamily="34" charset="-79"/>
                <a:sym typeface="Avenir LT Std 45 Book" charset="0"/>
              </a:rPr>
              <a:t>OPTIONS</a:t>
            </a:r>
            <a:endParaRPr lang="en-US" sz="3600" dirty="0">
              <a:solidFill>
                <a:schemeClr val="bg1">
                  <a:lumMod val="50000"/>
                </a:schemeClr>
              </a:solidFill>
              <a:latin typeface="Futura Medium" panose="020B0602020204020303" pitchFamily="34" charset="-79"/>
              <a:cs typeface="Futura Medium" panose="020B0602020204020303" pitchFamily="34" charset="-79"/>
              <a:sym typeface="Avenir LT Std 45 Book" charset="0"/>
            </a:endParaRP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DD45BA65-BCB7-4145-B7ED-A410DA2CCF9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646339" y="3223336"/>
            <a:ext cx="8713114" cy="2157993"/>
          </a:xfrm>
        </p:spPr>
        <p:txBody>
          <a:bodyPr anchor="t">
            <a:noAutofit/>
          </a:bodyPr>
          <a:lstStyle/>
          <a:p>
            <a:pPr lvl="1" algn="ctr">
              <a:lnSpc>
                <a:spcPct val="110000"/>
              </a:lnSpc>
              <a:buNone/>
              <a:defRPr/>
            </a:pP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  <a:sym typeface="Avenir LT Std 45 Book" charset="0"/>
              </a:rPr>
              <a:t>Email 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  <a:sym typeface="Avenir LT Std 45 Book" charset="0"/>
              </a:rPr>
              <a:t>us at </a:t>
            </a:r>
          </a:p>
          <a:p>
            <a:pPr lvl="1" algn="ctr">
              <a:lnSpc>
                <a:spcPct val="110000"/>
              </a:lnSpc>
              <a:buNone/>
              <a:defRPr/>
            </a:pP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  <a:sym typeface="Avenir LT Std 45 Book" charset="0"/>
                <a:hlinkClick r:id="rId2"/>
              </a:rPr>
              <a:t>WDT@uwm.com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  <a:sym typeface="Avenir LT Std 45 Book" charset="0"/>
              </a:rPr>
              <a:t>  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Helvetica" pitchFamily="2" charset="0"/>
              <a:sym typeface="Avenir LT Std 45 Book" charset="0"/>
            </a:endParaRPr>
          </a:p>
          <a:p>
            <a:pPr lvl="1" algn="ctr">
              <a:lnSpc>
                <a:spcPct val="110000"/>
              </a:lnSpc>
              <a:buNone/>
              <a:defRPr/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  <a:sym typeface="Avenir LT Std 45 Book" charset="0"/>
              </a:rPr>
              <a:t>-or-</a:t>
            </a:r>
          </a:p>
          <a:p>
            <a:pPr lvl="1" algn="ctr">
              <a:lnSpc>
                <a:spcPct val="110000"/>
              </a:lnSpc>
              <a:buNone/>
              <a:defRPr/>
            </a:pPr>
            <a:r>
              <a:rPr lang="en-US" sz="1400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  <a:sym typeface="Avenir LT Std 45 Book" charset="0"/>
              </a:rPr>
              <a:t>Findamortgagebroker.com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  <a:sym typeface="Avenir LT Std 45 Book" charset="0"/>
              </a:rPr>
              <a:t>  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  <a:sym typeface="Avenir LT Std 45 Book" charset="0"/>
              </a:rPr>
              <a:t>will match you with a local mortgage broker who can help your client </a:t>
            </a:r>
            <a:endParaRPr lang="en-US" sz="1400" dirty="0" smtClean="0">
              <a:solidFill>
                <a:schemeClr val="tx1">
                  <a:lumMod val="50000"/>
                  <a:lumOff val="50000"/>
                </a:schemeClr>
              </a:solidFill>
              <a:latin typeface="Helvetica" pitchFamily="2" charset="0"/>
              <a:sym typeface="Avenir LT Std 45 Book" charset="0"/>
            </a:endParaRPr>
          </a:p>
          <a:p>
            <a:pPr lvl="1" algn="ctr">
              <a:lnSpc>
                <a:spcPct val="110000"/>
              </a:lnSpc>
              <a:buNone/>
              <a:defRPr/>
            </a:pPr>
            <a:endParaRPr lang="en-US" sz="1400" dirty="0" smtClean="0">
              <a:solidFill>
                <a:schemeClr val="tx1">
                  <a:lumMod val="50000"/>
                  <a:lumOff val="50000"/>
                </a:schemeClr>
              </a:solidFill>
              <a:latin typeface="Helvetica" pitchFamily="2" charset="0"/>
              <a:sym typeface="Avenir LT Std 45 Book" charset="0"/>
            </a:endParaRPr>
          </a:p>
          <a:p>
            <a:pPr lvl="1" algn="ctr">
              <a:lnSpc>
                <a:spcPct val="110000"/>
              </a:lnSpc>
              <a:buNone/>
              <a:defRPr/>
            </a:pP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  <a:sym typeface="Avenir LT Std 45 Book" charset="0"/>
              </a:rPr>
              <a:t>Once 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  <a:sym typeface="Avenir LT Std 45 Book" charset="0"/>
              </a:rPr>
              <a:t>you have your MLO license we can match you with an independent mortgage 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  <a:sym typeface="Avenir LT Std 45 Book" charset="0"/>
              </a:rPr>
              <a:t>broker</a:t>
            </a:r>
          </a:p>
          <a:p>
            <a:pPr lvl="1" algn="ctr">
              <a:lnSpc>
                <a:spcPct val="110000"/>
              </a:lnSpc>
              <a:buNone/>
              <a:defRPr/>
            </a:pP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Helvetica" pitchFamily="2" charset="0"/>
              <a:sym typeface="Avenir LT Std 45 Book" charset="0"/>
            </a:endParaRPr>
          </a:p>
          <a:p>
            <a:pPr lvl="1" algn="ctr">
              <a:lnSpc>
                <a:spcPct val="110000"/>
              </a:lnSpc>
              <a:buNone/>
              <a:defRPr/>
            </a:pPr>
            <a:endParaRPr lang="en-US" sz="1400" dirty="0" smtClean="0">
              <a:solidFill>
                <a:schemeClr val="tx1">
                  <a:lumMod val="50000"/>
                  <a:lumOff val="50000"/>
                </a:schemeClr>
              </a:solidFill>
              <a:latin typeface="Helvetica" pitchFamily="2" charset="0"/>
              <a:sym typeface="Avenir LT Std 45 Book" charset="0"/>
            </a:endParaRPr>
          </a:p>
          <a:p>
            <a:pPr lvl="1" algn="ctr">
              <a:lnSpc>
                <a:spcPct val="110000"/>
              </a:lnSpc>
              <a:buNone/>
              <a:defRPr/>
            </a:pPr>
            <a:endParaRPr lang="en-US" sz="1400" u="sng" dirty="0" smtClean="0">
              <a:solidFill>
                <a:schemeClr val="tx1">
                  <a:lumMod val="50000"/>
                  <a:lumOff val="50000"/>
                </a:schemeClr>
              </a:solidFill>
              <a:latin typeface="Helvetica" pitchFamily="2" charset="0"/>
              <a:sym typeface="Avenir LT Std 45 Book" charset="0"/>
            </a:endParaRPr>
          </a:p>
          <a:p>
            <a:pPr lvl="1" algn="ctr">
              <a:lnSpc>
                <a:spcPct val="110000"/>
              </a:lnSpc>
              <a:buNone/>
              <a:defRPr/>
            </a:pPr>
            <a:r>
              <a:rPr lang="en-US" sz="1400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  <a:sym typeface="Avenir LT Std 45 Book" charset="0"/>
              </a:rPr>
              <a:t>Beamortgagebroker.com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  <a:sym typeface="Avenir LT Std 45 Book" charset="0"/>
              </a:rPr>
              <a:t>   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  <a:sym typeface="Avenir LT Std 45 Book" charset="0"/>
              </a:rPr>
              <a:t>will help you decide if going independent is the right fit for you and guide you through the process. </a:t>
            </a:r>
          </a:p>
          <a:p>
            <a:pPr lvl="1" algn="ctr">
              <a:lnSpc>
                <a:spcPct val="110000"/>
              </a:lnSpc>
              <a:buNone/>
              <a:defRPr/>
            </a:pPr>
            <a:endParaRPr lang="en-US" sz="1400" dirty="0" smtClean="0">
              <a:solidFill>
                <a:schemeClr val="tx1">
                  <a:lumMod val="50000"/>
                  <a:lumOff val="50000"/>
                </a:schemeClr>
              </a:solidFill>
              <a:latin typeface="Helvetica" pitchFamily="2" charset="0"/>
              <a:sym typeface="Avenir LT Std 45 Book" charset="0"/>
            </a:endParaRPr>
          </a:p>
          <a:p>
            <a:pPr lvl="1" algn="ctr">
              <a:lnSpc>
                <a:spcPct val="110000"/>
              </a:lnSpc>
              <a:buNone/>
              <a:defRPr/>
            </a:pP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Helvetica" pitchFamily="2" charset="0"/>
              <a:sym typeface="Avenir LT Std 45 Book" charset="0"/>
            </a:endParaRPr>
          </a:p>
        </p:txBody>
      </p:sp>
      <p:sp>
        <p:nvSpPr>
          <p:cNvPr id="16" name="Shape 653">
            <a:extLst>
              <a:ext uri="{FF2B5EF4-FFF2-40B4-BE49-F238E27FC236}">
                <a16:creationId xmlns:a16="http://schemas.microsoft.com/office/drawing/2014/main" id="{8BF5A40F-6B82-2C44-A363-DC09B578CB4B}"/>
              </a:ext>
            </a:extLst>
          </p:cNvPr>
          <p:cNvSpPr/>
          <p:nvPr/>
        </p:nvSpPr>
        <p:spPr>
          <a:xfrm flipV="1">
            <a:off x="4549085" y="1835294"/>
            <a:ext cx="0" cy="3546035"/>
          </a:xfrm>
          <a:prstGeom prst="line">
            <a:avLst/>
          </a:prstGeom>
          <a:ln w="28575">
            <a:solidFill>
              <a:srgbClr val="DCDEE0"/>
            </a:solidFill>
            <a:miter lim="400000"/>
          </a:ln>
        </p:spPr>
        <p:txBody>
          <a:bodyPr lIns="0" tIns="0" rIns="0" bIns="0" anchor="ctr"/>
          <a:lstStyle/>
          <a:p>
            <a:pPr algn="ctr" defTabSz="303599">
              <a:defRPr sz="28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  <a:endParaRPr sz="196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BA126D02-FC4E-7F43-BE5F-665047F24E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5558" y="6046136"/>
            <a:ext cx="1140883" cy="38029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062220" y="1526551"/>
            <a:ext cx="204951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Want to get licensed as a LO but do not want to be an Independent mortgage Broker?</a:t>
            </a:r>
          </a:p>
        </p:txBody>
      </p:sp>
      <p:sp>
        <p:nvSpPr>
          <p:cNvPr id="4" name="Rectangle 3"/>
          <p:cNvSpPr/>
          <p:nvPr/>
        </p:nvSpPr>
        <p:spPr>
          <a:xfrm>
            <a:off x="1796864" y="2357178"/>
            <a:ext cx="23280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Do not want to get licensed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Shape 653">
            <a:extLst>
              <a:ext uri="{FF2B5EF4-FFF2-40B4-BE49-F238E27FC236}">
                <a16:creationId xmlns:a16="http://schemas.microsoft.com/office/drawing/2014/main" id="{8BF5A40F-6B82-2C44-A363-DC09B578CB4B}"/>
              </a:ext>
            </a:extLst>
          </p:cNvPr>
          <p:cNvSpPr/>
          <p:nvPr/>
        </p:nvSpPr>
        <p:spPr>
          <a:xfrm flipV="1">
            <a:off x="7624872" y="1835294"/>
            <a:ext cx="0" cy="3546035"/>
          </a:xfrm>
          <a:prstGeom prst="line">
            <a:avLst/>
          </a:prstGeom>
          <a:ln w="28575">
            <a:solidFill>
              <a:srgbClr val="DCDEE0"/>
            </a:solidFill>
            <a:miter lim="400000"/>
          </a:ln>
        </p:spPr>
        <p:txBody>
          <a:bodyPr lIns="0" tIns="0" rIns="0" bIns="0" anchor="ctr"/>
          <a:lstStyle/>
          <a:p>
            <a:pPr algn="ctr" defTabSz="303599">
              <a:defRPr sz="28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  <a:endParaRPr sz="196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562256" y="3156456"/>
            <a:ext cx="8797197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2" name="Text Placeholder 6"/>
          <p:cNvSpPr txBox="1">
            <a:spLocks/>
          </p:cNvSpPr>
          <p:nvPr/>
        </p:nvSpPr>
        <p:spPr>
          <a:xfrm>
            <a:off x="7535915" y="2103447"/>
            <a:ext cx="2932113" cy="9000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2400" b="0" i="0" kern="120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2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8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 3" charset="2"/>
              <a:buNone/>
              <a:tabLst/>
              <a:defRPr/>
            </a:pPr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Want to open up an independent mortgage broker shop?</a:t>
            </a:r>
          </a:p>
        </p:txBody>
      </p:sp>
    </p:spTree>
    <p:extLst>
      <p:ext uri="{BB962C8B-B14F-4D97-AF65-F5344CB8AC3E}">
        <p14:creationId xmlns:p14="http://schemas.microsoft.com/office/powerpoint/2010/main" val="18570734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2314761" y="809135"/>
            <a:ext cx="7879079" cy="1120305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64294" tIns="32147" rIns="64294" bIns="3214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en-US" sz="3600" b="1" spc="100" dirty="0">
                <a:solidFill>
                  <a:schemeClr val="bg1">
                    <a:lumMod val="50000"/>
                  </a:schemeClr>
                </a:solidFill>
                <a:latin typeface="Futura" panose="020B0602020204020303" pitchFamily="34" charset="-79"/>
                <a:ea typeface="Futura LT Pro Book" charset="0"/>
                <a:cs typeface="Futura" panose="020B0602020204020303" pitchFamily="34" charset="-79"/>
              </a:rPr>
              <a:t>Residential </a:t>
            </a:r>
            <a:r>
              <a:rPr lang="en-US" altLang="en-US" sz="3600" b="1" spc="100" dirty="0" smtClean="0">
                <a:solidFill>
                  <a:schemeClr val="bg1">
                    <a:lumMod val="50000"/>
                  </a:schemeClr>
                </a:solidFill>
                <a:latin typeface="Futura" panose="020B0602020204020303" pitchFamily="34" charset="-79"/>
                <a:ea typeface="Futura LT Pro Book" charset="0"/>
                <a:cs typeface="Futura" panose="020B0602020204020303" pitchFamily="34" charset="-79"/>
              </a:rPr>
              <a:t>Mortgage </a:t>
            </a:r>
            <a:r>
              <a:rPr lang="en-US" altLang="en-US" sz="3600" b="1" spc="100" dirty="0">
                <a:solidFill>
                  <a:schemeClr val="bg1">
                    <a:lumMod val="50000"/>
                  </a:schemeClr>
                </a:solidFill>
                <a:latin typeface="Futura" panose="020B0602020204020303" pitchFamily="34" charset="-79"/>
                <a:ea typeface="Futura LT Pro Book" charset="0"/>
                <a:cs typeface="Futura" panose="020B0602020204020303" pitchFamily="34" charset="-79"/>
              </a:rPr>
              <a:t>Licensing Requirements</a:t>
            </a:r>
          </a:p>
        </p:txBody>
      </p:sp>
      <p:sp>
        <p:nvSpPr>
          <p:cNvPr id="116739" name="Content Placeholder 3"/>
          <p:cNvSpPr>
            <a:spLocks noGrp="1"/>
          </p:cNvSpPr>
          <p:nvPr>
            <p:ph sz="quarter" idx="11"/>
          </p:nvPr>
        </p:nvSpPr>
        <p:spPr bwMode="auto">
          <a:xfrm>
            <a:off x="2106417" y="2243739"/>
            <a:ext cx="6547028" cy="3360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4294" tIns="32147" rIns="64294" bIns="32147" numCol="1" rtlCol="0" anchor="t" anchorCtr="0" compatLnSpc="1">
            <a:prstTxWarp prst="textNoShape">
              <a:avLst/>
            </a:prstTxWarp>
            <a:normAutofit fontScale="85000" lnSpcReduction="20000"/>
          </a:bodyPr>
          <a:lstStyle/>
          <a:p>
            <a:r>
              <a:rPr lang="en-US" altLang="en-US" sz="19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  <a:ea typeface="MS PGothic" panose="020B0600070205080204" pitchFamily="34" charset="-128"/>
                <a:cs typeface="ヒラギノ角ゴ ProN W3"/>
              </a:rPr>
              <a:t>20 hour SAFE education requirement </a:t>
            </a:r>
          </a:p>
          <a:p>
            <a:endParaRPr lang="en-US" altLang="en-US" sz="1900" b="0" dirty="0">
              <a:solidFill>
                <a:schemeClr val="tx1">
                  <a:lumMod val="50000"/>
                  <a:lumOff val="50000"/>
                </a:schemeClr>
              </a:solidFill>
              <a:latin typeface="Helvetica" pitchFamily="2" charset="0"/>
              <a:ea typeface="MS PGothic" panose="020B0600070205080204" pitchFamily="34" charset="-128"/>
              <a:cs typeface="ヒラギノ角ゴ ProN W3"/>
            </a:endParaRPr>
          </a:p>
          <a:p>
            <a:r>
              <a:rPr lang="en-US" altLang="en-US" sz="19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  <a:ea typeface="MS PGothic" panose="020B0600070205080204" pitchFamily="34" charset="-128"/>
                <a:cs typeface="ヒラギノ角ゴ ProN W3"/>
              </a:rPr>
              <a:t>Additional per state education</a:t>
            </a:r>
          </a:p>
          <a:p>
            <a:endParaRPr lang="en-US" altLang="en-US" sz="1900" b="0" dirty="0">
              <a:solidFill>
                <a:schemeClr val="tx1">
                  <a:lumMod val="50000"/>
                  <a:lumOff val="50000"/>
                </a:schemeClr>
              </a:solidFill>
              <a:latin typeface="Helvetica" pitchFamily="2" charset="0"/>
              <a:ea typeface="MS PGothic" panose="020B0600070205080204" pitchFamily="34" charset="-128"/>
              <a:cs typeface="ヒラギノ角ゴ ProN W3"/>
            </a:endParaRPr>
          </a:p>
          <a:p>
            <a:r>
              <a:rPr lang="en-US" altLang="en-US" sz="19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  <a:ea typeface="MS PGothic" panose="020B0600070205080204" pitchFamily="34" charset="-128"/>
                <a:cs typeface="ヒラギノ角ゴ ProN W3"/>
              </a:rPr>
              <a:t>passing score of 75% or better on the UST exam</a:t>
            </a:r>
          </a:p>
          <a:p>
            <a:endParaRPr lang="en-US" altLang="en-US" sz="1900" b="0" dirty="0">
              <a:solidFill>
                <a:schemeClr val="tx1">
                  <a:lumMod val="50000"/>
                  <a:lumOff val="50000"/>
                </a:schemeClr>
              </a:solidFill>
              <a:latin typeface="Helvetica" pitchFamily="2" charset="0"/>
              <a:ea typeface="MS PGothic" panose="020B0600070205080204" pitchFamily="34" charset="-128"/>
              <a:cs typeface="ヒラギノ角ゴ ProN W3"/>
            </a:endParaRPr>
          </a:p>
          <a:p>
            <a:r>
              <a:rPr lang="en-US" altLang="en-US" sz="19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  <a:ea typeface="MS PGothic" panose="020B0600070205080204" pitchFamily="34" charset="-128"/>
                <a:cs typeface="ヒラギノ角ゴ ProN W3"/>
              </a:rPr>
              <a:t>If you would like to get licensed in additional states, you will need to complete that specific states education requirement. </a:t>
            </a:r>
            <a:endParaRPr lang="en-US" altLang="en-US" sz="1900" b="0" dirty="0" smtClean="0">
              <a:solidFill>
                <a:schemeClr val="tx1">
                  <a:lumMod val="50000"/>
                  <a:lumOff val="50000"/>
                </a:schemeClr>
              </a:solidFill>
              <a:latin typeface="Helvetica" pitchFamily="2" charset="0"/>
              <a:ea typeface="MS PGothic" panose="020B0600070205080204" pitchFamily="34" charset="-128"/>
              <a:cs typeface="ヒラギノ角ゴ ProN W3"/>
            </a:endParaRPr>
          </a:p>
          <a:p>
            <a:endParaRPr lang="en-US" altLang="en-US" sz="1900" b="0" dirty="0">
              <a:solidFill>
                <a:schemeClr val="tx1">
                  <a:lumMod val="50000"/>
                  <a:lumOff val="50000"/>
                </a:schemeClr>
              </a:solidFill>
              <a:latin typeface="Helvetica" pitchFamily="2" charset="0"/>
              <a:ea typeface="MS PGothic" panose="020B0600070205080204" pitchFamily="34" charset="-128"/>
              <a:cs typeface="ヒラギノ角ゴ ProN W3"/>
            </a:endParaRPr>
          </a:p>
          <a:p>
            <a:endParaRPr lang="en-US" altLang="en-US" sz="1900" b="0" dirty="0">
              <a:solidFill>
                <a:schemeClr val="tx1">
                  <a:lumMod val="50000"/>
                  <a:lumOff val="50000"/>
                </a:schemeClr>
              </a:solidFill>
              <a:latin typeface="Helvetica" pitchFamily="2" charset="0"/>
              <a:ea typeface="MS PGothic" panose="020B0600070205080204" pitchFamily="34" charset="-128"/>
              <a:cs typeface="ヒラギノ角ゴ ProN W3"/>
            </a:endParaRPr>
          </a:p>
          <a:p>
            <a:pPr marL="0" indent="0">
              <a:buNone/>
            </a:pPr>
            <a:r>
              <a:rPr lang="en-US" altLang="en-US" sz="19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  <a:ea typeface="MS PGothic" panose="020B0600070205080204" pitchFamily="34" charset="-128"/>
                <a:cs typeface="ヒラギノ角ゴ ProN W3"/>
              </a:rPr>
              <a:t>***reminder all states that you are licensed in will require yearly continuing education (CE) courses. </a:t>
            </a:r>
          </a:p>
          <a:p>
            <a:pPr marL="0" indent="0">
              <a:buNone/>
            </a:pPr>
            <a:endParaRPr lang="en-US" altLang="en-US" sz="2000" b="0" dirty="0" smtClean="0">
              <a:solidFill>
                <a:schemeClr val="tx1">
                  <a:lumMod val="50000"/>
                  <a:lumOff val="50000"/>
                </a:schemeClr>
              </a:solidFill>
              <a:latin typeface="Helvetica" pitchFamily="2" charset="0"/>
              <a:ea typeface="MS PGothic" panose="020B0600070205080204" pitchFamily="34" charset="-128"/>
              <a:cs typeface="HelveticaNeueLT Pro 55 Roman" panose="020B0604020202020204" pitchFamily="34" charset="0"/>
            </a:endParaRPr>
          </a:p>
          <a:p>
            <a:pPr marL="0" indent="0">
              <a:buNone/>
            </a:pPr>
            <a:endParaRPr lang="en-US" altLang="en-US" sz="2000" b="0" dirty="0">
              <a:solidFill>
                <a:schemeClr val="tx1">
                  <a:lumMod val="50000"/>
                  <a:lumOff val="50000"/>
                </a:schemeClr>
              </a:solidFill>
              <a:latin typeface="Helvetica" pitchFamily="2" charset="0"/>
              <a:ea typeface="MS PGothic" panose="020B0600070205080204" pitchFamily="34" charset="-128"/>
              <a:cs typeface="HelveticaNeueLT Pro 55 Roman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0" y="803894"/>
            <a:ext cx="1406769" cy="4800045"/>
          </a:xfrm>
          <a:prstGeom prst="rect">
            <a:avLst/>
          </a:prstGeom>
          <a:solidFill>
            <a:srgbClr val="215985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64294" tIns="32147" rIns="64294" bIns="3214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42915" fontAlgn="base">
              <a:spcBef>
                <a:spcPct val="0"/>
              </a:spcBef>
              <a:spcAft>
                <a:spcPct val="0"/>
              </a:spcAft>
            </a:pPr>
            <a:endParaRPr lang="en-US" sz="2953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5700C595-401F-C941-B9BD-C8195283A0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4631" y="6046136"/>
            <a:ext cx="1140883" cy="380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6280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2106417" y="809135"/>
            <a:ext cx="7879079" cy="1120305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64294" tIns="32147" rIns="64294" bIns="3214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b="1" spc="100" dirty="0">
                <a:solidFill>
                  <a:schemeClr val="bg1">
                    <a:lumMod val="50000"/>
                  </a:schemeClr>
                </a:solidFill>
                <a:latin typeface="Futura" panose="020B0602020204020303" pitchFamily="34" charset="-79"/>
                <a:ea typeface="Futura LT Pro Book" charset="0"/>
                <a:cs typeface="Futura" panose="020B0602020204020303" pitchFamily="34" charset="-79"/>
                <a:sym typeface="Avenir LT Std 45 Book" charset="0"/>
              </a:rPr>
              <a:t>Opening Up Your Own Independent Mortgage Broker Shop</a:t>
            </a:r>
            <a:endParaRPr lang="en-US" altLang="en-US" sz="3600" b="1" spc="100" dirty="0">
              <a:solidFill>
                <a:schemeClr val="bg1">
                  <a:lumMod val="50000"/>
                </a:schemeClr>
              </a:solidFill>
              <a:latin typeface="Futura" panose="020B0602020204020303" pitchFamily="34" charset="-79"/>
              <a:ea typeface="Futura LT Pro Book" charset="0"/>
              <a:cs typeface="Futura" panose="020B0602020204020303" pitchFamily="34" charset="-79"/>
            </a:endParaRPr>
          </a:p>
        </p:txBody>
      </p:sp>
      <p:sp>
        <p:nvSpPr>
          <p:cNvPr id="116739" name="Content Placeholder 3"/>
          <p:cNvSpPr>
            <a:spLocks noGrp="1"/>
          </p:cNvSpPr>
          <p:nvPr>
            <p:ph sz="quarter" idx="11"/>
          </p:nvPr>
        </p:nvSpPr>
        <p:spPr bwMode="auto">
          <a:xfrm>
            <a:off x="2106417" y="2243739"/>
            <a:ext cx="6547028" cy="3360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4294" tIns="32147" rIns="64294" bIns="32147" numCol="1" rtlCol="0" anchor="t" anchorCtr="0" compatLnSpc="1">
            <a:prstTxWarp prst="textNoShape">
              <a:avLst/>
            </a:prstTxWarp>
            <a:normAutofit fontScale="85000" lnSpcReduction="10000"/>
          </a:bodyPr>
          <a:lstStyle/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en-US" altLang="en-US" sz="20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  <a:ea typeface="MS PGothic" panose="020B0600070205080204" pitchFamily="34" charset="-128"/>
                <a:cs typeface="HelveticaNeueLT Pro 55 Roman" panose="020B0604020202020204" pitchFamily="34" charset="0"/>
              </a:rPr>
              <a:t>Decide to become an Independent Mortgage Broker (IMB)</a:t>
            </a:r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en-US" altLang="en-US" sz="20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  <a:ea typeface="MS PGothic" panose="020B0600070205080204" pitchFamily="34" charset="-128"/>
                <a:cs typeface="HelveticaNeueLT Pro 55 Roman" panose="020B0604020202020204" pitchFamily="34" charset="0"/>
              </a:rPr>
              <a:t>Create a business entity, EIN and business bank account</a:t>
            </a:r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en-US" altLang="en-US" sz="20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  <a:ea typeface="MS PGothic" panose="020B0600070205080204" pitchFamily="34" charset="-128"/>
                <a:cs typeface="HelveticaNeueLT Pro 55 Roman" panose="020B0604020202020204" pitchFamily="34" charset="0"/>
              </a:rPr>
              <a:t>Complete state licensing: MU1 filing, Satisfy conditions, submit package to state</a:t>
            </a:r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en-US" altLang="en-US" sz="20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  <a:ea typeface="MS PGothic" panose="020B0600070205080204" pitchFamily="34" charset="-128"/>
                <a:cs typeface="HelveticaNeueLT Pro 55 Roman" panose="020B0604020202020204" pitchFamily="34" charset="0"/>
              </a:rPr>
              <a:t>Wait for State approval: 30-60 days</a:t>
            </a:r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en-US" altLang="en-US" sz="20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  <a:ea typeface="MS PGothic" panose="020B0600070205080204" pitchFamily="34" charset="-128"/>
                <a:cs typeface="HelveticaNeueLT Pro 55 Roman" panose="020B0604020202020204" pitchFamily="34" charset="0"/>
              </a:rPr>
              <a:t>Set up vendors while waiting: LOS, Compliance and credit</a:t>
            </a:r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en-US" altLang="en-US" sz="20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  <a:ea typeface="MS PGothic" panose="020B0600070205080204" pitchFamily="34" charset="-128"/>
                <a:cs typeface="HelveticaNeueLT Pro 55 Roman" panose="020B0604020202020204" pitchFamily="34" charset="0"/>
              </a:rPr>
              <a:t>Approved by state</a:t>
            </a:r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en-US" altLang="en-US" sz="20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  <a:ea typeface="MS PGothic" panose="020B0600070205080204" pitchFamily="34" charset="-128"/>
                <a:cs typeface="HelveticaNeueLT Pro 55 Roman" panose="020B0604020202020204" pitchFamily="34" charset="0"/>
              </a:rPr>
              <a:t>Set up with Wholesale lenders</a:t>
            </a:r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en-US" altLang="en-US" sz="20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  <a:ea typeface="MS PGothic" panose="020B0600070205080204" pitchFamily="34" charset="-128"/>
                <a:cs typeface="HelveticaNeueLT Pro 55 Roman" panose="020B0604020202020204" pitchFamily="34" charset="0"/>
              </a:rPr>
              <a:t>Start Originating</a:t>
            </a:r>
            <a:endParaRPr lang="en-US" altLang="en-US" sz="1200" b="0" dirty="0" smtClean="0">
              <a:solidFill>
                <a:schemeClr val="tx1">
                  <a:lumMod val="50000"/>
                  <a:lumOff val="50000"/>
                </a:schemeClr>
              </a:solidFill>
              <a:latin typeface="Helvetica" pitchFamily="2" charset="0"/>
              <a:ea typeface="MS PGothic" panose="020B0600070205080204" pitchFamily="34" charset="-128"/>
              <a:cs typeface="HelveticaNeueLT Pro 55 Roman" panose="020B0604020202020204" pitchFamily="34" charset="0"/>
            </a:endParaRPr>
          </a:p>
          <a:p>
            <a:pPr marL="0" indent="0">
              <a:buNone/>
            </a:pPr>
            <a:endParaRPr lang="en-US" altLang="en-US" sz="2000" b="0" dirty="0">
              <a:solidFill>
                <a:schemeClr val="tx1">
                  <a:lumMod val="50000"/>
                  <a:lumOff val="50000"/>
                </a:schemeClr>
              </a:solidFill>
              <a:latin typeface="Helvetica" pitchFamily="2" charset="0"/>
              <a:ea typeface="MS PGothic" panose="020B0600070205080204" pitchFamily="34" charset="-128"/>
              <a:cs typeface="HelveticaNeueLT Pro 55 Roman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0" y="803894"/>
            <a:ext cx="1406769" cy="4800045"/>
          </a:xfrm>
          <a:prstGeom prst="rect">
            <a:avLst/>
          </a:prstGeom>
          <a:solidFill>
            <a:srgbClr val="215985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64294" tIns="32147" rIns="64294" bIns="3214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42915" fontAlgn="base">
              <a:spcBef>
                <a:spcPct val="0"/>
              </a:spcBef>
              <a:spcAft>
                <a:spcPct val="0"/>
              </a:spcAft>
            </a:pPr>
            <a:endParaRPr lang="en-US" sz="2953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5700C595-401F-C941-B9BD-C8195283A0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4631" y="6046136"/>
            <a:ext cx="1140883" cy="380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5137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508</Words>
  <Application>Microsoft Office PowerPoint</Application>
  <PresentationFormat>Widescreen</PresentationFormat>
  <Paragraphs>98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9" baseType="lpstr">
      <vt:lpstr>MS PGothic</vt:lpstr>
      <vt:lpstr>Arial</vt:lpstr>
      <vt:lpstr>Avenir LT Std 45 Book</vt:lpstr>
      <vt:lpstr>Calibri</vt:lpstr>
      <vt:lpstr>Calibri Light</vt:lpstr>
      <vt:lpstr>Futura</vt:lpstr>
      <vt:lpstr>Futura LT Pro Book</vt:lpstr>
      <vt:lpstr>Futura LT Pro Medium</vt:lpstr>
      <vt:lpstr>Futura Medium</vt:lpstr>
      <vt:lpstr>Gill Sans</vt:lpstr>
      <vt:lpstr>Helvetica</vt:lpstr>
      <vt:lpstr>Helvetica Neue</vt:lpstr>
      <vt:lpstr>HelveticaNeueLT Pro 55 Roman</vt:lpstr>
      <vt:lpstr>Open Sans Light</vt:lpstr>
      <vt:lpstr>Roboto</vt:lpstr>
      <vt:lpstr>Wingdings 3</vt:lpstr>
      <vt:lpstr>ヒラギノ角ゴ ProN W3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OPTIONS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Samantha Morris</cp:lastModifiedBy>
  <cp:revision>24</cp:revision>
  <dcterms:created xsi:type="dcterms:W3CDTF">2017-08-22T19:36:46Z</dcterms:created>
  <dcterms:modified xsi:type="dcterms:W3CDTF">2020-06-02T18:50:39Z</dcterms:modified>
</cp:coreProperties>
</file>