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7" r:id="rId6"/>
    <p:sldId id="263" r:id="rId7"/>
    <p:sldId id="271" r:id="rId8"/>
    <p:sldId id="274" r:id="rId9"/>
    <p:sldId id="264" r:id="rId10"/>
    <p:sldId id="265" r:id="rId11"/>
    <p:sldId id="276" r:id="rId12"/>
    <p:sldId id="277" r:id="rId13"/>
    <p:sldId id="278" r:id="rId14"/>
    <p:sldId id="279" r:id="rId15"/>
    <p:sldId id="280" r:id="rId16"/>
    <p:sldId id="266" r:id="rId17"/>
    <p:sldId id="257" r:id="rId18"/>
    <p:sldId id="259" r:id="rId19"/>
    <p:sldId id="281" r:id="rId20"/>
    <p:sldId id="282" r:id="rId21"/>
    <p:sldId id="283" r:id="rId22"/>
    <p:sldId id="29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4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2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4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3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B6EF39-161F-4912-978B-CBD88C0603E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8E88C0-8EBD-43CD-BBB4-F0DC9042CB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h-TH" dirty="0" smtClean="0"/>
              <a:t>พื้นฐานหลักการประกันภัยต่อ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400" dirty="0" smtClean="0"/>
              <a:t>อ.ดร.อิสริยะ สัตกุลพิบูลย์</a:t>
            </a:r>
          </a:p>
          <a:p>
            <a:pPr algn="l"/>
            <a:r>
              <a:rPr lang="th-TH" sz="2400" dirty="0" smtClean="0"/>
              <a:t>คณะพาณิชยศาสตร์และการบัญชี </a:t>
            </a:r>
            <a:endParaRPr lang="th-TH" sz="2400" dirty="0"/>
          </a:p>
          <a:p>
            <a:pPr algn="l"/>
            <a:r>
              <a:rPr lang="th-TH" sz="2400" dirty="0" smtClean="0"/>
              <a:t>จุฬาลงกรณ์มหาวิทยาลัย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5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/>
              <a:t>ตลาดการประกันภัย</a:t>
            </a:r>
            <a:r>
              <a:rPr lang="th-TH" sz="5400" dirty="0" smtClean="0"/>
              <a:t>ต่อ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06" t="18946" r="14615" b="15414"/>
          <a:stretch/>
        </p:blipFill>
        <p:spPr>
          <a:xfrm>
            <a:off x="978104" y="1788008"/>
            <a:ext cx="9812120" cy="50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206" t="37690" r="19207" b="11799"/>
          <a:stretch/>
        </p:blipFill>
        <p:spPr>
          <a:xfrm>
            <a:off x="1921764" y="478971"/>
            <a:ext cx="7924800" cy="61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857" t="38677" r="30000" b="23651"/>
          <a:stretch/>
        </p:blipFill>
        <p:spPr>
          <a:xfrm>
            <a:off x="1803366" y="217714"/>
            <a:ext cx="8161595" cy="63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00" t="43333" r="27778" b="18571"/>
          <a:stretch/>
        </p:blipFill>
        <p:spPr>
          <a:xfrm>
            <a:off x="715734" y="358503"/>
            <a:ext cx="10336859" cy="59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603" t="28800" r="29841" b="19559"/>
          <a:stretch/>
        </p:blipFill>
        <p:spPr>
          <a:xfrm>
            <a:off x="2293256" y="101600"/>
            <a:ext cx="7107144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89" t="31199" r="30238" b="15468"/>
          <a:stretch/>
        </p:blipFill>
        <p:spPr>
          <a:xfrm>
            <a:off x="2438400" y="217712"/>
            <a:ext cx="6676687" cy="64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/>
              <a:t>การกำกับดูแลธุรกิจการประกันภัย</a:t>
            </a:r>
            <a:r>
              <a:rPr lang="th-TH" sz="5400" dirty="0" smtClean="0"/>
              <a:t>ต่อ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4000" dirty="0" smtClean="0"/>
              <a:t> รีเท่าไหร่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 smtClean="0"/>
              <a:t> รีให้ใค</a:t>
            </a: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ร </a:t>
            </a:r>
            <a:r>
              <a:rPr lang="en-US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(Shadow Reinsurance)</a:t>
            </a:r>
            <a:endParaRPr lang="th-TH" sz="4000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 smtClean="0"/>
              <a:t> โบรกเกอร์เป็นใคร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 smtClean="0"/>
              <a:t> การจำกัด</a:t>
            </a:r>
            <a:r>
              <a:rPr lang="th-TH" sz="4000" dirty="0" err="1" smtClean="0"/>
              <a:t>การทำ</a:t>
            </a:r>
            <a:r>
              <a:rPr lang="th-TH" sz="4000" dirty="0" smtClean="0"/>
              <a:t>ประกันภัยต่อกับบริษัทในต่างประเทศ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7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h-TH" dirty="0" smtClean="0"/>
              <a:t>ข้อดีและข้อเสียของการประกันภัยต่อ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งานวิจัยโดย </a:t>
            </a: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Cummins </a:t>
            </a:r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และอื่น ๆ ปี 2007</a:t>
            </a:r>
          </a:p>
          <a:p>
            <a:pPr algn="l"/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นำเสนอโดย อ.ดร.อิสริยะ สัตกุลพิบูลย์</a:t>
            </a:r>
          </a:p>
          <a:p>
            <a:pPr algn="l"/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คณะพาณิชยศาสตร์และการบัญชี จุฬาลงกรณ์มหาวิทยาลัย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38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หัวข้อการนำเสนอ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2800" dirty="0" smtClean="0"/>
              <a:t> คำถามงานวิจัย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 smtClean="0"/>
              <a:t> วรรณกรรมปริทัศน์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 smtClean="0"/>
              <a:t> แบบจำลอง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 smtClean="0"/>
              <a:t> ข้อมูล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 smtClean="0"/>
              <a:t> ผลการศึกษา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 smtClean="0"/>
              <a:t> สรุป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68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คำถามงานวิจัย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ประโยชน์และต้นทุนของ</a:t>
            </a:r>
            <a:r>
              <a:rPr lang="th-TH" sz="4000" dirty="0" err="1" smtClean="0"/>
              <a:t>การทำ</a:t>
            </a:r>
            <a:r>
              <a:rPr lang="th-TH" sz="4000" dirty="0" smtClean="0"/>
              <a:t>ประกันภัยต่อมีอะไรบ้าง? ปัจจัยใดสำคัญ หรือไม่สำคัญบ้าง?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90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หลักการพื้นฐาน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237" t="32857" r="19941" b="13334"/>
          <a:stretch/>
        </p:blipFill>
        <p:spPr>
          <a:xfrm>
            <a:off x="4376058" y="585216"/>
            <a:ext cx="7282544" cy="55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วรรณกรรมปริทัศน์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248428"/>
              </p:ext>
            </p:extLst>
          </p:nvPr>
        </p:nvGraphicFramePr>
        <p:xfrm>
          <a:off x="1023938" y="1787237"/>
          <a:ext cx="9720262" cy="438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1114941573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2563243198"/>
                    </a:ext>
                  </a:extLst>
                </a:gridCol>
              </a:tblGrid>
              <a:tr h="631371">
                <a:tc>
                  <a:txBody>
                    <a:bodyPr/>
                    <a:lstStyle/>
                    <a:p>
                      <a:pPr algn="ctr"/>
                      <a:r>
                        <a:rPr lang="th-TH" sz="2800" u="sng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ประโยชน์</a:t>
                      </a:r>
                      <a:r>
                        <a:rPr lang="th-TH" sz="28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ของ</a:t>
                      </a:r>
                      <a:r>
                        <a:rPr lang="th-TH" sz="2800" dirty="0" err="1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การทำ</a:t>
                      </a:r>
                      <a:r>
                        <a:rPr lang="th-TH" sz="28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ประกันภัยต่อ</a:t>
                      </a:r>
                      <a:endParaRPr lang="en-US" sz="2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i="0" u="sng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ต้นทุน</a:t>
                      </a:r>
                      <a:r>
                        <a:rPr lang="th-TH" sz="28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ของ</a:t>
                      </a:r>
                      <a:r>
                        <a:rPr lang="th-TH" sz="2800" dirty="0" err="1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การทำ</a:t>
                      </a:r>
                      <a:r>
                        <a:rPr lang="th-TH" sz="28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ประกันภัยต่อ</a:t>
                      </a:r>
                      <a:endParaRPr lang="en-US" sz="2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60917"/>
                  </a:ext>
                </a:extLst>
              </a:tr>
              <a:tr h="3464282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ลด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Bankruptcy cost</a:t>
                      </a:r>
                      <a:endParaRPr lang="th-TH" sz="2000" baseline="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ลดปัญหา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underinvestment</a:t>
                      </a:r>
                      <a:endParaRPr lang="en-US" sz="20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เป็นแหล่งเงินทุนสำรองยามฉุกเฉิน </a:t>
                      </a:r>
                      <a:r>
                        <a:rPr lang="en-US" sz="20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(reinsurance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as a substitute for capital</a:t>
                      </a:r>
                      <a:r>
                        <a:rPr lang="en-US" sz="20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)</a:t>
                      </a:r>
                      <a:endParaRPr lang="th-TH" sz="20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ในกรณีของ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Mutual </a:t>
                      </a:r>
                      <a:r>
                        <a:rPr lang="th-TH" sz="2000" baseline="0" dirty="0" err="1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การทำ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Reinsurance 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จะช่วยลดปัญหา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Free Cash Flow Problem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/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Agency Cost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ได้รับ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Service 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อื่น ๆ จากบริษัทประกันภัยต่อ หรือจาก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Broker 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เอง เช่น การ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assess/underwrite risk 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ที่ยาก ๆ และ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claim handling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ช่วย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diversify risk 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ออกไปยัง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insurer 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คนอื่น ๆ ทั้งในและต่างประเทศ</a:t>
                      </a:r>
                      <a:endParaRPr lang="en-US" sz="2000" baseline="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Loading Factor 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ที่สูง (อาจสูงถึง 140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%)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+mn-cs"/>
                        </a:rPr>
                        <a:t> ซึ่งอาจมาจากโครงสร้างตลาดประกันภัยต่อไม่ค่อยแข่งขันเท่าที่ควร ทำให้เบี้ยประกันภัยต่อแพง</a:t>
                      </a:r>
                      <a:endParaRPr lang="en-US" sz="2000" baseline="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ตลาดประกันภัยต่อก็มี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underwriting cycle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ทำให้ในช่วยที่เป็น </a:t>
                      </a:r>
                      <a:r>
                        <a:rPr lang="en-US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hard market </a:t>
                      </a:r>
                      <a:r>
                        <a:rPr lang="th-TH" sz="2000" baseline="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ราคาเบี้ยประกันภัยต่อจะแพง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58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6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แบบจำลอง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วิธีการประมาณค่าต้นทุนของการประกันภัยต่อ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94" t="42605" r="4399" b="31748"/>
          <a:stretch/>
        </p:blipFill>
        <p:spPr>
          <a:xfrm>
            <a:off x="525180" y="2978545"/>
            <a:ext cx="10717968" cy="26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แบบจำลอง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วิธีการประมาณค่าประโยชน์ของการประกันภัยต่อ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865" t="56011" r="4316" b="33789"/>
          <a:stretch/>
        </p:blipFill>
        <p:spPr>
          <a:xfrm>
            <a:off x="194872" y="3248368"/>
            <a:ext cx="11122702" cy="104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NAIC Filing P&amp;C Company</a:t>
            </a:r>
            <a:r>
              <a:rPr lang="th-TH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1995-2003</a:t>
            </a:r>
          </a:p>
          <a:p>
            <a:r>
              <a:rPr lang="th-TH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ไม่เอาบริษัทที่มี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surplus </a:t>
            </a:r>
            <a:r>
              <a:rPr lang="th-TH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หรือ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asset </a:t>
            </a:r>
            <a:r>
              <a:rPr lang="th-TH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ติดลบ</a:t>
            </a:r>
          </a:p>
          <a:p>
            <a:r>
              <a:rPr lang="th-TH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ทุกบริษัทจะต้องขาย</a:t>
            </a:r>
            <a:r>
              <a:rPr lang="th-TH" sz="32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โปรดักท์</a:t>
            </a:r>
            <a:r>
              <a:rPr lang="th-TH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ทั้ง 4 แบบ ได้แก่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short/long tail personal/commercial</a:t>
            </a:r>
          </a:p>
          <a:p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554 </a:t>
            </a:r>
            <a:r>
              <a:rPr lang="th-TH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บริษัท 2966 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observations </a:t>
            </a:r>
            <a:r>
              <a:rPr lang="th-TH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คิดเป็น 84</a:t>
            </a:r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% </a:t>
            </a:r>
            <a:r>
              <a:rPr lang="th-TH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ของมูลค่าเบี้ยประกันของทั้งอุตสาหกรรมในปี 2003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71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ผลการศึกษา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err="1" smtClean="0"/>
              <a:t>การทำ</a:t>
            </a:r>
            <a:r>
              <a:rPr lang="th-TH" sz="3200" dirty="0" smtClean="0"/>
              <a:t> </a:t>
            </a:r>
            <a:r>
              <a:rPr lang="en-US" sz="3200" dirty="0" smtClean="0"/>
              <a:t>Reinsurance </a:t>
            </a:r>
            <a:r>
              <a:rPr lang="th-TH" sz="3200" dirty="0" smtClean="0"/>
              <a:t>เป็นการเพิ่มต้นทุนของบริษัท</a:t>
            </a:r>
          </a:p>
          <a:p>
            <a:r>
              <a:rPr lang="th-TH" sz="3200" dirty="0" smtClean="0"/>
              <a:t>ในขณะข้อดีของมันคือช่วยให้ </a:t>
            </a:r>
            <a:r>
              <a:rPr lang="en-US" sz="3200" dirty="0" smtClean="0"/>
              <a:t>Volatility </a:t>
            </a:r>
            <a:r>
              <a:rPr lang="th-TH" sz="3200" dirty="0" smtClean="0"/>
              <a:t>ของ </a:t>
            </a:r>
            <a:r>
              <a:rPr lang="en-US" sz="3200" dirty="0" smtClean="0"/>
              <a:t>Loss Ratio </a:t>
            </a:r>
            <a:r>
              <a:rPr lang="th-TH" sz="3200" dirty="0" smtClean="0"/>
              <a:t>ลดลงอย่างมีนัยสำคัญ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783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937" t="28376" r="26190" b="10530"/>
          <a:stretch/>
        </p:blipFill>
        <p:spPr>
          <a:xfrm>
            <a:off x="3222171" y="232229"/>
            <a:ext cx="5646058" cy="62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111" t="33880" r="24524" b="9541"/>
          <a:stretch/>
        </p:blipFill>
        <p:spPr>
          <a:xfrm>
            <a:off x="3018972" y="391884"/>
            <a:ext cx="6284686" cy="58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809" t="28377" r="26588" b="9118"/>
          <a:stretch/>
        </p:blipFill>
        <p:spPr>
          <a:xfrm>
            <a:off x="3570515" y="174171"/>
            <a:ext cx="5413828" cy="64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588" t="28377" r="20000" b="13634"/>
          <a:stretch/>
        </p:blipFill>
        <p:spPr>
          <a:xfrm>
            <a:off x="2351314" y="464457"/>
            <a:ext cx="7939314" cy="59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254" t="30071" r="26111" b="11516"/>
          <a:stretch/>
        </p:blipFill>
        <p:spPr>
          <a:xfrm>
            <a:off x="3120570" y="0"/>
            <a:ext cx="6357257" cy="68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/>
              <a:t>เป้าหมายของการประกันภัยต่อ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เพิ่มความสามารถในการรับประกันภัย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เพิ่ม </a:t>
            </a:r>
            <a:r>
              <a:rPr lang="en-US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Earning Stability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ลดภาระการตั้งเงินสำรองจ่ายกรณีที่มีเงินเบี้ยประกันค้างรับ </a:t>
            </a:r>
            <a:r>
              <a:rPr lang="en-US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(Unearned Premiums)</a:t>
            </a: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และช่วยแบ่งสรรค่าใช้จ่ายในการรับประกัน</a:t>
            </a:r>
            <a:endParaRPr lang="en-US" sz="4000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sz="4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เป็นช่องทางหนึ่งในการออกจากธุรกิจนี้</a:t>
            </a:r>
            <a:endParaRPr lang="en-US" sz="4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สรุปผลการศึกษา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 err="1"/>
              <a:t>การทำ</a:t>
            </a:r>
            <a:r>
              <a:rPr lang="th-TH" sz="2400" dirty="0"/>
              <a:t> </a:t>
            </a:r>
            <a:r>
              <a:rPr lang="en-US" sz="2400" dirty="0"/>
              <a:t>Reinsurance </a:t>
            </a:r>
            <a:r>
              <a:rPr lang="th-TH" sz="2400" dirty="0"/>
              <a:t>เป็นการเพิ่มต้นทุนของบริษัท</a:t>
            </a:r>
          </a:p>
          <a:p>
            <a:r>
              <a:rPr lang="th-TH" sz="2400" dirty="0"/>
              <a:t>ในขณะข้อดีของมันคือช่วยให้ </a:t>
            </a:r>
            <a:r>
              <a:rPr lang="en-US" sz="2400" dirty="0"/>
              <a:t>Volatility </a:t>
            </a:r>
            <a:r>
              <a:rPr lang="th-TH" sz="2400" dirty="0"/>
              <a:t>ของ </a:t>
            </a:r>
            <a:r>
              <a:rPr lang="en-US" sz="2400" dirty="0"/>
              <a:t>Loss Ratio </a:t>
            </a:r>
            <a:r>
              <a:rPr lang="th-TH" sz="2400" dirty="0"/>
              <a:t>ลดลงอย่างมีนัยสำคัญ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/>
              <a:t>สัญญาประกันภัย</a:t>
            </a:r>
            <a:r>
              <a:rPr lang="th-TH" sz="5400" dirty="0" smtClean="0"/>
              <a:t>ต่อ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96196" y="2084829"/>
            <a:ext cx="4065815" cy="4065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6735" y="2084831"/>
            <a:ext cx="4065815" cy="4065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0737" y="3794572"/>
            <a:ext cx="135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Treaty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490755" y="3794572"/>
            <a:ext cx="2147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Facultative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60650" y="3517573"/>
            <a:ext cx="2147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Automatic</a:t>
            </a:r>
          </a:p>
          <a:p>
            <a:pPr algn="ctr"/>
            <a:r>
              <a:rPr lang="en-US" sz="3600" dirty="0" smtClean="0"/>
              <a:t>Facultative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57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02" t="13968" r="14762" b="23651"/>
          <a:stretch/>
        </p:blipFill>
        <p:spPr>
          <a:xfrm>
            <a:off x="1024128" y="0"/>
            <a:ext cx="10107386" cy="6687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05745" y="1097280"/>
            <a:ext cx="6517179" cy="521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8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56526" y="285243"/>
            <a:ext cx="6688221" cy="6274583"/>
            <a:chOff x="4307639" y="-12931"/>
            <a:chExt cx="7272284" cy="68225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7827" t="12222" r="26191" b="27619"/>
            <a:stretch/>
          </p:blipFill>
          <p:spPr>
            <a:xfrm>
              <a:off x="4371707" y="23140"/>
              <a:ext cx="3654529" cy="34368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7427" t="13575" r="25290" b="25169"/>
            <a:stretch/>
          </p:blipFill>
          <p:spPr>
            <a:xfrm>
              <a:off x="7793313" y="-12931"/>
              <a:ext cx="3786610" cy="34995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8841" t="11836" r="24203" b="30000"/>
            <a:stretch/>
          </p:blipFill>
          <p:spPr>
            <a:xfrm>
              <a:off x="4307639" y="3486648"/>
              <a:ext cx="3753492" cy="33229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39275" t="13381" r="24855" b="30580"/>
            <a:stretch/>
          </p:blipFill>
          <p:spPr>
            <a:xfrm>
              <a:off x="7891868" y="3486648"/>
              <a:ext cx="3643094" cy="3201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2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แบ่งเค้กให้บริษัทประกันภัยต่อ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753" t="19372" r="24747" b="25169"/>
          <a:stretch/>
        </p:blipFill>
        <p:spPr>
          <a:xfrm>
            <a:off x="228799" y="2673332"/>
            <a:ext cx="3737834" cy="3109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427" t="16087" r="24311" b="28067"/>
          <a:stretch/>
        </p:blipFill>
        <p:spPr>
          <a:xfrm>
            <a:off x="4194872" y="2635411"/>
            <a:ext cx="3813673" cy="3131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8949" t="15894" r="22029" b="27681"/>
          <a:stretch/>
        </p:blipFill>
        <p:spPr>
          <a:xfrm>
            <a:off x="8008545" y="2646246"/>
            <a:ext cx="3889514" cy="31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แบ่งเค้กให้บริษัทประกันภัยต่อ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167" t="18406" r="22246" b="25169"/>
          <a:stretch/>
        </p:blipFill>
        <p:spPr>
          <a:xfrm>
            <a:off x="1302424" y="2286000"/>
            <a:ext cx="4117729" cy="3386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144" t="16087" r="20616" b="25362"/>
          <a:stretch/>
        </p:blipFill>
        <p:spPr>
          <a:xfrm>
            <a:off x="5860880" y="2286000"/>
            <a:ext cx="4720889" cy="35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/>
              <a:t>ลักษณะของความ</a:t>
            </a:r>
            <a:r>
              <a:rPr lang="th-TH" sz="4800" dirty="0"/>
              <a:t>เสี่ยงที่บริษัทประกันภัยต่อรับไว้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Proportional vs Non-proportional Reinsurance Contract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Occurrence vs Claim-made Basis</a:t>
            </a:r>
            <a:endParaRPr lang="th-TH" sz="2800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ความเสี่ยงด้านเงินเฟ้อ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59" t="25327" r="21154" b="17008"/>
          <a:stretch/>
        </p:blipFill>
        <p:spPr>
          <a:xfrm>
            <a:off x="3956406" y="3527860"/>
            <a:ext cx="3804272" cy="2773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102" t="26695" r="22051" b="14729"/>
          <a:stretch/>
        </p:blipFill>
        <p:spPr>
          <a:xfrm>
            <a:off x="7760678" y="3527860"/>
            <a:ext cx="3701452" cy="27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684</TotalTime>
  <Words>480</Words>
  <Application>Microsoft Office PowerPoint</Application>
  <PresentationFormat>Widescreen</PresentationFormat>
  <Paragraphs>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FreesiaUPC</vt:lpstr>
      <vt:lpstr>Tw Cen MT</vt:lpstr>
      <vt:lpstr>Tw Cen MT Condensed</vt:lpstr>
      <vt:lpstr>Wingdings</vt:lpstr>
      <vt:lpstr>Wingdings 3</vt:lpstr>
      <vt:lpstr>Integral</vt:lpstr>
      <vt:lpstr>พื้นฐานหลักการประกันภัยต่อ</vt:lpstr>
      <vt:lpstr>หลักการพื้นฐาน</vt:lpstr>
      <vt:lpstr>เป้าหมายของการประกันภัยต่อ</vt:lpstr>
      <vt:lpstr>สัญญาประกันภัยต่อ</vt:lpstr>
      <vt:lpstr>PowerPoint Presentation</vt:lpstr>
      <vt:lpstr>PowerPoint Presentation</vt:lpstr>
      <vt:lpstr>แบ่งเค้กให้บริษัทประกันภัยต่อ</vt:lpstr>
      <vt:lpstr>แบ่งเค้กให้บริษัทประกันภัยต่อ</vt:lpstr>
      <vt:lpstr>ลักษณะของความเสี่ยงที่บริษัทประกันภัยต่อรับไว้</vt:lpstr>
      <vt:lpstr>ตลาดการประกันภัยต่อ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การกำกับดูแลธุรกิจการประกันภัยต่อ</vt:lpstr>
      <vt:lpstr>ข้อดีและข้อเสียของการประกันภัยต่อ</vt:lpstr>
      <vt:lpstr>หัวข้อการนำเสนอ</vt:lpstr>
      <vt:lpstr>คำถามงานวิจัย</vt:lpstr>
      <vt:lpstr>วรรณกรรมปริทัศน์</vt:lpstr>
      <vt:lpstr>แบบจำลอง</vt:lpstr>
      <vt:lpstr>แบบจำลอง</vt:lpstr>
      <vt:lpstr>ข้อมูล</vt:lpstr>
      <vt:lpstr>ผลการศึกษา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สรุปผลการศึกษา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การประกันภัยต่อ: ทฤษฎีพื้นฐาน</dc:title>
  <dc:creator>Windows User</dc:creator>
  <cp:lastModifiedBy>Windows User</cp:lastModifiedBy>
  <cp:revision>26</cp:revision>
  <dcterms:created xsi:type="dcterms:W3CDTF">2017-09-03T00:29:31Z</dcterms:created>
  <dcterms:modified xsi:type="dcterms:W3CDTF">2017-09-07T09:59:44Z</dcterms:modified>
</cp:coreProperties>
</file>