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62"/>
  </p:notesMasterIdLst>
  <p:sldIdLst>
    <p:sldId id="257" r:id="rId5"/>
    <p:sldId id="366" r:id="rId6"/>
    <p:sldId id="283" r:id="rId7"/>
    <p:sldId id="258" r:id="rId8"/>
    <p:sldId id="298" r:id="rId9"/>
    <p:sldId id="259" r:id="rId10"/>
    <p:sldId id="260" r:id="rId11"/>
    <p:sldId id="261" r:id="rId12"/>
    <p:sldId id="262" r:id="rId13"/>
    <p:sldId id="263" r:id="rId14"/>
    <p:sldId id="385" r:id="rId15"/>
    <p:sldId id="267" r:id="rId16"/>
    <p:sldId id="323" r:id="rId17"/>
    <p:sldId id="324" r:id="rId18"/>
    <p:sldId id="390" r:id="rId19"/>
    <p:sldId id="389" r:id="rId20"/>
    <p:sldId id="371" r:id="rId21"/>
    <p:sldId id="319" r:id="rId22"/>
    <p:sldId id="308" r:id="rId23"/>
    <p:sldId id="386" r:id="rId24"/>
    <p:sldId id="325" r:id="rId25"/>
    <p:sldId id="265" r:id="rId26"/>
    <p:sldId id="266" r:id="rId27"/>
    <p:sldId id="362" r:id="rId28"/>
    <p:sldId id="363" r:id="rId29"/>
    <p:sldId id="364" r:id="rId30"/>
    <p:sldId id="365" r:id="rId31"/>
    <p:sldId id="387" r:id="rId32"/>
    <p:sldId id="388" r:id="rId33"/>
    <p:sldId id="377" r:id="rId34"/>
    <p:sldId id="285" r:id="rId35"/>
    <p:sldId id="264" r:id="rId36"/>
    <p:sldId id="391" r:id="rId37"/>
    <p:sldId id="392" r:id="rId38"/>
    <p:sldId id="309" r:id="rId39"/>
    <p:sldId id="310" r:id="rId40"/>
    <p:sldId id="311" r:id="rId41"/>
    <p:sldId id="378" r:id="rId42"/>
    <p:sldId id="379" r:id="rId43"/>
    <p:sldId id="302" r:id="rId44"/>
    <p:sldId id="303" r:id="rId45"/>
    <p:sldId id="304" r:id="rId46"/>
    <p:sldId id="305" r:id="rId47"/>
    <p:sldId id="306" r:id="rId48"/>
    <p:sldId id="307" r:id="rId49"/>
    <p:sldId id="279" r:id="rId50"/>
    <p:sldId id="335" r:id="rId51"/>
    <p:sldId id="380" r:id="rId52"/>
    <p:sldId id="381" r:id="rId53"/>
    <p:sldId id="382" r:id="rId54"/>
    <p:sldId id="341" r:id="rId55"/>
    <p:sldId id="383" r:id="rId56"/>
    <p:sldId id="384" r:id="rId57"/>
    <p:sldId id="344" r:id="rId58"/>
    <p:sldId id="345" r:id="rId59"/>
    <p:sldId id="346" r:id="rId60"/>
    <p:sldId id="393" r:id="rId6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9900"/>
    <a:srgbClr val="F6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AD2A2-2A30-E00F-34B7-2CDA2DF39372}" v="139" dt="2021-08-05T12:13:48.469"/>
    <p1510:client id="{DA539BE2-6D08-4755-8BDD-5CC69465EDF3}" v="1" dt="2021-08-03T19:55:05.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62" d="100"/>
          <a:sy n="62" d="100"/>
        </p:scale>
        <p:origin x="54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on Albano" userId="S::aalbano@discoverybh.com::703a8365-5d80-49b4-8dc9-868ff7b5eca6" providerId="AD" clId="Web-{976AD2A2-2A30-E00F-34B7-2CDA2DF39372}"/>
    <pc:docChg chg="addSld delSld modSld">
      <pc:chgData name="Alyson Albano" userId="S::aalbano@discoverybh.com::703a8365-5d80-49b4-8dc9-868ff7b5eca6" providerId="AD" clId="Web-{976AD2A2-2A30-E00F-34B7-2CDA2DF39372}" dt="2021-08-05T12:13:48.469" v="105"/>
      <pc:docMkLst>
        <pc:docMk/>
      </pc:docMkLst>
      <pc:sldChg chg="modSp">
        <pc:chgData name="Alyson Albano" userId="S::aalbano@discoverybh.com::703a8365-5d80-49b4-8dc9-868ff7b5eca6" providerId="AD" clId="Web-{976AD2A2-2A30-E00F-34B7-2CDA2DF39372}" dt="2021-08-05T11:47:42.365" v="12" actId="1076"/>
        <pc:sldMkLst>
          <pc:docMk/>
          <pc:sldMk cId="0" sldId="260"/>
        </pc:sldMkLst>
        <pc:spChg chg="mod">
          <ac:chgData name="Alyson Albano" userId="S::aalbano@discoverybh.com::703a8365-5d80-49b4-8dc9-868ff7b5eca6" providerId="AD" clId="Web-{976AD2A2-2A30-E00F-34B7-2CDA2DF39372}" dt="2021-08-05T11:47:42.365" v="12" actId="1076"/>
          <ac:spMkLst>
            <pc:docMk/>
            <pc:sldMk cId="0" sldId="260"/>
            <ac:spMk id="124" creationId="{00000000-0000-0000-0000-000000000000}"/>
          </ac:spMkLst>
        </pc:spChg>
      </pc:sldChg>
      <pc:sldChg chg="modSp">
        <pc:chgData name="Alyson Albano" userId="S::aalbano@discoverybh.com::703a8365-5d80-49b4-8dc9-868ff7b5eca6" providerId="AD" clId="Web-{976AD2A2-2A30-E00F-34B7-2CDA2DF39372}" dt="2021-08-05T11:49:17.450" v="14" actId="20577"/>
        <pc:sldMkLst>
          <pc:docMk/>
          <pc:sldMk cId="0" sldId="261"/>
        </pc:sldMkLst>
        <pc:spChg chg="mod">
          <ac:chgData name="Alyson Albano" userId="S::aalbano@discoverybh.com::703a8365-5d80-49b4-8dc9-868ff7b5eca6" providerId="AD" clId="Web-{976AD2A2-2A30-E00F-34B7-2CDA2DF39372}" dt="2021-08-05T11:49:17.450" v="14" actId="20577"/>
          <ac:spMkLst>
            <pc:docMk/>
            <pc:sldMk cId="0" sldId="261"/>
            <ac:spMk id="131" creationId="{00000000-0000-0000-0000-000000000000}"/>
          </ac:spMkLst>
        </pc:spChg>
      </pc:sldChg>
      <pc:sldChg chg="modSp">
        <pc:chgData name="Alyson Albano" userId="S::aalbano@discoverybh.com::703a8365-5d80-49b4-8dc9-868ff7b5eca6" providerId="AD" clId="Web-{976AD2A2-2A30-E00F-34B7-2CDA2DF39372}" dt="2021-08-05T11:59:05.146" v="48" actId="20577"/>
        <pc:sldMkLst>
          <pc:docMk/>
          <pc:sldMk cId="0" sldId="263"/>
        </pc:sldMkLst>
        <pc:spChg chg="mod">
          <ac:chgData name="Alyson Albano" userId="S::aalbano@discoverybh.com::703a8365-5d80-49b4-8dc9-868ff7b5eca6" providerId="AD" clId="Web-{976AD2A2-2A30-E00F-34B7-2CDA2DF39372}" dt="2021-08-05T11:50:58.349" v="18" actId="1076"/>
          <ac:spMkLst>
            <pc:docMk/>
            <pc:sldMk cId="0" sldId="263"/>
            <ac:spMk id="7" creationId="{9DC26ED7-B015-4DBD-AE3D-AD8878160757}"/>
          </ac:spMkLst>
        </pc:spChg>
        <pc:spChg chg="mod">
          <ac:chgData name="Alyson Albano" userId="S::aalbano@discoverybh.com::703a8365-5d80-49b4-8dc9-868ff7b5eca6" providerId="AD" clId="Web-{976AD2A2-2A30-E00F-34B7-2CDA2DF39372}" dt="2021-08-05T11:59:05.146" v="48" actId="20577"/>
          <ac:spMkLst>
            <pc:docMk/>
            <pc:sldMk cId="0" sldId="263"/>
            <ac:spMk id="9" creationId="{34CA2BBA-AA35-482A-A946-FD1177F07FF2}"/>
          </ac:spMkLst>
        </pc:spChg>
        <pc:spChg chg="mod">
          <ac:chgData name="Alyson Albano" userId="S::aalbano@discoverybh.com::703a8365-5d80-49b4-8dc9-868ff7b5eca6" providerId="AD" clId="Web-{976AD2A2-2A30-E00F-34B7-2CDA2DF39372}" dt="2021-08-05T11:50:52.927" v="17" actId="1076"/>
          <ac:spMkLst>
            <pc:docMk/>
            <pc:sldMk cId="0" sldId="263"/>
            <ac:spMk id="145" creationId="{00000000-0000-0000-0000-000000000000}"/>
          </ac:spMkLst>
        </pc:spChg>
      </pc:sldChg>
      <pc:sldChg chg="modSp">
        <pc:chgData name="Alyson Albano" userId="S::aalbano@discoverybh.com::703a8365-5d80-49b4-8dc9-868ff7b5eca6" providerId="AD" clId="Web-{976AD2A2-2A30-E00F-34B7-2CDA2DF39372}" dt="2021-08-05T12:09:09.243" v="94" actId="20577"/>
        <pc:sldMkLst>
          <pc:docMk/>
          <pc:sldMk cId="29762516" sldId="265"/>
        </pc:sldMkLst>
        <pc:spChg chg="mod">
          <ac:chgData name="Alyson Albano" userId="S::aalbano@discoverybh.com::703a8365-5d80-49b4-8dc9-868ff7b5eca6" providerId="AD" clId="Web-{976AD2A2-2A30-E00F-34B7-2CDA2DF39372}" dt="2021-08-05T12:09:09.243" v="94" actId="20577"/>
          <ac:spMkLst>
            <pc:docMk/>
            <pc:sldMk cId="29762516" sldId="265"/>
            <ac:spMk id="159" creationId="{00000000-0000-0000-0000-000000000000}"/>
          </ac:spMkLst>
        </pc:spChg>
      </pc:sldChg>
      <pc:sldChg chg="modSp">
        <pc:chgData name="Alyson Albano" userId="S::aalbano@discoverybh.com::703a8365-5d80-49b4-8dc9-868ff7b5eca6" providerId="AD" clId="Web-{976AD2A2-2A30-E00F-34B7-2CDA2DF39372}" dt="2021-08-05T11:59:07.959" v="49" actId="20577"/>
        <pc:sldMkLst>
          <pc:docMk/>
          <pc:sldMk cId="273988033" sldId="267"/>
        </pc:sldMkLst>
        <pc:spChg chg="mod">
          <ac:chgData name="Alyson Albano" userId="S::aalbano@discoverybh.com::703a8365-5d80-49b4-8dc9-868ff7b5eca6" providerId="AD" clId="Web-{976AD2A2-2A30-E00F-34B7-2CDA2DF39372}" dt="2021-08-05T11:59:07.959" v="49" actId="20577"/>
          <ac:spMkLst>
            <pc:docMk/>
            <pc:sldMk cId="273988033" sldId="267"/>
            <ac:spMk id="209" creationId="{00000000-0000-0000-0000-000000000000}"/>
          </ac:spMkLst>
        </pc:spChg>
      </pc:sldChg>
      <pc:sldChg chg="modSp del">
        <pc:chgData name="Alyson Albano" userId="S::aalbano@discoverybh.com::703a8365-5d80-49b4-8dc9-868ff7b5eca6" providerId="AD" clId="Web-{976AD2A2-2A30-E00F-34B7-2CDA2DF39372}" dt="2021-08-05T12:13:48.469" v="105"/>
        <pc:sldMkLst>
          <pc:docMk/>
          <pc:sldMk cId="3164447460" sldId="288"/>
        </pc:sldMkLst>
        <pc:spChg chg="mod">
          <ac:chgData name="Alyson Albano" userId="S::aalbano@discoverybh.com::703a8365-5d80-49b4-8dc9-868ff7b5eca6" providerId="AD" clId="Web-{976AD2A2-2A30-E00F-34B7-2CDA2DF39372}" dt="2021-08-05T12:12:28.542" v="95" actId="20577"/>
          <ac:spMkLst>
            <pc:docMk/>
            <pc:sldMk cId="3164447460" sldId="288"/>
            <ac:spMk id="262" creationId="{00000000-0000-0000-0000-000000000000}"/>
          </ac:spMkLst>
        </pc:spChg>
      </pc:sldChg>
      <pc:sldChg chg="modSp">
        <pc:chgData name="Alyson Albano" userId="S::aalbano@discoverybh.com::703a8365-5d80-49b4-8dc9-868ff7b5eca6" providerId="AD" clId="Web-{976AD2A2-2A30-E00F-34B7-2CDA2DF39372}" dt="2021-08-05T11:46:15.969" v="2" actId="20577"/>
        <pc:sldMkLst>
          <pc:docMk/>
          <pc:sldMk cId="195636243" sldId="298"/>
        </pc:sldMkLst>
        <pc:spChg chg="mod">
          <ac:chgData name="Alyson Albano" userId="S::aalbano@discoverybh.com::703a8365-5d80-49b4-8dc9-868ff7b5eca6" providerId="AD" clId="Web-{976AD2A2-2A30-E00F-34B7-2CDA2DF39372}" dt="2021-08-05T11:46:15.969" v="2" actId="20577"/>
          <ac:spMkLst>
            <pc:docMk/>
            <pc:sldMk cId="195636243" sldId="298"/>
            <ac:spMk id="109" creationId="{00000000-0000-0000-0000-000000000000}"/>
          </ac:spMkLst>
        </pc:spChg>
      </pc:sldChg>
      <pc:sldChg chg="modSp">
        <pc:chgData name="Alyson Albano" userId="S::aalbano@discoverybh.com::703a8365-5d80-49b4-8dc9-868ff7b5eca6" providerId="AD" clId="Web-{976AD2A2-2A30-E00F-34B7-2CDA2DF39372}" dt="2021-08-05T12:01:16.608" v="53" actId="20577"/>
        <pc:sldMkLst>
          <pc:docMk/>
          <pc:sldMk cId="391410804" sldId="324"/>
        </pc:sldMkLst>
        <pc:spChg chg="mod">
          <ac:chgData name="Alyson Albano" userId="S::aalbano@discoverybh.com::703a8365-5d80-49b4-8dc9-868ff7b5eca6" providerId="AD" clId="Web-{976AD2A2-2A30-E00F-34B7-2CDA2DF39372}" dt="2021-08-05T12:01:16.608" v="53" actId="20577"/>
          <ac:spMkLst>
            <pc:docMk/>
            <pc:sldMk cId="391410804" sldId="324"/>
            <ac:spMk id="227" creationId="{00000000-0000-0000-0000-000000000000}"/>
          </ac:spMkLst>
        </pc:spChg>
      </pc:sldChg>
      <pc:sldChg chg="modSp">
        <pc:chgData name="Alyson Albano" userId="S::aalbano@discoverybh.com::703a8365-5d80-49b4-8dc9-868ff7b5eca6" providerId="AD" clId="Web-{976AD2A2-2A30-E00F-34B7-2CDA2DF39372}" dt="2021-08-05T12:08:50.711" v="93" actId="20577"/>
        <pc:sldMkLst>
          <pc:docMk/>
          <pc:sldMk cId="794918713" sldId="325"/>
        </pc:sldMkLst>
        <pc:spChg chg="mod">
          <ac:chgData name="Alyson Albano" userId="S::aalbano@discoverybh.com::703a8365-5d80-49b4-8dc9-868ff7b5eca6" providerId="AD" clId="Web-{976AD2A2-2A30-E00F-34B7-2CDA2DF39372}" dt="2021-08-05T12:08:50.711" v="93" actId="20577"/>
          <ac:spMkLst>
            <pc:docMk/>
            <pc:sldMk cId="794918713" sldId="325"/>
            <ac:spMk id="153" creationId="{00000000-0000-0000-0000-000000000000}"/>
          </ac:spMkLst>
        </pc:spChg>
      </pc:sldChg>
      <pc:sldChg chg="addSp delSp modSp">
        <pc:chgData name="Alyson Albano" userId="S::aalbano@discoverybh.com::703a8365-5d80-49b4-8dc9-868ff7b5eca6" providerId="AD" clId="Web-{976AD2A2-2A30-E00F-34B7-2CDA2DF39372}" dt="2021-08-05T12:07:52.847" v="91" actId="1076"/>
        <pc:sldMkLst>
          <pc:docMk/>
          <pc:sldMk cId="4043655285" sldId="371"/>
        </pc:sldMkLst>
        <pc:spChg chg="add del mod">
          <ac:chgData name="Alyson Albano" userId="S::aalbano@discoverybh.com::703a8365-5d80-49b4-8dc9-868ff7b5eca6" providerId="AD" clId="Web-{976AD2A2-2A30-E00F-34B7-2CDA2DF39372}" dt="2021-08-05T12:07:31.940" v="90"/>
          <ac:spMkLst>
            <pc:docMk/>
            <pc:sldMk cId="4043655285" sldId="371"/>
            <ac:spMk id="2" creationId="{62921A37-A357-45FB-918E-CE8D5E733486}"/>
          </ac:spMkLst>
        </pc:spChg>
        <pc:spChg chg="add del mod">
          <ac:chgData name="Alyson Albano" userId="S::aalbano@discoverybh.com::703a8365-5d80-49b4-8dc9-868ff7b5eca6" providerId="AD" clId="Web-{976AD2A2-2A30-E00F-34B7-2CDA2DF39372}" dt="2021-08-05T12:07:13.314" v="87" actId="1076"/>
          <ac:spMkLst>
            <pc:docMk/>
            <pc:sldMk cId="4043655285" sldId="371"/>
            <ac:spMk id="3" creationId="{E8DC43D7-D18C-4F7D-A28C-A14BEA7F0B2F}"/>
          </ac:spMkLst>
        </pc:spChg>
        <pc:spChg chg="mod">
          <ac:chgData name="Alyson Albano" userId="S::aalbano@discoverybh.com::703a8365-5d80-49b4-8dc9-868ff7b5eca6" providerId="AD" clId="Web-{976AD2A2-2A30-E00F-34B7-2CDA2DF39372}" dt="2021-08-05T12:07:52.847" v="91" actId="1076"/>
          <ac:spMkLst>
            <pc:docMk/>
            <pc:sldMk cId="4043655285" sldId="371"/>
            <ac:spMk id="207" creationId="{00000000-0000-0000-0000-000000000000}"/>
          </ac:spMkLst>
        </pc:spChg>
        <pc:spChg chg="mod">
          <ac:chgData name="Alyson Albano" userId="S::aalbano@discoverybh.com::703a8365-5d80-49b4-8dc9-868ff7b5eca6" providerId="AD" clId="Web-{976AD2A2-2A30-E00F-34B7-2CDA2DF39372}" dt="2021-08-05T12:07:18.986" v="89" actId="14100"/>
          <ac:spMkLst>
            <pc:docMk/>
            <pc:sldMk cId="4043655285" sldId="371"/>
            <ac:spMk id="213" creationId="{00000000-0000-0000-0000-000000000000}"/>
          </ac:spMkLst>
        </pc:spChg>
        <pc:picChg chg="mod">
          <ac:chgData name="Alyson Albano" userId="S::aalbano@discoverybh.com::703a8365-5d80-49b4-8dc9-868ff7b5eca6" providerId="AD" clId="Web-{976AD2A2-2A30-E00F-34B7-2CDA2DF39372}" dt="2021-08-05T12:06:02.309" v="70" actId="14100"/>
          <ac:picMkLst>
            <pc:docMk/>
            <pc:sldMk cId="4043655285" sldId="371"/>
            <ac:picMk id="209" creationId="{00000000-0000-0000-0000-000000000000}"/>
          </ac:picMkLst>
        </pc:picChg>
      </pc:sldChg>
      <pc:sldChg chg="modSp">
        <pc:chgData name="Alyson Albano" userId="S::aalbano@discoverybh.com::703a8365-5d80-49b4-8dc9-868ff7b5eca6" providerId="AD" clId="Web-{976AD2A2-2A30-E00F-34B7-2CDA2DF39372}" dt="2021-08-05T12:13:47.500" v="104" actId="20577"/>
        <pc:sldMkLst>
          <pc:docMk/>
          <pc:sldMk cId="175891532" sldId="385"/>
        </pc:sldMkLst>
        <pc:spChg chg="mod">
          <ac:chgData name="Alyson Albano" userId="S::aalbano@discoverybh.com::703a8365-5d80-49b4-8dc9-868ff7b5eca6" providerId="AD" clId="Web-{976AD2A2-2A30-E00F-34B7-2CDA2DF39372}" dt="2021-08-05T12:13:47.500" v="104" actId="20577"/>
          <ac:spMkLst>
            <pc:docMk/>
            <pc:sldMk cId="175891532" sldId="385"/>
            <ac:spMk id="262" creationId="{00000000-0000-0000-0000-000000000000}"/>
          </ac:spMkLst>
        </pc:spChg>
      </pc:sldChg>
      <pc:sldChg chg="modSp">
        <pc:chgData name="Alyson Albano" userId="S::aalbano@discoverybh.com::703a8365-5d80-49b4-8dc9-868ff7b5eca6" providerId="AD" clId="Web-{976AD2A2-2A30-E00F-34B7-2CDA2DF39372}" dt="2021-08-05T12:02:51.207" v="55" actId="20577"/>
        <pc:sldMkLst>
          <pc:docMk/>
          <pc:sldMk cId="2650562450" sldId="390"/>
        </pc:sldMkLst>
        <pc:spChg chg="mod">
          <ac:chgData name="Alyson Albano" userId="S::aalbano@discoverybh.com::703a8365-5d80-49b4-8dc9-868ff7b5eca6" providerId="AD" clId="Web-{976AD2A2-2A30-E00F-34B7-2CDA2DF39372}" dt="2021-08-05T12:02:51.207" v="55" actId="20577"/>
          <ac:spMkLst>
            <pc:docMk/>
            <pc:sldMk cId="2650562450" sldId="390"/>
            <ac:spMk id="153" creationId="{00000000-0000-0000-0000-000000000000}"/>
          </ac:spMkLst>
        </pc:spChg>
      </pc:sldChg>
      <pc:sldChg chg="add del">
        <pc:chgData name="Alyson Albano" userId="S::aalbano@discoverybh.com::703a8365-5d80-49b4-8dc9-868ff7b5eca6" providerId="AD" clId="Web-{976AD2A2-2A30-E00F-34B7-2CDA2DF39372}" dt="2021-08-05T12:00:44.543" v="51"/>
        <pc:sldMkLst>
          <pc:docMk/>
          <pc:sldMk cId="3949019385" sldId="394"/>
        </pc:sldMkLst>
      </pc:sldChg>
    </pc:docChg>
  </pc:docChgLst>
  <pc:docChgLst>
    <pc:chgData name="Alyson Albano" userId="S::aalbano@discoverybh.com::703a8365-5d80-49b4-8dc9-868ff7b5eca6" providerId="AD" clId="Web-{A1F1AFD0-033E-AC96-C73C-331B768F1570}"/>
    <pc:docChg chg="addSld modSld">
      <pc:chgData name="Alyson Albano" userId="S::aalbano@discoverybh.com::703a8365-5d80-49b4-8dc9-868ff7b5eca6" providerId="AD" clId="Web-{A1F1AFD0-033E-AC96-C73C-331B768F1570}" dt="2021-08-02T14:50:57.807" v="6" actId="20577"/>
      <pc:docMkLst>
        <pc:docMk/>
      </pc:docMkLst>
      <pc:sldChg chg="modSp">
        <pc:chgData name="Alyson Albano" userId="S::aalbano@discoverybh.com::703a8365-5d80-49b4-8dc9-868ff7b5eca6" providerId="AD" clId="Web-{A1F1AFD0-033E-AC96-C73C-331B768F1570}" dt="2021-08-02T14:50:36.962" v="2" actId="20577"/>
        <pc:sldMkLst>
          <pc:docMk/>
          <pc:sldMk cId="0" sldId="257"/>
        </pc:sldMkLst>
        <pc:spChg chg="mod">
          <ac:chgData name="Alyson Albano" userId="S::aalbano@discoverybh.com::703a8365-5d80-49b4-8dc9-868ff7b5eca6" providerId="AD" clId="Web-{A1F1AFD0-033E-AC96-C73C-331B768F1570}" dt="2021-08-02T14:50:11.915" v="0" actId="20577"/>
          <ac:spMkLst>
            <pc:docMk/>
            <pc:sldMk cId="0" sldId="257"/>
            <ac:spMk id="3" creationId="{BE497CBD-E2BB-47AD-8E42-1B7A7A1E5B6A}"/>
          </ac:spMkLst>
        </pc:spChg>
        <pc:spChg chg="mod">
          <ac:chgData name="Alyson Albano" userId="S::aalbano@discoverybh.com::703a8365-5d80-49b4-8dc9-868ff7b5eca6" providerId="AD" clId="Web-{A1F1AFD0-033E-AC96-C73C-331B768F1570}" dt="2021-08-02T14:50:36.962" v="2" actId="20577"/>
          <ac:spMkLst>
            <pc:docMk/>
            <pc:sldMk cId="0" sldId="257"/>
            <ac:spMk id="5" creationId="{1A89F5DB-17F0-4063-8BFE-B265A61E3EB9}"/>
          </ac:spMkLst>
        </pc:spChg>
      </pc:sldChg>
      <pc:sldChg chg="modSp">
        <pc:chgData name="Alyson Albano" userId="S::aalbano@discoverybh.com::703a8365-5d80-49b4-8dc9-868ff7b5eca6" providerId="AD" clId="Web-{A1F1AFD0-033E-AC96-C73C-331B768F1570}" dt="2021-08-02T14:50:57.807" v="6" actId="20577"/>
        <pc:sldMkLst>
          <pc:docMk/>
          <pc:sldMk cId="6094858" sldId="283"/>
        </pc:sldMkLst>
        <pc:spChg chg="mod">
          <ac:chgData name="Alyson Albano" userId="S::aalbano@discoverybh.com::703a8365-5d80-49b4-8dc9-868ff7b5eca6" providerId="AD" clId="Web-{A1F1AFD0-033E-AC96-C73C-331B768F1570}" dt="2021-08-02T14:50:57.807" v="6" actId="20577"/>
          <ac:spMkLst>
            <pc:docMk/>
            <pc:sldMk cId="6094858" sldId="283"/>
            <ac:spMk id="262" creationId="{00000000-0000-0000-0000-000000000000}"/>
          </ac:spMkLst>
        </pc:spChg>
      </pc:sldChg>
      <pc:sldChg chg="add">
        <pc:chgData name="Alyson Albano" userId="S::aalbano@discoverybh.com::703a8365-5d80-49b4-8dc9-868ff7b5eca6" providerId="AD" clId="Web-{A1F1AFD0-033E-AC96-C73C-331B768F1570}" dt="2021-08-02T14:50:39.619" v="3"/>
        <pc:sldMkLst>
          <pc:docMk/>
          <pc:sldMk cId="1407521619" sldId="366"/>
        </pc:sldMkLst>
      </pc:sldChg>
    </pc:docChg>
  </pc:docChgLst>
  <pc:docChgLst>
    <pc:chgData name="Alyson Albano" userId="703a8365-5d80-49b4-8dc9-868ff7b5eca6" providerId="ADAL" clId="{A639B782-82F8-4AAF-B1DA-A4B8F20F861D}"/>
    <pc:docChg chg="undo custSel addSld delSld modSld sldOrd">
      <pc:chgData name="Alyson Albano" userId="703a8365-5d80-49b4-8dc9-868ff7b5eca6" providerId="ADAL" clId="{A639B782-82F8-4AAF-B1DA-A4B8F20F861D}" dt="2021-08-02T16:03:54.927" v="990" actId="255"/>
      <pc:docMkLst>
        <pc:docMk/>
      </pc:docMkLst>
      <pc:sldChg chg="modSp mod">
        <pc:chgData name="Alyson Albano" userId="703a8365-5d80-49b4-8dc9-868ff7b5eca6" providerId="ADAL" clId="{A639B782-82F8-4AAF-B1DA-A4B8F20F861D}" dt="2021-08-02T15:13:24.576" v="202" actId="1035"/>
        <pc:sldMkLst>
          <pc:docMk/>
          <pc:sldMk cId="0" sldId="257"/>
        </pc:sldMkLst>
        <pc:spChg chg="mod">
          <ac:chgData name="Alyson Albano" userId="703a8365-5d80-49b4-8dc9-868ff7b5eca6" providerId="ADAL" clId="{A639B782-82F8-4AAF-B1DA-A4B8F20F861D}" dt="2021-08-02T15:13:18.763" v="181" actId="1038"/>
          <ac:spMkLst>
            <pc:docMk/>
            <pc:sldMk cId="0" sldId="257"/>
            <ac:spMk id="3" creationId="{BE497CBD-E2BB-47AD-8E42-1B7A7A1E5B6A}"/>
          </ac:spMkLst>
        </pc:spChg>
        <pc:spChg chg="mod">
          <ac:chgData name="Alyson Albano" userId="703a8365-5d80-49b4-8dc9-868ff7b5eca6" providerId="ADAL" clId="{A639B782-82F8-4AAF-B1DA-A4B8F20F861D}" dt="2021-08-02T15:11:54.376" v="144" actId="255"/>
          <ac:spMkLst>
            <pc:docMk/>
            <pc:sldMk cId="0" sldId="257"/>
            <ac:spMk id="5" creationId="{1A89F5DB-17F0-4063-8BFE-B265A61E3EB9}"/>
          </ac:spMkLst>
        </pc:spChg>
        <pc:spChg chg="mod">
          <ac:chgData name="Alyson Albano" userId="703a8365-5d80-49b4-8dc9-868ff7b5eca6" providerId="ADAL" clId="{A639B782-82F8-4AAF-B1DA-A4B8F20F861D}" dt="2021-08-02T15:12:26.814" v="153" actId="1076"/>
          <ac:spMkLst>
            <pc:docMk/>
            <pc:sldMk cId="0" sldId="257"/>
            <ac:spMk id="102" creationId="{00000000-0000-0000-0000-000000000000}"/>
          </ac:spMkLst>
        </pc:spChg>
        <pc:picChg chg="mod">
          <ac:chgData name="Alyson Albano" userId="703a8365-5d80-49b4-8dc9-868ff7b5eca6" providerId="ADAL" clId="{A639B782-82F8-4AAF-B1DA-A4B8F20F861D}" dt="2021-08-02T15:13:24.576" v="202" actId="1035"/>
          <ac:picMkLst>
            <pc:docMk/>
            <pc:sldMk cId="0" sldId="257"/>
            <ac:picMk id="4" creationId="{F56CE6DF-20E9-4553-9FC6-D75B1FE7507B}"/>
          </ac:picMkLst>
        </pc:picChg>
        <pc:picChg chg="mod">
          <ac:chgData name="Alyson Albano" userId="703a8365-5d80-49b4-8dc9-868ff7b5eca6" providerId="ADAL" clId="{A639B782-82F8-4AAF-B1DA-A4B8F20F861D}" dt="2021-08-02T15:12:08.425" v="149" actId="1076"/>
          <ac:picMkLst>
            <pc:docMk/>
            <pc:sldMk cId="0" sldId="257"/>
            <ac:picMk id="103" creationId="{00000000-0000-0000-0000-000000000000}"/>
          </ac:picMkLst>
        </pc:picChg>
      </pc:sldChg>
      <pc:sldChg chg="modSp mod">
        <pc:chgData name="Alyson Albano" userId="703a8365-5d80-49b4-8dc9-868ff7b5eca6" providerId="ADAL" clId="{A639B782-82F8-4AAF-B1DA-A4B8F20F861D}" dt="2021-08-02T15:58:37.145" v="954" actId="255"/>
        <pc:sldMkLst>
          <pc:docMk/>
          <pc:sldMk cId="1244404760" sldId="264"/>
        </pc:sldMkLst>
        <pc:spChg chg="mod">
          <ac:chgData name="Alyson Albano" userId="703a8365-5d80-49b4-8dc9-868ff7b5eca6" providerId="ADAL" clId="{A639B782-82F8-4AAF-B1DA-A4B8F20F861D}" dt="2021-08-02T15:58:37.145" v="954" actId="255"/>
          <ac:spMkLst>
            <pc:docMk/>
            <pc:sldMk cId="1244404760" sldId="264"/>
            <ac:spMk id="152" creationId="{00000000-0000-0000-0000-000000000000}"/>
          </ac:spMkLst>
        </pc:spChg>
      </pc:sldChg>
      <pc:sldChg chg="del">
        <pc:chgData name="Alyson Albano" userId="703a8365-5d80-49b4-8dc9-868ff7b5eca6" providerId="ADAL" clId="{A639B782-82F8-4AAF-B1DA-A4B8F20F861D}" dt="2021-08-02T14:59:53.912" v="72" actId="2696"/>
        <pc:sldMkLst>
          <pc:docMk/>
          <pc:sldMk cId="29762516" sldId="265"/>
        </pc:sldMkLst>
        <pc:spChg chg="mod">
          <ac:chgData name="Alyson Albano" userId="703a8365-5d80-49b4-8dc9-868ff7b5eca6" providerId="ADAL" clId="{A639B782-82F8-4AAF-B1DA-A4B8F20F861D}" dt="2021-08-02T15:34:43.801" v="413" actId="20577"/>
          <ac:spMkLst>
            <pc:docMk/>
            <pc:sldMk cId="29762516" sldId="265"/>
            <ac:spMk id="159" creationId="{00000000-0000-0000-0000-000000000000}"/>
          </ac:spMkLst>
        </pc:spChg>
        <pc:spChg chg="mod">
          <ac:chgData name="Alyson Albano" userId="703a8365-5d80-49b4-8dc9-868ff7b5eca6" providerId="ADAL" clId="{A639B782-82F8-4AAF-B1DA-A4B8F20F861D}" dt="2021-08-02T15:25:02.172" v="343" actId="255"/>
          <ac:spMkLst>
            <pc:docMk/>
            <pc:sldMk cId="29762516" sldId="265"/>
            <ac:spMk id="160" creationId="{00000000-0000-0000-0000-000000000000}"/>
          </ac:spMkLst>
        </pc:spChg>
        <pc:picChg chg="mod">
          <ac:chgData name="Alyson Albano" userId="703a8365-5d80-49b4-8dc9-868ff7b5eca6" providerId="ADAL" clId="{A639B782-82F8-4AAF-B1DA-A4B8F20F861D}" dt="2021-08-02T15:34:21.209" v="398" actId="1076"/>
          <ac:picMkLst>
            <pc:docMk/>
            <pc:sldMk cId="29762516" sldId="265"/>
            <ac:picMk id="161" creationId="{00000000-0000-0000-0000-000000000000}"/>
          </ac:picMkLst>
        </pc:picChg>
        <pc:picChg chg="mod">
          <ac:chgData name="Alyson Albano" userId="703a8365-5d80-49b4-8dc9-868ff7b5eca6" providerId="ADAL" clId="{A639B782-82F8-4AAF-B1DA-A4B8F20F861D}" dt="2021-08-02T15:34:16.803" v="397" actId="1076"/>
          <ac:picMkLst>
            <pc:docMk/>
            <pc:sldMk cId="29762516" sldId="265"/>
            <ac:picMk id="162" creationId="{00000000-0000-0000-0000-000000000000}"/>
          </ac:picMkLst>
        </pc:picChg>
      </pc:sldChg>
      <pc:sldChg chg="add del">
        <pc:chgData name="Alyson Albano" userId="703a8365-5d80-49b4-8dc9-868ff7b5eca6" providerId="ADAL" clId="{A639B782-82F8-4AAF-B1DA-A4B8F20F861D}" dt="2021-08-02T15:17:25.194" v="257" actId="2696"/>
        <pc:sldMkLst>
          <pc:docMk/>
          <pc:sldMk cId="4120431013" sldId="265"/>
        </pc:sldMkLst>
      </pc:sldChg>
      <pc:sldChg chg="add del">
        <pc:chgData name="Alyson Albano" userId="703a8365-5d80-49b4-8dc9-868ff7b5eca6" providerId="ADAL" clId="{A639B782-82F8-4AAF-B1DA-A4B8F20F861D}" dt="2021-08-02T15:17:25.194" v="257" actId="2696"/>
        <pc:sldMkLst>
          <pc:docMk/>
          <pc:sldMk cId="1156726709" sldId="266"/>
        </pc:sldMkLst>
      </pc:sldChg>
      <pc:sldChg chg="del">
        <pc:chgData name="Alyson Albano" userId="703a8365-5d80-49b4-8dc9-868ff7b5eca6" providerId="ADAL" clId="{A639B782-82F8-4AAF-B1DA-A4B8F20F861D}" dt="2021-08-02T14:59:53.912" v="72" actId="2696"/>
        <pc:sldMkLst>
          <pc:docMk/>
          <pc:sldMk cId="3076201674" sldId="266"/>
        </pc:sldMkLst>
        <pc:spChg chg="mod">
          <ac:chgData name="Alyson Albano" userId="703a8365-5d80-49b4-8dc9-868ff7b5eca6" providerId="ADAL" clId="{A639B782-82F8-4AAF-B1DA-A4B8F20F861D}" dt="2021-08-02T15:25:28.058" v="347" actId="113"/>
          <ac:spMkLst>
            <pc:docMk/>
            <pc:sldMk cId="3076201674" sldId="266"/>
            <ac:spMk id="167" creationId="{00000000-0000-0000-0000-000000000000}"/>
          </ac:spMkLst>
        </pc:spChg>
      </pc:sldChg>
      <pc:sldChg chg="del">
        <pc:chgData name="Alyson Albano" userId="703a8365-5d80-49b4-8dc9-868ff7b5eca6" providerId="ADAL" clId="{A639B782-82F8-4AAF-B1DA-A4B8F20F861D}" dt="2021-08-02T14:59:26.898" v="70" actId="2696"/>
        <pc:sldMkLst>
          <pc:docMk/>
          <pc:sldMk cId="273988033" sldId="267"/>
        </pc:sldMkLst>
        <pc:spChg chg="mod">
          <ac:chgData name="Alyson Albano" userId="703a8365-5d80-49b4-8dc9-868ff7b5eca6" providerId="ADAL" clId="{A639B782-82F8-4AAF-B1DA-A4B8F20F861D}" dt="2021-08-02T16:00:42.417" v="970" actId="255"/>
          <ac:spMkLst>
            <pc:docMk/>
            <pc:sldMk cId="273988033" sldId="267"/>
            <ac:spMk id="208" creationId="{00000000-0000-0000-0000-000000000000}"/>
          </ac:spMkLst>
        </pc:spChg>
        <pc:spChg chg="mod">
          <ac:chgData name="Alyson Albano" userId="703a8365-5d80-49b4-8dc9-868ff7b5eca6" providerId="ADAL" clId="{A639B782-82F8-4AAF-B1DA-A4B8F20F861D}" dt="2021-08-02T15:31:32.811" v="384" actId="113"/>
          <ac:spMkLst>
            <pc:docMk/>
            <pc:sldMk cId="273988033" sldId="267"/>
            <ac:spMk id="209" creationId="{00000000-0000-0000-0000-000000000000}"/>
          </ac:spMkLst>
        </pc:spChg>
      </pc:sldChg>
      <pc:sldChg chg="del">
        <pc:chgData name="Alyson Albano" userId="703a8365-5d80-49b4-8dc9-868ff7b5eca6" providerId="ADAL" clId="{A639B782-82F8-4AAF-B1DA-A4B8F20F861D}" dt="2021-08-02T15:02:11.501" v="86" actId="47"/>
        <pc:sldMkLst>
          <pc:docMk/>
          <pc:sldMk cId="0" sldId="268"/>
        </pc:sldMkLst>
      </pc:sldChg>
      <pc:sldChg chg="del">
        <pc:chgData name="Alyson Albano" userId="703a8365-5d80-49b4-8dc9-868ff7b5eca6" providerId="ADAL" clId="{A639B782-82F8-4AAF-B1DA-A4B8F20F861D}" dt="2021-08-02T15:42:50.984" v="467" actId="47"/>
        <pc:sldMkLst>
          <pc:docMk/>
          <pc:sldMk cId="559793694" sldId="269"/>
        </pc:sldMkLst>
      </pc:sldChg>
      <pc:sldChg chg="del">
        <pc:chgData name="Alyson Albano" userId="703a8365-5d80-49b4-8dc9-868ff7b5eca6" providerId="ADAL" clId="{A639B782-82F8-4AAF-B1DA-A4B8F20F861D}" dt="2021-08-02T14:58:38.738" v="53" actId="47"/>
        <pc:sldMkLst>
          <pc:docMk/>
          <pc:sldMk cId="0" sldId="270"/>
        </pc:sldMkLst>
      </pc:sldChg>
      <pc:sldChg chg="del">
        <pc:chgData name="Alyson Albano" userId="703a8365-5d80-49b4-8dc9-868ff7b5eca6" providerId="ADAL" clId="{A639B782-82F8-4AAF-B1DA-A4B8F20F861D}" dt="2021-08-02T14:58:40.022" v="54" actId="47"/>
        <pc:sldMkLst>
          <pc:docMk/>
          <pc:sldMk cId="0" sldId="271"/>
        </pc:sldMkLst>
      </pc:sldChg>
      <pc:sldChg chg="del">
        <pc:chgData name="Alyson Albano" userId="703a8365-5d80-49b4-8dc9-868ff7b5eca6" providerId="ADAL" clId="{A639B782-82F8-4AAF-B1DA-A4B8F20F861D}" dt="2021-08-02T15:18:47.582" v="281" actId="47"/>
        <pc:sldMkLst>
          <pc:docMk/>
          <pc:sldMk cId="0" sldId="272"/>
        </pc:sldMkLst>
      </pc:sldChg>
      <pc:sldChg chg="del">
        <pc:chgData name="Alyson Albano" userId="703a8365-5d80-49b4-8dc9-868ff7b5eca6" providerId="ADAL" clId="{A639B782-82F8-4AAF-B1DA-A4B8F20F861D}" dt="2021-08-02T15:11:14.831" v="141" actId="47"/>
        <pc:sldMkLst>
          <pc:docMk/>
          <pc:sldMk cId="0" sldId="275"/>
        </pc:sldMkLst>
      </pc:sldChg>
      <pc:sldChg chg="del">
        <pc:chgData name="Alyson Albano" userId="703a8365-5d80-49b4-8dc9-868ff7b5eca6" providerId="ADAL" clId="{A639B782-82F8-4AAF-B1DA-A4B8F20F861D}" dt="2021-08-02T15:11:14.831" v="141" actId="47"/>
        <pc:sldMkLst>
          <pc:docMk/>
          <pc:sldMk cId="0" sldId="276"/>
        </pc:sldMkLst>
      </pc:sldChg>
      <pc:sldChg chg="del">
        <pc:chgData name="Alyson Albano" userId="703a8365-5d80-49b4-8dc9-868ff7b5eca6" providerId="ADAL" clId="{A639B782-82F8-4AAF-B1DA-A4B8F20F861D}" dt="2021-08-02T15:11:14.831" v="141" actId="47"/>
        <pc:sldMkLst>
          <pc:docMk/>
          <pc:sldMk cId="0" sldId="277"/>
        </pc:sldMkLst>
      </pc:sldChg>
      <pc:sldChg chg="modSp del mod">
        <pc:chgData name="Alyson Albano" userId="703a8365-5d80-49b4-8dc9-868ff7b5eca6" providerId="ADAL" clId="{A639B782-82F8-4AAF-B1DA-A4B8F20F861D}" dt="2021-08-02T15:13:33.792" v="203" actId="47"/>
        <pc:sldMkLst>
          <pc:docMk/>
          <pc:sldMk cId="623682683" sldId="278"/>
        </pc:sldMkLst>
        <pc:spChg chg="mod">
          <ac:chgData name="Alyson Albano" userId="703a8365-5d80-49b4-8dc9-868ff7b5eca6" providerId="ADAL" clId="{A639B782-82F8-4AAF-B1DA-A4B8F20F861D}" dt="2021-08-02T14:53:21.109" v="31" actId="20577"/>
          <ac:spMkLst>
            <pc:docMk/>
            <pc:sldMk cId="623682683" sldId="278"/>
            <ac:spMk id="2" creationId="{FBBD1587-99ED-4867-B68F-E0F35FE27D1B}"/>
          </ac:spMkLst>
        </pc:spChg>
      </pc:sldChg>
      <pc:sldChg chg="del">
        <pc:chgData name="Alyson Albano" userId="703a8365-5d80-49b4-8dc9-868ff7b5eca6" providerId="ADAL" clId="{A639B782-82F8-4AAF-B1DA-A4B8F20F861D}" dt="2021-08-02T14:58:23.805" v="52" actId="47"/>
        <pc:sldMkLst>
          <pc:docMk/>
          <pc:sldMk cId="277859421" sldId="281"/>
        </pc:sldMkLst>
      </pc:sldChg>
      <pc:sldChg chg="modSp del mod">
        <pc:chgData name="Alyson Albano" userId="703a8365-5d80-49b4-8dc9-868ff7b5eca6" providerId="ADAL" clId="{A639B782-82F8-4AAF-B1DA-A4B8F20F861D}" dt="2021-08-02T14:59:13.727" v="69" actId="47"/>
        <pc:sldMkLst>
          <pc:docMk/>
          <pc:sldMk cId="1460399527" sldId="282"/>
        </pc:sldMkLst>
        <pc:spChg chg="mod">
          <ac:chgData name="Alyson Albano" userId="703a8365-5d80-49b4-8dc9-868ff7b5eca6" providerId="ADAL" clId="{A639B782-82F8-4AAF-B1DA-A4B8F20F861D}" dt="2021-08-02T14:59:00.888" v="66" actId="5793"/>
          <ac:spMkLst>
            <pc:docMk/>
            <pc:sldMk cId="1460399527" sldId="282"/>
            <ac:spMk id="262" creationId="{00000000-0000-0000-0000-000000000000}"/>
          </ac:spMkLst>
        </pc:spChg>
      </pc:sldChg>
      <pc:sldChg chg="del">
        <pc:chgData name="Alyson Albano" userId="703a8365-5d80-49b4-8dc9-868ff7b5eca6" providerId="ADAL" clId="{A639B782-82F8-4AAF-B1DA-A4B8F20F861D}" dt="2021-08-02T14:55:28.339" v="32" actId="47"/>
        <pc:sldMkLst>
          <pc:docMk/>
          <pc:sldMk cId="1006172829" sldId="284"/>
        </pc:sldMkLst>
      </pc:sldChg>
      <pc:sldChg chg="add del">
        <pc:chgData name="Alyson Albano" userId="703a8365-5d80-49b4-8dc9-868ff7b5eca6" providerId="ADAL" clId="{A639B782-82F8-4AAF-B1DA-A4B8F20F861D}" dt="2021-08-02T15:02:02.456" v="85" actId="47"/>
        <pc:sldMkLst>
          <pc:docMk/>
          <pc:sldMk cId="397421844" sldId="286"/>
        </pc:sldMkLst>
      </pc:sldChg>
      <pc:sldChg chg="del">
        <pc:chgData name="Alyson Albano" userId="703a8365-5d80-49b4-8dc9-868ff7b5eca6" providerId="ADAL" clId="{A639B782-82F8-4AAF-B1DA-A4B8F20F861D}" dt="2021-08-02T14:59:08.870" v="67" actId="2696"/>
        <pc:sldMkLst>
          <pc:docMk/>
          <pc:sldMk cId="441339953" sldId="286"/>
        </pc:sldMkLst>
      </pc:sldChg>
      <pc:sldChg chg="del">
        <pc:chgData name="Alyson Albano" userId="703a8365-5d80-49b4-8dc9-868ff7b5eca6" providerId="ADAL" clId="{A639B782-82F8-4AAF-B1DA-A4B8F20F861D}" dt="2021-08-02T15:11:14.831" v="141" actId="47"/>
        <pc:sldMkLst>
          <pc:docMk/>
          <pc:sldMk cId="3343445620" sldId="287"/>
        </pc:sldMkLst>
      </pc:sldChg>
      <pc:sldChg chg="addSp delSp modSp add mod ord">
        <pc:chgData name="Alyson Albano" userId="703a8365-5d80-49b4-8dc9-868ff7b5eca6" providerId="ADAL" clId="{A639B782-82F8-4AAF-B1DA-A4B8F20F861D}" dt="2021-08-02T15:16:04.082" v="255" actId="1076"/>
        <pc:sldMkLst>
          <pc:docMk/>
          <pc:sldMk cId="3164447460" sldId="288"/>
        </pc:sldMkLst>
        <pc:spChg chg="add del mod">
          <ac:chgData name="Alyson Albano" userId="703a8365-5d80-49b4-8dc9-868ff7b5eca6" providerId="ADAL" clId="{A639B782-82F8-4AAF-B1DA-A4B8F20F861D}" dt="2021-08-02T15:15:35.121" v="205" actId="767"/>
          <ac:spMkLst>
            <pc:docMk/>
            <pc:sldMk cId="3164447460" sldId="288"/>
            <ac:spMk id="2" creationId="{038DFCE4-8035-42A7-BB4C-60D18817B1CF}"/>
          </ac:spMkLst>
        </pc:spChg>
        <pc:spChg chg="mod">
          <ac:chgData name="Alyson Albano" userId="703a8365-5d80-49b4-8dc9-868ff7b5eca6" providerId="ADAL" clId="{A639B782-82F8-4AAF-B1DA-A4B8F20F861D}" dt="2021-08-02T15:16:04.082" v="255" actId="1076"/>
          <ac:spMkLst>
            <pc:docMk/>
            <pc:sldMk cId="3164447460" sldId="288"/>
            <ac:spMk id="262" creationId="{00000000-0000-0000-0000-000000000000}"/>
          </ac:spMkLst>
        </pc:spChg>
      </pc:sldChg>
      <pc:sldChg chg="del">
        <pc:chgData name="Alyson Albano" userId="703a8365-5d80-49b4-8dc9-868ff7b5eca6" providerId="ADAL" clId="{A639B782-82F8-4AAF-B1DA-A4B8F20F861D}" dt="2021-08-02T14:58:09.640" v="50" actId="2696"/>
        <pc:sldMkLst>
          <pc:docMk/>
          <pc:sldMk cId="4158486539" sldId="288"/>
        </pc:sldMkLst>
      </pc:sldChg>
      <pc:sldChg chg="del">
        <pc:chgData name="Alyson Albano" userId="703a8365-5d80-49b4-8dc9-868ff7b5eca6" providerId="ADAL" clId="{A639B782-82F8-4AAF-B1DA-A4B8F20F861D}" dt="2021-08-02T15:00:32.854" v="74" actId="47"/>
        <pc:sldMkLst>
          <pc:docMk/>
          <pc:sldMk cId="2882161686" sldId="289"/>
        </pc:sldMkLst>
      </pc:sldChg>
      <pc:sldChg chg="del">
        <pc:chgData name="Alyson Albano" userId="703a8365-5d80-49b4-8dc9-868ff7b5eca6" providerId="ADAL" clId="{A639B782-82F8-4AAF-B1DA-A4B8F20F861D}" dt="2021-08-02T15:01:21.120" v="77" actId="2696"/>
        <pc:sldMkLst>
          <pc:docMk/>
          <pc:sldMk cId="1200742793" sldId="290"/>
        </pc:sldMkLst>
      </pc:sldChg>
      <pc:sldChg chg="add del">
        <pc:chgData name="Alyson Albano" userId="703a8365-5d80-49b4-8dc9-868ff7b5eca6" providerId="ADAL" clId="{A639B782-82F8-4AAF-B1DA-A4B8F20F861D}" dt="2021-08-02T15:18:02.847" v="269" actId="2696"/>
        <pc:sldMkLst>
          <pc:docMk/>
          <pc:sldMk cId="2933292606" sldId="290"/>
        </pc:sldMkLst>
      </pc:sldChg>
      <pc:sldChg chg="add del">
        <pc:chgData name="Alyson Albano" userId="703a8365-5d80-49b4-8dc9-868ff7b5eca6" providerId="ADAL" clId="{A639B782-82F8-4AAF-B1DA-A4B8F20F861D}" dt="2021-08-02T15:01:53.273" v="82"/>
        <pc:sldMkLst>
          <pc:docMk/>
          <pc:sldMk cId="626287395" sldId="291"/>
        </pc:sldMkLst>
      </pc:sldChg>
      <pc:sldChg chg="add">
        <pc:chgData name="Alyson Albano" userId="703a8365-5d80-49b4-8dc9-868ff7b5eca6" providerId="ADAL" clId="{A639B782-82F8-4AAF-B1DA-A4B8F20F861D}" dt="2021-08-02T15:02:00.699" v="84"/>
        <pc:sldMkLst>
          <pc:docMk/>
          <pc:sldMk cId="1714394177" sldId="291"/>
        </pc:sldMkLst>
      </pc:sldChg>
      <pc:sldChg chg="del">
        <pc:chgData name="Alyson Albano" userId="703a8365-5d80-49b4-8dc9-868ff7b5eca6" providerId="ADAL" clId="{A639B782-82F8-4AAF-B1DA-A4B8F20F861D}" dt="2021-08-02T15:01:40.679" v="79" actId="2696"/>
        <pc:sldMkLst>
          <pc:docMk/>
          <pc:sldMk cId="3040529626" sldId="291"/>
        </pc:sldMkLst>
      </pc:sldChg>
      <pc:sldChg chg="del">
        <pc:chgData name="Alyson Albano" userId="703a8365-5d80-49b4-8dc9-868ff7b5eca6" providerId="ADAL" clId="{A639B782-82F8-4AAF-B1DA-A4B8F20F861D}" dt="2021-08-02T15:11:14.831" v="141" actId="47"/>
        <pc:sldMkLst>
          <pc:docMk/>
          <pc:sldMk cId="1083285271" sldId="292"/>
        </pc:sldMkLst>
      </pc:sldChg>
      <pc:sldChg chg="del">
        <pc:chgData name="Alyson Albano" userId="703a8365-5d80-49b4-8dc9-868ff7b5eca6" providerId="ADAL" clId="{A639B782-82F8-4AAF-B1DA-A4B8F20F861D}" dt="2021-08-02T15:11:14.831" v="141" actId="47"/>
        <pc:sldMkLst>
          <pc:docMk/>
          <pc:sldMk cId="3180189077" sldId="293"/>
        </pc:sldMkLst>
      </pc:sldChg>
      <pc:sldChg chg="del">
        <pc:chgData name="Alyson Albano" userId="703a8365-5d80-49b4-8dc9-868ff7b5eca6" providerId="ADAL" clId="{A639B782-82F8-4AAF-B1DA-A4B8F20F861D}" dt="2021-08-02T15:11:14.831" v="141" actId="47"/>
        <pc:sldMkLst>
          <pc:docMk/>
          <pc:sldMk cId="3112804641" sldId="294"/>
        </pc:sldMkLst>
      </pc:sldChg>
      <pc:sldChg chg="del">
        <pc:chgData name="Alyson Albano" userId="703a8365-5d80-49b4-8dc9-868ff7b5eca6" providerId="ADAL" clId="{A639B782-82F8-4AAF-B1DA-A4B8F20F861D}" dt="2021-08-02T15:11:14.831" v="141" actId="47"/>
        <pc:sldMkLst>
          <pc:docMk/>
          <pc:sldMk cId="3317974724" sldId="295"/>
        </pc:sldMkLst>
      </pc:sldChg>
      <pc:sldChg chg="del">
        <pc:chgData name="Alyson Albano" userId="703a8365-5d80-49b4-8dc9-868ff7b5eca6" providerId="ADAL" clId="{A639B782-82F8-4AAF-B1DA-A4B8F20F861D}" dt="2021-08-02T14:57:54.748" v="49" actId="47"/>
        <pc:sldMkLst>
          <pc:docMk/>
          <pc:sldMk cId="330750981" sldId="296"/>
        </pc:sldMkLst>
      </pc:sldChg>
      <pc:sldChg chg="del">
        <pc:chgData name="Alyson Albano" userId="703a8365-5d80-49b4-8dc9-868ff7b5eca6" providerId="ADAL" clId="{A639B782-82F8-4AAF-B1DA-A4B8F20F861D}" dt="2021-08-02T15:55:18.416" v="918" actId="47"/>
        <pc:sldMkLst>
          <pc:docMk/>
          <pc:sldMk cId="4263663414" sldId="299"/>
        </pc:sldMkLst>
      </pc:sldChg>
      <pc:sldChg chg="modSp mod">
        <pc:chgData name="Alyson Albano" userId="703a8365-5d80-49b4-8dc9-868ff7b5eca6" providerId="ADAL" clId="{A639B782-82F8-4AAF-B1DA-A4B8F20F861D}" dt="2021-08-02T15:56:35.082" v="922" actId="20577"/>
        <pc:sldMkLst>
          <pc:docMk/>
          <pc:sldMk cId="0" sldId="302"/>
        </pc:sldMkLst>
        <pc:spChg chg="mod">
          <ac:chgData name="Alyson Albano" userId="703a8365-5d80-49b4-8dc9-868ff7b5eca6" providerId="ADAL" clId="{A639B782-82F8-4AAF-B1DA-A4B8F20F861D}" dt="2021-08-02T15:44:00.409" v="511" actId="20577"/>
          <ac:spMkLst>
            <pc:docMk/>
            <pc:sldMk cId="0" sldId="302"/>
            <ac:spMk id="251" creationId="{00000000-0000-0000-0000-000000000000}"/>
          </ac:spMkLst>
        </pc:spChg>
        <pc:spChg chg="mod">
          <ac:chgData name="Alyson Albano" userId="703a8365-5d80-49b4-8dc9-868ff7b5eca6" providerId="ADAL" clId="{A639B782-82F8-4AAF-B1DA-A4B8F20F861D}" dt="2021-08-02T15:56:35.082" v="922" actId="20577"/>
          <ac:spMkLst>
            <pc:docMk/>
            <pc:sldMk cId="0" sldId="302"/>
            <ac:spMk id="252" creationId="{00000000-0000-0000-0000-000000000000}"/>
          </ac:spMkLst>
        </pc:spChg>
      </pc:sldChg>
      <pc:sldChg chg="modSp mod">
        <pc:chgData name="Alyson Albano" userId="703a8365-5d80-49b4-8dc9-868ff7b5eca6" providerId="ADAL" clId="{A639B782-82F8-4AAF-B1DA-A4B8F20F861D}" dt="2021-08-02T15:49:59.125" v="859" actId="255"/>
        <pc:sldMkLst>
          <pc:docMk/>
          <pc:sldMk cId="0" sldId="303"/>
        </pc:sldMkLst>
        <pc:spChg chg="mod">
          <ac:chgData name="Alyson Albano" userId="703a8365-5d80-49b4-8dc9-868ff7b5eca6" providerId="ADAL" clId="{A639B782-82F8-4AAF-B1DA-A4B8F20F861D}" dt="2021-08-02T15:49:59.125" v="859" actId="255"/>
          <ac:spMkLst>
            <pc:docMk/>
            <pc:sldMk cId="0" sldId="303"/>
            <ac:spMk id="260" creationId="{00000000-0000-0000-0000-000000000000}"/>
          </ac:spMkLst>
        </pc:spChg>
        <pc:spChg chg="mod">
          <ac:chgData name="Alyson Albano" userId="703a8365-5d80-49b4-8dc9-868ff7b5eca6" providerId="ADAL" clId="{A639B782-82F8-4AAF-B1DA-A4B8F20F861D}" dt="2021-08-02T15:46:49.047" v="721" actId="20577"/>
          <ac:spMkLst>
            <pc:docMk/>
            <pc:sldMk cId="0" sldId="303"/>
            <ac:spMk id="261" creationId="{00000000-0000-0000-0000-000000000000}"/>
          </ac:spMkLst>
        </pc:spChg>
      </pc:sldChg>
      <pc:sldChg chg="modSp mod">
        <pc:chgData name="Alyson Albano" userId="703a8365-5d80-49b4-8dc9-868ff7b5eca6" providerId="ADAL" clId="{A639B782-82F8-4AAF-B1DA-A4B8F20F861D}" dt="2021-08-02T15:50:07.021" v="860" actId="113"/>
        <pc:sldMkLst>
          <pc:docMk/>
          <pc:sldMk cId="0" sldId="304"/>
        </pc:sldMkLst>
        <pc:spChg chg="mod">
          <ac:chgData name="Alyson Albano" userId="703a8365-5d80-49b4-8dc9-868ff7b5eca6" providerId="ADAL" clId="{A639B782-82F8-4AAF-B1DA-A4B8F20F861D}" dt="2021-08-02T15:50:07.021" v="860" actId="113"/>
          <ac:spMkLst>
            <pc:docMk/>
            <pc:sldMk cId="0" sldId="304"/>
            <ac:spMk id="269" creationId="{00000000-0000-0000-0000-000000000000}"/>
          </ac:spMkLst>
        </pc:spChg>
        <pc:graphicFrameChg chg="mod modGraphic">
          <ac:chgData name="Alyson Albano" userId="703a8365-5d80-49b4-8dc9-868ff7b5eca6" providerId="ADAL" clId="{A639B782-82F8-4AAF-B1DA-A4B8F20F861D}" dt="2021-08-02T15:49:40.926" v="858" actId="20577"/>
          <ac:graphicFrameMkLst>
            <pc:docMk/>
            <pc:sldMk cId="0" sldId="304"/>
            <ac:graphicFrameMk id="270" creationId="{00000000-0000-0000-0000-000000000000}"/>
          </ac:graphicFrameMkLst>
        </pc:graphicFrameChg>
      </pc:sldChg>
      <pc:sldChg chg="modSp mod">
        <pc:chgData name="Alyson Albano" userId="703a8365-5d80-49b4-8dc9-868ff7b5eca6" providerId="ADAL" clId="{A639B782-82F8-4AAF-B1DA-A4B8F20F861D}" dt="2021-08-02T15:59:51.005" v="956" actId="20577"/>
        <pc:sldMkLst>
          <pc:docMk/>
          <pc:sldMk cId="911206331" sldId="308"/>
        </pc:sldMkLst>
        <pc:spChg chg="mod">
          <ac:chgData name="Alyson Albano" userId="703a8365-5d80-49b4-8dc9-868ff7b5eca6" providerId="ADAL" clId="{A639B782-82F8-4AAF-B1DA-A4B8F20F861D}" dt="2021-08-02T15:59:51.005" v="956" actId="20577"/>
          <ac:spMkLst>
            <pc:docMk/>
            <pc:sldMk cId="911206331" sldId="308"/>
            <ac:spMk id="350" creationId="{00000000-0000-0000-0000-000000000000}"/>
          </ac:spMkLst>
        </pc:spChg>
      </pc:sldChg>
      <pc:sldChg chg="modSp mod">
        <pc:chgData name="Alyson Albano" userId="703a8365-5d80-49b4-8dc9-868ff7b5eca6" providerId="ADAL" clId="{A639B782-82F8-4AAF-B1DA-A4B8F20F861D}" dt="2021-08-02T15:57:33.676" v="937" actId="113"/>
        <pc:sldMkLst>
          <pc:docMk/>
          <pc:sldMk cId="0" sldId="309"/>
        </pc:sldMkLst>
        <pc:spChg chg="mod">
          <ac:chgData name="Alyson Albano" userId="703a8365-5d80-49b4-8dc9-868ff7b5eca6" providerId="ADAL" clId="{A639B782-82F8-4AAF-B1DA-A4B8F20F861D}" dt="2021-08-02T15:57:33.676" v="937" actId="113"/>
          <ac:spMkLst>
            <pc:docMk/>
            <pc:sldMk cId="0" sldId="309"/>
            <ac:spMk id="223" creationId="{00000000-0000-0000-0000-000000000000}"/>
          </ac:spMkLst>
        </pc:spChg>
      </pc:sldChg>
      <pc:sldChg chg="modSp mod">
        <pc:chgData name="Alyson Albano" userId="703a8365-5d80-49b4-8dc9-868ff7b5eca6" providerId="ADAL" clId="{A639B782-82F8-4AAF-B1DA-A4B8F20F861D}" dt="2021-08-02T15:57:46.206" v="942" actId="255"/>
        <pc:sldMkLst>
          <pc:docMk/>
          <pc:sldMk cId="0" sldId="310"/>
        </pc:sldMkLst>
        <pc:spChg chg="mod">
          <ac:chgData name="Alyson Albano" userId="703a8365-5d80-49b4-8dc9-868ff7b5eca6" providerId="ADAL" clId="{A639B782-82F8-4AAF-B1DA-A4B8F20F861D}" dt="2021-08-02T15:57:46.206" v="942" actId="255"/>
          <ac:spMkLst>
            <pc:docMk/>
            <pc:sldMk cId="0" sldId="310"/>
            <ac:spMk id="239" creationId="{00000000-0000-0000-0000-000000000000}"/>
          </ac:spMkLst>
        </pc:spChg>
      </pc:sldChg>
      <pc:sldChg chg="modSp mod">
        <pc:chgData name="Alyson Albano" userId="703a8365-5d80-49b4-8dc9-868ff7b5eca6" providerId="ADAL" clId="{A639B782-82F8-4AAF-B1DA-A4B8F20F861D}" dt="2021-08-02T15:57:04.049" v="926" actId="1076"/>
        <pc:sldMkLst>
          <pc:docMk/>
          <pc:sldMk cId="1919135590" sldId="311"/>
        </pc:sldMkLst>
        <pc:spChg chg="mod">
          <ac:chgData name="Alyson Albano" userId="703a8365-5d80-49b4-8dc9-868ff7b5eca6" providerId="ADAL" clId="{A639B782-82F8-4AAF-B1DA-A4B8F20F861D}" dt="2021-08-02T15:57:04.049" v="926" actId="1076"/>
          <ac:spMkLst>
            <pc:docMk/>
            <pc:sldMk cId="1919135590" sldId="311"/>
            <ac:spMk id="2" creationId="{2292B430-1B66-48B0-9730-8CAA28B14540}"/>
          </ac:spMkLst>
        </pc:spChg>
      </pc:sldChg>
      <pc:sldChg chg="del">
        <pc:chgData name="Alyson Albano" userId="703a8365-5d80-49b4-8dc9-868ff7b5eca6" providerId="ADAL" clId="{A639B782-82F8-4AAF-B1DA-A4B8F20F861D}" dt="2021-08-02T14:55:29.423" v="33" actId="47"/>
        <pc:sldMkLst>
          <pc:docMk/>
          <pc:sldMk cId="4150421021" sldId="317"/>
        </pc:sldMkLst>
      </pc:sldChg>
      <pc:sldChg chg="del">
        <pc:chgData name="Alyson Albano" userId="703a8365-5d80-49b4-8dc9-868ff7b5eca6" providerId="ADAL" clId="{A639B782-82F8-4AAF-B1DA-A4B8F20F861D}" dt="2021-08-02T15:42:04.896" v="465" actId="47"/>
        <pc:sldMkLst>
          <pc:docMk/>
          <pc:sldMk cId="341050558" sldId="318"/>
        </pc:sldMkLst>
      </pc:sldChg>
      <pc:sldChg chg="del">
        <pc:chgData name="Alyson Albano" userId="703a8365-5d80-49b4-8dc9-868ff7b5eca6" providerId="ADAL" clId="{A639B782-82F8-4AAF-B1DA-A4B8F20F861D}" dt="2021-08-02T15:03:59.874" v="91" actId="47"/>
        <pc:sldMkLst>
          <pc:docMk/>
          <pc:sldMk cId="0" sldId="320"/>
        </pc:sldMkLst>
      </pc:sldChg>
      <pc:sldChg chg="del">
        <pc:chgData name="Alyson Albano" userId="703a8365-5d80-49b4-8dc9-868ff7b5eca6" providerId="ADAL" clId="{A639B782-82F8-4AAF-B1DA-A4B8F20F861D}" dt="2021-08-02T15:04:01.874" v="92" actId="47"/>
        <pc:sldMkLst>
          <pc:docMk/>
          <pc:sldMk cId="2979788223" sldId="321"/>
        </pc:sldMkLst>
      </pc:sldChg>
      <pc:sldChg chg="del">
        <pc:chgData name="Alyson Albano" userId="703a8365-5d80-49b4-8dc9-868ff7b5eca6" providerId="ADAL" clId="{A639B782-82F8-4AAF-B1DA-A4B8F20F861D}" dt="2021-08-02T15:05:14.762" v="96" actId="47"/>
        <pc:sldMkLst>
          <pc:docMk/>
          <pc:sldMk cId="3566254373" sldId="322"/>
        </pc:sldMkLst>
      </pc:sldChg>
      <pc:sldChg chg="del">
        <pc:chgData name="Alyson Albano" userId="703a8365-5d80-49b4-8dc9-868ff7b5eca6" providerId="ADAL" clId="{A639B782-82F8-4AAF-B1DA-A4B8F20F861D}" dt="2021-08-02T14:59:53.912" v="72" actId="2696"/>
        <pc:sldMkLst>
          <pc:docMk/>
          <pc:sldMk cId="794918713" sldId="325"/>
        </pc:sldMkLst>
        <pc:spChg chg="mod">
          <ac:chgData name="Alyson Albano" userId="703a8365-5d80-49b4-8dc9-868ff7b5eca6" providerId="ADAL" clId="{A639B782-82F8-4AAF-B1DA-A4B8F20F861D}" dt="2021-08-02T15:25:07.771" v="344" actId="255"/>
          <ac:spMkLst>
            <pc:docMk/>
            <pc:sldMk cId="794918713" sldId="325"/>
            <ac:spMk id="152" creationId="{00000000-0000-0000-0000-000000000000}"/>
          </ac:spMkLst>
        </pc:spChg>
      </pc:sldChg>
      <pc:sldChg chg="add del">
        <pc:chgData name="Alyson Albano" userId="703a8365-5d80-49b4-8dc9-868ff7b5eca6" providerId="ADAL" clId="{A639B782-82F8-4AAF-B1DA-A4B8F20F861D}" dt="2021-08-02T15:17:25.194" v="257" actId="2696"/>
        <pc:sldMkLst>
          <pc:docMk/>
          <pc:sldMk cId="3820407598" sldId="325"/>
        </pc:sldMkLst>
      </pc:sldChg>
      <pc:sldChg chg="del">
        <pc:chgData name="Alyson Albano" userId="703a8365-5d80-49b4-8dc9-868ff7b5eca6" providerId="ADAL" clId="{A639B782-82F8-4AAF-B1DA-A4B8F20F861D}" dt="2021-08-02T15:04:17.410" v="93" actId="47"/>
        <pc:sldMkLst>
          <pc:docMk/>
          <pc:sldMk cId="0" sldId="326"/>
        </pc:sldMkLst>
      </pc:sldChg>
      <pc:sldChg chg="del">
        <pc:chgData name="Alyson Albano" userId="703a8365-5d80-49b4-8dc9-868ff7b5eca6" providerId="ADAL" clId="{A639B782-82F8-4AAF-B1DA-A4B8F20F861D}" dt="2021-08-02T15:04:17.410" v="93" actId="47"/>
        <pc:sldMkLst>
          <pc:docMk/>
          <pc:sldMk cId="0" sldId="327"/>
        </pc:sldMkLst>
      </pc:sldChg>
      <pc:sldChg chg="del">
        <pc:chgData name="Alyson Albano" userId="703a8365-5d80-49b4-8dc9-868ff7b5eca6" providerId="ADAL" clId="{A639B782-82F8-4AAF-B1DA-A4B8F20F861D}" dt="2021-08-02T15:04:17.410" v="93" actId="47"/>
        <pc:sldMkLst>
          <pc:docMk/>
          <pc:sldMk cId="0" sldId="328"/>
        </pc:sldMkLst>
      </pc:sldChg>
      <pc:sldChg chg="del">
        <pc:chgData name="Alyson Albano" userId="703a8365-5d80-49b4-8dc9-868ff7b5eca6" providerId="ADAL" clId="{A639B782-82F8-4AAF-B1DA-A4B8F20F861D}" dt="2021-08-02T15:04:17.410" v="93" actId="47"/>
        <pc:sldMkLst>
          <pc:docMk/>
          <pc:sldMk cId="0" sldId="329"/>
        </pc:sldMkLst>
      </pc:sldChg>
      <pc:sldChg chg="del">
        <pc:chgData name="Alyson Albano" userId="703a8365-5d80-49b4-8dc9-868ff7b5eca6" providerId="ADAL" clId="{A639B782-82F8-4AAF-B1DA-A4B8F20F861D}" dt="2021-08-02T15:04:17.410" v="93" actId="47"/>
        <pc:sldMkLst>
          <pc:docMk/>
          <pc:sldMk cId="0" sldId="330"/>
        </pc:sldMkLst>
      </pc:sldChg>
      <pc:sldChg chg="del">
        <pc:chgData name="Alyson Albano" userId="703a8365-5d80-49b4-8dc9-868ff7b5eca6" providerId="ADAL" clId="{A639B782-82F8-4AAF-B1DA-A4B8F20F861D}" dt="2021-08-02T15:05:42.644" v="101" actId="47"/>
        <pc:sldMkLst>
          <pc:docMk/>
          <pc:sldMk cId="0" sldId="331"/>
        </pc:sldMkLst>
      </pc:sldChg>
      <pc:sldChg chg="del">
        <pc:chgData name="Alyson Albano" userId="703a8365-5d80-49b4-8dc9-868ff7b5eca6" providerId="ADAL" clId="{A639B782-82F8-4AAF-B1DA-A4B8F20F861D}" dt="2021-08-02T15:06:02.002" v="103" actId="47"/>
        <pc:sldMkLst>
          <pc:docMk/>
          <pc:sldMk cId="0" sldId="332"/>
        </pc:sldMkLst>
      </pc:sldChg>
      <pc:sldChg chg="del">
        <pc:chgData name="Alyson Albano" userId="703a8365-5d80-49b4-8dc9-868ff7b5eca6" providerId="ADAL" clId="{A639B782-82F8-4AAF-B1DA-A4B8F20F861D}" dt="2021-08-02T15:06:02.002" v="103" actId="47"/>
        <pc:sldMkLst>
          <pc:docMk/>
          <pc:sldMk cId="0" sldId="333"/>
        </pc:sldMkLst>
      </pc:sldChg>
      <pc:sldChg chg="del">
        <pc:chgData name="Alyson Albano" userId="703a8365-5d80-49b4-8dc9-868ff7b5eca6" providerId="ADAL" clId="{A639B782-82F8-4AAF-B1DA-A4B8F20F861D}" dt="2021-08-02T15:06:02.002" v="103" actId="47"/>
        <pc:sldMkLst>
          <pc:docMk/>
          <pc:sldMk cId="0" sldId="334"/>
        </pc:sldMkLst>
      </pc:sldChg>
      <pc:sldChg chg="del">
        <pc:chgData name="Alyson Albano" userId="703a8365-5d80-49b4-8dc9-868ff7b5eca6" providerId="ADAL" clId="{A639B782-82F8-4AAF-B1DA-A4B8F20F861D}" dt="2021-08-02T15:06:02.002" v="103" actId="47"/>
        <pc:sldMkLst>
          <pc:docMk/>
          <pc:sldMk cId="3175384370" sldId="336"/>
        </pc:sldMkLst>
      </pc:sldChg>
      <pc:sldChg chg="del">
        <pc:chgData name="Alyson Albano" userId="703a8365-5d80-49b4-8dc9-868ff7b5eca6" providerId="ADAL" clId="{A639B782-82F8-4AAF-B1DA-A4B8F20F861D}" dt="2021-08-02T15:06:02.002" v="103" actId="47"/>
        <pc:sldMkLst>
          <pc:docMk/>
          <pc:sldMk cId="2958433809" sldId="337"/>
        </pc:sldMkLst>
      </pc:sldChg>
      <pc:sldChg chg="del">
        <pc:chgData name="Alyson Albano" userId="703a8365-5d80-49b4-8dc9-868ff7b5eca6" providerId="ADAL" clId="{A639B782-82F8-4AAF-B1DA-A4B8F20F861D}" dt="2021-08-02T15:05:17.378" v="97" actId="47"/>
        <pc:sldMkLst>
          <pc:docMk/>
          <pc:sldMk cId="221246381" sldId="338"/>
        </pc:sldMkLst>
      </pc:sldChg>
      <pc:sldChg chg="del">
        <pc:chgData name="Alyson Albano" userId="703a8365-5d80-49b4-8dc9-868ff7b5eca6" providerId="ADAL" clId="{A639B782-82F8-4AAF-B1DA-A4B8F20F861D}" dt="2021-08-02T15:05:23.854" v="98" actId="47"/>
        <pc:sldMkLst>
          <pc:docMk/>
          <pc:sldMk cId="1443064789" sldId="339"/>
        </pc:sldMkLst>
      </pc:sldChg>
      <pc:sldChg chg="del">
        <pc:chgData name="Alyson Albano" userId="703a8365-5d80-49b4-8dc9-868ff7b5eca6" providerId="ADAL" clId="{A639B782-82F8-4AAF-B1DA-A4B8F20F861D}" dt="2021-08-02T15:05:40.941" v="100" actId="47"/>
        <pc:sldMkLst>
          <pc:docMk/>
          <pc:sldMk cId="228351434" sldId="340"/>
        </pc:sldMkLst>
      </pc:sldChg>
      <pc:sldChg chg="modSp mod ord">
        <pc:chgData name="Alyson Albano" userId="703a8365-5d80-49b4-8dc9-868ff7b5eca6" providerId="ADAL" clId="{A639B782-82F8-4AAF-B1DA-A4B8F20F861D}" dt="2021-08-02T15:54:12.756" v="911" actId="114"/>
        <pc:sldMkLst>
          <pc:docMk/>
          <pc:sldMk cId="0" sldId="341"/>
        </pc:sldMkLst>
        <pc:spChg chg="mod">
          <ac:chgData name="Alyson Albano" userId="703a8365-5d80-49b4-8dc9-868ff7b5eca6" providerId="ADAL" clId="{A639B782-82F8-4AAF-B1DA-A4B8F20F861D}" dt="2021-08-02T15:52:57.411" v="880" actId="255"/>
          <ac:spMkLst>
            <pc:docMk/>
            <pc:sldMk cId="0" sldId="341"/>
            <ac:spMk id="251" creationId="{00000000-0000-0000-0000-000000000000}"/>
          </ac:spMkLst>
        </pc:spChg>
        <pc:spChg chg="mod">
          <ac:chgData name="Alyson Albano" userId="703a8365-5d80-49b4-8dc9-868ff7b5eca6" providerId="ADAL" clId="{A639B782-82F8-4AAF-B1DA-A4B8F20F861D}" dt="2021-08-02T15:54:12.756" v="911" actId="114"/>
          <ac:spMkLst>
            <pc:docMk/>
            <pc:sldMk cId="0" sldId="341"/>
            <ac:spMk id="252" creationId="{00000000-0000-0000-0000-000000000000}"/>
          </ac:spMkLst>
        </pc:spChg>
        <pc:picChg chg="mod">
          <ac:chgData name="Alyson Albano" userId="703a8365-5d80-49b4-8dc9-868ff7b5eca6" providerId="ADAL" clId="{A639B782-82F8-4AAF-B1DA-A4B8F20F861D}" dt="2021-08-02T15:52:39.701" v="875" actId="1076"/>
          <ac:picMkLst>
            <pc:docMk/>
            <pc:sldMk cId="0" sldId="341"/>
            <ac:picMk id="254" creationId="{00000000-0000-0000-0000-000000000000}"/>
          </ac:picMkLst>
        </pc:picChg>
        <pc:picChg chg="mod">
          <ac:chgData name="Alyson Albano" userId="703a8365-5d80-49b4-8dc9-868ff7b5eca6" providerId="ADAL" clId="{A639B782-82F8-4AAF-B1DA-A4B8F20F861D}" dt="2021-08-02T15:52:48.110" v="878" actId="1076"/>
          <ac:picMkLst>
            <pc:docMk/>
            <pc:sldMk cId="0" sldId="341"/>
            <ac:picMk id="256" creationId="{00000000-0000-0000-0000-000000000000}"/>
          </ac:picMkLst>
        </pc:picChg>
      </pc:sldChg>
      <pc:sldChg chg="modSp del mod">
        <pc:chgData name="Alyson Albano" userId="703a8365-5d80-49b4-8dc9-868ff7b5eca6" providerId="ADAL" clId="{A639B782-82F8-4AAF-B1DA-A4B8F20F861D}" dt="2021-08-02T15:10:55.566" v="139" actId="47"/>
        <pc:sldMkLst>
          <pc:docMk/>
          <pc:sldMk cId="0" sldId="342"/>
        </pc:sldMkLst>
        <pc:spChg chg="mod">
          <ac:chgData name="Alyson Albano" userId="703a8365-5d80-49b4-8dc9-868ff7b5eca6" providerId="ADAL" clId="{A639B782-82F8-4AAF-B1DA-A4B8F20F861D}" dt="2021-08-02T15:10:37.560" v="138" actId="113"/>
          <ac:spMkLst>
            <pc:docMk/>
            <pc:sldMk cId="0" sldId="342"/>
            <ac:spMk id="261" creationId="{00000000-0000-0000-0000-000000000000}"/>
          </ac:spMkLst>
        </pc:spChg>
      </pc:sldChg>
      <pc:sldChg chg="del">
        <pc:chgData name="Alyson Albano" userId="703a8365-5d80-49b4-8dc9-868ff7b5eca6" providerId="ADAL" clId="{A639B782-82F8-4AAF-B1DA-A4B8F20F861D}" dt="2021-08-02T15:10:56.345" v="140" actId="47"/>
        <pc:sldMkLst>
          <pc:docMk/>
          <pc:sldMk cId="0" sldId="343"/>
        </pc:sldMkLst>
      </pc:sldChg>
      <pc:sldChg chg="modSp mod">
        <pc:chgData name="Alyson Albano" userId="703a8365-5d80-49b4-8dc9-868ff7b5eca6" providerId="ADAL" clId="{A639B782-82F8-4AAF-B1DA-A4B8F20F861D}" dt="2021-08-02T15:55:39.367" v="919" actId="113"/>
        <pc:sldMkLst>
          <pc:docMk/>
          <pc:sldMk cId="0" sldId="344"/>
        </pc:sldMkLst>
        <pc:spChg chg="mod">
          <ac:chgData name="Alyson Albano" userId="703a8365-5d80-49b4-8dc9-868ff7b5eca6" providerId="ADAL" clId="{A639B782-82F8-4AAF-B1DA-A4B8F20F861D}" dt="2021-08-02T15:55:39.367" v="919" actId="113"/>
          <ac:spMkLst>
            <pc:docMk/>
            <pc:sldMk cId="0" sldId="344"/>
            <ac:spMk id="282" creationId="{00000000-0000-0000-0000-000000000000}"/>
          </ac:spMkLst>
        </pc:spChg>
      </pc:sldChg>
      <pc:sldChg chg="modSp mod">
        <pc:chgData name="Alyson Albano" userId="703a8365-5d80-49b4-8dc9-868ff7b5eca6" providerId="ADAL" clId="{A639B782-82F8-4AAF-B1DA-A4B8F20F861D}" dt="2021-08-02T15:54:46.371" v="915" actId="113"/>
        <pc:sldMkLst>
          <pc:docMk/>
          <pc:sldMk cId="0" sldId="345"/>
        </pc:sldMkLst>
        <pc:spChg chg="mod">
          <ac:chgData name="Alyson Albano" userId="703a8365-5d80-49b4-8dc9-868ff7b5eca6" providerId="ADAL" clId="{A639B782-82F8-4AAF-B1DA-A4B8F20F861D}" dt="2021-08-02T15:54:46.371" v="915" actId="113"/>
          <ac:spMkLst>
            <pc:docMk/>
            <pc:sldMk cId="0" sldId="345"/>
            <ac:spMk id="290" creationId="{00000000-0000-0000-0000-000000000000}"/>
          </ac:spMkLst>
        </pc:spChg>
      </pc:sldChg>
      <pc:sldChg chg="modSp mod">
        <pc:chgData name="Alyson Albano" userId="703a8365-5d80-49b4-8dc9-868ff7b5eca6" providerId="ADAL" clId="{A639B782-82F8-4AAF-B1DA-A4B8F20F861D}" dt="2021-08-02T15:54:52.859" v="916" actId="20577"/>
        <pc:sldMkLst>
          <pc:docMk/>
          <pc:sldMk cId="0" sldId="346"/>
        </pc:sldMkLst>
        <pc:spChg chg="mod">
          <ac:chgData name="Alyson Albano" userId="703a8365-5d80-49b4-8dc9-868ff7b5eca6" providerId="ADAL" clId="{A639B782-82F8-4AAF-B1DA-A4B8F20F861D}" dt="2021-08-02T15:54:52.859" v="916" actId="20577"/>
          <ac:spMkLst>
            <pc:docMk/>
            <pc:sldMk cId="0" sldId="346"/>
            <ac:spMk id="302" creationId="{00000000-0000-0000-0000-000000000000}"/>
          </ac:spMkLst>
        </pc:spChg>
      </pc:sldChg>
      <pc:sldChg chg="del">
        <pc:chgData name="Alyson Albano" userId="703a8365-5d80-49b4-8dc9-868ff7b5eca6" providerId="ADAL" clId="{A639B782-82F8-4AAF-B1DA-A4B8F20F861D}" dt="2021-08-02T15:07:25.609" v="104" actId="47"/>
        <pc:sldMkLst>
          <pc:docMk/>
          <pc:sldMk cId="1562792376" sldId="347"/>
        </pc:sldMkLst>
      </pc:sldChg>
      <pc:sldChg chg="del">
        <pc:chgData name="Alyson Albano" userId="703a8365-5d80-49b4-8dc9-868ff7b5eca6" providerId="ADAL" clId="{A639B782-82F8-4AAF-B1DA-A4B8F20F861D}" dt="2021-08-02T15:07:26.560" v="105" actId="47"/>
        <pc:sldMkLst>
          <pc:docMk/>
          <pc:sldMk cId="2051708403" sldId="348"/>
        </pc:sldMkLst>
      </pc:sldChg>
      <pc:sldChg chg="del">
        <pc:chgData name="Alyson Albano" userId="703a8365-5d80-49b4-8dc9-868ff7b5eca6" providerId="ADAL" clId="{A639B782-82F8-4AAF-B1DA-A4B8F20F861D}" dt="2021-08-02T15:07:28.007" v="106" actId="47"/>
        <pc:sldMkLst>
          <pc:docMk/>
          <pc:sldMk cId="3082969460" sldId="349"/>
        </pc:sldMkLst>
      </pc:sldChg>
      <pc:sldChg chg="del">
        <pc:chgData name="Alyson Albano" userId="703a8365-5d80-49b4-8dc9-868ff7b5eca6" providerId="ADAL" clId="{A639B782-82F8-4AAF-B1DA-A4B8F20F861D}" dt="2021-08-02T14:55:31.113" v="34" actId="47"/>
        <pc:sldMkLst>
          <pc:docMk/>
          <pc:sldMk cId="3861206583" sldId="350"/>
        </pc:sldMkLst>
      </pc:sldChg>
      <pc:sldChg chg="del">
        <pc:chgData name="Alyson Albano" userId="703a8365-5d80-49b4-8dc9-868ff7b5eca6" providerId="ADAL" clId="{A639B782-82F8-4AAF-B1DA-A4B8F20F861D}" dt="2021-08-02T15:11:14.831" v="141" actId="47"/>
        <pc:sldMkLst>
          <pc:docMk/>
          <pc:sldMk cId="3973146614" sldId="351"/>
        </pc:sldMkLst>
      </pc:sldChg>
      <pc:sldChg chg="del">
        <pc:chgData name="Alyson Albano" userId="703a8365-5d80-49b4-8dc9-868ff7b5eca6" providerId="ADAL" clId="{A639B782-82F8-4AAF-B1DA-A4B8F20F861D}" dt="2021-08-02T15:11:14.831" v="141" actId="47"/>
        <pc:sldMkLst>
          <pc:docMk/>
          <pc:sldMk cId="0" sldId="352"/>
        </pc:sldMkLst>
      </pc:sldChg>
      <pc:sldChg chg="del">
        <pc:chgData name="Alyson Albano" userId="703a8365-5d80-49b4-8dc9-868ff7b5eca6" providerId="ADAL" clId="{A639B782-82F8-4AAF-B1DA-A4B8F20F861D}" dt="2021-08-02T15:11:14.831" v="141" actId="47"/>
        <pc:sldMkLst>
          <pc:docMk/>
          <pc:sldMk cId="335752718" sldId="353"/>
        </pc:sldMkLst>
      </pc:sldChg>
      <pc:sldChg chg="del">
        <pc:chgData name="Alyson Albano" userId="703a8365-5d80-49b4-8dc9-868ff7b5eca6" providerId="ADAL" clId="{A639B782-82F8-4AAF-B1DA-A4B8F20F861D}" dt="2021-08-02T15:11:14.831" v="141" actId="47"/>
        <pc:sldMkLst>
          <pc:docMk/>
          <pc:sldMk cId="809763351" sldId="354"/>
        </pc:sldMkLst>
      </pc:sldChg>
      <pc:sldChg chg="del">
        <pc:chgData name="Alyson Albano" userId="703a8365-5d80-49b4-8dc9-868ff7b5eca6" providerId="ADAL" clId="{A639B782-82F8-4AAF-B1DA-A4B8F20F861D}" dt="2021-08-02T15:11:14.831" v="141" actId="47"/>
        <pc:sldMkLst>
          <pc:docMk/>
          <pc:sldMk cId="1675518181" sldId="355"/>
        </pc:sldMkLst>
      </pc:sldChg>
      <pc:sldChg chg="del">
        <pc:chgData name="Alyson Albano" userId="703a8365-5d80-49b4-8dc9-868ff7b5eca6" providerId="ADAL" clId="{A639B782-82F8-4AAF-B1DA-A4B8F20F861D}" dt="2021-08-02T15:11:14.831" v="141" actId="47"/>
        <pc:sldMkLst>
          <pc:docMk/>
          <pc:sldMk cId="0" sldId="356"/>
        </pc:sldMkLst>
      </pc:sldChg>
      <pc:sldChg chg="del">
        <pc:chgData name="Alyson Albano" userId="703a8365-5d80-49b4-8dc9-868ff7b5eca6" providerId="ADAL" clId="{A639B782-82F8-4AAF-B1DA-A4B8F20F861D}" dt="2021-08-02T15:11:14.831" v="141" actId="47"/>
        <pc:sldMkLst>
          <pc:docMk/>
          <pc:sldMk cId="0" sldId="357"/>
        </pc:sldMkLst>
      </pc:sldChg>
      <pc:sldChg chg="del">
        <pc:chgData name="Alyson Albano" userId="703a8365-5d80-49b4-8dc9-868ff7b5eca6" providerId="ADAL" clId="{A639B782-82F8-4AAF-B1DA-A4B8F20F861D}" dt="2021-08-02T15:11:14.831" v="141" actId="47"/>
        <pc:sldMkLst>
          <pc:docMk/>
          <pc:sldMk cId="0" sldId="358"/>
        </pc:sldMkLst>
      </pc:sldChg>
      <pc:sldChg chg="del">
        <pc:chgData name="Alyson Albano" userId="703a8365-5d80-49b4-8dc9-868ff7b5eca6" providerId="ADAL" clId="{A639B782-82F8-4AAF-B1DA-A4B8F20F861D}" dt="2021-08-02T15:11:14.831" v="141" actId="47"/>
        <pc:sldMkLst>
          <pc:docMk/>
          <pc:sldMk cId="0" sldId="359"/>
        </pc:sldMkLst>
      </pc:sldChg>
      <pc:sldChg chg="del">
        <pc:chgData name="Alyson Albano" userId="703a8365-5d80-49b4-8dc9-868ff7b5eca6" providerId="ADAL" clId="{A639B782-82F8-4AAF-B1DA-A4B8F20F861D}" dt="2021-08-02T15:11:14.831" v="141" actId="47"/>
        <pc:sldMkLst>
          <pc:docMk/>
          <pc:sldMk cId="1527775651" sldId="360"/>
        </pc:sldMkLst>
      </pc:sldChg>
      <pc:sldChg chg="del">
        <pc:chgData name="Alyson Albano" userId="703a8365-5d80-49b4-8dc9-868ff7b5eca6" providerId="ADAL" clId="{A639B782-82F8-4AAF-B1DA-A4B8F20F861D}" dt="2021-08-02T15:11:14.831" v="141" actId="47"/>
        <pc:sldMkLst>
          <pc:docMk/>
          <pc:sldMk cId="4022194813" sldId="361"/>
        </pc:sldMkLst>
      </pc:sldChg>
      <pc:sldChg chg="modSp add mod">
        <pc:chgData name="Alyson Albano" userId="703a8365-5d80-49b4-8dc9-868ff7b5eca6" providerId="ADAL" clId="{A639B782-82F8-4AAF-B1DA-A4B8F20F861D}" dt="2021-08-02T15:25:37.519" v="348" actId="113"/>
        <pc:sldMkLst>
          <pc:docMk/>
          <pc:sldMk cId="911267152" sldId="362"/>
        </pc:sldMkLst>
        <pc:spChg chg="mod">
          <ac:chgData name="Alyson Albano" userId="703a8365-5d80-49b4-8dc9-868ff7b5eca6" providerId="ADAL" clId="{A639B782-82F8-4AAF-B1DA-A4B8F20F861D}" dt="2021-08-02T15:25:37.519" v="348" actId="113"/>
          <ac:spMkLst>
            <pc:docMk/>
            <pc:sldMk cId="911267152" sldId="362"/>
            <ac:spMk id="152" creationId="{00000000-0000-0000-0000-000000000000}"/>
          </ac:spMkLst>
        </pc:spChg>
      </pc:sldChg>
      <pc:sldChg chg="del">
        <pc:chgData name="Alyson Albano" userId="703a8365-5d80-49b4-8dc9-868ff7b5eca6" providerId="ADAL" clId="{A639B782-82F8-4AAF-B1DA-A4B8F20F861D}" dt="2021-08-02T15:00:56.337" v="75" actId="2696"/>
        <pc:sldMkLst>
          <pc:docMk/>
          <pc:sldMk cId="1069765728" sldId="363"/>
        </pc:sldMkLst>
      </pc:sldChg>
      <pc:sldChg chg="modSp add mod">
        <pc:chgData name="Alyson Albano" userId="703a8365-5d80-49b4-8dc9-868ff7b5eca6" providerId="ADAL" clId="{A639B782-82F8-4AAF-B1DA-A4B8F20F861D}" dt="2021-08-02T15:37:33.454" v="427" actId="108"/>
        <pc:sldMkLst>
          <pc:docMk/>
          <pc:sldMk cId="1880025224" sldId="363"/>
        </pc:sldMkLst>
        <pc:spChg chg="mod">
          <ac:chgData name="Alyson Albano" userId="703a8365-5d80-49b4-8dc9-868ff7b5eca6" providerId="ADAL" clId="{A639B782-82F8-4AAF-B1DA-A4B8F20F861D}" dt="2021-08-02T15:25:43.980" v="349" actId="113"/>
          <ac:spMkLst>
            <pc:docMk/>
            <pc:sldMk cId="1880025224" sldId="363"/>
            <ac:spMk id="152" creationId="{00000000-0000-0000-0000-000000000000}"/>
          </ac:spMkLst>
        </pc:spChg>
        <pc:spChg chg="mod">
          <ac:chgData name="Alyson Albano" userId="703a8365-5d80-49b4-8dc9-868ff7b5eca6" providerId="ADAL" clId="{A639B782-82F8-4AAF-B1DA-A4B8F20F861D}" dt="2021-08-02T15:37:33.454" v="427" actId="108"/>
          <ac:spMkLst>
            <pc:docMk/>
            <pc:sldMk cId="1880025224" sldId="363"/>
            <ac:spMk id="153" creationId="{00000000-0000-0000-0000-000000000000}"/>
          </ac:spMkLst>
        </pc:spChg>
      </pc:sldChg>
      <pc:sldChg chg="modSp add mod">
        <pc:chgData name="Alyson Albano" userId="703a8365-5d80-49b4-8dc9-868ff7b5eca6" providerId="ADAL" clId="{A639B782-82F8-4AAF-B1DA-A4B8F20F861D}" dt="2021-08-02T15:59:10.080" v="955" actId="255"/>
        <pc:sldMkLst>
          <pc:docMk/>
          <pc:sldMk cId="3487274279" sldId="364"/>
        </pc:sldMkLst>
        <pc:spChg chg="mod">
          <ac:chgData name="Alyson Albano" userId="703a8365-5d80-49b4-8dc9-868ff7b5eca6" providerId="ADAL" clId="{A639B782-82F8-4AAF-B1DA-A4B8F20F861D}" dt="2021-08-02T15:40:04.992" v="451" actId="255"/>
          <ac:spMkLst>
            <pc:docMk/>
            <pc:sldMk cId="3487274279" sldId="364"/>
            <ac:spMk id="159" creationId="{00000000-0000-0000-0000-000000000000}"/>
          </ac:spMkLst>
        </pc:spChg>
        <pc:spChg chg="mod">
          <ac:chgData name="Alyson Albano" userId="703a8365-5d80-49b4-8dc9-868ff7b5eca6" providerId="ADAL" clId="{A639B782-82F8-4AAF-B1DA-A4B8F20F861D}" dt="2021-08-02T15:59:10.080" v="955" actId="255"/>
          <ac:spMkLst>
            <pc:docMk/>
            <pc:sldMk cId="3487274279" sldId="364"/>
            <ac:spMk id="160" creationId="{00000000-0000-0000-0000-000000000000}"/>
          </ac:spMkLst>
        </pc:spChg>
        <pc:picChg chg="mod">
          <ac:chgData name="Alyson Albano" userId="703a8365-5d80-49b4-8dc9-868ff7b5eca6" providerId="ADAL" clId="{A639B782-82F8-4AAF-B1DA-A4B8F20F861D}" dt="2021-08-02T15:39:28.084" v="441" actId="1076"/>
          <ac:picMkLst>
            <pc:docMk/>
            <pc:sldMk cId="3487274279" sldId="364"/>
            <ac:picMk id="10" creationId="{3C4B6A9E-63A7-48AD-A0AF-7E0346DAA3CC}"/>
          </ac:picMkLst>
        </pc:picChg>
      </pc:sldChg>
      <pc:sldChg chg="del">
        <pc:chgData name="Alyson Albano" userId="703a8365-5d80-49b4-8dc9-868ff7b5eca6" providerId="ADAL" clId="{A639B782-82F8-4AAF-B1DA-A4B8F20F861D}" dt="2021-08-02T15:00:56.337" v="75" actId="2696"/>
        <pc:sldMkLst>
          <pc:docMk/>
          <pc:sldMk cId="3136464393" sldId="365"/>
        </pc:sldMkLst>
        <pc:spChg chg="mod">
          <ac:chgData name="Alyson Albano" userId="703a8365-5d80-49b4-8dc9-868ff7b5eca6" providerId="ADAL" clId="{A639B782-82F8-4AAF-B1DA-A4B8F20F861D}" dt="2021-08-02T15:26:22.268" v="363" actId="255"/>
          <ac:spMkLst>
            <pc:docMk/>
            <pc:sldMk cId="3136464393" sldId="365"/>
            <ac:spMk id="167" creationId="{00000000-0000-0000-0000-000000000000}"/>
          </ac:spMkLst>
        </pc:spChg>
        <pc:spChg chg="mod">
          <ac:chgData name="Alyson Albano" userId="703a8365-5d80-49b4-8dc9-868ff7b5eca6" providerId="ADAL" clId="{A639B782-82F8-4AAF-B1DA-A4B8F20F861D}" dt="2021-08-02T15:40:39.519" v="458" actId="1076"/>
          <ac:spMkLst>
            <pc:docMk/>
            <pc:sldMk cId="3136464393" sldId="365"/>
            <ac:spMk id="168" creationId="{00000000-0000-0000-0000-000000000000}"/>
          </ac:spMkLst>
        </pc:spChg>
        <pc:picChg chg="mod">
          <ac:chgData name="Alyson Albano" userId="703a8365-5d80-49b4-8dc9-868ff7b5eca6" providerId="ADAL" clId="{A639B782-82F8-4AAF-B1DA-A4B8F20F861D}" dt="2021-08-02T15:40:42.363" v="459" actId="14100"/>
          <ac:picMkLst>
            <pc:docMk/>
            <pc:sldMk cId="3136464393" sldId="365"/>
            <ac:picMk id="4" creationId="{E0662CB0-8174-4EA9-BA4A-7C64506FD182}"/>
          </ac:picMkLst>
        </pc:picChg>
      </pc:sldChg>
      <pc:sldChg chg="modSp mod">
        <pc:chgData name="Alyson Albano" userId="703a8365-5d80-49b4-8dc9-868ff7b5eca6" providerId="ADAL" clId="{A639B782-82F8-4AAF-B1DA-A4B8F20F861D}" dt="2021-08-02T16:03:54.927" v="990" actId="255"/>
        <pc:sldMkLst>
          <pc:docMk/>
          <pc:sldMk cId="1407521619" sldId="366"/>
        </pc:sldMkLst>
        <pc:spChg chg="mod">
          <ac:chgData name="Alyson Albano" userId="703a8365-5d80-49b4-8dc9-868ff7b5eca6" providerId="ADAL" clId="{A639B782-82F8-4AAF-B1DA-A4B8F20F861D}" dt="2021-08-02T16:03:54.927" v="990" actId="255"/>
          <ac:spMkLst>
            <pc:docMk/>
            <pc:sldMk cId="1407521619" sldId="366"/>
            <ac:spMk id="8" creationId="{AEC53837-5932-45AB-B71C-136656FFD83E}"/>
          </ac:spMkLst>
        </pc:spChg>
      </pc:sldChg>
      <pc:sldChg chg="modSp add del mod">
        <pc:chgData name="Alyson Albano" userId="703a8365-5d80-49b4-8dc9-868ff7b5eca6" providerId="ADAL" clId="{A639B782-82F8-4AAF-B1DA-A4B8F20F861D}" dt="2021-08-02T15:41:52.991" v="463" actId="47"/>
        <pc:sldMkLst>
          <pc:docMk/>
          <pc:sldMk cId="99224975" sldId="367"/>
        </pc:sldMkLst>
        <pc:spChg chg="mod">
          <ac:chgData name="Alyson Albano" userId="703a8365-5d80-49b4-8dc9-868ff7b5eca6" providerId="ADAL" clId="{A639B782-82F8-4AAF-B1DA-A4B8F20F861D}" dt="2021-08-02T15:24:15.602" v="334" actId="20577"/>
          <ac:spMkLst>
            <pc:docMk/>
            <pc:sldMk cId="99224975" sldId="367"/>
            <ac:spMk id="153" creationId="{00000000-0000-0000-0000-000000000000}"/>
          </ac:spMkLst>
        </pc:spChg>
      </pc:sldChg>
      <pc:sldChg chg="modSp add del mod">
        <pc:chgData name="Alyson Albano" userId="703a8365-5d80-49b4-8dc9-868ff7b5eca6" providerId="ADAL" clId="{A639B782-82F8-4AAF-B1DA-A4B8F20F861D}" dt="2021-08-02T15:23:43.732" v="328" actId="47"/>
        <pc:sldMkLst>
          <pc:docMk/>
          <pc:sldMk cId="2746567469" sldId="368"/>
        </pc:sldMkLst>
        <pc:spChg chg="mod">
          <ac:chgData name="Alyson Albano" userId="703a8365-5d80-49b4-8dc9-868ff7b5eca6" providerId="ADAL" clId="{A639B782-82F8-4AAF-B1DA-A4B8F20F861D}" dt="2021-08-02T15:19:43.357" v="289" actId="20577"/>
          <ac:spMkLst>
            <pc:docMk/>
            <pc:sldMk cId="2746567469" sldId="368"/>
            <ac:spMk id="177" creationId="{00000000-0000-0000-0000-000000000000}"/>
          </ac:spMkLst>
        </pc:spChg>
      </pc:sldChg>
      <pc:sldChg chg="modSp add del mod">
        <pc:chgData name="Alyson Albano" userId="703a8365-5d80-49b4-8dc9-868ff7b5eca6" providerId="ADAL" clId="{A639B782-82F8-4AAF-B1DA-A4B8F20F861D}" dt="2021-08-02T14:57:19.022" v="44" actId="47"/>
        <pc:sldMkLst>
          <pc:docMk/>
          <pc:sldMk cId="1892617470" sldId="369"/>
        </pc:sldMkLst>
        <pc:spChg chg="mod">
          <ac:chgData name="Alyson Albano" userId="703a8365-5d80-49b4-8dc9-868ff7b5eca6" providerId="ADAL" clId="{A639B782-82F8-4AAF-B1DA-A4B8F20F861D}" dt="2021-08-02T14:57:12.074" v="43" actId="113"/>
          <ac:spMkLst>
            <pc:docMk/>
            <pc:sldMk cId="1892617470" sldId="369"/>
            <ac:spMk id="182" creationId="{00000000-0000-0000-0000-000000000000}"/>
          </ac:spMkLst>
        </pc:spChg>
      </pc:sldChg>
      <pc:sldChg chg="modSp add del mod">
        <pc:chgData name="Alyson Albano" userId="703a8365-5d80-49b4-8dc9-868ff7b5eca6" providerId="ADAL" clId="{A639B782-82F8-4AAF-B1DA-A4B8F20F861D}" dt="2021-08-02T15:23:08.407" v="316" actId="47"/>
        <pc:sldMkLst>
          <pc:docMk/>
          <pc:sldMk cId="1299630676" sldId="370"/>
        </pc:sldMkLst>
        <pc:spChg chg="mod">
          <ac:chgData name="Alyson Albano" userId="703a8365-5d80-49b4-8dc9-868ff7b5eca6" providerId="ADAL" clId="{A639B782-82F8-4AAF-B1DA-A4B8F20F861D}" dt="2021-08-02T15:19:49.735" v="291" actId="20577"/>
          <ac:spMkLst>
            <pc:docMk/>
            <pc:sldMk cId="1299630676" sldId="370"/>
            <ac:spMk id="197" creationId="{00000000-0000-0000-0000-000000000000}"/>
          </ac:spMkLst>
        </pc:spChg>
      </pc:sldChg>
      <pc:sldChg chg="modSp add mod">
        <pc:chgData name="Alyson Albano" userId="703a8365-5d80-49b4-8dc9-868ff7b5eca6" providerId="ADAL" clId="{A639B782-82F8-4AAF-B1DA-A4B8F20F861D}" dt="2021-08-02T15:59:59.714" v="957" actId="255"/>
        <pc:sldMkLst>
          <pc:docMk/>
          <pc:sldMk cId="4043655285" sldId="371"/>
        </pc:sldMkLst>
        <pc:spChg chg="mod">
          <ac:chgData name="Alyson Albano" userId="703a8365-5d80-49b4-8dc9-868ff7b5eca6" providerId="ADAL" clId="{A639B782-82F8-4AAF-B1DA-A4B8F20F861D}" dt="2021-08-02T15:59:59.714" v="957" actId="255"/>
          <ac:spMkLst>
            <pc:docMk/>
            <pc:sldMk cId="4043655285" sldId="371"/>
            <ac:spMk id="207" creationId="{00000000-0000-0000-0000-000000000000}"/>
          </ac:spMkLst>
        </pc:spChg>
      </pc:sldChg>
      <pc:sldChg chg="add del">
        <pc:chgData name="Alyson Albano" userId="703a8365-5d80-49b4-8dc9-868ff7b5eca6" providerId="ADAL" clId="{A639B782-82F8-4AAF-B1DA-A4B8F20F861D}" dt="2021-08-02T15:18:34.137" v="280" actId="47"/>
        <pc:sldMkLst>
          <pc:docMk/>
          <pc:sldMk cId="2461071509" sldId="372"/>
        </pc:sldMkLst>
      </pc:sldChg>
      <pc:sldChg chg="add del">
        <pc:chgData name="Alyson Albano" userId="703a8365-5d80-49b4-8dc9-868ff7b5eca6" providerId="ADAL" clId="{A639B782-82F8-4AAF-B1DA-A4B8F20F861D}" dt="2021-08-02T15:03:13.143" v="89"/>
        <pc:sldMkLst>
          <pc:docMk/>
          <pc:sldMk cId="2133113587" sldId="373"/>
        </pc:sldMkLst>
      </pc:sldChg>
      <pc:sldChg chg="add del">
        <pc:chgData name="Alyson Albano" userId="703a8365-5d80-49b4-8dc9-868ff7b5eca6" providerId="ADAL" clId="{A639B782-82F8-4AAF-B1DA-A4B8F20F861D}" dt="2021-08-02T15:42:55.280" v="468" actId="47"/>
        <pc:sldMkLst>
          <pc:docMk/>
          <pc:sldMk cId="3729483606" sldId="373"/>
        </pc:sldMkLst>
      </pc:sldChg>
      <pc:sldChg chg="add del">
        <pc:chgData name="Alyson Albano" userId="703a8365-5d80-49b4-8dc9-868ff7b5eca6" providerId="ADAL" clId="{A639B782-82F8-4AAF-B1DA-A4B8F20F861D}" dt="2021-08-02T15:42:58.517" v="469" actId="47"/>
        <pc:sldMkLst>
          <pc:docMk/>
          <pc:sldMk cId="1686521558" sldId="374"/>
        </pc:sldMkLst>
      </pc:sldChg>
      <pc:sldChg chg="add del">
        <pc:chgData name="Alyson Albano" userId="703a8365-5d80-49b4-8dc9-868ff7b5eca6" providerId="ADAL" clId="{A639B782-82F8-4AAF-B1DA-A4B8F20F861D}" dt="2021-08-02T15:03:13.143" v="89"/>
        <pc:sldMkLst>
          <pc:docMk/>
          <pc:sldMk cId="4101725402" sldId="374"/>
        </pc:sldMkLst>
      </pc:sldChg>
      <pc:sldChg chg="add del">
        <pc:chgData name="Alyson Albano" userId="703a8365-5d80-49b4-8dc9-868ff7b5eca6" providerId="ADAL" clId="{A639B782-82F8-4AAF-B1DA-A4B8F20F861D}" dt="2021-08-02T15:21:06.583" v="295" actId="47"/>
        <pc:sldMkLst>
          <pc:docMk/>
          <pc:sldMk cId="1320263670" sldId="375"/>
        </pc:sldMkLst>
      </pc:sldChg>
      <pc:sldChg chg="add del">
        <pc:chgData name="Alyson Albano" userId="703a8365-5d80-49b4-8dc9-868ff7b5eca6" providerId="ADAL" clId="{A639B782-82F8-4AAF-B1DA-A4B8F20F861D}" dt="2021-08-02T15:03:13.143" v="89"/>
        <pc:sldMkLst>
          <pc:docMk/>
          <pc:sldMk cId="1999486012" sldId="375"/>
        </pc:sldMkLst>
      </pc:sldChg>
      <pc:sldChg chg="add del">
        <pc:chgData name="Alyson Albano" userId="703a8365-5d80-49b4-8dc9-868ff7b5eca6" providerId="ADAL" clId="{A639B782-82F8-4AAF-B1DA-A4B8F20F861D}" dt="2021-08-02T15:03:13.143" v="89"/>
        <pc:sldMkLst>
          <pc:docMk/>
          <pc:sldMk cId="3038805006" sldId="376"/>
        </pc:sldMkLst>
      </pc:sldChg>
      <pc:sldChg chg="add del">
        <pc:chgData name="Alyson Albano" userId="703a8365-5d80-49b4-8dc9-868ff7b5eca6" providerId="ADAL" clId="{A639B782-82F8-4AAF-B1DA-A4B8F20F861D}" dt="2021-08-02T15:21:09.037" v="296" actId="47"/>
        <pc:sldMkLst>
          <pc:docMk/>
          <pc:sldMk cId="3650629414" sldId="376"/>
        </pc:sldMkLst>
      </pc:sldChg>
      <pc:sldChg chg="add del">
        <pc:chgData name="Alyson Albano" userId="703a8365-5d80-49b4-8dc9-868ff7b5eca6" providerId="ADAL" clId="{A639B782-82F8-4AAF-B1DA-A4B8F20F861D}" dt="2021-08-02T15:04:58.046" v="95"/>
        <pc:sldMkLst>
          <pc:docMk/>
          <pc:sldMk cId="146674865" sldId="378"/>
        </pc:sldMkLst>
      </pc:sldChg>
      <pc:sldChg chg="modSp add mod">
        <pc:chgData name="Alyson Albano" userId="703a8365-5d80-49b4-8dc9-868ff7b5eca6" providerId="ADAL" clId="{A639B782-82F8-4AAF-B1DA-A4B8F20F861D}" dt="2021-08-02T15:56:56.965" v="925" actId="113"/>
        <pc:sldMkLst>
          <pc:docMk/>
          <pc:sldMk cId="2374928984" sldId="378"/>
        </pc:sldMkLst>
        <pc:spChg chg="mod">
          <ac:chgData name="Alyson Albano" userId="703a8365-5d80-49b4-8dc9-868ff7b5eca6" providerId="ADAL" clId="{A639B782-82F8-4AAF-B1DA-A4B8F20F861D}" dt="2021-08-02T15:56:56.965" v="925" actId="113"/>
          <ac:spMkLst>
            <pc:docMk/>
            <pc:sldMk cId="2374928984" sldId="378"/>
            <ac:spMk id="275" creationId="{00000000-0000-0000-0000-000000000000}"/>
          </ac:spMkLst>
        </pc:spChg>
      </pc:sldChg>
      <pc:sldChg chg="add del">
        <pc:chgData name="Alyson Albano" userId="703a8365-5d80-49b4-8dc9-868ff7b5eca6" providerId="ADAL" clId="{A639B782-82F8-4AAF-B1DA-A4B8F20F861D}" dt="2021-08-02T15:04:58.046" v="95"/>
        <pc:sldMkLst>
          <pc:docMk/>
          <pc:sldMk cId="2329497296" sldId="379"/>
        </pc:sldMkLst>
      </pc:sldChg>
      <pc:sldChg chg="modSp add mod">
        <pc:chgData name="Alyson Albano" userId="703a8365-5d80-49b4-8dc9-868ff7b5eca6" providerId="ADAL" clId="{A639B782-82F8-4AAF-B1DA-A4B8F20F861D}" dt="2021-08-02T15:56:43.082" v="923" actId="113"/>
        <pc:sldMkLst>
          <pc:docMk/>
          <pc:sldMk cId="4228099980" sldId="379"/>
        </pc:sldMkLst>
        <pc:spChg chg="mod">
          <ac:chgData name="Alyson Albano" userId="703a8365-5d80-49b4-8dc9-868ff7b5eca6" providerId="ADAL" clId="{A639B782-82F8-4AAF-B1DA-A4B8F20F861D}" dt="2021-08-02T15:56:43.082" v="923" actId="113"/>
          <ac:spMkLst>
            <pc:docMk/>
            <pc:sldMk cId="4228099980" sldId="379"/>
            <ac:spMk id="291" creationId="{00000000-0000-0000-0000-000000000000}"/>
          </ac:spMkLst>
        </pc:spChg>
      </pc:sldChg>
      <pc:sldChg chg="add del">
        <pc:chgData name="Alyson Albano" userId="703a8365-5d80-49b4-8dc9-868ff7b5eca6" providerId="ADAL" clId="{A639B782-82F8-4AAF-B1DA-A4B8F20F861D}" dt="2021-08-02T15:04:58.046" v="95"/>
        <pc:sldMkLst>
          <pc:docMk/>
          <pc:sldMk cId="3021203998" sldId="380"/>
        </pc:sldMkLst>
      </pc:sldChg>
      <pc:sldChg chg="modSp add mod">
        <pc:chgData name="Alyson Albano" userId="703a8365-5d80-49b4-8dc9-868ff7b5eca6" providerId="ADAL" clId="{A639B782-82F8-4AAF-B1DA-A4B8F20F861D}" dt="2021-08-02T15:09:25.891" v="134" actId="20577"/>
        <pc:sldMkLst>
          <pc:docMk/>
          <pc:sldMk cId="3883289195" sldId="380"/>
        </pc:sldMkLst>
        <pc:spChg chg="mod">
          <ac:chgData name="Alyson Albano" userId="703a8365-5d80-49b4-8dc9-868ff7b5eca6" providerId="ADAL" clId="{A639B782-82F8-4AAF-B1DA-A4B8F20F861D}" dt="2021-08-02T15:09:25.891" v="134" actId="20577"/>
          <ac:spMkLst>
            <pc:docMk/>
            <pc:sldMk cId="3883289195" sldId="380"/>
            <ac:spMk id="223" creationId="{00000000-0000-0000-0000-000000000000}"/>
          </ac:spMkLst>
        </pc:spChg>
      </pc:sldChg>
      <pc:sldChg chg="add">
        <pc:chgData name="Alyson Albano" userId="703a8365-5d80-49b4-8dc9-868ff7b5eca6" providerId="ADAL" clId="{A639B782-82F8-4AAF-B1DA-A4B8F20F861D}" dt="2021-08-02T15:07:28.645" v="107"/>
        <pc:sldMkLst>
          <pc:docMk/>
          <pc:sldMk cId="3647365992" sldId="381"/>
        </pc:sldMkLst>
      </pc:sldChg>
      <pc:sldChg chg="add del">
        <pc:chgData name="Alyson Albano" userId="703a8365-5d80-49b4-8dc9-868ff7b5eca6" providerId="ADAL" clId="{A639B782-82F8-4AAF-B1DA-A4B8F20F861D}" dt="2021-08-02T15:04:58.046" v="95"/>
        <pc:sldMkLst>
          <pc:docMk/>
          <pc:sldMk cId="4248051410" sldId="381"/>
        </pc:sldMkLst>
      </pc:sldChg>
      <pc:sldChg chg="modSp add mod">
        <pc:chgData name="Alyson Albano" userId="703a8365-5d80-49b4-8dc9-868ff7b5eca6" providerId="ADAL" clId="{A639B782-82F8-4AAF-B1DA-A4B8F20F861D}" dt="2021-08-02T15:50:37.884" v="861" actId="1076"/>
        <pc:sldMkLst>
          <pc:docMk/>
          <pc:sldMk cId="528490392" sldId="382"/>
        </pc:sldMkLst>
        <pc:spChg chg="mod">
          <ac:chgData name="Alyson Albano" userId="703a8365-5d80-49b4-8dc9-868ff7b5eca6" providerId="ADAL" clId="{A639B782-82F8-4AAF-B1DA-A4B8F20F861D}" dt="2021-08-02T15:50:37.884" v="861" actId="1076"/>
          <ac:spMkLst>
            <pc:docMk/>
            <pc:sldMk cId="528490392" sldId="382"/>
            <ac:spMk id="2" creationId="{2292B430-1B66-48B0-9730-8CAA28B14540}"/>
          </ac:spMkLst>
        </pc:spChg>
      </pc:sldChg>
      <pc:sldChg chg="modSp add mod">
        <pc:chgData name="Alyson Albano" userId="703a8365-5d80-49b4-8dc9-868ff7b5eca6" providerId="ADAL" clId="{A639B782-82F8-4AAF-B1DA-A4B8F20F861D}" dt="2021-08-02T15:53:18.948" v="883" actId="113"/>
        <pc:sldMkLst>
          <pc:docMk/>
          <pc:sldMk cId="3202407615" sldId="383"/>
        </pc:sldMkLst>
        <pc:spChg chg="mod">
          <ac:chgData name="Alyson Albano" userId="703a8365-5d80-49b4-8dc9-868ff7b5eca6" providerId="ADAL" clId="{A639B782-82F8-4AAF-B1DA-A4B8F20F861D}" dt="2021-08-02T15:53:18.948" v="883" actId="113"/>
          <ac:spMkLst>
            <pc:docMk/>
            <pc:sldMk cId="3202407615" sldId="383"/>
            <ac:spMk id="275" creationId="{00000000-0000-0000-0000-000000000000}"/>
          </ac:spMkLst>
        </pc:spChg>
      </pc:sldChg>
      <pc:sldChg chg="modSp add mod">
        <pc:chgData name="Alyson Albano" userId="703a8365-5d80-49b4-8dc9-868ff7b5eca6" providerId="ADAL" clId="{A639B782-82F8-4AAF-B1DA-A4B8F20F861D}" dt="2021-08-02T15:54:26.444" v="912" actId="255"/>
        <pc:sldMkLst>
          <pc:docMk/>
          <pc:sldMk cId="1607442700" sldId="384"/>
        </pc:sldMkLst>
        <pc:spChg chg="mod">
          <ac:chgData name="Alyson Albano" userId="703a8365-5d80-49b4-8dc9-868ff7b5eca6" providerId="ADAL" clId="{A639B782-82F8-4AAF-B1DA-A4B8F20F861D}" dt="2021-08-02T15:54:26.444" v="912" actId="255"/>
          <ac:spMkLst>
            <pc:docMk/>
            <pc:sldMk cId="1607442700" sldId="384"/>
            <ac:spMk id="291" creationId="{00000000-0000-0000-0000-000000000000}"/>
          </ac:spMkLst>
        </pc:spChg>
      </pc:sldChg>
      <pc:sldChg chg="modSp add mod">
        <pc:chgData name="Alyson Albano" userId="703a8365-5d80-49b4-8dc9-868ff7b5eca6" providerId="ADAL" clId="{A639B782-82F8-4AAF-B1DA-A4B8F20F861D}" dt="2021-08-02T15:16:11.852" v="256" actId="1076"/>
        <pc:sldMkLst>
          <pc:docMk/>
          <pc:sldMk cId="175891532" sldId="385"/>
        </pc:sldMkLst>
        <pc:spChg chg="mod">
          <ac:chgData name="Alyson Albano" userId="703a8365-5d80-49b4-8dc9-868ff7b5eca6" providerId="ADAL" clId="{A639B782-82F8-4AAF-B1DA-A4B8F20F861D}" dt="2021-08-02T15:16:11.852" v="256" actId="1076"/>
          <ac:spMkLst>
            <pc:docMk/>
            <pc:sldMk cId="175891532" sldId="385"/>
            <ac:spMk id="262" creationId="{00000000-0000-0000-0000-000000000000}"/>
          </ac:spMkLst>
        </pc:spChg>
      </pc:sldChg>
      <pc:sldChg chg="modSp add mod">
        <pc:chgData name="Alyson Albano" userId="703a8365-5d80-49b4-8dc9-868ff7b5eca6" providerId="ADAL" clId="{A639B782-82F8-4AAF-B1DA-A4B8F20F861D}" dt="2021-08-02T15:18:18.103" v="279" actId="20577"/>
        <pc:sldMkLst>
          <pc:docMk/>
          <pc:sldMk cId="2741006347" sldId="386"/>
        </pc:sldMkLst>
        <pc:spChg chg="mod">
          <ac:chgData name="Alyson Albano" userId="703a8365-5d80-49b4-8dc9-868ff7b5eca6" providerId="ADAL" clId="{A639B782-82F8-4AAF-B1DA-A4B8F20F861D}" dt="2021-08-02T15:18:18.103" v="279" actId="20577"/>
          <ac:spMkLst>
            <pc:docMk/>
            <pc:sldMk cId="2741006347" sldId="386"/>
            <ac:spMk id="262" creationId="{00000000-0000-0000-0000-000000000000}"/>
          </ac:spMkLst>
        </pc:spChg>
      </pc:sldChg>
      <pc:sldChg chg="add">
        <pc:chgData name="Alyson Albano" userId="703a8365-5d80-49b4-8dc9-868ff7b5eca6" providerId="ADAL" clId="{A639B782-82F8-4AAF-B1DA-A4B8F20F861D}" dt="2021-08-02T15:20:34.874" v="294"/>
        <pc:sldMkLst>
          <pc:docMk/>
          <pc:sldMk cId="491699839" sldId="387"/>
        </pc:sldMkLst>
      </pc:sldChg>
      <pc:sldChg chg="modSp add mod">
        <pc:chgData name="Alyson Albano" userId="703a8365-5d80-49b4-8dc9-868ff7b5eca6" providerId="ADAL" clId="{A639B782-82F8-4AAF-B1DA-A4B8F20F861D}" dt="2021-08-02T15:41:03.728" v="460" actId="6549"/>
        <pc:sldMkLst>
          <pc:docMk/>
          <pc:sldMk cId="595886543" sldId="388"/>
        </pc:sldMkLst>
        <pc:spChg chg="mod">
          <ac:chgData name="Alyson Albano" userId="703a8365-5d80-49b4-8dc9-868ff7b5eca6" providerId="ADAL" clId="{A639B782-82F8-4AAF-B1DA-A4B8F20F861D}" dt="2021-08-02T15:41:03.728" v="460" actId="6549"/>
          <ac:spMkLst>
            <pc:docMk/>
            <pc:sldMk cId="595886543" sldId="388"/>
            <ac:spMk id="350" creationId="{00000000-0000-0000-0000-000000000000}"/>
          </ac:spMkLst>
        </pc:spChg>
      </pc:sldChg>
      <pc:sldChg chg="addSp delSp modSp add mod">
        <pc:chgData name="Alyson Albano" userId="703a8365-5d80-49b4-8dc9-868ff7b5eca6" providerId="ADAL" clId="{A639B782-82F8-4AAF-B1DA-A4B8F20F861D}" dt="2021-08-02T16:00:10.688" v="958" actId="114"/>
        <pc:sldMkLst>
          <pc:docMk/>
          <pc:sldMk cId="83266919" sldId="389"/>
        </pc:sldMkLst>
        <pc:spChg chg="mod">
          <ac:chgData name="Alyson Albano" userId="703a8365-5d80-49b4-8dc9-868ff7b5eca6" providerId="ADAL" clId="{A639B782-82F8-4AAF-B1DA-A4B8F20F861D}" dt="2021-08-02T15:23:02.766" v="315" actId="20577"/>
          <ac:spMkLst>
            <pc:docMk/>
            <pc:sldMk cId="83266919" sldId="389"/>
            <ac:spMk id="3" creationId="{E85D8B8A-8C85-4DEC-A019-9DD04F912970}"/>
          </ac:spMkLst>
        </pc:spChg>
        <pc:spChg chg="mod">
          <ac:chgData name="Alyson Albano" userId="703a8365-5d80-49b4-8dc9-868ff7b5eca6" providerId="ADAL" clId="{A639B782-82F8-4AAF-B1DA-A4B8F20F861D}" dt="2021-08-02T16:00:10.688" v="958" actId="114"/>
          <ac:spMkLst>
            <pc:docMk/>
            <pc:sldMk cId="83266919" sldId="389"/>
            <ac:spMk id="223" creationId="{00000000-0000-0000-0000-000000000000}"/>
          </ac:spMkLst>
        </pc:spChg>
        <pc:picChg chg="del">
          <ac:chgData name="Alyson Albano" userId="703a8365-5d80-49b4-8dc9-868ff7b5eca6" providerId="ADAL" clId="{A639B782-82F8-4AAF-B1DA-A4B8F20F861D}" dt="2021-08-02T15:22:26.414" v="298" actId="478"/>
          <ac:picMkLst>
            <pc:docMk/>
            <pc:sldMk cId="83266919" sldId="389"/>
            <ac:picMk id="4" creationId="{2020955C-5167-406D-B17C-5E848264D45F}"/>
          </ac:picMkLst>
        </pc:picChg>
        <pc:picChg chg="add mod">
          <ac:chgData name="Alyson Albano" userId="703a8365-5d80-49b4-8dc9-868ff7b5eca6" providerId="ADAL" clId="{A639B782-82F8-4AAF-B1DA-A4B8F20F861D}" dt="2021-08-02T15:22:35.365" v="300" actId="1076"/>
          <ac:picMkLst>
            <pc:docMk/>
            <pc:sldMk cId="83266919" sldId="389"/>
            <ac:picMk id="11" creationId="{1661E907-C6F3-436E-BC32-80B51D2FB775}"/>
          </ac:picMkLst>
        </pc:picChg>
      </pc:sldChg>
      <pc:sldChg chg="modSp add mod">
        <pc:chgData name="Alyson Albano" userId="703a8365-5d80-49b4-8dc9-868ff7b5eca6" providerId="ADAL" clId="{A639B782-82F8-4AAF-B1DA-A4B8F20F861D}" dt="2021-08-02T16:00:28.391" v="969" actId="255"/>
        <pc:sldMkLst>
          <pc:docMk/>
          <pc:sldMk cId="2650562450" sldId="390"/>
        </pc:sldMkLst>
        <pc:spChg chg="mod">
          <ac:chgData name="Alyson Albano" userId="703a8365-5d80-49b4-8dc9-868ff7b5eca6" providerId="ADAL" clId="{A639B782-82F8-4AAF-B1DA-A4B8F20F861D}" dt="2021-08-02T16:00:28.391" v="969" actId="255"/>
          <ac:spMkLst>
            <pc:docMk/>
            <pc:sldMk cId="2650562450" sldId="390"/>
            <ac:spMk id="152" creationId="{00000000-0000-0000-0000-000000000000}"/>
          </ac:spMkLst>
        </pc:spChg>
      </pc:sldChg>
      <pc:sldChg chg="modSp add mod">
        <pc:chgData name="Alyson Albano" userId="703a8365-5d80-49b4-8dc9-868ff7b5eca6" providerId="ADAL" clId="{A639B782-82F8-4AAF-B1DA-A4B8F20F861D}" dt="2021-08-02T15:58:12.750" v="944" actId="114"/>
        <pc:sldMkLst>
          <pc:docMk/>
          <pc:sldMk cId="1006955409" sldId="391"/>
        </pc:sldMkLst>
        <pc:spChg chg="mod">
          <ac:chgData name="Alyson Albano" userId="703a8365-5d80-49b4-8dc9-868ff7b5eca6" providerId="ADAL" clId="{A639B782-82F8-4AAF-B1DA-A4B8F20F861D}" dt="2021-08-02T15:58:12.750" v="944" actId="114"/>
          <ac:spMkLst>
            <pc:docMk/>
            <pc:sldMk cId="1006955409" sldId="391"/>
            <ac:spMk id="223" creationId="{00000000-0000-0000-0000-000000000000}"/>
          </ac:spMkLst>
        </pc:spChg>
      </pc:sldChg>
      <pc:sldChg chg="modSp add mod">
        <pc:chgData name="Alyson Albano" userId="703a8365-5d80-49b4-8dc9-868ff7b5eca6" providerId="ADAL" clId="{A639B782-82F8-4AAF-B1DA-A4B8F20F861D}" dt="2021-08-02T15:58:02.265" v="943" actId="255"/>
        <pc:sldMkLst>
          <pc:docMk/>
          <pc:sldMk cId="2799629469" sldId="392"/>
        </pc:sldMkLst>
        <pc:spChg chg="mod">
          <ac:chgData name="Alyson Albano" userId="703a8365-5d80-49b4-8dc9-868ff7b5eca6" providerId="ADAL" clId="{A639B782-82F8-4AAF-B1DA-A4B8F20F861D}" dt="2021-08-02T15:58:02.265" v="943" actId="255"/>
          <ac:spMkLst>
            <pc:docMk/>
            <pc:sldMk cId="2799629469" sldId="392"/>
            <ac:spMk id="207" creationId="{00000000-0000-0000-0000-000000000000}"/>
          </ac:spMkLst>
        </pc:spChg>
      </pc:sldChg>
      <pc:sldChg chg="add">
        <pc:chgData name="Alyson Albano" userId="703a8365-5d80-49b4-8dc9-868ff7b5eca6" providerId="ADAL" clId="{A639B782-82F8-4AAF-B1DA-A4B8F20F861D}" dt="2021-08-02T15:55:15.119" v="917"/>
        <pc:sldMkLst>
          <pc:docMk/>
          <pc:sldMk cId="1578463312" sldId="393"/>
        </pc:sldMkLst>
      </pc:sldChg>
    </pc:docChg>
  </pc:docChgLst>
  <pc:docChgLst>
    <pc:chgData name="Alyson Albano" userId="S::aalbano@discoverybh.com::703a8365-5d80-49b4-8dc9-868ff7b5eca6" providerId="AD" clId="Web-{49F358B7-C0F4-89E0-D695-4F34B85CEC0E}"/>
    <pc:docChg chg="modSld">
      <pc:chgData name="Alyson Albano" userId="S::aalbano@discoverybh.com::703a8365-5d80-49b4-8dc9-868ff7b5eca6" providerId="AD" clId="Web-{49F358B7-C0F4-89E0-D695-4F34B85CEC0E}" dt="2021-08-02T16:16:13.447" v="0"/>
      <pc:docMkLst>
        <pc:docMk/>
      </pc:docMkLst>
      <pc:sldChg chg="mod modShow">
        <pc:chgData name="Alyson Albano" userId="S::aalbano@discoverybh.com::703a8365-5d80-49b4-8dc9-868ff7b5eca6" providerId="AD" clId="Web-{49F358B7-C0F4-89E0-D695-4F34B85CEC0E}" dt="2021-08-02T16:16:13.447" v="0"/>
        <pc:sldMkLst>
          <pc:docMk/>
          <pc:sldMk cId="794918713" sldId="325"/>
        </pc:sldMkLst>
      </pc:sldChg>
    </pc:docChg>
  </pc:docChgLst>
  <pc:docChgLst>
    <pc:chgData name="Alyson Albano" userId="703a8365-5d80-49b4-8dc9-868ff7b5eca6" providerId="ADAL" clId="{DA539BE2-6D08-4755-8BDD-5CC69465EDF3}"/>
    <pc:docChg chg="modSld">
      <pc:chgData name="Alyson Albano" userId="703a8365-5d80-49b4-8dc9-868ff7b5eca6" providerId="ADAL" clId="{DA539BE2-6D08-4755-8BDD-5CC69465EDF3}" dt="2021-08-03T19:55:05.135" v="0"/>
      <pc:docMkLst>
        <pc:docMk/>
      </pc:docMkLst>
      <pc:sldChg chg="modSp">
        <pc:chgData name="Alyson Albano" userId="703a8365-5d80-49b4-8dc9-868ff7b5eca6" providerId="ADAL" clId="{DA539BE2-6D08-4755-8BDD-5CC69465EDF3}" dt="2021-08-03T19:55:05.135" v="0"/>
        <pc:sldMkLst>
          <pc:docMk/>
          <pc:sldMk cId="0" sldId="305"/>
        </pc:sldMkLst>
        <pc:spChg chg="mod">
          <ac:chgData name="Alyson Albano" userId="703a8365-5d80-49b4-8dc9-868ff7b5eca6" providerId="ADAL" clId="{DA539BE2-6D08-4755-8BDD-5CC69465EDF3}" dt="2021-08-03T19:55:05.135" v="0"/>
          <ac:spMkLst>
            <pc:docMk/>
            <pc:sldMk cId="0" sldId="305"/>
            <ac:spMk id="297" creationId="{00000000-0000-0000-0000-000000000000}"/>
          </ac:spMkLst>
        </pc:spChg>
      </pc:sldChg>
      <pc:sldChg chg="modSp">
        <pc:chgData name="Alyson Albano" userId="703a8365-5d80-49b4-8dc9-868ff7b5eca6" providerId="ADAL" clId="{DA539BE2-6D08-4755-8BDD-5CC69465EDF3}" dt="2021-08-03T19:55:05.135" v="0"/>
        <pc:sldMkLst>
          <pc:docMk/>
          <pc:sldMk cId="794918713" sldId="325"/>
        </pc:sldMkLst>
        <pc:spChg chg="mod">
          <ac:chgData name="Alyson Albano" userId="703a8365-5d80-49b4-8dc9-868ff7b5eca6" providerId="ADAL" clId="{DA539BE2-6D08-4755-8BDD-5CC69465EDF3}" dt="2021-08-03T19:55:05.135" v="0"/>
          <ac:spMkLst>
            <pc:docMk/>
            <pc:sldMk cId="794918713" sldId="325"/>
            <ac:spMk id="1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4ac809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8d4ac809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301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75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61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787bbb2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787bbb2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2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832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661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6787bbb27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86787bbb27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676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14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21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59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459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274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611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73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9367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857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46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10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4817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8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70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596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189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445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397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6787bbb27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86787bbb27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9103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38</a:t>
            </a:fld>
            <a:endParaRPr lang="en-US"/>
          </a:p>
        </p:txBody>
      </p:sp>
    </p:spTree>
    <p:extLst>
      <p:ext uri="{BB962C8B-B14F-4D97-AF65-F5344CB8AC3E}">
        <p14:creationId xmlns:p14="http://schemas.microsoft.com/office/powerpoint/2010/main" val="3151540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7992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11ab5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211ab5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7949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897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16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762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51</a:t>
            </a:fld>
            <a:endParaRPr lang="en-US"/>
          </a:p>
        </p:txBody>
      </p:sp>
    </p:spTree>
    <p:extLst>
      <p:ext uri="{BB962C8B-B14F-4D97-AF65-F5344CB8AC3E}">
        <p14:creationId xmlns:p14="http://schemas.microsoft.com/office/powerpoint/2010/main" val="2343141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6013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11ab56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211ab56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663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aadb7d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8aadb7d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32c88d0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8c32c88d0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2c88d0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g8c32c88d0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40.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5.xml"/><Relationship Id="rId5" Type="http://schemas.openxmlformats.org/officeDocument/2006/relationships/slide" Target="slide18.xml"/><Relationship Id="rId15" Type="http://schemas.openxmlformats.org/officeDocument/2006/relationships/slide" Target="slide47.xml"/><Relationship Id="rId10" Type="http://schemas.openxmlformats.org/officeDocument/2006/relationships/slide" Target="slide31.xml"/><Relationship Id="rId4" Type="http://schemas.openxmlformats.org/officeDocument/2006/relationships/slide" Target="slide7.xml"/><Relationship Id="rId9" Type="http://schemas.openxmlformats.org/officeDocument/2006/relationships/slide" Target="slide30.xml"/><Relationship Id="rId14" Type="http://schemas.openxmlformats.org/officeDocument/2006/relationships/slide" Target="slide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discoverybehavioralhealth.sharepoint.com/:b:/t/CSQMTeam/EX1GCICIOZlIqkHtoZ5LUgcBCt480WDRDKparfqhh2OMHA?e=O1Juz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cssrs.columbia.edu/" TargetMode="External"/><Relationship Id="rId7" Type="http://schemas.openxmlformats.org/officeDocument/2006/relationships/hyperlink" Target="https://drive.google.com/file/d/1S45ofHZZG2giJEz1U7yOA4xXV8x9ox4j/view?usp=sharing"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https://zerosuicide.edc.org/" TargetMode="External"/><Relationship Id="rId5" Type="http://schemas.openxmlformats.org/officeDocument/2006/relationships/hyperlink" Target="https://www.jointcommission.org/standards/national-patient-safety-goals/behavioral-health-care-2020-national-patient-safety-goals/" TargetMode="External"/><Relationship Id="rId4" Type="http://schemas.openxmlformats.org/officeDocument/2006/relationships/hyperlink" Target="http://suicidesafetyplan.com/uploads/Safety_Planning_-_Cog___Beh_Practic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discoverybehavioralhealth.sharepoint.com/:b:/t/CSQMTeam/ETZ-3q500vNKl-on4BlYY2kByW69jpRAvqRw0BAm7l_Org?e=fc3Sp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discoverybh.zavanta.com/website/document/0a2bbd36-0553-4dc8-98f9-f15059616d35/953c63db-5294-4578-bf34-cd0814a1d78e/a8376318-ebd6-421f-be63-acf8c88376a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607044" y="1433167"/>
            <a:ext cx="7509250" cy="1706000"/>
          </a:xfrm>
          <a:prstGeom prst="rect">
            <a:avLst/>
          </a:prstGeom>
          <a:noFill/>
          <a:ln>
            <a:noFill/>
          </a:ln>
        </p:spPr>
        <p:txBody>
          <a:bodyPr spcFirstLastPara="1" wrap="square" lIns="91425" tIns="45700" rIns="91425" bIns="45700" anchor="b" anchorCtr="0">
            <a:noAutofit/>
          </a:bodyPr>
          <a:lstStyle/>
          <a:p>
            <a:r>
              <a:rPr lang="en-US" sz="3200" b="1" dirty="0">
                <a:solidFill>
                  <a:srgbClr val="1C6294"/>
                </a:solidFill>
                <a:latin typeface="Times New Roman"/>
                <a:ea typeface="Times New Roman"/>
                <a:cs typeface="Times New Roman"/>
                <a:sym typeface="Times New Roman"/>
              </a:rPr>
              <a:t>Clinical Services &amp; Quality Management  </a:t>
            </a:r>
            <a:br>
              <a:rPr lang="en-US" sz="3200" b="1" dirty="0">
                <a:latin typeface="Times New Roman"/>
                <a:ea typeface="Times New Roman"/>
                <a:cs typeface="Times New Roman"/>
              </a:rPr>
            </a:br>
            <a:r>
              <a:rPr lang="en-US" sz="3000" b="1" dirty="0">
                <a:solidFill>
                  <a:srgbClr val="1C6294"/>
                </a:solidFill>
                <a:latin typeface="Times New Roman"/>
                <a:ea typeface="Times New Roman"/>
                <a:cs typeface="Times New Roman"/>
                <a:sym typeface="Times New Roman"/>
              </a:rPr>
              <a:t>DBH Effective Documentation 2021</a:t>
            </a:r>
            <a:endParaRPr lang="en-US" sz="3000" b="1" dirty="0">
              <a:solidFill>
                <a:srgbClr val="1C6294"/>
              </a:solidFill>
              <a:latin typeface="Times New Roman"/>
              <a:ea typeface="Times New Roman"/>
              <a:cs typeface="Times New Roman"/>
            </a:endParaRPr>
          </a:p>
          <a:p>
            <a:pPr algn="l"/>
            <a:br>
              <a:rPr lang="en-US" sz="3000" b="1" dirty="0">
                <a:latin typeface="Times New Roman"/>
                <a:ea typeface="Times New Roman"/>
                <a:cs typeface="Times New Roman"/>
              </a:rPr>
            </a:br>
            <a:endParaRPr lang="en-US" sz="2800" b="1" dirty="0">
              <a:solidFill>
                <a:srgbClr val="1C6294"/>
              </a:solidFill>
              <a:latin typeface="Times New Roman"/>
              <a:ea typeface="Times New Roman"/>
              <a:cs typeface="Times New Roman"/>
            </a:endParaRPr>
          </a:p>
        </p:txBody>
      </p:sp>
      <p:pic>
        <p:nvPicPr>
          <p:cNvPr id="103" name="Google Shape;103;p12"/>
          <p:cNvPicPr preferRelativeResize="0"/>
          <p:nvPr/>
        </p:nvPicPr>
        <p:blipFill>
          <a:blip r:embed="rId3">
            <a:alphaModFix/>
          </a:blip>
          <a:stretch>
            <a:fillRect/>
          </a:stretch>
        </p:blipFill>
        <p:spPr>
          <a:xfrm>
            <a:off x="8274878" y="1197931"/>
            <a:ext cx="3148904" cy="3006815"/>
          </a:xfrm>
          <a:prstGeom prst="rect">
            <a:avLst/>
          </a:prstGeom>
          <a:noFill/>
          <a:ln>
            <a:noFill/>
          </a:ln>
        </p:spPr>
      </p:pic>
      <p:sp>
        <p:nvSpPr>
          <p:cNvPr id="3" name="TextBox 2">
            <a:extLst>
              <a:ext uri="{FF2B5EF4-FFF2-40B4-BE49-F238E27FC236}">
                <a16:creationId xmlns:a16="http://schemas.microsoft.com/office/drawing/2014/main" id="{BE497CBD-E2BB-47AD-8E42-1B7A7A1E5B6A}"/>
              </a:ext>
            </a:extLst>
          </p:cNvPr>
          <p:cNvSpPr txBox="1"/>
          <p:nvPr/>
        </p:nvSpPr>
        <p:spPr>
          <a:xfrm>
            <a:off x="7585604" y="3555342"/>
            <a:ext cx="455623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sz="2800" b="1" dirty="0">
                <a:latin typeface="Times New Roman"/>
                <a:cs typeface="Times New Roman"/>
              </a:rPr>
            </a:br>
            <a:br>
              <a:rPr lang="en-US" sz="2800" b="1" dirty="0">
                <a:latin typeface="Times New Roman"/>
                <a:cs typeface="Times New Roman"/>
              </a:rPr>
            </a:br>
            <a:r>
              <a:rPr lang="en-US" sz="2800" b="1" i="1" dirty="0">
                <a:solidFill>
                  <a:srgbClr val="1C6294"/>
                </a:solidFill>
                <a:latin typeface="Times New Roman"/>
                <a:cs typeface="Times New Roman"/>
              </a:rPr>
              <a:t>ED Division</a:t>
            </a:r>
            <a:endParaRPr lang="en-US" sz="2800" i="1" dirty="0"/>
          </a:p>
        </p:txBody>
      </p:sp>
      <p:pic>
        <p:nvPicPr>
          <p:cNvPr id="4" name="Picture 2" descr="A picture containing icon&#10;&#10;Description automatically generated">
            <a:extLst>
              <a:ext uri="{FF2B5EF4-FFF2-40B4-BE49-F238E27FC236}">
                <a16:creationId xmlns:a16="http://schemas.microsoft.com/office/drawing/2014/main" id="{F56CE6DF-20E9-4553-9FC6-D75B1FE7507B}"/>
              </a:ext>
            </a:extLst>
          </p:cNvPr>
          <p:cNvPicPr>
            <a:picLocks noChangeAspect="1"/>
          </p:cNvPicPr>
          <p:nvPr/>
        </p:nvPicPr>
        <p:blipFill>
          <a:blip r:embed="rId4"/>
          <a:stretch>
            <a:fillRect/>
          </a:stretch>
        </p:blipFill>
        <p:spPr>
          <a:xfrm>
            <a:off x="9151379" y="5028434"/>
            <a:ext cx="1384995" cy="1384995"/>
          </a:xfrm>
          <a:prstGeom prst="rect">
            <a:avLst/>
          </a:prstGeom>
        </p:spPr>
      </p:pic>
      <p:sp>
        <p:nvSpPr>
          <p:cNvPr id="5" name="TextBox 4">
            <a:extLst>
              <a:ext uri="{FF2B5EF4-FFF2-40B4-BE49-F238E27FC236}">
                <a16:creationId xmlns:a16="http://schemas.microsoft.com/office/drawing/2014/main" id="{1A89F5DB-17F0-4063-8BFE-B265A61E3EB9}"/>
              </a:ext>
            </a:extLst>
          </p:cNvPr>
          <p:cNvSpPr txBox="1"/>
          <p:nvPr/>
        </p:nvSpPr>
        <p:spPr>
          <a:xfrm>
            <a:off x="448459" y="3139167"/>
            <a:ext cx="750925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Font typeface="Wingdings"/>
              <a:buChar char="ü"/>
            </a:pPr>
            <a:r>
              <a:rPr lang="en-US" sz="2900" b="1" dirty="0">
                <a:solidFill>
                  <a:srgbClr val="1C6294"/>
                </a:solidFill>
                <a:latin typeface="Times New Roman"/>
                <a:cs typeface="Times New Roman"/>
              </a:rPr>
              <a:t>Milieu Support</a:t>
            </a:r>
            <a:endParaRPr lang="en-US" sz="2900" dirty="0">
              <a:latin typeface="Times New Roman"/>
            </a:endParaRPr>
          </a:p>
          <a:p>
            <a:pPr marL="342900" indent="-342900" algn="ctr">
              <a:buFont typeface="Wingdings"/>
              <a:buChar char="ü"/>
            </a:pPr>
            <a:r>
              <a:rPr lang="en-US" sz="2900" b="1" dirty="0">
                <a:solidFill>
                  <a:srgbClr val="1C6294"/>
                </a:solidFill>
                <a:latin typeface="Times New Roman"/>
                <a:cs typeface="Times New Roman"/>
              </a:rPr>
              <a:t>Nursing</a:t>
            </a:r>
            <a:endParaRPr lang="en-US" sz="2900" dirty="0">
              <a:latin typeface="Times New Roman"/>
            </a:endParaRPr>
          </a:p>
          <a:p>
            <a:pPr marL="342900" indent="-342900" algn="ctr">
              <a:buFont typeface="Wingdings"/>
              <a:buChar char="ü"/>
            </a:pPr>
            <a:r>
              <a:rPr lang="en-US" sz="2900" b="1" dirty="0">
                <a:solidFill>
                  <a:srgbClr val="1C6294"/>
                </a:solidFill>
                <a:latin typeface="Times New Roman"/>
                <a:cs typeface="Times New Roman"/>
              </a:rPr>
              <a:t>Clinical</a:t>
            </a:r>
            <a:endParaRPr lang="en-US" sz="2900" dirty="0">
              <a:latin typeface="Times New Roman"/>
            </a:endParaRPr>
          </a:p>
          <a:p>
            <a:pPr marL="342900" indent="-342900" algn="ctr">
              <a:buFont typeface="Wingdings"/>
              <a:buChar char="ü"/>
            </a:pPr>
            <a:r>
              <a:rPr lang="en-US" sz="2900" b="1" dirty="0">
                <a:solidFill>
                  <a:srgbClr val="1C6294"/>
                </a:solidFill>
                <a:latin typeface="Times New Roman"/>
                <a:cs typeface="Times New Roman"/>
              </a:rPr>
              <a:t>Medical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482092" y="203496"/>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FF0000"/>
                </a:solidFill>
                <a:latin typeface="Times New Roman"/>
                <a:ea typeface="Times New Roman"/>
                <a:cs typeface="Times New Roman"/>
                <a:sym typeface="Times New Roman"/>
              </a:rPr>
              <a:t>Documentation Don’ts!</a:t>
            </a:r>
            <a:endParaRPr sz="3000" b="1" dirty="0">
              <a:solidFill>
                <a:srgbClr val="FF0000"/>
              </a:solidFill>
              <a:latin typeface="Times New Roman"/>
              <a:ea typeface="Times New Roman"/>
              <a:cs typeface="Times New Roman"/>
              <a:sym typeface="Times New Roman"/>
            </a:endParaRPr>
          </a:p>
        </p:txBody>
      </p:sp>
      <p:sp>
        <p:nvSpPr>
          <p:cNvPr id="145" name="Google Shape;145;p18"/>
          <p:cNvSpPr txBox="1">
            <a:spLocks noGrp="1"/>
          </p:cNvSpPr>
          <p:nvPr>
            <p:ph type="body" idx="1"/>
          </p:nvPr>
        </p:nvSpPr>
        <p:spPr>
          <a:xfrm>
            <a:off x="199553" y="1013400"/>
            <a:ext cx="5472369" cy="4831200"/>
          </a:xfrm>
          <a:prstGeom prst="rect">
            <a:avLst/>
          </a:prstGeom>
          <a:noFill/>
          <a:ln>
            <a:noFill/>
          </a:ln>
        </p:spPr>
        <p:txBody>
          <a:bodyPr spcFirstLastPara="1" wrap="square" lIns="91425" tIns="45700" rIns="91425" bIns="45700" anchor="t" anchorCtr="0">
            <a:noAutofit/>
          </a:bodyPr>
          <a:lstStyle/>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copy and paste into patient’s record- each note needs to be specific to the service provided</a:t>
            </a:r>
          </a:p>
          <a:p>
            <a:pPr marL="76200" indent="0">
              <a:buClr>
                <a:srgbClr val="434343"/>
              </a:buClr>
              <a:buSzPts val="2400"/>
              <a:buNone/>
            </a:pPr>
            <a:endParaRPr sz="2400" b="1" dirty="0">
              <a:solidFill>
                <a:srgbClr val="434343"/>
              </a:solidFill>
              <a:latin typeface="Times New Roman"/>
              <a:cs typeface="Times New Roman"/>
              <a:sym typeface="Times New Roman"/>
            </a:endParaRPr>
          </a:p>
          <a:p>
            <a:pPr lvl="0"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another patient’s name in the chart</a:t>
            </a:r>
            <a:endParaRPr lang="en-US" sz="2400" b="1" dirty="0">
              <a:solidFill>
                <a:srgbClr val="434343"/>
              </a:solidFill>
              <a:latin typeface="Times New Roman"/>
              <a:cs typeface="Times New Roman"/>
            </a:endParaRPr>
          </a:p>
          <a:p>
            <a:pPr marL="76200" lvl="0" indent="0">
              <a:buClr>
                <a:srgbClr val="434343"/>
              </a:buClr>
              <a:buSzPts val="2400"/>
              <a:buNone/>
            </a:pPr>
            <a:endParaRPr lang="en-US" sz="2400" b="1" dirty="0">
              <a:solidFill>
                <a:srgbClr val="434343"/>
              </a:solidFill>
              <a:latin typeface="Times New Roman"/>
              <a:cs typeface="Times New Roman"/>
              <a:sym typeface="Times New Roman"/>
            </a:endParaRPr>
          </a:p>
          <a:p>
            <a:pPr marL="342900">
              <a:buFont typeface="Times New Roman" panose="02020603050405020304" pitchFamily="18" charset="0"/>
              <a:buChar char="Χ"/>
            </a:pPr>
            <a:r>
              <a:rPr lang="en-US" sz="2400" b="1" dirty="0">
                <a:solidFill>
                  <a:srgbClr val="434343"/>
                </a:solidFill>
                <a:latin typeface="Times New Roman"/>
                <a:cs typeface="Times New Roman"/>
                <a:sym typeface="Times New Roman"/>
              </a:rPr>
              <a:t>Don’t use stigmatizing language</a:t>
            </a:r>
            <a:endParaRPr lang="en-US" sz="2400" b="1" dirty="0">
              <a:solidFill>
                <a:srgbClr val="434343"/>
              </a:solidFill>
              <a:latin typeface="Times New Roman"/>
              <a:cs typeface="Times New Roman"/>
            </a:endParaRPr>
          </a:p>
          <a:p>
            <a:pPr marL="342900" lvl="0" algn="l" rtl="0">
              <a:spcBef>
                <a:spcPts val="1000"/>
              </a:spcBef>
              <a:spcAft>
                <a:spcPts val="0"/>
              </a:spcAft>
              <a:buFont typeface="Times New Roman" panose="02020603050405020304" pitchFamily="18" charset="0"/>
              <a:buChar char="Χ"/>
            </a:pPr>
            <a:endParaRPr sz="2400" b="1" dirty="0">
              <a:solidFill>
                <a:srgbClr val="434343"/>
              </a:solidFill>
              <a:latin typeface="Times New Roman"/>
              <a:ea typeface="Times New Roman"/>
              <a:cs typeface="Times New Roman"/>
              <a:sym typeface="Times New Roman"/>
            </a:endParaRPr>
          </a:p>
        </p:txBody>
      </p:sp>
      <p:grpSp>
        <p:nvGrpSpPr>
          <p:cNvPr id="2" name="Group 1">
            <a:extLst>
              <a:ext uri="{FF2B5EF4-FFF2-40B4-BE49-F238E27FC236}">
                <a16:creationId xmlns:a16="http://schemas.microsoft.com/office/drawing/2014/main" id="{B72DD0BB-319D-4200-A3A9-C290764D5BB5}"/>
              </a:ext>
            </a:extLst>
          </p:cNvPr>
          <p:cNvGrpSpPr/>
          <p:nvPr/>
        </p:nvGrpSpPr>
        <p:grpSpPr>
          <a:xfrm>
            <a:off x="1705384" y="4620426"/>
            <a:ext cx="2456902" cy="1485351"/>
            <a:chOff x="5089480" y="984460"/>
            <a:chExt cx="2785200" cy="1805400"/>
          </a:xfrm>
        </p:grpSpPr>
        <p:pic>
          <p:nvPicPr>
            <p:cNvPr id="146" name="Google Shape;146;p18" descr="Don't Copy &amp; Paste: Part 1 by Matt Hunter - ELITETRACK"/>
            <p:cNvPicPr preferRelativeResize="0"/>
            <p:nvPr/>
          </p:nvPicPr>
          <p:blipFill>
            <a:blip r:embed="rId3">
              <a:alphaModFix/>
            </a:blip>
            <a:stretch>
              <a:fillRect/>
            </a:stretch>
          </p:blipFill>
          <p:spPr>
            <a:xfrm>
              <a:off x="5089480" y="986823"/>
              <a:ext cx="2785200" cy="1800600"/>
            </a:xfrm>
            <a:prstGeom prst="ellipse">
              <a:avLst/>
            </a:prstGeom>
            <a:noFill/>
            <a:ln>
              <a:noFill/>
            </a:ln>
          </p:spPr>
        </p:pic>
        <p:sp>
          <p:nvSpPr>
            <p:cNvPr id="147" name="Google Shape;147;p18"/>
            <p:cNvSpPr/>
            <p:nvPr/>
          </p:nvSpPr>
          <p:spPr>
            <a:xfrm>
              <a:off x="5090617" y="984460"/>
              <a:ext cx="2782800" cy="1805400"/>
            </a:xfrm>
            <a:prstGeom prst="noSmoking">
              <a:avLst>
                <a:gd name="adj" fmla="val 8853"/>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34CA2BBA-AA35-482A-A946-FD1177F07FF2}"/>
              </a:ext>
            </a:extLst>
          </p:cNvPr>
          <p:cNvSpPr txBox="1"/>
          <p:nvPr/>
        </p:nvSpPr>
        <p:spPr>
          <a:xfrm>
            <a:off x="6003416" y="1222773"/>
            <a:ext cx="6076289" cy="5139869"/>
          </a:xfrm>
          <a:prstGeom prst="rect">
            <a:avLst/>
          </a:prstGeom>
          <a:noFill/>
        </p:spPr>
        <p:txBody>
          <a:bodyPr wrap="square" lIns="91440" tIns="45720" rIns="91440" bIns="45720" anchor="t">
            <a:spAutoFit/>
          </a:bodyPr>
          <a:lstStyle/>
          <a:p>
            <a:pPr marL="914400" lvl="1" indent="-381000" algn="l" rtl="0">
              <a:spcBef>
                <a:spcPts val="0"/>
              </a:spcBef>
              <a:spcAft>
                <a:spcPts val="0"/>
              </a:spcAft>
              <a:buClr>
                <a:srgbClr val="434343"/>
              </a:buClr>
              <a:buSzPts val="2400"/>
              <a:buFont typeface="Times New Roman"/>
              <a:buChar char="○"/>
            </a:pPr>
            <a:r>
              <a:rPr lang="en-US" sz="2400" i="1" dirty="0">
                <a:solidFill>
                  <a:srgbClr val="434343"/>
                </a:solidFill>
                <a:latin typeface="Times New Roman"/>
                <a:ea typeface="Times New Roman"/>
                <a:cs typeface="Times New Roman"/>
                <a:sym typeface="Times New Roman"/>
              </a:rPr>
              <a:t>Payors have identified this as </a:t>
            </a:r>
            <a:r>
              <a:rPr lang="en-US" sz="2400" b="1" i="1" dirty="0">
                <a:solidFill>
                  <a:srgbClr val="434343"/>
                </a:solidFill>
                <a:latin typeface="Times New Roman"/>
                <a:ea typeface="Times New Roman"/>
                <a:cs typeface="Times New Roman"/>
                <a:sym typeface="Times New Roman"/>
              </a:rPr>
              <a:t>“cloning”</a:t>
            </a:r>
            <a:r>
              <a:rPr lang="en-US" sz="2400" i="1" dirty="0">
                <a:solidFill>
                  <a:srgbClr val="434343"/>
                </a:solidFill>
                <a:latin typeface="Times New Roman"/>
                <a:ea typeface="Times New Roman"/>
                <a:cs typeface="Times New Roman"/>
                <a:sym typeface="Times New Roman"/>
              </a:rPr>
              <a:t> and are prepared to reject claims with cloned documentation</a:t>
            </a:r>
          </a:p>
          <a:p>
            <a:pPr marL="914400" lvl="1" indent="-381000" algn="l" rtl="0">
              <a:spcBef>
                <a:spcPts val="0"/>
              </a:spcBef>
              <a:spcAft>
                <a:spcPts val="0"/>
              </a:spcAft>
              <a:buClr>
                <a:srgbClr val="434343"/>
              </a:buClr>
              <a:buSzPts val="2400"/>
              <a:buFont typeface="Times New Roman"/>
              <a:buChar char="○"/>
            </a:pPr>
            <a:endParaRPr lang="en-US" sz="2400" i="1" dirty="0">
              <a:solidFill>
                <a:srgbClr val="434343"/>
              </a:solidFill>
              <a:latin typeface="Times New Roman"/>
              <a:ea typeface="Times New Roman"/>
              <a:cs typeface="Times New Roman"/>
              <a:sym typeface="Times New Roman"/>
            </a:endParaRPr>
          </a:p>
          <a:p>
            <a:pPr marL="914400" lvl="1" indent="-381000">
              <a:buClr>
                <a:srgbClr val="434343"/>
              </a:buClr>
              <a:buSzPts val="2400"/>
              <a:buFont typeface="Times New Roman"/>
              <a:buChar char="○"/>
            </a:pPr>
            <a:r>
              <a:rPr lang="en-US" sz="2200" i="1" dirty="0">
                <a:solidFill>
                  <a:srgbClr val="434343"/>
                </a:solidFill>
                <a:latin typeface="Times New Roman"/>
                <a:ea typeface="Times New Roman"/>
                <a:cs typeface="Times New Roman"/>
                <a:sym typeface="Times New Roman"/>
              </a:rPr>
              <a:t>If another patient must be identified, use initials. Avoid names of family and friends, rather, refer to the relationship (e.g., mother, friend)</a:t>
            </a:r>
          </a:p>
          <a:p>
            <a:pPr marL="533400" lvl="1">
              <a:buClr>
                <a:srgbClr val="434343"/>
              </a:buClr>
              <a:buSzPts val="2400"/>
            </a:pPr>
            <a:endParaRPr lang="en-US" sz="2400" i="1" dirty="0">
              <a:solidFill>
                <a:srgbClr val="434343"/>
              </a:solidFill>
              <a:latin typeface="Times New Roman"/>
              <a:ea typeface="Times New Roman"/>
              <a:cs typeface="Times New Roman"/>
            </a:endParaRPr>
          </a:p>
          <a:p>
            <a:pPr marL="914400" lvl="1" indent="-381000" algn="l" rtl="0">
              <a:spcBef>
                <a:spcPts val="0"/>
              </a:spcBef>
              <a:spcAft>
                <a:spcPts val="0"/>
              </a:spcAft>
              <a:buClr>
                <a:srgbClr val="434343"/>
              </a:buClr>
              <a:buSzPts val="2400"/>
              <a:buFont typeface="Times New Roman"/>
              <a:buChar char="○"/>
            </a:pPr>
            <a:r>
              <a:rPr lang="en-US" sz="2000" b="1" i="1" dirty="0">
                <a:solidFill>
                  <a:srgbClr val="434343"/>
                </a:solidFill>
                <a:latin typeface="Times New Roman"/>
                <a:ea typeface="Times New Roman"/>
                <a:cs typeface="Times New Roman"/>
                <a:sym typeface="Times New Roman"/>
              </a:rPr>
              <a:t>WORDS MATTER</a:t>
            </a:r>
            <a:r>
              <a:rPr lang="en-US" sz="2000" b="1" i="1" baseline="30000" dirty="0">
                <a:solidFill>
                  <a:srgbClr val="434343"/>
                </a:solidFill>
                <a:latin typeface="Times New Roman"/>
                <a:ea typeface="Times New Roman"/>
                <a:cs typeface="Times New Roman"/>
                <a:sym typeface="Times New Roman"/>
              </a:rPr>
              <a:t>1</a:t>
            </a:r>
            <a:r>
              <a:rPr lang="en-US" sz="2000" b="1" i="1" dirty="0">
                <a:solidFill>
                  <a:srgbClr val="434343"/>
                </a:solidFill>
                <a:latin typeface="Times New Roman"/>
                <a:ea typeface="Times New Roman"/>
                <a:cs typeface="Times New Roman"/>
                <a:sym typeface="Times New Roman"/>
              </a:rPr>
              <a:t>! </a:t>
            </a:r>
            <a:r>
              <a:rPr lang="en-US" sz="2000" i="1" dirty="0">
                <a:solidFill>
                  <a:srgbClr val="434343"/>
                </a:solidFill>
                <a:latin typeface="Times New Roman"/>
                <a:ea typeface="Times New Roman"/>
                <a:cs typeface="Times New Roman"/>
                <a:sym typeface="Times New Roman"/>
              </a:rPr>
              <a:t>Avoid words that can be stigmatizing. Instead of:</a:t>
            </a:r>
          </a:p>
          <a:p>
            <a:pPr marL="914400" lvl="6" indent="-381000">
              <a:buClr>
                <a:srgbClr val="434343"/>
              </a:buClr>
              <a:buSzPts val="2400"/>
              <a:buFont typeface="Wingdings" panose="05000000000000000000" pitchFamily="2" charset="2"/>
              <a:buChar char="§"/>
            </a:pPr>
            <a:r>
              <a:rPr lang="en-US" sz="2000" i="1">
                <a:solidFill>
                  <a:srgbClr val="434343"/>
                </a:solidFill>
                <a:latin typeface="Times New Roman"/>
                <a:ea typeface="Times New Roman"/>
                <a:cs typeface="Times New Roman"/>
                <a:sym typeface="Times New Roman"/>
              </a:rPr>
              <a:t>“Anorexic”  </a:t>
            </a:r>
            <a:r>
              <a:rPr lang="en-US" sz="2000" b="1" i="1" u="sng" dirty="0">
                <a:solidFill>
                  <a:srgbClr val="434343"/>
                </a:solidFill>
                <a:latin typeface="Times New Roman"/>
                <a:ea typeface="Times New Roman"/>
                <a:cs typeface="Times New Roman"/>
                <a:sym typeface="Times New Roman"/>
              </a:rPr>
              <a:t>use</a:t>
            </a:r>
            <a:r>
              <a:rPr lang="en-US" sz="2000" i="1">
                <a:solidFill>
                  <a:srgbClr val="434343"/>
                </a:solidFill>
                <a:latin typeface="Times New Roman"/>
                <a:ea typeface="Times New Roman"/>
                <a:cs typeface="Times New Roman"/>
                <a:sym typeface="Times New Roman"/>
              </a:rPr>
              <a:t>  “demonstraing symptoms of anorexia”</a:t>
            </a:r>
            <a:endParaRPr lang="en-US" sz="2000" i="1">
              <a:solidFill>
                <a:srgbClr val="434343"/>
              </a:solidFill>
              <a:latin typeface="Times New Roman"/>
              <a:ea typeface="Times New Roman"/>
              <a:cs typeface="Times New Roman"/>
            </a:endParaRPr>
          </a:p>
          <a:p>
            <a:pPr marL="914400" lvl="1" indent="-381000" algn="l" rtl="0">
              <a:spcBef>
                <a:spcPts val="0"/>
              </a:spcBef>
              <a:spcAft>
                <a:spcPts val="0"/>
              </a:spcAft>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Psychotic </a:t>
            </a:r>
            <a:r>
              <a:rPr lang="en-US" sz="2000" b="1" i="1" u="sng" dirty="0">
                <a:solidFill>
                  <a:srgbClr val="434343"/>
                </a:solidFill>
                <a:latin typeface="Times New Roman"/>
                <a:cs typeface="Times New Roman"/>
                <a:sym typeface="Times New Roman"/>
              </a:rPr>
              <a:t>use</a:t>
            </a:r>
            <a:r>
              <a:rPr lang="en-US" sz="2000" i="1" dirty="0">
                <a:solidFill>
                  <a:srgbClr val="434343"/>
                </a:solidFill>
                <a:latin typeface="Times New Roman"/>
                <a:ea typeface="Times New Roman"/>
                <a:cs typeface="Times New Roman"/>
                <a:sym typeface="Times New Roman"/>
              </a:rPr>
              <a:t>  “experiencing psychotic symptoms or psychosis”</a:t>
            </a:r>
          </a:p>
        </p:txBody>
      </p:sp>
      <p:sp>
        <p:nvSpPr>
          <p:cNvPr id="7" name="Arrow: Right 6">
            <a:extLst>
              <a:ext uri="{FF2B5EF4-FFF2-40B4-BE49-F238E27FC236}">
                <a16:creationId xmlns:a16="http://schemas.microsoft.com/office/drawing/2014/main" id="{9DC26ED7-B015-4DBD-AE3D-AD8878160757}"/>
              </a:ext>
            </a:extLst>
          </p:cNvPr>
          <p:cNvSpPr/>
          <p:nvPr/>
        </p:nvSpPr>
        <p:spPr>
          <a:xfrm>
            <a:off x="5640915" y="1416043"/>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975EF95-9FE8-46A9-AC2A-E9DCF1C0310E}"/>
              </a:ext>
            </a:extLst>
          </p:cNvPr>
          <p:cNvSpPr/>
          <p:nvPr/>
        </p:nvSpPr>
        <p:spPr>
          <a:xfrm>
            <a:off x="5625621" y="2769411"/>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D9F9BE1-77EC-43DF-96D1-09DB90125CE9}"/>
              </a:ext>
            </a:extLst>
          </p:cNvPr>
          <p:cNvSpPr/>
          <p:nvPr/>
        </p:nvSpPr>
        <p:spPr>
          <a:xfrm>
            <a:off x="5625621" y="4458617"/>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89D301-8C0A-44B8-BFE1-C2DF5690D07F}"/>
              </a:ext>
            </a:extLst>
          </p:cNvPr>
          <p:cNvSpPr txBox="1"/>
          <p:nvPr/>
        </p:nvSpPr>
        <p:spPr>
          <a:xfrm>
            <a:off x="459958" y="6207768"/>
            <a:ext cx="11309733" cy="523220"/>
          </a:xfrm>
          <a:prstGeom prst="rect">
            <a:avLst/>
          </a:prstGeom>
          <a:solidFill>
            <a:schemeClr val="accent6">
              <a:lumMod val="20000"/>
              <a:lumOff val="80000"/>
            </a:schemeClr>
          </a:solidFill>
          <a:ln w="6350">
            <a:solidFill>
              <a:schemeClr val="tx1"/>
            </a:solidFill>
          </a:ln>
        </p:spPr>
        <p:txBody>
          <a:bodyPr wrap="square" rtlCol="0">
            <a:spAutoFit/>
          </a:bodyPr>
          <a:lstStyle/>
          <a:p>
            <a:r>
              <a:rPr lang="en-US" sz="1400" i="1" baseline="30000" dirty="0">
                <a:solidFill>
                  <a:srgbClr val="434343"/>
                </a:solidFill>
                <a:latin typeface="Times New Roman"/>
                <a:ea typeface="Times New Roman"/>
                <a:cs typeface="Times New Roman"/>
                <a:sym typeface="Times New Roman"/>
              </a:rPr>
              <a:t>1</a:t>
            </a:r>
            <a:r>
              <a:rPr lang="en-US" b="0" i="0" dirty="0">
                <a:solidFill>
                  <a:srgbClr val="333333"/>
                </a:solidFill>
                <a:effectLst/>
                <a:latin typeface="Times New Roman" panose="02020603050405020304" pitchFamily="18" charset="0"/>
                <a:cs typeface="Times New Roman" panose="02020603050405020304" pitchFamily="18" charset="0"/>
              </a:rPr>
              <a:t>In a study performed by Beach, M.D. MPH, research found that physicians-in-training who read  stigmatizing patient chart notes were significantly more likely to have a negative attitude toward the patient than those who read the chart containing more neutral language (2018).</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2604423"/>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Part II: </a:t>
            </a:r>
            <a:br>
              <a:rPr lang="en-US" sz="4600" b="1" dirty="0">
                <a:solidFill>
                  <a:srgbClr val="0066A6"/>
                </a:solidFill>
                <a:latin typeface="Times"/>
                <a:cs typeface="Times"/>
                <a:sym typeface="Times New Roman"/>
              </a:rPr>
            </a:br>
            <a:r>
              <a:rPr lang="en-US" sz="4600" b="1" dirty="0">
                <a:solidFill>
                  <a:srgbClr val="0066A6"/>
                </a:solidFill>
                <a:latin typeface="Times"/>
                <a:cs typeface="Times"/>
                <a:sym typeface="Times New Roman"/>
              </a:rPr>
              <a:t>ED Counselors  </a:t>
            </a:r>
            <a:br>
              <a:rPr lang="en-US" sz="4600" b="1" dirty="0">
                <a:solidFill>
                  <a:srgbClr val="0066A6"/>
                </a:solidFill>
                <a:latin typeface="Times"/>
                <a:cs typeface="Times"/>
                <a:sym typeface="Times New Roman"/>
              </a:rPr>
            </a:br>
            <a:r>
              <a:rPr lang="en-US" sz="4600" b="1" dirty="0">
                <a:solidFill>
                  <a:srgbClr val="0066A6"/>
                </a:solidFill>
                <a:latin typeface="Times"/>
                <a:cs typeface="Times"/>
                <a:sym typeface="Times New Roman"/>
              </a:rPr>
              <a:t>Milieu Managers</a:t>
            </a:r>
            <a:endParaRPr lang="en-US" sz="4600">
              <a:latin typeface="Times"/>
              <a:cs typeface="Times"/>
            </a:endParaRPr>
          </a:p>
        </p:txBody>
      </p:sp>
    </p:spTree>
    <p:extLst>
      <p:ext uri="{BB962C8B-B14F-4D97-AF65-F5344CB8AC3E}">
        <p14:creationId xmlns:p14="http://schemas.microsoft.com/office/powerpoint/2010/main" val="17589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Documentation Support &amp; the MM’s role:</a:t>
            </a:r>
            <a:endParaRPr sz="2800" b="1" dirty="0">
              <a:solidFill>
                <a:srgbClr val="0066A6"/>
              </a:solidFill>
              <a:latin typeface="Times New Roman"/>
              <a:ea typeface="Times New Roman"/>
              <a:cs typeface="Times New Roman"/>
              <a:sym typeface="Times New Roman"/>
            </a:endParaRPr>
          </a:p>
        </p:txBody>
      </p:sp>
      <p:sp>
        <p:nvSpPr>
          <p:cNvPr id="209" name="Google Shape;209;p22"/>
          <p:cNvSpPr txBox="1">
            <a:spLocks noGrp="1"/>
          </p:cNvSpPr>
          <p:nvPr>
            <p:ph type="body" idx="1"/>
          </p:nvPr>
        </p:nvSpPr>
        <p:spPr>
          <a:xfrm>
            <a:off x="471375" y="1059350"/>
            <a:ext cx="6531900" cy="6093900"/>
          </a:xfrm>
          <a:prstGeom prst="rect">
            <a:avLst/>
          </a:prstGeom>
          <a:noFill/>
          <a:ln>
            <a:noFill/>
          </a:ln>
        </p:spPr>
        <p:txBody>
          <a:bodyPr spcFirstLastPara="1" wrap="square" lIns="91425" tIns="45700" rIns="91425" bIns="45700" anchor="t" anchorCtr="0">
            <a:no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The Medical Screening Exam (MSE)</a:t>
            </a:r>
            <a:r>
              <a:rPr lang="en-US" sz="2000" dirty="0">
                <a:solidFill>
                  <a:srgbClr val="434343"/>
                </a:solidFill>
                <a:latin typeface="Times New Roman"/>
                <a:ea typeface="Times New Roman"/>
                <a:cs typeface="Times New Roman"/>
                <a:sym typeface="Times New Roman"/>
              </a:rPr>
              <a:t> </a:t>
            </a:r>
            <a:endParaRPr sz="2000" dirty="0">
              <a:solidFill>
                <a:srgbClr val="434343"/>
              </a:solidFill>
              <a:latin typeface="Times New Roman"/>
              <a:ea typeface="Times New Roman"/>
              <a:cs typeface="Times New Roman"/>
              <a:sym typeface="Times New Roman"/>
            </a:endParaRPr>
          </a:p>
          <a:p>
            <a:pPr marL="914400" marR="0" lvl="1" indent="-342900" algn="l" rtl="0">
              <a:lnSpc>
                <a:spcPct val="108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The MSE is considered a pre-admission document and outlines requirements for admissions, including labs, EKG, and a brief physical. Support the team with ensuring all items are received and uploaded into the patient’s record!  </a:t>
            </a:r>
            <a:endParaRPr sz="1800" dirty="0">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Outpatient History &amp; Physical (H&amp;P) Screen</a:t>
            </a:r>
            <a:endParaRPr sz="2000" b="1" u="sng" dirty="0">
              <a:solidFill>
                <a:srgbClr val="434343"/>
              </a:solidFill>
              <a:latin typeface="Times New Roman"/>
              <a:ea typeface="Times New Roman"/>
              <a:cs typeface="Times New Roman"/>
              <a:sym typeface="Times New Roman"/>
            </a:endParaRPr>
          </a:p>
          <a:p>
            <a:pPr lvl="1">
              <a:lnSpc>
                <a:spcPct val="108000"/>
              </a:lnSpc>
              <a:spcBef>
                <a:spcPts val="0"/>
              </a:spcBef>
              <a:buClr>
                <a:srgbClr val="434343"/>
              </a:buClr>
              <a:buFont typeface="Times New Roman"/>
              <a:buChar char="⋆"/>
            </a:pPr>
            <a:r>
              <a:rPr lang="en-US" sz="1800" dirty="0">
                <a:solidFill>
                  <a:srgbClr val="434343"/>
                </a:solidFill>
                <a:latin typeface="Times New Roman"/>
                <a:ea typeface="Times New Roman"/>
                <a:cs typeface="Times New Roman"/>
                <a:sym typeface="Times New Roman"/>
              </a:rPr>
              <a:t>The H&amp;P </a:t>
            </a:r>
            <a:r>
              <a:rPr lang="en-US" sz="1800" b="1" u="sng" dirty="0">
                <a:solidFill>
                  <a:srgbClr val="434343"/>
                </a:solidFill>
                <a:latin typeface="Times New Roman"/>
                <a:ea typeface="Times New Roman"/>
                <a:cs typeface="Times New Roman"/>
                <a:sym typeface="Times New Roman"/>
              </a:rPr>
              <a:t>Screen </a:t>
            </a:r>
            <a:r>
              <a:rPr lang="en-US" sz="1800" dirty="0">
                <a:solidFill>
                  <a:srgbClr val="434343"/>
                </a:solidFill>
                <a:latin typeface="Times New Roman"/>
                <a:ea typeface="Times New Roman"/>
                <a:cs typeface="Times New Roman"/>
                <a:sym typeface="Times New Roman"/>
              </a:rPr>
              <a:t>is completed upon admission  and determines if patient’s most recent H&amp;P </a:t>
            </a:r>
            <a:r>
              <a:rPr lang="en-US" sz="1800" b="1" u="sng" dirty="0">
                <a:solidFill>
                  <a:srgbClr val="434343"/>
                </a:solidFill>
                <a:latin typeface="Times New Roman"/>
                <a:ea typeface="Times New Roman"/>
                <a:cs typeface="Times New Roman"/>
                <a:sym typeface="Times New Roman"/>
              </a:rPr>
              <a:t>exam</a:t>
            </a:r>
            <a:r>
              <a:rPr lang="en-US" sz="1800" dirty="0">
                <a:solidFill>
                  <a:srgbClr val="434343"/>
                </a:solidFill>
                <a:latin typeface="Times New Roman"/>
                <a:ea typeface="Times New Roman"/>
                <a:cs typeface="Times New Roman"/>
                <a:sym typeface="Times New Roman"/>
              </a:rPr>
              <a:t> results are sufficient (&lt; 1 year), or if patient needs to be referred to have a new exam performed (within 30 days of admission). Support the team w/ requesting records, documenting action steps, such as a </a:t>
            </a:r>
            <a:r>
              <a:rPr lang="en-US" sz="1800" i="1" dirty="0">
                <a:solidFill>
                  <a:srgbClr val="434343"/>
                </a:solidFill>
                <a:latin typeface="Times New Roman"/>
                <a:ea typeface="Times New Roman"/>
                <a:cs typeface="Times New Roman"/>
                <a:sym typeface="Times New Roman"/>
              </a:rPr>
              <a:t>Contact Note</a:t>
            </a:r>
            <a:r>
              <a:rPr lang="en-US" sz="1800" dirty="0">
                <a:solidFill>
                  <a:srgbClr val="434343"/>
                </a:solidFill>
                <a:latin typeface="Times New Roman"/>
                <a:ea typeface="Times New Roman"/>
                <a:cs typeface="Times New Roman"/>
                <a:sym typeface="Times New Roman"/>
              </a:rPr>
              <a:t>, and ensuring H&amp;P exam results are uploaded into the patient’s record.</a:t>
            </a:r>
            <a:endParaRPr sz="1800" dirty="0">
              <a:solidFill>
                <a:srgbClr val="434343"/>
              </a:solidFill>
              <a:latin typeface="Times New Roman"/>
              <a:ea typeface="Times New Roman"/>
              <a:cs typeface="Times New Roman"/>
              <a:sym typeface="Times New Roman"/>
            </a:endParaRPr>
          </a:p>
          <a:p>
            <a:pPr marL="457200" marR="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Uploads</a:t>
            </a:r>
            <a:endParaRPr sz="2000" dirty="0">
              <a:solidFill>
                <a:srgbClr val="434343"/>
              </a:solidFill>
              <a:latin typeface="Times New Roman"/>
              <a:ea typeface="Times New Roman"/>
              <a:cs typeface="Times New Roman"/>
              <a:sym typeface="Times New Roman"/>
            </a:endParaRPr>
          </a:p>
          <a:p>
            <a:pPr marL="914400" marR="0" lvl="1" indent="-349250" algn="l" rtl="0">
              <a:lnSpc>
                <a:spcPct val="108000"/>
              </a:lnSpc>
              <a:spcBef>
                <a:spcPts val="0"/>
              </a:spcBef>
              <a:spcAft>
                <a:spcPts val="0"/>
              </a:spcAft>
              <a:buClr>
                <a:srgbClr val="434343"/>
              </a:buClr>
              <a:buSzPts val="190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Make sure additional labs/tests are appropriately uploaded into the patient’s record including urinalysis samples, lab panels, tests (EKG), etc.</a:t>
            </a:r>
            <a:endParaRPr sz="1900" dirty="0">
              <a:solidFill>
                <a:srgbClr val="434343"/>
              </a:solidFill>
              <a:latin typeface="Times New Roman"/>
              <a:ea typeface="Times New Roman"/>
              <a:cs typeface="Times New Roman"/>
              <a:sym typeface="Times New Roman"/>
            </a:endParaRPr>
          </a:p>
          <a:p>
            <a:pPr marL="0" lvl="0" indent="0" algn="l" rtl="0">
              <a:lnSpc>
                <a:spcPct val="108000"/>
              </a:lnSpc>
              <a:spcBef>
                <a:spcPts val="0"/>
              </a:spcBef>
              <a:spcAft>
                <a:spcPts val="0"/>
              </a:spcAft>
              <a:buNone/>
            </a:pPr>
            <a:endParaRPr sz="1700" dirty="0">
              <a:solidFill>
                <a:schemeClr val="dk2"/>
              </a:solidFill>
              <a:latin typeface="Times New Roman"/>
              <a:ea typeface="Times New Roman"/>
              <a:cs typeface="Times New Roman"/>
              <a:sym typeface="Times New Roman"/>
            </a:endParaRPr>
          </a:p>
        </p:txBody>
      </p:sp>
      <p:pic>
        <p:nvPicPr>
          <p:cNvPr id="210" name="Google Shape;210;p22"/>
          <p:cNvPicPr preferRelativeResize="0"/>
          <p:nvPr/>
        </p:nvPicPr>
        <p:blipFill>
          <a:blip r:embed="rId3">
            <a:alphaModFix/>
          </a:blip>
          <a:stretch>
            <a:fillRect/>
          </a:stretch>
        </p:blipFill>
        <p:spPr>
          <a:xfrm>
            <a:off x="7768400" y="1542400"/>
            <a:ext cx="3773201" cy="3773201"/>
          </a:xfrm>
          <a:prstGeom prst="rect">
            <a:avLst/>
          </a:prstGeom>
          <a:noFill/>
          <a:ln>
            <a:noFill/>
          </a:ln>
        </p:spPr>
      </p:pic>
    </p:spTree>
    <p:extLst>
      <p:ext uri="{BB962C8B-B14F-4D97-AF65-F5344CB8AC3E}">
        <p14:creationId xmlns:p14="http://schemas.microsoft.com/office/powerpoint/2010/main" val="27398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475600" y="212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Shift Notes:</a:t>
            </a:r>
            <a:endParaRPr sz="3300" b="1">
              <a:solidFill>
                <a:srgbClr val="0066A6"/>
              </a:solidFill>
              <a:latin typeface="Times New Roman"/>
              <a:ea typeface="Times New Roman"/>
              <a:cs typeface="Times New Roman"/>
              <a:sym typeface="Times New Roman"/>
            </a:endParaRPr>
          </a:p>
        </p:txBody>
      </p:sp>
      <p:sp>
        <p:nvSpPr>
          <p:cNvPr id="216" name="Google Shape;216;p23"/>
          <p:cNvSpPr txBox="1">
            <a:spLocks noGrp="1"/>
          </p:cNvSpPr>
          <p:nvPr>
            <p:ph type="body" idx="1"/>
          </p:nvPr>
        </p:nvSpPr>
        <p:spPr>
          <a:xfrm>
            <a:off x="478526" y="1045157"/>
            <a:ext cx="11713473" cy="6014201"/>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666666"/>
              </a:buClr>
              <a:buSzPts val="1900"/>
              <a:buFont typeface="Times New Roman"/>
              <a:buChar char="➟"/>
            </a:pPr>
            <a:r>
              <a:rPr lang="en-US" sz="2000" dirty="0">
                <a:solidFill>
                  <a:srgbClr val="666666"/>
                </a:solidFill>
                <a:latin typeface="Times New Roman"/>
                <a:ea typeface="Times New Roman"/>
                <a:cs typeface="Times New Roman"/>
                <a:sym typeface="Times New Roman"/>
              </a:rPr>
              <a:t>Record observations on patient behavior and interactions during shift.</a:t>
            </a:r>
          </a:p>
          <a:p>
            <a:pPr marL="457200" lvl="0" indent="-349250" algn="l" rtl="0">
              <a:spcBef>
                <a:spcPts val="0"/>
              </a:spcBef>
              <a:spcAft>
                <a:spcPts val="0"/>
              </a:spcAft>
              <a:buClr>
                <a:srgbClr val="666666"/>
              </a:buClr>
              <a:buSzPts val="1900"/>
              <a:buFont typeface="Times New Roman"/>
              <a:buChar char="➟"/>
            </a:pPr>
            <a:r>
              <a:rPr lang="en-US" sz="2000" dirty="0">
                <a:solidFill>
                  <a:srgbClr val="666666"/>
                </a:solidFill>
                <a:latin typeface="Times New Roman"/>
                <a:ea typeface="Times New Roman"/>
                <a:cs typeface="Times New Roman"/>
                <a:sym typeface="Times New Roman"/>
              </a:rPr>
              <a:t>Include mental and physical status, including: </a:t>
            </a: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Appearance</a:t>
            </a:r>
            <a:r>
              <a:rPr lang="en-US" sz="1900" dirty="0">
                <a:solidFill>
                  <a:srgbClr val="666666"/>
                </a:solidFill>
                <a:latin typeface="Times New Roman"/>
                <a:ea typeface="Times New Roman"/>
                <a:cs typeface="Times New Roman"/>
                <a:sym typeface="Times New Roman"/>
              </a:rPr>
              <a:t> </a:t>
            </a:r>
            <a:r>
              <a:rPr lang="en-US" sz="1700" dirty="0">
                <a:solidFill>
                  <a:srgbClr val="666666"/>
                </a:solidFill>
                <a:latin typeface="Times New Roman"/>
                <a:ea typeface="Times New Roman"/>
                <a:cs typeface="Times New Roman"/>
                <a:sym typeface="Times New Roman"/>
              </a:rPr>
              <a:t>(e.g., level of engagement with staff and peers, grooming, attitude: cooperative, uncooperative)</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Behavior </a:t>
            </a:r>
            <a:r>
              <a:rPr lang="en-US" sz="1700" dirty="0">
                <a:solidFill>
                  <a:srgbClr val="666666"/>
                </a:solidFill>
                <a:latin typeface="Times New Roman"/>
                <a:ea typeface="Times New Roman"/>
                <a:cs typeface="Times New Roman"/>
                <a:sym typeface="Times New Roman"/>
              </a:rPr>
              <a:t>(e.g., eye contact: poor, good; psychomotor activity: handwringing; coping skills employed)</a:t>
            </a:r>
          </a:p>
          <a:p>
            <a:pPr marL="914400" lvl="0" indent="0" algn="l" rtl="0">
              <a:spcBef>
                <a:spcPts val="1000"/>
              </a:spcBef>
              <a:spcAft>
                <a:spcPts val="0"/>
              </a:spcAft>
              <a:buNone/>
            </a:pP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Presentation of mood </a:t>
            </a:r>
            <a:r>
              <a:rPr lang="en-US" sz="1700" dirty="0">
                <a:solidFill>
                  <a:srgbClr val="666666"/>
                </a:solidFill>
                <a:latin typeface="Times New Roman"/>
                <a:ea typeface="Times New Roman"/>
                <a:cs typeface="Times New Roman"/>
                <a:sym typeface="Times New Roman"/>
              </a:rPr>
              <a:t>(e.g., sad, angry, elated; self-report congruent or incongruent with observations)</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Speech pattern </a:t>
            </a:r>
            <a:r>
              <a:rPr lang="en-US" sz="1700" dirty="0">
                <a:solidFill>
                  <a:srgbClr val="666666"/>
                </a:solidFill>
                <a:latin typeface="Times New Roman"/>
                <a:ea typeface="Times New Roman"/>
                <a:cs typeface="Times New Roman"/>
                <a:sym typeface="Times New Roman"/>
              </a:rPr>
              <a:t>(e.g., rate: increased/decreased, volume: loud, soft)</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a:spcBef>
                <a:spcPts val="1000"/>
              </a:spcBef>
              <a:spcAft>
                <a:spcPts val="0"/>
              </a:spcAft>
              <a:buNone/>
            </a:pPr>
            <a:r>
              <a:rPr lang="en-US" sz="2000" dirty="0">
                <a:solidFill>
                  <a:srgbClr val="666666"/>
                </a:solidFill>
                <a:latin typeface="Times New Roman"/>
                <a:ea typeface="Times New Roman"/>
                <a:cs typeface="Times New Roman"/>
                <a:sym typeface="Times New Roman"/>
              </a:rPr>
              <a:t>High-risk behavior </a:t>
            </a:r>
            <a:r>
              <a:rPr lang="en-US" sz="1700" dirty="0">
                <a:solidFill>
                  <a:srgbClr val="666666"/>
                </a:solidFill>
                <a:latin typeface="Times New Roman"/>
                <a:ea typeface="Times New Roman"/>
                <a:cs typeface="Times New Roman"/>
                <a:sym typeface="Times New Roman"/>
              </a:rPr>
              <a:t>(e.g., agitation, impulsivity, violence, self-injurious behaviors)</a:t>
            </a:r>
            <a:endParaRPr lang="en-US" sz="1700">
              <a:solidFill>
                <a:srgbClr val="666666"/>
              </a:solidFill>
              <a:latin typeface="Times New Roman"/>
              <a:ea typeface="Times New Roman"/>
              <a:cs typeface="Times New Roman"/>
            </a:endParaRPr>
          </a:p>
          <a:p>
            <a:pPr marL="457200" lvl="0" indent="0" algn="l" rtl="0">
              <a:spcBef>
                <a:spcPts val="500"/>
              </a:spcBef>
              <a:spcAft>
                <a:spcPts val="0"/>
              </a:spcAft>
              <a:buNone/>
            </a:pPr>
            <a:endParaRPr sz="1600" dirty="0">
              <a:solidFill>
                <a:srgbClr val="666666"/>
              </a:solidFill>
              <a:latin typeface="Times New Roman"/>
              <a:ea typeface="Times New Roman"/>
              <a:cs typeface="Times New Roman"/>
              <a:sym typeface="Times New Roman"/>
            </a:endParaRPr>
          </a:p>
          <a:p>
            <a:pPr indent="0">
              <a:spcBef>
                <a:spcPts val="500"/>
              </a:spcBef>
              <a:buNone/>
            </a:pPr>
            <a:endParaRPr lang="en-US" sz="1600" dirty="0">
              <a:solidFill>
                <a:srgbClr val="666666"/>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dirty="0">
                <a:solidFill>
                  <a:srgbClr val="FF0000"/>
                </a:solidFill>
                <a:latin typeface="Times New Roman"/>
                <a:ea typeface="Times New Roman"/>
                <a:cs typeface="Times New Roman"/>
                <a:sym typeface="Times New Roman"/>
              </a:rPr>
              <a:t>Include any safety concerns observed and action completed to ensure safety</a:t>
            </a:r>
            <a:endParaRPr sz="2000" dirty="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b="1" dirty="0">
                <a:solidFill>
                  <a:srgbClr val="FF0000"/>
                </a:solidFill>
                <a:latin typeface="Times New Roman"/>
                <a:ea typeface="Times New Roman"/>
                <a:cs typeface="Times New Roman"/>
                <a:sym typeface="Times New Roman"/>
              </a:rPr>
              <a:t>For 1:1 observations, complete a one-to-one Safety Attestation Shift Note at the end of each 1:1 shift </a:t>
            </a:r>
            <a:endParaRPr sz="2000" b="1" dirty="0">
              <a:solidFill>
                <a:srgbClr val="FF0000"/>
              </a:solidFill>
              <a:latin typeface="Times New Roman"/>
              <a:ea typeface="Times New Roman"/>
              <a:cs typeface="Times New Roman"/>
              <a:sym typeface="Times New Roman"/>
            </a:endParaRPr>
          </a:p>
        </p:txBody>
      </p:sp>
      <p:pic>
        <p:nvPicPr>
          <p:cNvPr id="217" name="Google Shape;217;p23"/>
          <p:cNvPicPr preferRelativeResize="0"/>
          <p:nvPr/>
        </p:nvPicPr>
        <p:blipFill>
          <a:blip r:embed="rId3">
            <a:alphaModFix/>
          </a:blip>
          <a:stretch>
            <a:fillRect/>
          </a:stretch>
        </p:blipFill>
        <p:spPr>
          <a:xfrm>
            <a:off x="697450" y="1716162"/>
            <a:ext cx="522950" cy="522950"/>
          </a:xfrm>
          <a:prstGeom prst="rect">
            <a:avLst/>
          </a:prstGeom>
          <a:noFill/>
          <a:ln>
            <a:noFill/>
          </a:ln>
        </p:spPr>
      </p:pic>
      <p:pic>
        <p:nvPicPr>
          <p:cNvPr id="218" name="Google Shape;218;p23"/>
          <p:cNvPicPr preferRelativeResize="0"/>
          <p:nvPr/>
        </p:nvPicPr>
        <p:blipFill>
          <a:blip r:embed="rId4">
            <a:alphaModFix/>
          </a:blip>
          <a:stretch>
            <a:fillRect/>
          </a:stretch>
        </p:blipFill>
        <p:spPr>
          <a:xfrm>
            <a:off x="645560" y="3100414"/>
            <a:ext cx="626725" cy="626725"/>
          </a:xfrm>
          <a:prstGeom prst="rect">
            <a:avLst/>
          </a:prstGeom>
          <a:noFill/>
          <a:ln>
            <a:noFill/>
          </a:ln>
        </p:spPr>
      </p:pic>
      <p:pic>
        <p:nvPicPr>
          <p:cNvPr id="219" name="Google Shape;219;p23"/>
          <p:cNvPicPr preferRelativeResize="0"/>
          <p:nvPr/>
        </p:nvPicPr>
        <p:blipFill>
          <a:blip r:embed="rId5">
            <a:alphaModFix/>
          </a:blip>
          <a:stretch>
            <a:fillRect/>
          </a:stretch>
        </p:blipFill>
        <p:spPr>
          <a:xfrm>
            <a:off x="645560" y="2310475"/>
            <a:ext cx="626725" cy="626725"/>
          </a:xfrm>
          <a:prstGeom prst="rect">
            <a:avLst/>
          </a:prstGeom>
          <a:noFill/>
          <a:ln>
            <a:noFill/>
          </a:ln>
        </p:spPr>
      </p:pic>
      <p:pic>
        <p:nvPicPr>
          <p:cNvPr id="220" name="Google Shape;220;p23"/>
          <p:cNvPicPr preferRelativeResize="0"/>
          <p:nvPr/>
        </p:nvPicPr>
        <p:blipFill>
          <a:blip r:embed="rId6">
            <a:alphaModFix/>
          </a:blip>
          <a:stretch>
            <a:fillRect/>
          </a:stretch>
        </p:blipFill>
        <p:spPr>
          <a:xfrm>
            <a:off x="732744" y="4003393"/>
            <a:ext cx="522950" cy="522950"/>
          </a:xfrm>
          <a:prstGeom prst="rect">
            <a:avLst/>
          </a:prstGeom>
          <a:noFill/>
          <a:ln>
            <a:noFill/>
          </a:ln>
        </p:spPr>
      </p:pic>
      <p:pic>
        <p:nvPicPr>
          <p:cNvPr id="221" name="Google Shape;221;p23"/>
          <p:cNvPicPr preferRelativeResize="0"/>
          <p:nvPr/>
        </p:nvPicPr>
        <p:blipFill>
          <a:blip r:embed="rId7">
            <a:alphaModFix/>
          </a:blip>
          <a:stretch>
            <a:fillRect/>
          </a:stretch>
        </p:blipFill>
        <p:spPr>
          <a:xfrm>
            <a:off x="645560" y="4827410"/>
            <a:ext cx="626725" cy="626747"/>
          </a:xfrm>
          <a:prstGeom prst="rect">
            <a:avLst/>
          </a:prstGeom>
          <a:noFill/>
          <a:ln>
            <a:noFill/>
          </a:ln>
        </p:spPr>
      </p:pic>
    </p:spTree>
    <p:extLst>
      <p:ext uri="{BB962C8B-B14F-4D97-AF65-F5344CB8AC3E}">
        <p14:creationId xmlns:p14="http://schemas.microsoft.com/office/powerpoint/2010/main" val="251736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4"/>
          <p:cNvPicPr preferRelativeResize="0"/>
          <p:nvPr/>
        </p:nvPicPr>
        <p:blipFill>
          <a:blip r:embed="rId3">
            <a:alphaModFix/>
          </a:blip>
          <a:stretch>
            <a:fillRect/>
          </a:stretch>
        </p:blipFill>
        <p:spPr>
          <a:xfrm>
            <a:off x="8167650" y="2913975"/>
            <a:ext cx="3351150" cy="3351150"/>
          </a:xfrm>
          <a:prstGeom prst="rect">
            <a:avLst/>
          </a:prstGeom>
          <a:noFill/>
          <a:ln>
            <a:noFill/>
          </a:ln>
        </p:spPr>
      </p:pic>
      <p:sp>
        <p:nvSpPr>
          <p:cNvPr id="227" name="Google Shape;227;p24"/>
          <p:cNvSpPr txBox="1">
            <a:spLocks noGrp="1"/>
          </p:cNvSpPr>
          <p:nvPr>
            <p:ph type="body" idx="1"/>
          </p:nvPr>
        </p:nvSpPr>
        <p:spPr>
          <a:xfrm>
            <a:off x="518249" y="1071175"/>
            <a:ext cx="5954469" cy="55380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US" sz="2400" b="1" u="sng" dirty="0">
                <a:solidFill>
                  <a:srgbClr val="666666"/>
                </a:solidFill>
                <a:latin typeface="Times New Roman"/>
                <a:ea typeface="Times New Roman"/>
                <a:cs typeface="Times New Roman"/>
                <a:sym typeface="Times New Roman"/>
              </a:rPr>
              <a:t>Rounds</a:t>
            </a:r>
            <a:r>
              <a:rPr lang="en-US" sz="2400" dirty="0">
                <a:solidFill>
                  <a:srgbClr val="666666"/>
                </a:solidFill>
                <a:latin typeface="Times New Roman"/>
                <a:ea typeface="Times New Roman"/>
                <a:cs typeface="Times New Roman"/>
                <a:sym typeface="Times New Roman"/>
              </a:rPr>
              <a:t>:</a:t>
            </a:r>
            <a:endParaRPr sz="2400" dirty="0">
              <a:solidFill>
                <a:srgbClr val="666666"/>
              </a:solidFill>
              <a:latin typeface="Times New Roman"/>
              <a:ea typeface="Times New Roman"/>
              <a:cs typeface="Times New Roman"/>
              <a:sym typeface="Times New Roman"/>
            </a:endParaRPr>
          </a:p>
          <a:p>
            <a:pPr indent="-355600">
              <a:spcBef>
                <a:spcPts val="0"/>
              </a:spcBef>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Rounds are performed every 15-30 minutes </a:t>
            </a:r>
            <a:endParaRPr sz="2200" dirty="0">
              <a:solidFill>
                <a:srgbClr val="666666"/>
              </a:solidFill>
              <a:latin typeface="Times New Roman"/>
              <a:ea typeface="Times New Roman"/>
              <a:cs typeface="Times New Roman"/>
              <a:sym typeface="Times New Roman"/>
            </a:endParaRPr>
          </a:p>
          <a:p>
            <a:pPr indent="-355600">
              <a:spcBef>
                <a:spcPts val="0"/>
              </a:spcBef>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Rounds should be documented in real- time, (or as close to when the round was made as possible). </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Vitals can be performed and recorded during rounds, (if ordered by physician)</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b="1" dirty="0">
                <a:solidFill>
                  <a:srgbClr val="666666"/>
                </a:solidFill>
                <a:latin typeface="Times New Roman"/>
                <a:ea typeface="Times New Roman"/>
                <a:cs typeface="Times New Roman"/>
                <a:sym typeface="Times New Roman"/>
              </a:rPr>
              <a:t>Additional observations can be included in the Rounds feature</a:t>
            </a:r>
            <a:endParaRPr sz="2200" b="1"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Rounds provide:</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an environment of patient safety</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accuracy of patient’s location </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an opportunity to connect with patient and assess any needs</a:t>
            </a:r>
            <a:endParaRPr sz="2200" dirty="0">
              <a:solidFill>
                <a:srgbClr val="666666"/>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Rounds must be consistent with clinical and/or physician orders and documentation</a:t>
            </a:r>
            <a:r>
              <a:rPr lang="en-US" sz="2000" dirty="0">
                <a:solidFill>
                  <a:srgbClr val="666666"/>
                </a:solidFill>
                <a:highlight>
                  <a:schemeClr val="lt1"/>
                </a:highlight>
                <a:latin typeface="Times New Roman"/>
                <a:ea typeface="Times New Roman"/>
                <a:cs typeface="Times New Roman"/>
                <a:sym typeface="Times New Roman"/>
              </a:rPr>
              <a:t>. </a:t>
            </a:r>
            <a:endParaRPr sz="2000" dirty="0">
              <a:solidFill>
                <a:srgbClr val="666666"/>
              </a:solidFill>
              <a:highlight>
                <a:schemeClr val="lt1"/>
              </a:highlight>
              <a:latin typeface="Times New Roman"/>
              <a:ea typeface="Times New Roman"/>
              <a:cs typeface="Times New Roman"/>
              <a:sym typeface="Times New Roman"/>
            </a:endParaRPr>
          </a:p>
        </p:txBody>
      </p:sp>
      <p:sp>
        <p:nvSpPr>
          <p:cNvPr id="228" name="Google Shape;228;p24"/>
          <p:cNvSpPr txBox="1"/>
          <p:nvPr/>
        </p:nvSpPr>
        <p:spPr>
          <a:xfrm>
            <a:off x="484025" y="283375"/>
            <a:ext cx="5602500" cy="5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300" b="1">
                <a:solidFill>
                  <a:srgbClr val="0066A6"/>
                </a:solidFill>
                <a:latin typeface="Times New Roman"/>
                <a:ea typeface="Times New Roman"/>
                <a:cs typeface="Times New Roman"/>
                <a:sym typeface="Times New Roman"/>
              </a:rPr>
              <a:t>Rounds:</a:t>
            </a:r>
            <a:endParaRPr sz="3300" b="1">
              <a:solidFill>
                <a:srgbClr val="0066A6"/>
              </a:solidFill>
              <a:latin typeface="Times New Roman"/>
              <a:ea typeface="Times New Roman"/>
              <a:cs typeface="Times New Roman"/>
              <a:sym typeface="Times New Roman"/>
            </a:endParaRPr>
          </a:p>
        </p:txBody>
      </p:sp>
      <p:pic>
        <p:nvPicPr>
          <p:cNvPr id="229" name="Google Shape;229;p24"/>
          <p:cNvPicPr preferRelativeResize="0"/>
          <p:nvPr/>
        </p:nvPicPr>
        <p:blipFill>
          <a:blip r:embed="rId4">
            <a:alphaModFix/>
          </a:blip>
          <a:stretch>
            <a:fillRect/>
          </a:stretch>
        </p:blipFill>
        <p:spPr>
          <a:xfrm>
            <a:off x="7142175" y="1341875"/>
            <a:ext cx="2534975" cy="2534975"/>
          </a:xfrm>
          <a:prstGeom prst="rect">
            <a:avLst/>
          </a:prstGeom>
          <a:noFill/>
          <a:ln>
            <a:noFill/>
          </a:ln>
        </p:spPr>
      </p:pic>
    </p:spTree>
    <p:extLst>
      <p:ext uri="{BB962C8B-B14F-4D97-AF65-F5344CB8AC3E}">
        <p14:creationId xmlns:p14="http://schemas.microsoft.com/office/powerpoint/2010/main" val="39141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i="1" dirty="0">
                <a:solidFill>
                  <a:srgbClr val="0066A6"/>
                </a:solidFill>
                <a:latin typeface="Times New Roman"/>
                <a:ea typeface="Times New Roman"/>
                <a:cs typeface="Times New Roman"/>
                <a:sym typeface="Times New Roman"/>
              </a:rPr>
              <a:t>Documentation </a:t>
            </a:r>
            <a:r>
              <a:rPr lang="en-US" sz="2000" dirty="0">
                <a:solidFill>
                  <a:srgbClr val="0066A6"/>
                </a:solidFill>
                <a:latin typeface="Times New Roman"/>
                <a:ea typeface="Times New Roman"/>
                <a:cs typeface="Times New Roman"/>
                <a:sym typeface="Times New Roman"/>
              </a:rPr>
              <a:t>(1 of 3) </a:t>
            </a:r>
            <a:endParaRPr lang="en-US" sz="2000" dirty="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Group Description:</a:t>
            </a:r>
            <a:r>
              <a:rPr lang="en-US" sz="2200" dirty="0">
                <a:solidFill>
                  <a:srgbClr val="434343"/>
                </a:solidFill>
                <a:latin typeface="Times New Roman"/>
                <a:ea typeface="Times New Roman"/>
                <a:cs typeface="Times New Roman"/>
                <a:sym typeface="Times New Roman"/>
              </a:rPr>
              <a:t> I</a:t>
            </a:r>
            <a:r>
              <a:rPr lang="en-US" sz="2200" dirty="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dirty="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dirty="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Individual Assessment/Intervention: </a:t>
            </a:r>
            <a:endParaRPr lang="en-US" sz="2000" b="1"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Appearance</a:t>
            </a:r>
            <a:r>
              <a:rPr lang="en-US" sz="1800" b="1" dirty="0">
                <a:solidFill>
                  <a:srgbClr val="434343"/>
                </a:solidFill>
                <a:latin typeface="Times New Roman"/>
                <a:ea typeface="Times New Roman"/>
                <a:cs typeface="Times New Roman"/>
                <a:sym typeface="Times New Roman"/>
              </a:rPr>
              <a:t> </a:t>
            </a:r>
            <a:r>
              <a:rPr lang="en-US" sz="1800" dirty="0">
                <a:solidFill>
                  <a:srgbClr val="434343"/>
                </a:solidFill>
                <a:latin typeface="Times New Roman"/>
                <a:ea typeface="Times New Roman"/>
                <a:cs typeface="Times New Roman"/>
                <a:sym typeface="Times New Roman"/>
              </a:rPr>
              <a:t>(e.g., level of engagement with staff and peers, grooming, attitude: cooperative, uncooperative)</a:t>
            </a:r>
            <a:endParaRPr sz="1800"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Presentation of mood</a:t>
            </a:r>
            <a:r>
              <a:rPr lang="en-US" dirty="0">
                <a:solidFill>
                  <a:srgbClr val="434343"/>
                </a:solidFill>
                <a:latin typeface="Times New Roman"/>
                <a:ea typeface="Times New Roman"/>
                <a:cs typeface="Times New Roman"/>
                <a:sym typeface="Times New Roman"/>
              </a:rPr>
              <a:t> (e.g., sad, angry, elated; self-report congruent or incongruent with observations)</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Speech pattern</a:t>
            </a:r>
            <a:r>
              <a:rPr lang="en-US" dirty="0">
                <a:solidFill>
                  <a:srgbClr val="434343"/>
                </a:solidFill>
                <a:latin typeface="Times New Roman"/>
                <a:ea typeface="Times New Roman"/>
                <a:cs typeface="Times New Roman"/>
                <a:sym typeface="Times New Roman"/>
              </a:rPr>
              <a:t> (e.g., rate: increased/decreased, volume: loud, soft)</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High-risk 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agitation, impulsivity, violence, self-injurious behaviors)</a:t>
            </a:r>
            <a:endParaRPr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dirty="0">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dirty="0">
              <a:latin typeface="Calibri"/>
              <a:ea typeface="Calibri"/>
              <a:cs typeface="Calibri"/>
              <a:sym typeface="Calibri"/>
            </a:endParaRPr>
          </a:p>
        </p:txBody>
      </p:sp>
    </p:spTree>
    <p:extLst>
      <p:ext uri="{BB962C8B-B14F-4D97-AF65-F5344CB8AC3E}">
        <p14:creationId xmlns:p14="http://schemas.microsoft.com/office/powerpoint/2010/main" val="265056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364876" y="160845"/>
            <a:ext cx="8625012" cy="730500"/>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ea typeface="Times New Roman"/>
                <a:cs typeface="Times New Roman"/>
                <a:sym typeface="Times New Roman"/>
              </a:rPr>
              <a:t>Group Notes: </a:t>
            </a:r>
            <a:r>
              <a:rPr lang="en-US" sz="2600" i="1" dirty="0">
                <a:solidFill>
                  <a:srgbClr val="0066A6"/>
                </a:solidFill>
                <a:latin typeface="Times New Roman"/>
                <a:ea typeface="Times New Roman"/>
                <a:cs typeface="Times New Roman"/>
                <a:sym typeface="Times New Roman"/>
              </a:rPr>
              <a:t>How to incorporate the Golden Thread </a:t>
            </a:r>
            <a:r>
              <a:rPr lang="en-US" sz="2000" dirty="0">
                <a:solidFill>
                  <a:srgbClr val="0066A6"/>
                </a:solidFill>
                <a:latin typeface="Times New Roman"/>
                <a:ea typeface="Times New Roman"/>
                <a:cs typeface="Times New Roman"/>
                <a:sym typeface="Times New Roman"/>
              </a:rPr>
              <a:t>(2 of 3)</a:t>
            </a:r>
            <a:endParaRPr lang="en-US" sz="2000" b="1" dirty="0">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solidFill>
                  <a:srgbClr val="434343"/>
                </a:solidFill>
                <a:latin typeface="Times New Roman"/>
                <a:ea typeface="Times New Roman"/>
                <a:cs typeface="Times New Roman"/>
                <a:sym typeface="Times New Roman"/>
              </a:rPr>
              <a:t>Golden Thread function</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dirty="0">
              <a:solidFill>
                <a:srgbClr val="434343"/>
              </a:solidFill>
              <a:latin typeface="Times New Roman"/>
              <a:ea typeface="Times New Roman"/>
              <a:cs typeface="Times New Roman"/>
              <a:sym typeface="Times New Roman"/>
            </a:endParaRPr>
          </a:p>
          <a:p>
            <a:pPr algn="ctr">
              <a:buClr>
                <a:schemeClr val="dk1"/>
              </a:buClr>
              <a:buSzPts val="1100"/>
            </a:pPr>
            <a:r>
              <a:rPr lang="en-US" sz="2000" dirty="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dirty="0">
                <a:solidFill>
                  <a:srgbClr val="434343"/>
                </a:solidFill>
                <a:latin typeface="Times New Roman"/>
                <a:ea typeface="Times New Roman"/>
                <a:cs typeface="Times New Roman"/>
                <a:sym typeface="Times New Roman"/>
              </a:rPr>
              <a:t>whichever is accurate. </a:t>
            </a:r>
            <a:r>
              <a:rPr lang="en-US" sz="2000" dirty="0">
                <a:solidFill>
                  <a:srgbClr val="434343"/>
                </a:solidFill>
                <a:latin typeface="Times New Roman"/>
                <a:ea typeface="Times New Roman"/>
                <a:cs typeface="Times New Roman"/>
                <a:sym typeface="Times New Roman"/>
              </a:rPr>
              <a:t>i.e., </a:t>
            </a:r>
            <a:r>
              <a:rPr lang="en-US" sz="2000" b="1" dirty="0">
                <a:solidFill>
                  <a:srgbClr val="434343"/>
                </a:solidFill>
                <a:latin typeface="Times New Roman"/>
                <a:ea typeface="Times New Roman"/>
                <a:cs typeface="Times New Roman"/>
                <a:sym typeface="Times New Roman"/>
              </a:rPr>
              <a:t>do not click all </a:t>
            </a:r>
            <a:r>
              <a:rPr lang="en-US" sz="2000" b="1" i="1" dirty="0">
                <a:solidFill>
                  <a:srgbClr val="434343"/>
                </a:solidFill>
                <a:latin typeface="Times New Roman"/>
                <a:ea typeface="Times New Roman"/>
                <a:cs typeface="Times New Roman"/>
                <a:sym typeface="Times New Roman"/>
              </a:rPr>
              <a:t>Problems</a:t>
            </a:r>
            <a:r>
              <a:rPr lang="en-US" sz="2000" dirty="0">
                <a:solidFill>
                  <a:srgbClr val="434343"/>
                </a:solidFill>
                <a:latin typeface="Times New Roman"/>
                <a:ea typeface="Times New Roman"/>
                <a:cs typeface="Times New Roman"/>
                <a:sym typeface="Times New Roman"/>
              </a:rPr>
              <a:t>, if only  “Eating Disorder” and “Substance Misuse” were addressed in that specific group. </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p:txBody>
      </p:sp>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4">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4">
            <a:alphaModFix/>
          </a:blip>
          <a:stretch>
            <a:fillRect/>
          </a:stretch>
        </p:blipFill>
        <p:spPr>
          <a:xfrm>
            <a:off x="11148612" y="1044234"/>
            <a:ext cx="686275" cy="686275"/>
          </a:xfrm>
          <a:prstGeom prst="rect">
            <a:avLst/>
          </a:prstGeom>
          <a:noFill/>
          <a:ln>
            <a:noFill/>
          </a:ln>
        </p:spPr>
      </p:pic>
      <p:pic>
        <p:nvPicPr>
          <p:cNvPr id="11" name="Google Shape;199;p22">
            <a:extLst>
              <a:ext uri="{FF2B5EF4-FFF2-40B4-BE49-F238E27FC236}">
                <a16:creationId xmlns:a16="http://schemas.microsoft.com/office/drawing/2014/main" id="{1661E907-C6F3-436E-BC32-80B51D2FB775}"/>
              </a:ext>
            </a:extLst>
          </p:cNvPr>
          <p:cNvPicPr preferRelativeResize="0"/>
          <p:nvPr/>
        </p:nvPicPr>
        <p:blipFill rotWithShape="1">
          <a:blip r:embed="rId5">
            <a:alphaModFix/>
          </a:blip>
          <a:srcRect l="3063"/>
          <a:stretch/>
        </p:blipFill>
        <p:spPr>
          <a:xfrm>
            <a:off x="5058536" y="5143937"/>
            <a:ext cx="5372550" cy="1282775"/>
          </a:xfrm>
          <a:prstGeom prst="rect">
            <a:avLst/>
          </a:prstGeom>
          <a:noFill/>
          <a:ln>
            <a:noFill/>
          </a:ln>
        </p:spPr>
      </p:pic>
    </p:spTree>
    <p:extLst>
      <p:ext uri="{BB962C8B-B14F-4D97-AF65-F5344CB8AC3E}">
        <p14:creationId xmlns:p14="http://schemas.microsoft.com/office/powerpoint/2010/main" val="8326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295500" y="237045"/>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Content </a:t>
            </a:r>
            <a:r>
              <a:rPr lang="en-US" sz="2000" dirty="0">
                <a:solidFill>
                  <a:srgbClr val="0066A6"/>
                </a:solidFill>
                <a:latin typeface="Times New Roman"/>
                <a:ea typeface="Times New Roman"/>
                <a:cs typeface="Times New Roman"/>
                <a:sym typeface="Times New Roman"/>
              </a:rPr>
              <a:t>(3 of 3)</a:t>
            </a:r>
            <a:endParaRPr sz="2000" dirty="0">
              <a:solidFill>
                <a:srgbClr val="0066A6"/>
              </a:solidFill>
              <a:latin typeface="Times New Roman"/>
              <a:ea typeface="Times New Roman"/>
              <a:cs typeface="Times New Roman"/>
              <a:sym typeface="Times New Roman"/>
            </a:endParaRPr>
          </a:p>
        </p:txBody>
      </p:sp>
      <p:sp>
        <p:nvSpPr>
          <p:cNvPr id="208" name="Google Shape;208;p23"/>
          <p:cNvSpPr txBox="1"/>
          <p:nvPr/>
        </p:nvSpPr>
        <p:spPr>
          <a:xfrm>
            <a:off x="545375" y="1308150"/>
            <a:ext cx="2788800" cy="14904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09" name="Google Shape;209;p23"/>
          <p:cNvPicPr preferRelativeResize="0"/>
          <p:nvPr/>
        </p:nvPicPr>
        <p:blipFill rotWithShape="1">
          <a:blip r:embed="rId3">
            <a:alphaModFix/>
          </a:blip>
          <a:srcRect t="35805" r="7011" b="4903"/>
          <a:stretch/>
        </p:blipFill>
        <p:spPr>
          <a:xfrm>
            <a:off x="3600325" y="1533088"/>
            <a:ext cx="8055865" cy="1134125"/>
          </a:xfrm>
          <a:prstGeom prst="rect">
            <a:avLst/>
          </a:prstGeom>
          <a:noFill/>
          <a:ln>
            <a:noFill/>
          </a:ln>
        </p:spPr>
      </p:pic>
      <p:sp>
        <p:nvSpPr>
          <p:cNvPr id="210" name="Google Shape;210;p23"/>
          <p:cNvSpPr txBox="1"/>
          <p:nvPr/>
        </p:nvSpPr>
        <p:spPr>
          <a:xfrm>
            <a:off x="545375" y="2808800"/>
            <a:ext cx="2788800" cy="20106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and how the patient responded to activity and eventually stabilized..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Identification of Problem that is being addressed and/or how it relates to Group Topic. Improper use of abbreviations.</a:t>
            </a:r>
            <a:endParaRPr>
              <a:latin typeface="Times New Roman"/>
              <a:ea typeface="Times New Roman"/>
              <a:cs typeface="Times New Roman"/>
              <a:sym typeface="Times New Roman"/>
            </a:endParaRPr>
          </a:p>
        </p:txBody>
      </p:sp>
      <p:sp>
        <p:nvSpPr>
          <p:cNvPr id="211" name="Google Shape;211;p23"/>
          <p:cNvSpPr txBox="1"/>
          <p:nvPr/>
        </p:nvSpPr>
        <p:spPr>
          <a:xfrm>
            <a:off x="545375" y="4829650"/>
            <a:ext cx="2788800" cy="18042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provides brief mental status, observation of patient’s behavior, patient quote, and connects back to Eating Disorder Problem and/or Group Topic. Proper use of abbreviations. </a:t>
            </a:r>
            <a:endParaRPr>
              <a:solidFill>
                <a:srgbClr val="434343"/>
              </a:solidFill>
              <a:latin typeface="Times New Roman"/>
              <a:ea typeface="Times New Roman"/>
              <a:cs typeface="Times New Roman"/>
              <a:sym typeface="Times New Roman"/>
            </a:endParaRPr>
          </a:p>
        </p:txBody>
      </p:sp>
      <p:pic>
        <p:nvPicPr>
          <p:cNvPr id="212" name="Google Shape;212;p23"/>
          <p:cNvPicPr preferRelativeResize="0"/>
          <p:nvPr/>
        </p:nvPicPr>
        <p:blipFill rotWithShape="1">
          <a:blip r:embed="rId4">
            <a:alphaModFix/>
          </a:blip>
          <a:srcRect t="8317" b="9654"/>
          <a:stretch/>
        </p:blipFill>
        <p:spPr>
          <a:xfrm>
            <a:off x="3600325" y="3007400"/>
            <a:ext cx="8055865" cy="1601675"/>
          </a:xfrm>
          <a:prstGeom prst="rect">
            <a:avLst/>
          </a:prstGeom>
          <a:noFill/>
          <a:ln>
            <a:noFill/>
          </a:ln>
        </p:spPr>
      </p:pic>
      <p:sp>
        <p:nvSpPr>
          <p:cNvPr id="213" name="Google Shape;213;p23"/>
          <p:cNvSpPr/>
          <p:nvPr/>
        </p:nvSpPr>
        <p:spPr>
          <a:xfrm>
            <a:off x="3600325" y="1812425"/>
            <a:ext cx="3468300" cy="298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600325" y="3331725"/>
            <a:ext cx="7623900" cy="5385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3"/>
          <p:cNvPicPr preferRelativeResize="0"/>
          <p:nvPr/>
        </p:nvPicPr>
        <p:blipFill rotWithShape="1">
          <a:blip r:embed="rId5">
            <a:alphaModFix/>
          </a:blip>
          <a:srcRect l="509" t="30738" r="3392"/>
          <a:stretch/>
        </p:blipFill>
        <p:spPr>
          <a:xfrm>
            <a:off x="3621475" y="4776250"/>
            <a:ext cx="8013574" cy="1911000"/>
          </a:xfrm>
          <a:prstGeom prst="rect">
            <a:avLst/>
          </a:prstGeom>
          <a:noFill/>
          <a:ln>
            <a:noFill/>
          </a:ln>
        </p:spPr>
      </p:pic>
      <p:sp>
        <p:nvSpPr>
          <p:cNvPr id="216" name="Google Shape;216;p23"/>
          <p:cNvSpPr/>
          <p:nvPr/>
        </p:nvSpPr>
        <p:spPr>
          <a:xfrm>
            <a:off x="3600325" y="5195000"/>
            <a:ext cx="7530300" cy="7305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8DC43D7-D18C-4F7D-A28C-A14BEA7F0B2F}"/>
              </a:ext>
            </a:extLst>
          </p:cNvPr>
          <p:cNvSpPr txBox="1"/>
          <p:nvPr/>
        </p:nvSpPr>
        <p:spPr>
          <a:xfrm>
            <a:off x="5435932" y="716080"/>
            <a:ext cx="423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a:rPr>
              <a:t>Pt</a:t>
            </a:r>
          </a:p>
        </p:txBody>
      </p:sp>
    </p:spTree>
    <p:extLst>
      <p:ext uri="{BB962C8B-B14F-4D97-AF65-F5344CB8AC3E}">
        <p14:creationId xmlns:p14="http://schemas.microsoft.com/office/powerpoint/2010/main" val="404365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71652" y="208354"/>
            <a:ext cx="5793182" cy="753246"/>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cs typeface="Times New Roman"/>
              </a:rPr>
              <a:t>Suicide Prevention and Your Role </a:t>
            </a:r>
          </a:p>
        </p:txBody>
      </p:sp>
      <p:sp>
        <p:nvSpPr>
          <p:cNvPr id="3" name="TextBox 2">
            <a:extLst>
              <a:ext uri="{FF2B5EF4-FFF2-40B4-BE49-F238E27FC236}">
                <a16:creationId xmlns:a16="http://schemas.microsoft.com/office/drawing/2014/main" id="{69E44974-708F-4961-B695-9DD13531F435}"/>
              </a:ext>
            </a:extLst>
          </p:cNvPr>
          <p:cNvSpPr txBox="1"/>
          <p:nvPr/>
        </p:nvSpPr>
        <p:spPr>
          <a:xfrm>
            <a:off x="1872716" y="1188187"/>
            <a:ext cx="2386456" cy="3139321"/>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 clinician trained on the assessment, that can apply clinical judgment.</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3"/>
          <a:stretch>
            <a:fillRect/>
          </a:stretch>
        </p:blipFill>
        <p:spPr>
          <a:xfrm rot="20558156">
            <a:off x="244567" y="1209341"/>
            <a:ext cx="1583787" cy="1170492"/>
          </a:xfrm>
          <a:prstGeom prst="rect">
            <a:avLst/>
          </a:prstGeom>
        </p:spPr>
      </p:pic>
      <p:sp>
        <p:nvSpPr>
          <p:cNvPr id="8" name="TextBox 7">
            <a:extLst>
              <a:ext uri="{FF2B5EF4-FFF2-40B4-BE49-F238E27FC236}">
                <a16:creationId xmlns:a16="http://schemas.microsoft.com/office/drawing/2014/main" id="{587665FD-5845-4284-B7A4-4A78C4B7F4C7}"/>
              </a:ext>
            </a:extLst>
          </p:cNvPr>
          <p:cNvSpPr txBox="1"/>
          <p:nvPr/>
        </p:nvSpPr>
        <p:spPr>
          <a:xfrm>
            <a:off x="312762" y="4559583"/>
            <a:ext cx="3869267" cy="2123658"/>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Reassessment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Any level staff that has completed the C-SSRS training sent to all staff via the learning management system.</a:t>
            </a:r>
          </a:p>
        </p:txBody>
      </p:sp>
      <p:sp>
        <p:nvSpPr>
          <p:cNvPr id="9" name="TextBox 8">
            <a:extLst>
              <a:ext uri="{FF2B5EF4-FFF2-40B4-BE49-F238E27FC236}">
                <a16:creationId xmlns:a16="http://schemas.microsoft.com/office/drawing/2014/main" id="{2B664F62-18BD-4351-BEAA-AD2FE2812779}"/>
              </a:ext>
            </a:extLst>
          </p:cNvPr>
          <p:cNvSpPr txBox="1"/>
          <p:nvPr/>
        </p:nvSpPr>
        <p:spPr>
          <a:xfrm>
            <a:off x="4415961" y="1189469"/>
            <a:ext cx="3786615" cy="1588127"/>
          </a:xfrm>
          <a:prstGeom prst="rect">
            <a:avLst/>
          </a:prstGeom>
          <a:noFill/>
          <a:ln>
            <a:solidFill>
              <a:schemeClr val="bg2">
                <a:lumMod val="20000"/>
                <a:lumOff val="80000"/>
              </a:schemeClr>
            </a:solidFill>
          </a:ln>
        </p:spPr>
        <p:txBody>
          <a:bodyPr wrap="square" lIns="91440" tIns="45720" rIns="91440" bIns="45720" anchor="t">
            <a:spAutoFit/>
          </a:bodyPr>
          <a:lstStyle/>
          <a:p>
            <a:pPr algn="ctr">
              <a:lnSpc>
                <a:spcPct val="90000"/>
              </a:lnSpc>
            </a:pPr>
            <a:r>
              <a:rPr lang="en-US" sz="1800" b="1" i="1" dirty="0">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lang="en-US" sz="1800" b="1" i="1" dirty="0">
              <a:solidFill>
                <a:srgbClr val="0066A6"/>
              </a:solidFill>
              <a:highlight>
                <a:srgbClr val="FFFFFF"/>
              </a:highlight>
              <a:latin typeface="Times New Roman"/>
              <a:ea typeface="Times New Roman"/>
              <a:cs typeface="Times New Roman"/>
            </a:endParaRPr>
          </a:p>
          <a:p>
            <a:pPr marL="0" lvl="0" indent="0" algn="ctr" rtl="0">
              <a:lnSpc>
                <a:spcPct val="90000"/>
              </a:lnSpc>
              <a:spcBef>
                <a:spcPts val="0"/>
              </a:spcBef>
              <a:spcAft>
                <a:spcPts val="0"/>
              </a:spcAft>
              <a:buNone/>
            </a:pPr>
            <a:r>
              <a:rPr lang="en-US" sz="1800" b="1" i="1" dirty="0">
                <a:solidFill>
                  <a:srgbClr val="0066A6"/>
                </a:solidFill>
                <a:highlight>
                  <a:srgbClr val="FFFFFF"/>
                </a:highlight>
                <a:latin typeface="Times New Roman"/>
                <a:ea typeface="Times New Roman"/>
                <a:cs typeface="Times New Roman"/>
                <a:sym typeface="Times New Roman"/>
              </a:rPr>
              <a:t>The Columbia Lighthouse Project, 2020</a:t>
            </a:r>
            <a:endParaRPr lang="en-US" sz="1800" b="1" i="1" dirty="0">
              <a:solidFill>
                <a:srgbClr val="0066A6"/>
              </a:solidFill>
              <a:highlight>
                <a:srgbClr val="FFFFFF"/>
              </a:highlight>
              <a:latin typeface="Times New Roman"/>
              <a:ea typeface="Times New Roman"/>
              <a:cs typeface="Times New Roman"/>
            </a:endParaRPr>
          </a:p>
        </p:txBody>
      </p:sp>
      <p:sp>
        <p:nvSpPr>
          <p:cNvPr id="11" name="TextBox 10">
            <a:extLst>
              <a:ext uri="{FF2B5EF4-FFF2-40B4-BE49-F238E27FC236}">
                <a16:creationId xmlns:a16="http://schemas.microsoft.com/office/drawing/2014/main" id="{10E81B28-31A9-4859-9D6D-95093F48DEA7}"/>
              </a:ext>
            </a:extLst>
          </p:cNvPr>
          <p:cNvSpPr txBox="1"/>
          <p:nvPr/>
        </p:nvSpPr>
        <p:spPr>
          <a:xfrm>
            <a:off x="4630783" y="2918291"/>
            <a:ext cx="7238599" cy="3513269"/>
          </a:xfrm>
          <a:prstGeom prst="rect">
            <a:avLst/>
          </a:prstGeom>
          <a:noFill/>
          <a:ln>
            <a:solidFill>
              <a:schemeClr val="tx1"/>
            </a:solidFill>
            <a:prstDash val="dashDot"/>
          </a:ln>
        </p:spPr>
        <p:txBody>
          <a:bodyPr wrap="square" lIns="91440" tIns="45720" rIns="91440" bIns="45720" anchor="t">
            <a:spAutoFit/>
          </a:bodyPr>
          <a:lstStyle/>
          <a:p>
            <a:pPr marL="457200"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 </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i="1" dirty="0">
                <a:solidFill>
                  <a:srgbClr val="434343"/>
                </a:solidFill>
                <a:highlight>
                  <a:srgbClr val="FFFFFF"/>
                </a:highlight>
                <a:latin typeface="Times New Roman"/>
                <a:ea typeface="Times New Roman"/>
                <a:cs typeface="Times New Roman"/>
                <a:sym typeface="Times New Roman"/>
              </a:rPr>
              <a:t>*Requirements (and best practices) are different at Outpatient versus Residential</a:t>
            </a:r>
            <a:endParaRPr lang="en-US" sz="1900" i="1"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lang="en-US" sz="1900" i="1" dirty="0">
              <a:solidFill>
                <a:srgbClr val="434343"/>
              </a:solidFill>
              <a:highlight>
                <a:srgbClr val="FFFFFF"/>
              </a:highlight>
              <a:latin typeface="Times New Roman"/>
              <a:ea typeface="Times New Roman"/>
              <a:cs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When clinical staff are available, (e.g., onsite), you are the initial point of contact for staff. When clinical staff are unavailable, (e.g., offsite), reassure staff that they can seek direction and support from their supervisor and/or on-call clinician</a:t>
            </a:r>
            <a:endParaRPr lang="en-US" sz="1900" dirty="0">
              <a:solidFill>
                <a:srgbClr val="434343"/>
              </a:solidFill>
              <a:highlight>
                <a:srgbClr val="FFFFFF"/>
              </a:highlight>
              <a:latin typeface="Times New Roman"/>
              <a:ea typeface="Times New Roman"/>
              <a:cs typeface="Times New Roman"/>
            </a:endParaRPr>
          </a:p>
        </p:txBody>
      </p:sp>
      <p:pic>
        <p:nvPicPr>
          <p:cNvPr id="12" name="Picture 11">
            <a:extLst>
              <a:ext uri="{FF2B5EF4-FFF2-40B4-BE49-F238E27FC236}">
                <a16:creationId xmlns:a16="http://schemas.microsoft.com/office/drawing/2014/main" id="{80E0BC08-19A5-42DD-9B99-97C704987035}"/>
              </a:ext>
            </a:extLst>
          </p:cNvPr>
          <p:cNvPicPr>
            <a:picLocks noChangeAspect="1"/>
          </p:cNvPicPr>
          <p:nvPr/>
        </p:nvPicPr>
        <p:blipFill>
          <a:blip r:embed="rId4"/>
          <a:stretch>
            <a:fillRect/>
          </a:stretch>
        </p:blipFill>
        <p:spPr>
          <a:xfrm>
            <a:off x="7942880" y="1188187"/>
            <a:ext cx="3933825" cy="1212800"/>
          </a:xfrm>
          <a:prstGeom prst="rect">
            <a:avLst/>
          </a:prstGeom>
        </p:spPr>
      </p:pic>
      <p:sp>
        <p:nvSpPr>
          <p:cNvPr id="10" name="TextBox 1">
            <a:extLst>
              <a:ext uri="{FF2B5EF4-FFF2-40B4-BE49-F238E27FC236}">
                <a16:creationId xmlns:a16="http://schemas.microsoft.com/office/drawing/2014/main" id="{2FCDFD0C-213D-4722-9E1B-82E582105FD3}"/>
              </a:ext>
            </a:extLst>
          </p:cNvPr>
          <p:cNvSpPr txBox="1"/>
          <p:nvPr/>
        </p:nvSpPr>
        <p:spPr>
          <a:xfrm>
            <a:off x="5699818" y="53421"/>
            <a:ext cx="4914479" cy="92333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1">
                    <a:lumMod val="50000"/>
                  </a:schemeClr>
                </a:solidFill>
                <a:latin typeface="Times New Roman"/>
                <a:cs typeface="Times New Roman"/>
              </a:rPr>
              <a:t>“Suicide is a shared problem of humanity” </a:t>
            </a:r>
            <a:endParaRPr lang="en-US" sz="1800" b="1" dirty="0">
              <a:solidFill>
                <a:schemeClr val="bg1">
                  <a:lumMod val="50000"/>
                </a:schemeClr>
              </a:solidFill>
              <a:latin typeface="Times New Roman" panose="02020603050405020304" pitchFamily="18" charset="0"/>
              <a:cs typeface="Times New Roman" panose="02020603050405020304" pitchFamily="18" charset="0"/>
            </a:endParaRPr>
          </a:p>
          <a:p>
            <a:r>
              <a:rPr lang="en-US" sz="1800" b="1" dirty="0">
                <a:solidFill>
                  <a:schemeClr val="bg1">
                    <a:lumMod val="50000"/>
                  </a:schemeClr>
                </a:solidFill>
                <a:latin typeface="Times New Roman"/>
                <a:cs typeface="Times New Roman"/>
              </a:rPr>
              <a:t>– </a:t>
            </a:r>
            <a:r>
              <a:rPr lang="en-US" sz="1800" dirty="0">
                <a:solidFill>
                  <a:schemeClr val="bg1">
                    <a:lumMod val="50000"/>
                  </a:schemeClr>
                </a:solidFill>
                <a:latin typeface="Times New Roman"/>
                <a:cs typeface="Times New Roman"/>
              </a:rPr>
              <a:t>Dr. Kelly Posner, </a:t>
            </a:r>
            <a:r>
              <a:rPr lang="en-US" sz="1800" i="1" dirty="0">
                <a:solidFill>
                  <a:schemeClr val="bg1">
                    <a:lumMod val="50000"/>
                  </a:schemeClr>
                </a:solidFill>
                <a:latin typeface="Times New Roman"/>
                <a:cs typeface="Times New Roman"/>
              </a:rPr>
              <a:t>Founder and Director, The Columbia Lighthouse Project, 2021</a:t>
            </a:r>
          </a:p>
        </p:txBody>
      </p:sp>
    </p:spTree>
    <p:extLst>
      <p:ext uri="{BB962C8B-B14F-4D97-AF65-F5344CB8AC3E}">
        <p14:creationId xmlns:p14="http://schemas.microsoft.com/office/powerpoint/2010/main" val="58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49291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dirty="0">
                <a:solidFill>
                  <a:srgbClr val="434343"/>
                </a:solidFill>
                <a:latin typeface="Times New Roman"/>
                <a:ea typeface="Times New Roman"/>
                <a:cs typeface="Times New Roman"/>
                <a:sym typeface="Times New Roman"/>
              </a:rPr>
              <a:t>Responding to Suicidal Behavior:</a:t>
            </a:r>
            <a:r>
              <a:rPr lang="en-US" sz="2000" b="1"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If a patient reports suicidal thinking or behavior or information is obtained th</a:t>
            </a:r>
            <a:r>
              <a:rPr lang="en-US" sz="20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lang="en-US" sz="2000" dirty="0">
              <a:solidFill>
                <a:srgbClr val="434343"/>
              </a:solidFill>
              <a:highlight>
                <a:srgbClr val="FFFFFF"/>
              </a:highlight>
              <a:latin typeface="Times New Roman"/>
              <a:ea typeface="Times New Roman"/>
              <a:cs typeface="Times New Roman"/>
            </a:endParaRPr>
          </a:p>
          <a:p>
            <a:pPr marL="457200" lvl="0" indent="0" algn="l" rtl="0">
              <a:spcBef>
                <a:spcPts val="0"/>
              </a:spcBef>
              <a:spcAft>
                <a:spcPts val="0"/>
              </a:spcAft>
              <a:buClr>
                <a:schemeClr val="dk1"/>
              </a:buClr>
              <a:buSzPts val="1100"/>
              <a:buFont typeface="Arial"/>
              <a:buNone/>
            </a:pPr>
            <a:endParaRPr lang="en-US" sz="2000" dirty="0">
              <a:solidFill>
                <a:srgbClr val="434343"/>
              </a:solidFill>
              <a:highlight>
                <a:srgbClr val="FFFFFF"/>
              </a:highlight>
              <a:latin typeface="Times New Roman"/>
              <a:ea typeface="Times New Roman"/>
              <a:cs typeface="Times New Roman"/>
            </a:endParaRPr>
          </a:p>
          <a:p>
            <a:pPr marL="457200" lvl="1"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Complete a Suicide Reassessment with the patient and determine risk level based on patient’s answers and key provided in the Suicide Reassessment.</a:t>
            </a:r>
            <a:endParaRPr lang="en-US" sz="2000" dirty="0">
              <a:solidFill>
                <a:srgbClr val="434343"/>
              </a:solidFill>
              <a:highlight>
                <a:srgbClr val="FFFFFF"/>
              </a:highlight>
              <a:latin typeface="Times New Roman"/>
              <a:ea typeface="Times New Roman"/>
              <a:cs typeface="Times New Roman"/>
            </a:endParaRPr>
          </a:p>
          <a:p>
            <a:pPr marL="914400" lvl="2" indent="-355600" algn="l" rtl="0">
              <a:spcBef>
                <a:spcPts val="0"/>
              </a:spcBef>
              <a:spcAft>
                <a:spcPts val="0"/>
              </a:spcAft>
              <a:buClr>
                <a:srgbClr val="434343"/>
              </a:buClr>
              <a:buSzPts val="2000"/>
              <a:buFont typeface="Times New Roman"/>
              <a:buChar char="➟"/>
            </a:pPr>
            <a:r>
              <a:rPr lang="en-US" dirty="0">
                <a:solidFill>
                  <a:srgbClr val="434343"/>
                </a:solidFill>
                <a:highlight>
                  <a:srgbClr val="FFFFFF"/>
                </a:highlight>
                <a:latin typeface="Times New Roman"/>
                <a:ea typeface="Times New Roman"/>
                <a:cs typeface="Times New Roman"/>
                <a:sym typeface="Times New Roman"/>
              </a:rPr>
              <a:t>Complete a Safety Plan.</a:t>
            </a:r>
            <a:endParaRPr lang="en-US"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lang="en-US" sz="2000" dirty="0">
              <a:solidFill>
                <a:srgbClr val="666666"/>
              </a:solidFill>
              <a:highlight>
                <a:srgbClr val="FFFFFF"/>
              </a:highlight>
              <a:latin typeface="Times New Roman"/>
              <a:ea typeface="Times New Roman"/>
              <a:cs typeface="Times New Roman"/>
            </a:endParaRPr>
          </a:p>
          <a:p>
            <a:pPr marL="0" indent="0" algn="ctr">
              <a:spcBef>
                <a:spcPts val="0"/>
              </a:spcBef>
              <a:buNone/>
            </a:pPr>
            <a:r>
              <a:rPr lang="en-US" sz="20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lang="en-US" sz="2000"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200" b="1" i="1" dirty="0">
                <a:solidFill>
                  <a:srgbClr val="0066A6"/>
                </a:solidFill>
                <a:latin typeface="Times New Roman"/>
                <a:ea typeface="Times New Roman"/>
                <a:cs typeface="Times New Roman"/>
                <a:sym typeface="Times New Roman"/>
              </a:rPr>
              <a:t>Document, document, document!</a:t>
            </a:r>
            <a:endParaRPr lang="en-US" sz="2200" b="1" i="1">
              <a:solidFill>
                <a:srgbClr val="0066A6"/>
              </a:solidFill>
            </a:endParaRPr>
          </a:p>
        </p:txBody>
      </p:sp>
      <p:sp>
        <p:nvSpPr>
          <p:cNvPr id="350" name="Google Shape;350;p36"/>
          <p:cNvSpPr txBox="1">
            <a:spLocks noGrp="1"/>
          </p:cNvSpPr>
          <p:nvPr>
            <p:ph type="title"/>
          </p:nvPr>
        </p:nvSpPr>
        <p:spPr>
          <a:xfrm>
            <a:off x="392181" y="254470"/>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Suicide Prevention Protocols and Policy</a:t>
            </a:r>
            <a:endParaRPr lang="en-US" sz="2800" b="1" dirty="0">
              <a:solidFill>
                <a:srgbClr val="0066A6"/>
              </a:solidFill>
              <a:latin typeface="Times New Roman"/>
              <a:ea typeface="Times New Roman"/>
              <a:cs typeface="Times New Roman"/>
            </a:endParaRPr>
          </a:p>
        </p:txBody>
      </p:sp>
      <p:pic>
        <p:nvPicPr>
          <p:cNvPr id="351" name="Google Shape;351;p36"/>
          <p:cNvPicPr preferRelativeResize="0"/>
          <p:nvPr/>
        </p:nvPicPr>
        <p:blipFill>
          <a:blip r:embed="rId3">
            <a:alphaModFix/>
          </a:blip>
          <a:stretch>
            <a:fillRect/>
          </a:stretch>
        </p:blipFill>
        <p:spPr>
          <a:xfrm>
            <a:off x="818160" y="3963332"/>
            <a:ext cx="1882708" cy="1852383"/>
          </a:xfrm>
          <a:prstGeom prst="rect">
            <a:avLst/>
          </a:prstGeom>
          <a:noFill/>
          <a:ln>
            <a:noFill/>
          </a:ln>
        </p:spPr>
      </p:pic>
      <p:pic>
        <p:nvPicPr>
          <p:cNvPr id="352" name="Google Shape;352;p36"/>
          <p:cNvPicPr preferRelativeResize="0"/>
          <p:nvPr/>
        </p:nvPicPr>
        <p:blipFill>
          <a:blip r:embed="rId4">
            <a:alphaModFix/>
          </a:blip>
          <a:stretch>
            <a:fillRect/>
          </a:stretch>
        </p:blipFill>
        <p:spPr>
          <a:xfrm>
            <a:off x="9174960" y="3963332"/>
            <a:ext cx="2022708" cy="1852384"/>
          </a:xfrm>
          <a:prstGeom prst="rect">
            <a:avLst/>
          </a:prstGeom>
          <a:noFill/>
          <a:ln>
            <a:noFill/>
          </a:ln>
        </p:spPr>
      </p:pic>
      <p:sp>
        <p:nvSpPr>
          <p:cNvPr id="2" name="TextBox 1">
            <a:extLst>
              <a:ext uri="{FF2B5EF4-FFF2-40B4-BE49-F238E27FC236}">
                <a16:creationId xmlns:a16="http://schemas.microsoft.com/office/drawing/2014/main" id="{CB09B71C-9FDE-4FC6-BFB1-C534905222ED}"/>
              </a:ext>
            </a:extLst>
          </p:cNvPr>
          <p:cNvSpPr txBox="1"/>
          <p:nvPr/>
        </p:nvSpPr>
        <p:spPr>
          <a:xfrm>
            <a:off x="494531" y="5909160"/>
            <a:ext cx="11501219" cy="707886"/>
          </a:xfrm>
          <a:prstGeom prst="rect">
            <a:avLst/>
          </a:prstGeom>
          <a:noFill/>
        </p:spPr>
        <p:txBody>
          <a:bodyPr wrap="square" lIns="91440" tIns="45720" rIns="91440" bIns="45720" rtlCol="0" anchor="t">
            <a:spAutoFit/>
          </a:bodyPr>
          <a:lstStyle/>
          <a:p>
            <a:r>
              <a:rPr lang="en-US" sz="2000" dirty="0">
                <a:latin typeface="Times New Roman"/>
                <a:cs typeface="Times New Roman"/>
              </a:rPr>
              <a:t>* If patient stabilizes and remains in </a:t>
            </a:r>
            <a:r>
              <a:rPr lang="en-US" sz="2000" dirty="0">
                <a:solidFill>
                  <a:srgbClr val="434343"/>
                </a:solidFill>
                <a:highlight>
                  <a:srgbClr val="FFFFFF"/>
                </a:highlight>
                <a:latin typeface="Times New Roman"/>
                <a:cs typeface="Times New Roman"/>
                <a:sym typeface="Calibri"/>
              </a:rPr>
              <a:t>treatment</a:t>
            </a:r>
            <a:r>
              <a:rPr lang="en-US" sz="2000" dirty="0">
                <a:latin typeface="Times New Roman"/>
                <a:cs typeface="Times New Roman"/>
              </a:rPr>
              <a:t>, ensure their treatment plan is updated and accurate to reflect recent behavior</a:t>
            </a:r>
          </a:p>
        </p:txBody>
      </p:sp>
    </p:spTree>
    <p:extLst>
      <p:ext uri="{BB962C8B-B14F-4D97-AF65-F5344CB8AC3E}">
        <p14:creationId xmlns:p14="http://schemas.microsoft.com/office/powerpoint/2010/main" val="91120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448391" y="122608"/>
            <a:ext cx="6382524" cy="719949"/>
          </a:xfrm>
          <a:prstGeom prst="rect">
            <a:avLst/>
          </a:prstGeom>
          <a:noFill/>
          <a:ln>
            <a:noFill/>
          </a:ln>
        </p:spPr>
        <p:txBody>
          <a:bodyPr spcFirstLastPara="1" wrap="square" lIns="91425" tIns="45700" rIns="91425" bIns="45700" anchor="b" anchorCtr="0">
            <a:noAutofit/>
          </a:bodyPr>
          <a:lstStyle/>
          <a:p>
            <a:pPr algn="l"/>
            <a:r>
              <a:rPr lang="en-US" sz="2800" b="1" dirty="0">
                <a:solidFill>
                  <a:srgbClr val="1C6294"/>
                </a:solidFill>
                <a:latin typeface="Times New Roman"/>
                <a:cs typeface="Times New Roman"/>
                <a:sym typeface="Times New Roman"/>
              </a:rPr>
              <a:t>Table of Contents &amp; Guide</a:t>
            </a:r>
            <a:endParaRPr lang="en-US" sz="2800" dirty="0"/>
          </a:p>
        </p:txBody>
      </p:sp>
      <p:sp>
        <p:nvSpPr>
          <p:cNvPr id="2" name="TextBox 1">
            <a:extLst>
              <a:ext uri="{FF2B5EF4-FFF2-40B4-BE49-F238E27FC236}">
                <a16:creationId xmlns:a16="http://schemas.microsoft.com/office/drawing/2014/main" id="{FBBD1587-99ED-4867-B68F-E0F35FE27D1B}"/>
              </a:ext>
            </a:extLst>
          </p:cNvPr>
          <p:cNvSpPr txBox="1"/>
          <p:nvPr/>
        </p:nvSpPr>
        <p:spPr>
          <a:xfrm>
            <a:off x="667430" y="2001046"/>
            <a:ext cx="4678876"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Times New Roman"/>
                <a:cs typeface="Times New Roman"/>
                <a:hlinkClick r:id="rId3" action="ppaction://hlinksldjump"/>
              </a:rPr>
              <a:t>Part I: Effective Documentation for DBH</a:t>
            </a:r>
            <a:endParaRPr lang="en-US" sz="2200" b="1" dirty="0">
              <a:latin typeface="Times New Roman"/>
              <a:cs typeface="Times New Roman"/>
            </a:endParaRPr>
          </a:p>
          <a:p>
            <a:pPr marL="342900" indent="-342900">
              <a:buFont typeface="Arial" panose="020B0604020202020204" pitchFamily="34" charset="0"/>
              <a:buChar char="•"/>
            </a:pPr>
            <a:r>
              <a:rPr lang="en-US" sz="2200" dirty="0">
                <a:latin typeface="Times New Roman"/>
                <a:cs typeface="Times New Roman"/>
              </a:rPr>
              <a:t>All Roles</a:t>
            </a:r>
          </a:p>
          <a:p>
            <a:endParaRPr lang="en-US" sz="2200" dirty="0">
              <a:latin typeface="Times New Roman"/>
              <a:cs typeface="Times New Roman"/>
            </a:endParaRPr>
          </a:p>
          <a:p>
            <a:endParaRPr lang="en-US" sz="2200" b="1" dirty="0">
              <a:latin typeface="Times New Roman"/>
              <a:cs typeface="Times New Roman"/>
            </a:endParaRPr>
          </a:p>
          <a:p>
            <a:r>
              <a:rPr lang="en-US" sz="2200" b="1" dirty="0">
                <a:latin typeface="Times New Roman"/>
                <a:cs typeface="Times New Roman"/>
                <a:hlinkClick r:id="rId4" action="ppaction://hlinksldjump"/>
              </a:rPr>
              <a:t>Documentation Do's &amp; Don't</a:t>
            </a:r>
            <a:endParaRPr lang="en-US" sz="2200" b="1" dirty="0">
              <a:latin typeface="Times New Roman"/>
              <a:cs typeface="Times New Roman"/>
            </a:endParaRPr>
          </a:p>
          <a:p>
            <a:pPr marL="285750" indent="-285750">
              <a:buFont typeface="Arial" panose="020B0604020202020204" pitchFamily="34" charset="0"/>
              <a:buChar char="•"/>
            </a:pPr>
            <a:r>
              <a:rPr lang="en-US" sz="2200" dirty="0">
                <a:latin typeface="Times New Roman"/>
                <a:cs typeface="Times New Roman"/>
              </a:rPr>
              <a:t>All Roles</a:t>
            </a:r>
          </a:p>
          <a:p>
            <a:endParaRPr lang="en-US" sz="2200" b="1" dirty="0">
              <a:latin typeface="Times New Roman"/>
              <a:cs typeface="Times New Roman"/>
            </a:endParaRPr>
          </a:p>
          <a:p>
            <a:endParaRPr lang="en-US" sz="2200" b="1" dirty="0">
              <a:latin typeface="Times New Roman"/>
              <a:cs typeface="Times New Roman"/>
            </a:endParaRPr>
          </a:p>
          <a:p>
            <a:r>
              <a:rPr lang="en-US" sz="2200" b="1" dirty="0">
                <a:latin typeface="Times New Roman"/>
                <a:cs typeface="Times New Roman"/>
                <a:hlinkClick r:id="rId5" action="ppaction://hlinksldjump"/>
              </a:rPr>
              <a:t>Suicide Protocols &amp; Your Role</a:t>
            </a:r>
            <a:endParaRPr lang="en-US" sz="2200" b="1" dirty="0">
              <a:latin typeface="Times New Roman"/>
              <a:cs typeface="Times New Roman"/>
            </a:endParaRPr>
          </a:p>
          <a:p>
            <a:pPr marL="285750" indent="-285750">
              <a:buFont typeface="Arial" panose="020B0604020202020204" pitchFamily="34" charset="0"/>
              <a:buChar char="•"/>
            </a:pPr>
            <a:r>
              <a:rPr lang="en-US" sz="2200" dirty="0">
                <a:latin typeface="Times New Roman"/>
                <a:cs typeface="Times New Roman"/>
              </a:rPr>
              <a:t>All Roles</a:t>
            </a:r>
          </a:p>
          <a:p>
            <a:endParaRPr lang="en-US" sz="2200" b="1" dirty="0">
              <a:latin typeface="Times New Roman"/>
              <a:cs typeface="Times New Roman"/>
            </a:endParaRPr>
          </a:p>
          <a:p>
            <a:endParaRPr lang="en-US" sz="1500" dirty="0">
              <a:latin typeface="Times New Roman"/>
              <a:cs typeface="Times New Roman"/>
            </a:endParaRPr>
          </a:p>
        </p:txBody>
      </p:sp>
      <p:cxnSp>
        <p:nvCxnSpPr>
          <p:cNvPr id="4" name="Straight Connector 3">
            <a:extLst>
              <a:ext uri="{FF2B5EF4-FFF2-40B4-BE49-F238E27FC236}">
                <a16:creationId xmlns:a16="http://schemas.microsoft.com/office/drawing/2014/main" id="{ECCA9E16-9D3B-8847-A49E-1258D126949C}"/>
              </a:ext>
            </a:extLst>
          </p:cNvPr>
          <p:cNvCxnSpPr>
            <a:cxnSpLocks/>
          </p:cNvCxnSpPr>
          <p:nvPr/>
        </p:nvCxnSpPr>
        <p:spPr>
          <a:xfrm>
            <a:off x="5595691" y="1782420"/>
            <a:ext cx="0" cy="444693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8992A8-8A35-DA41-B8A4-3882A0A2E283}"/>
              </a:ext>
            </a:extLst>
          </p:cNvPr>
          <p:cNvSpPr txBox="1"/>
          <p:nvPr/>
        </p:nvSpPr>
        <p:spPr>
          <a:xfrm>
            <a:off x="787438" y="1135517"/>
            <a:ext cx="10115493" cy="353943"/>
          </a:xfrm>
          <a:prstGeom prst="rect">
            <a:avLst/>
          </a:prstGeom>
          <a:noFill/>
        </p:spPr>
        <p:txBody>
          <a:bodyPr wrap="square" rtlCol="0">
            <a:spAutoFit/>
          </a:bodyPr>
          <a:lstStyle/>
          <a:p>
            <a:r>
              <a:rPr lang="en-US" sz="1700" i="1" dirty="0">
                <a:solidFill>
                  <a:srgbClr val="FF0000"/>
                </a:solidFill>
                <a:latin typeface="Times New Roman" panose="02020603050405020304" pitchFamily="18" charset="0"/>
                <a:cs typeface="Times New Roman" panose="02020603050405020304" pitchFamily="18" charset="0"/>
              </a:rPr>
              <a:t>*Instructions: Please locate your appropriate role and click on the link to access the relevant training*</a:t>
            </a:r>
          </a:p>
        </p:txBody>
      </p:sp>
      <p:sp>
        <p:nvSpPr>
          <p:cNvPr id="8" name="TextBox 7">
            <a:extLst>
              <a:ext uri="{FF2B5EF4-FFF2-40B4-BE49-F238E27FC236}">
                <a16:creationId xmlns:a16="http://schemas.microsoft.com/office/drawing/2014/main" id="{AEC53837-5932-45AB-B71C-136656FFD83E}"/>
              </a:ext>
            </a:extLst>
          </p:cNvPr>
          <p:cNvSpPr txBox="1"/>
          <p:nvPr/>
        </p:nvSpPr>
        <p:spPr>
          <a:xfrm>
            <a:off x="6096000" y="2001046"/>
            <a:ext cx="5304034" cy="5078313"/>
          </a:xfrm>
          <a:prstGeom prst="rect">
            <a:avLst/>
          </a:prstGeom>
          <a:noFill/>
        </p:spPr>
        <p:txBody>
          <a:bodyPr wrap="square">
            <a:spAutoFit/>
          </a:bodyPr>
          <a:lstStyle/>
          <a:p>
            <a:r>
              <a:rPr lang="fr-FR" sz="2200" b="1" dirty="0">
                <a:latin typeface="Times New Roman"/>
                <a:cs typeface="Times New Roman"/>
                <a:hlinkClick r:id="rId6" action="ppaction://hlinksldjump"/>
              </a:rPr>
              <a:t>Part II: Effective Documentation for DBH</a:t>
            </a:r>
            <a:endParaRPr lang="en-US" sz="2200" dirty="0">
              <a:latin typeface="Times New Roman"/>
              <a:cs typeface="Times New Roman"/>
            </a:endParaRPr>
          </a:p>
          <a:p>
            <a:pPr marL="285750" indent="-285750">
              <a:buChar char="•"/>
            </a:pPr>
            <a:r>
              <a:rPr lang="en-US" sz="2000" dirty="0">
                <a:latin typeface="Times New Roman"/>
                <a:cs typeface="Times New Roman"/>
                <a:sym typeface="Calibri"/>
                <a:hlinkClick r:id="rId6" action="ppaction://hlinksldjump"/>
              </a:rPr>
              <a:t>ED Counselors &amp; Milieu Managers</a:t>
            </a:r>
            <a:endParaRPr lang="en-US" sz="2000" dirty="0">
              <a:latin typeface="Times New Roman"/>
              <a:cs typeface="Times New Roman"/>
            </a:endParaRPr>
          </a:p>
          <a:p>
            <a:pPr marL="285750" indent="-285750">
              <a:buChar char="•"/>
            </a:pPr>
            <a:r>
              <a:rPr lang="en-US" sz="2000" dirty="0">
                <a:latin typeface="Times New Roman"/>
                <a:cs typeface="Times New Roman"/>
                <a:hlinkClick r:id="rId7" action="ppaction://hlinksldjump"/>
              </a:rPr>
              <a:t>ED Nursing</a:t>
            </a:r>
            <a:endParaRPr lang="en-US" sz="2000" dirty="0">
              <a:latin typeface="Times New Roman"/>
              <a:cs typeface="Times New Roman"/>
            </a:endParaRPr>
          </a:p>
          <a:p>
            <a:pPr marL="285750" indent="-285750">
              <a:buChar char="•"/>
            </a:pPr>
            <a:r>
              <a:rPr lang="en-US" sz="2000" dirty="0">
                <a:latin typeface="Times New Roman"/>
                <a:cs typeface="Times New Roman"/>
                <a:hlinkClick r:id="rId8" action="ppaction://hlinksldjump"/>
              </a:rPr>
              <a:t>ED Medical</a:t>
            </a:r>
            <a:endParaRPr lang="en-US" sz="2000" dirty="0">
              <a:latin typeface="Times New Roman"/>
              <a:cs typeface="Times New Roman"/>
            </a:endParaRPr>
          </a:p>
          <a:p>
            <a:pPr marL="285750" indent="-285750">
              <a:buChar char="•"/>
            </a:pPr>
            <a:r>
              <a:rPr lang="en-US" sz="2000" b="1" dirty="0">
                <a:latin typeface="Times New Roman"/>
                <a:cs typeface="Times New Roman"/>
                <a:hlinkClick r:id="rId9" action="ppaction://hlinksldjump"/>
              </a:rPr>
              <a:t>ED Clinical</a:t>
            </a:r>
            <a:endParaRPr lang="en-US" sz="2000" b="1" dirty="0">
              <a:latin typeface="Times New Roman"/>
              <a:cs typeface="Times New Roman"/>
              <a:sym typeface="Calibri"/>
            </a:endParaRPr>
          </a:p>
          <a:p>
            <a:pPr marL="285750" lvl="2" indent="-285750">
              <a:buChar char="•"/>
            </a:pPr>
            <a:r>
              <a:rPr lang="en-US" sz="1600" dirty="0">
                <a:latin typeface="Times New Roman"/>
                <a:cs typeface="Times New Roman"/>
                <a:hlinkClick r:id="rId10" action="ppaction://hlinksldjump"/>
              </a:rPr>
              <a:t>Golden Thread</a:t>
            </a:r>
            <a:endParaRPr lang="en-US" sz="1600" dirty="0">
              <a:latin typeface="Times New Roman"/>
              <a:cs typeface="Times New Roman"/>
            </a:endParaRPr>
          </a:p>
          <a:p>
            <a:pPr marL="285750" lvl="2" indent="-285750">
              <a:buChar char="•"/>
            </a:pPr>
            <a:r>
              <a:rPr lang="en-US" sz="1600" dirty="0">
                <a:latin typeface="Times New Roman"/>
                <a:cs typeface="Times New Roman"/>
                <a:hlinkClick r:id="rId11" action="ppaction://hlinksldjump"/>
              </a:rPr>
              <a:t>Group Notes</a:t>
            </a:r>
            <a:endParaRPr lang="en-US" sz="1600" dirty="0">
              <a:latin typeface="Times New Roman"/>
              <a:cs typeface="Times New Roman"/>
            </a:endParaRPr>
          </a:p>
          <a:p>
            <a:pPr marL="285750" lvl="2" indent="-285750">
              <a:buChar char="•"/>
            </a:pPr>
            <a:r>
              <a:rPr lang="en-US" sz="1600" dirty="0">
                <a:latin typeface="Times New Roman"/>
                <a:cs typeface="Times New Roman"/>
                <a:hlinkClick r:id="rId12" action="ppaction://hlinksldjump"/>
              </a:rPr>
              <a:t>The Problem List</a:t>
            </a:r>
            <a:endParaRPr lang="en-US" sz="1600" dirty="0">
              <a:latin typeface="Times New Roman"/>
              <a:cs typeface="Times New Roman"/>
            </a:endParaRPr>
          </a:p>
          <a:p>
            <a:pPr marL="285750" lvl="2" indent="-285750">
              <a:buChar char="•"/>
            </a:pPr>
            <a:r>
              <a:rPr lang="en-US" sz="1600" dirty="0">
                <a:latin typeface="Times New Roman"/>
                <a:cs typeface="Times New Roman"/>
                <a:hlinkClick r:id="rId13" action="ppaction://hlinksldjump"/>
              </a:rPr>
              <a:t>Treatment Plan</a:t>
            </a:r>
            <a:endParaRPr lang="en-US" sz="1600" dirty="0">
              <a:latin typeface="Times New Roman"/>
              <a:cs typeface="Times New Roman"/>
            </a:endParaRPr>
          </a:p>
          <a:p>
            <a:pPr marL="285750" lvl="2" indent="-285750">
              <a:buChar char="•"/>
            </a:pPr>
            <a:r>
              <a:rPr lang="en-US" sz="1600" dirty="0">
                <a:latin typeface="Times New Roman"/>
                <a:cs typeface="Times New Roman"/>
                <a:hlinkClick r:id="rId14" action="ppaction://hlinksldjump"/>
              </a:rPr>
              <a:t>Discharge Planning</a:t>
            </a:r>
            <a:endParaRPr lang="en-US" sz="1600" dirty="0">
              <a:latin typeface="Times New Roman"/>
              <a:cs typeface="Times New Roman"/>
            </a:endParaRPr>
          </a:p>
          <a:p>
            <a:pPr marL="285750" lvl="2" indent="-285750">
              <a:buFont typeface="Arial"/>
              <a:buChar char="•"/>
            </a:pPr>
            <a:r>
              <a:rPr lang="en-US" sz="2000" b="1" dirty="0">
                <a:latin typeface="Times New Roman"/>
                <a:cs typeface="Times New Roman"/>
                <a:hlinkClick r:id="rId15" action="ppaction://hlinksldjump"/>
              </a:rPr>
              <a:t>ED Dietitians</a:t>
            </a:r>
            <a:endParaRPr lang="en-US" sz="2000" b="1" dirty="0">
              <a:latin typeface="Times New Roman"/>
              <a:cs typeface="Times New Roman"/>
            </a:endParaRPr>
          </a:p>
          <a:p>
            <a:pPr marL="285750" lvl="2" indent="-285750">
              <a:buChar char="•"/>
            </a:pPr>
            <a:endParaRPr lang="en-US" sz="1800" dirty="0">
              <a:latin typeface="Times New Roman"/>
              <a:cs typeface="Times New Roman"/>
            </a:endParaRPr>
          </a:p>
          <a:p>
            <a:pPr marL="285750" lvl="2" indent="-285750">
              <a:buChar char="•"/>
            </a:pPr>
            <a:endParaRPr lang="en-US" sz="1800" dirty="0">
              <a:latin typeface="Times New Roman"/>
              <a:cs typeface="Times New Roman"/>
            </a:endParaRPr>
          </a:p>
          <a:p>
            <a:pPr lvl="2"/>
            <a:r>
              <a:rPr lang="en-US" sz="2200" b="1" dirty="0">
                <a:latin typeface="Times New Roman"/>
                <a:cs typeface="Times New Roman"/>
                <a:hlinkClick r:id="rId14" action="ppaction://hlinksldjump"/>
              </a:rPr>
              <a:t>References &amp; Resources</a:t>
            </a:r>
            <a:endParaRPr lang="en-US" sz="2200" dirty="0">
              <a:latin typeface="Times New Roman"/>
              <a:cs typeface="Times New Roman"/>
            </a:endParaRPr>
          </a:p>
          <a:p>
            <a:pPr marL="285750" lvl="2" indent="-285750">
              <a:buChar char="•"/>
            </a:pPr>
            <a:endParaRPr lang="en-US" sz="1800" dirty="0">
              <a:latin typeface="Times New Roman"/>
              <a:cs typeface="Times New Roman"/>
            </a:endParaRPr>
          </a:p>
          <a:p>
            <a:pPr marL="285750" lvl="2" indent="-285750">
              <a:buChar char="•"/>
            </a:pPr>
            <a:endParaRPr lang="en-US" sz="1800" dirty="0">
              <a:latin typeface="Times New Roman"/>
              <a:cs typeface="Times New Roman"/>
            </a:endParaRPr>
          </a:p>
          <a:p>
            <a:pPr marL="285750" lvl="2" indent="-285750">
              <a:buChar char="•"/>
            </a:pPr>
            <a:endParaRPr lang="en-US" sz="1800" dirty="0">
              <a:latin typeface="Times New Roman"/>
              <a:cs typeface="Times New Roman"/>
              <a:sym typeface="Calibri"/>
            </a:endParaRPr>
          </a:p>
        </p:txBody>
      </p:sp>
    </p:spTree>
    <p:extLst>
      <p:ext uri="{BB962C8B-B14F-4D97-AF65-F5344CB8AC3E}">
        <p14:creationId xmlns:p14="http://schemas.microsoft.com/office/powerpoint/2010/main" val="140752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ED Nursing &amp; Medical</a:t>
            </a:r>
            <a:endParaRPr lang="en-US" sz="4600" dirty="0">
              <a:latin typeface="Times"/>
              <a:cs typeface="Times"/>
            </a:endParaRPr>
          </a:p>
        </p:txBody>
      </p:sp>
    </p:spTree>
    <p:extLst>
      <p:ext uri="{BB962C8B-B14F-4D97-AF65-F5344CB8AC3E}">
        <p14:creationId xmlns:p14="http://schemas.microsoft.com/office/powerpoint/2010/main" val="274100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000" dirty="0">
                <a:solidFill>
                  <a:srgbClr val="0066A6"/>
                </a:solidFill>
                <a:latin typeface="Times New Roman"/>
                <a:ea typeface="Times New Roman"/>
                <a:cs typeface="Times New Roman"/>
                <a:sym typeface="Times New Roman"/>
              </a:rPr>
              <a:t>(1 of 3)</a:t>
            </a:r>
            <a:endParaRPr sz="2000" dirty="0">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5" y="983150"/>
            <a:ext cx="7749300" cy="6075300"/>
          </a:xfrm>
          <a:prstGeom prst="rect">
            <a:avLst/>
          </a:prstGeom>
          <a:noFill/>
          <a:ln>
            <a:noFill/>
          </a:ln>
        </p:spPr>
        <p:txBody>
          <a:bodyPr spcFirstLastPara="1" wrap="square" lIns="91425" tIns="45700" rIns="91425" bIns="45700" anchor="t" anchorCtr="0">
            <a:noAutofit/>
          </a:bodyPr>
          <a:lstStyle/>
          <a:p>
            <a:pPr>
              <a:lnSpc>
                <a:spcPct val="108000"/>
              </a:lnSpc>
              <a:spcBef>
                <a:spcPts val="0"/>
              </a:spcBef>
              <a:buClr>
                <a:srgbClr val="434343"/>
              </a:buClr>
              <a:buFont typeface="Times New Roman"/>
              <a:buChar char="🗸"/>
            </a:pPr>
            <a:r>
              <a:rPr lang="en-US" sz="1800" b="1" u="sng" dirty="0">
                <a:solidFill>
                  <a:srgbClr val="434343"/>
                </a:solidFill>
                <a:latin typeface="Times New Roman"/>
                <a:ea typeface="Times New Roman"/>
                <a:cs typeface="Times New Roman"/>
                <a:sym typeface="Times New Roman"/>
              </a:rPr>
              <a:t>ED Nursing Assessment</a:t>
            </a:r>
            <a:r>
              <a:rPr lang="en-US" sz="1800" b="1" dirty="0">
                <a:solidFill>
                  <a:srgbClr val="434343"/>
                </a:solidFill>
                <a:latin typeface="Times New Roman"/>
                <a:ea typeface="Times New Roman"/>
                <a:cs typeface="Times New Roman"/>
                <a:sym typeface="Times New Roman"/>
              </a:rPr>
              <a:t> - </a:t>
            </a:r>
            <a:endParaRPr sz="1800" b="1" dirty="0">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500" dirty="0">
                <a:solidFill>
                  <a:srgbClr val="434343"/>
                </a:solidFill>
                <a:latin typeface="Times New Roman"/>
                <a:ea typeface="Times New Roman"/>
                <a:cs typeface="Times New Roman"/>
                <a:sym typeface="Times New Roman"/>
              </a:rPr>
              <a:t>Ensure patient’s </a:t>
            </a:r>
            <a:r>
              <a:rPr lang="en-US" sz="1500" b="1" dirty="0">
                <a:solidFill>
                  <a:srgbClr val="434343"/>
                </a:solidFill>
                <a:latin typeface="Times New Roman"/>
                <a:ea typeface="Times New Roman"/>
                <a:cs typeface="Times New Roman"/>
                <a:sym typeface="Times New Roman"/>
              </a:rPr>
              <a:t>date of last physical is consistent</a:t>
            </a:r>
            <a:r>
              <a:rPr lang="en-US" sz="1500" dirty="0">
                <a:solidFill>
                  <a:srgbClr val="434343"/>
                </a:solidFill>
                <a:latin typeface="Times New Roman"/>
                <a:ea typeface="Times New Roman"/>
                <a:cs typeface="Times New Roman"/>
                <a:sym typeface="Times New Roman"/>
              </a:rPr>
              <a:t> w/ records! Patient may respond that their last physical was six months ago, when Medical Screening Exam (MSE) indicates it was two weeks ago.</a:t>
            </a:r>
            <a:endParaRPr sz="1500" dirty="0">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500" dirty="0">
                <a:solidFill>
                  <a:srgbClr val="434343"/>
                </a:solidFill>
                <a:latin typeface="Times New Roman"/>
                <a:ea typeface="Times New Roman"/>
                <a:cs typeface="Times New Roman"/>
                <a:sym typeface="Times New Roman"/>
              </a:rPr>
              <a:t>Follow up as necessary! </a:t>
            </a:r>
            <a:endParaRPr sz="1500" dirty="0">
              <a:solidFill>
                <a:srgbClr val="434343"/>
              </a:solidFill>
              <a:latin typeface="Times New Roman"/>
              <a:ea typeface="Times New Roman"/>
              <a:cs typeface="Times New Roman"/>
              <a:sym typeface="Times New Roman"/>
            </a:endParaRPr>
          </a:p>
          <a:p>
            <a:pPr marL="1371600" lvl="2" indent="-323850" algn="l" rtl="0">
              <a:lnSpc>
                <a:spcPct val="108000"/>
              </a:lnSpc>
              <a:spcBef>
                <a:spcPts val="0"/>
              </a:spcBef>
              <a:spcAft>
                <a:spcPts val="0"/>
              </a:spcAft>
              <a:buClr>
                <a:srgbClr val="434343"/>
              </a:buClr>
              <a:buSzPts val="1500"/>
              <a:buFont typeface="Times New Roman"/>
              <a:buChar char="•"/>
            </a:pPr>
            <a:r>
              <a:rPr lang="en-US" sz="1500" dirty="0">
                <a:solidFill>
                  <a:srgbClr val="434343"/>
                </a:solidFill>
                <a:latin typeface="Times New Roman"/>
                <a:ea typeface="Times New Roman"/>
                <a:cs typeface="Times New Roman"/>
                <a:sym typeface="Times New Roman"/>
              </a:rPr>
              <a:t>If patient reports withdrawal symptoms, open wound, etc., make sure documented medical intervention a/or referral is identified</a:t>
            </a:r>
            <a:endParaRPr sz="1500" dirty="0">
              <a:solidFill>
                <a:srgbClr val="434343"/>
              </a:solidFill>
              <a:latin typeface="Times New Roman"/>
              <a:ea typeface="Times New Roman"/>
              <a:cs typeface="Times New Roman"/>
              <a:sym typeface="Times New Roman"/>
            </a:endParaRPr>
          </a:p>
          <a:p>
            <a:pPr marL="1371600" lvl="2" indent="-311150" algn="l" rtl="0">
              <a:lnSpc>
                <a:spcPct val="108000"/>
              </a:lnSpc>
              <a:spcBef>
                <a:spcPts val="0"/>
              </a:spcBef>
              <a:spcAft>
                <a:spcPts val="0"/>
              </a:spcAft>
              <a:buClr>
                <a:srgbClr val="434343"/>
              </a:buClr>
              <a:buSzPts val="1300"/>
              <a:buFont typeface="Times New Roman"/>
              <a:buChar char="•"/>
            </a:pPr>
            <a:r>
              <a:rPr lang="en-US" sz="1500" dirty="0">
                <a:solidFill>
                  <a:srgbClr val="434343"/>
                </a:solidFill>
                <a:latin typeface="Times New Roman"/>
                <a:ea typeface="Times New Roman"/>
                <a:cs typeface="Times New Roman"/>
                <a:sym typeface="Times New Roman"/>
              </a:rPr>
              <a:t>If patient reports suicidality, self-injurious behavior, etc., make sure documented clinical intervention a/or referral is identified</a:t>
            </a:r>
            <a:endParaRPr sz="1500" dirty="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800" b="1" u="sng" dirty="0">
                <a:solidFill>
                  <a:srgbClr val="434343"/>
                </a:solidFill>
                <a:latin typeface="Times New Roman"/>
                <a:ea typeface="Times New Roman"/>
                <a:cs typeface="Times New Roman"/>
                <a:sym typeface="Times New Roman"/>
              </a:rPr>
              <a:t>Fall Risk Assessment</a:t>
            </a:r>
            <a:r>
              <a:rPr lang="en-US" sz="1800" b="1" dirty="0">
                <a:solidFill>
                  <a:srgbClr val="434343"/>
                </a:solidFill>
                <a:latin typeface="Times New Roman"/>
                <a:ea typeface="Times New Roman"/>
                <a:cs typeface="Times New Roman"/>
                <a:sym typeface="Times New Roman"/>
              </a:rPr>
              <a:t> - </a:t>
            </a:r>
            <a:r>
              <a:rPr lang="en-US" sz="1500" dirty="0">
                <a:solidFill>
                  <a:srgbClr val="434343"/>
                </a:solidFill>
                <a:latin typeface="Times New Roman"/>
                <a:ea typeface="Times New Roman"/>
                <a:cs typeface="Times New Roman"/>
                <a:sym typeface="Times New Roman"/>
              </a:rPr>
              <a:t>Ensure appropriate follow-up is documented! </a:t>
            </a:r>
            <a:endParaRPr sz="1500" dirty="0">
              <a:solidFill>
                <a:srgbClr val="434343"/>
              </a:solidFill>
              <a:latin typeface="Times New Roman"/>
              <a:ea typeface="Times New Roman"/>
              <a:cs typeface="Times New Roman"/>
              <a:sym typeface="Times New Roman"/>
            </a:endParaRPr>
          </a:p>
          <a:p>
            <a:pPr marL="914400" marR="0" lvl="1" indent="-323850" algn="l" rtl="0">
              <a:lnSpc>
                <a:spcPct val="108000"/>
              </a:lnSpc>
              <a:spcBef>
                <a:spcPts val="0"/>
              </a:spcBef>
              <a:spcAft>
                <a:spcPts val="0"/>
              </a:spcAft>
              <a:buClr>
                <a:srgbClr val="434343"/>
              </a:buClr>
              <a:buSzPts val="1500"/>
              <a:buFont typeface="Times New Roman"/>
              <a:buChar char="⋆"/>
            </a:pPr>
            <a:r>
              <a:rPr lang="en-US" sz="1500" dirty="0">
                <a:solidFill>
                  <a:srgbClr val="434343"/>
                </a:solidFill>
                <a:latin typeface="Times New Roman"/>
                <a:ea typeface="Times New Roman"/>
                <a:cs typeface="Times New Roman"/>
                <a:sym typeface="Times New Roman"/>
              </a:rPr>
              <a:t>Score of 25-50 =</a:t>
            </a:r>
            <a:r>
              <a:rPr lang="en-US" sz="1500" b="1" dirty="0">
                <a:solidFill>
                  <a:srgbClr val="434343"/>
                </a:solidFill>
                <a:latin typeface="Times New Roman"/>
                <a:ea typeface="Times New Roman"/>
                <a:cs typeface="Times New Roman"/>
                <a:sym typeface="Times New Roman"/>
              </a:rPr>
              <a:t> Low Risk </a:t>
            </a:r>
            <a:r>
              <a:rPr lang="en-US" sz="1500" dirty="0">
                <a:solidFill>
                  <a:srgbClr val="434343"/>
                </a:solidFill>
                <a:latin typeface="Times New Roman"/>
                <a:ea typeface="Times New Roman"/>
                <a:cs typeface="Times New Roman"/>
                <a:sym typeface="Times New Roman"/>
              </a:rPr>
              <a:t>- Create Nursing care plan for fall risk and make sure patient and all staff are aware of fall risk status</a:t>
            </a:r>
            <a:endParaRPr sz="1500" dirty="0">
              <a:solidFill>
                <a:srgbClr val="434343"/>
              </a:solidFill>
              <a:latin typeface="Times New Roman"/>
              <a:ea typeface="Times New Roman"/>
              <a:cs typeface="Times New Roman"/>
              <a:sym typeface="Times New Roman"/>
            </a:endParaRPr>
          </a:p>
          <a:p>
            <a:pPr marL="914400" marR="0" lvl="1" indent="-323850" algn="l" rtl="0">
              <a:lnSpc>
                <a:spcPct val="108000"/>
              </a:lnSpc>
              <a:spcBef>
                <a:spcPts val="0"/>
              </a:spcBef>
              <a:spcAft>
                <a:spcPts val="0"/>
              </a:spcAft>
              <a:buClr>
                <a:srgbClr val="434343"/>
              </a:buClr>
              <a:buSzPts val="1500"/>
              <a:buFont typeface="Times New Roman"/>
              <a:buChar char="⋆"/>
            </a:pPr>
            <a:r>
              <a:rPr lang="en-US" sz="1500" dirty="0">
                <a:solidFill>
                  <a:srgbClr val="434343"/>
                </a:solidFill>
                <a:latin typeface="Times New Roman"/>
                <a:ea typeface="Times New Roman"/>
                <a:cs typeface="Times New Roman"/>
                <a:sym typeface="Times New Roman"/>
              </a:rPr>
              <a:t>Score 50+ = </a:t>
            </a:r>
            <a:r>
              <a:rPr lang="en-US" sz="1500" b="1" dirty="0">
                <a:solidFill>
                  <a:srgbClr val="434343"/>
                </a:solidFill>
                <a:latin typeface="Times New Roman"/>
                <a:ea typeface="Times New Roman"/>
                <a:cs typeface="Times New Roman"/>
                <a:sym typeface="Times New Roman"/>
              </a:rPr>
              <a:t>High Risk</a:t>
            </a:r>
            <a:r>
              <a:rPr lang="en-US" sz="1500" dirty="0">
                <a:solidFill>
                  <a:srgbClr val="434343"/>
                </a:solidFill>
                <a:latin typeface="Times New Roman"/>
                <a:ea typeface="Times New Roman"/>
                <a:cs typeface="Times New Roman"/>
                <a:sym typeface="Times New Roman"/>
              </a:rPr>
              <a:t> - Create Nursing care plan for fall risk, apply yellow fall risk bracelet to patient risk, ensure patient is accompanied by staff (within arm’s reach) and complete a Fall Risk re-screen weekly</a:t>
            </a:r>
            <a:endParaRPr sz="2000" dirty="0">
              <a:solidFill>
                <a:srgbClr val="434343"/>
              </a:solidFill>
              <a:latin typeface="Times New Roman"/>
              <a:ea typeface="Times New Roman"/>
              <a:cs typeface="Times New Roman"/>
              <a:sym typeface="Times New Roman"/>
            </a:endParaRPr>
          </a:p>
          <a:p>
            <a:pPr indent="-355600">
              <a:lnSpc>
                <a:spcPct val="108000"/>
              </a:lnSpc>
              <a:spcBef>
                <a:spcPts val="0"/>
              </a:spcBef>
              <a:buClr>
                <a:srgbClr val="434343"/>
              </a:buClr>
              <a:buSzPts val="2000"/>
              <a:buFont typeface="Times New Roman"/>
              <a:buChar char="🗸"/>
            </a:pPr>
            <a:r>
              <a:rPr lang="en-US" sz="1800" b="1" u="sng" dirty="0">
                <a:solidFill>
                  <a:srgbClr val="434343"/>
                </a:solidFill>
                <a:latin typeface="Times New Roman"/>
                <a:ea typeface="Times New Roman"/>
                <a:cs typeface="Times New Roman"/>
                <a:sym typeface="Times New Roman"/>
              </a:rPr>
              <a:t>Pain Assessment</a:t>
            </a:r>
            <a:r>
              <a:rPr lang="en-US" sz="1800" dirty="0">
                <a:solidFill>
                  <a:srgbClr val="434343"/>
                </a:solidFill>
                <a:latin typeface="Times New Roman"/>
                <a:ea typeface="Times New Roman"/>
                <a:cs typeface="Times New Roman"/>
                <a:sym typeface="Times New Roman"/>
              </a:rPr>
              <a:t> </a:t>
            </a:r>
            <a:endParaRPr sz="1800" dirty="0">
              <a:solidFill>
                <a:srgbClr val="434343"/>
              </a:solidFill>
              <a:latin typeface="Times New Roman"/>
              <a:ea typeface="Times New Roman"/>
              <a:cs typeface="Times New Roman"/>
              <a:sym typeface="Times New Roman"/>
            </a:endParaRPr>
          </a:p>
          <a:p>
            <a:pPr lvl="1" indent="-355600">
              <a:lnSpc>
                <a:spcPct val="108000"/>
              </a:lnSpc>
              <a:spcBef>
                <a:spcPts val="0"/>
              </a:spcBef>
              <a:buClr>
                <a:srgbClr val="434343"/>
              </a:buClr>
              <a:buSzPts val="2000"/>
              <a:buFont typeface="Times New Roman"/>
              <a:buChar char="⋆"/>
            </a:pPr>
            <a:r>
              <a:rPr lang="en-US" sz="1500" dirty="0">
                <a:solidFill>
                  <a:srgbClr val="434343"/>
                </a:solidFill>
                <a:latin typeface="Times New Roman"/>
                <a:ea typeface="Times New Roman"/>
                <a:cs typeface="Times New Roman"/>
                <a:sym typeface="Times New Roman"/>
              </a:rPr>
              <a:t>Ensure  appropriate follow-up based on responses (e.g., pain reassessment in 72 hrs., referral to physician, a/o pain clinic, etc.)</a:t>
            </a:r>
            <a:endParaRPr sz="2000" b="1" dirty="0">
              <a:solidFill>
                <a:srgbClr val="434343"/>
              </a:solidFill>
              <a:latin typeface="Times New Roman"/>
              <a:ea typeface="Times New Roman"/>
              <a:cs typeface="Times New Roman"/>
              <a:sym typeface="Times New Roman"/>
            </a:endParaRPr>
          </a:p>
          <a:p>
            <a:pPr marL="457200" lvl="0" indent="-342900" algn="l" rtl="0">
              <a:lnSpc>
                <a:spcPct val="108000"/>
              </a:lnSpc>
              <a:spcBef>
                <a:spcPts val="0"/>
              </a:spcBef>
              <a:spcAft>
                <a:spcPts val="0"/>
              </a:spcAft>
              <a:buClr>
                <a:srgbClr val="434343"/>
              </a:buClr>
              <a:buSzPts val="1800"/>
              <a:buFont typeface="Times New Roman"/>
              <a:buChar char="🗸"/>
            </a:pPr>
            <a:r>
              <a:rPr lang="en-US" sz="1800" b="1" u="sng" dirty="0">
                <a:solidFill>
                  <a:srgbClr val="434343"/>
                </a:solidFill>
                <a:latin typeface="Times New Roman"/>
                <a:ea typeface="Times New Roman"/>
                <a:cs typeface="Times New Roman"/>
                <a:sym typeface="Times New Roman"/>
              </a:rPr>
              <a:t>Nursing progress notes</a:t>
            </a:r>
            <a:endParaRPr sz="1800" b="1" u="sng" dirty="0">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500" b="1" dirty="0">
                <a:solidFill>
                  <a:srgbClr val="434343"/>
                </a:solidFill>
                <a:latin typeface="Times New Roman"/>
                <a:ea typeface="Times New Roman"/>
                <a:cs typeface="Times New Roman"/>
                <a:sym typeface="Times New Roman"/>
              </a:rPr>
              <a:t>Ensure session dates and times do not overlap with other services </a:t>
            </a:r>
            <a:r>
              <a:rPr lang="en-US" sz="1500" dirty="0">
                <a:solidFill>
                  <a:srgbClr val="434343"/>
                </a:solidFill>
                <a:latin typeface="Times New Roman"/>
                <a:ea typeface="Times New Roman"/>
                <a:cs typeface="Times New Roman"/>
                <a:sym typeface="Times New Roman"/>
              </a:rPr>
              <a:t>(e.g., Group sessions, clinical sessions)</a:t>
            </a:r>
            <a:endParaRPr sz="1500" dirty="0">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dirty="0">
              <a:solidFill>
                <a:srgbClr val="434343"/>
              </a:solidFill>
              <a:latin typeface="Times New Roman"/>
              <a:ea typeface="Times New Roman"/>
              <a:cs typeface="Times New Roman"/>
              <a:sym typeface="Times New Roman"/>
            </a:endParaRPr>
          </a:p>
        </p:txBody>
      </p:sp>
      <p:pic>
        <p:nvPicPr>
          <p:cNvPr id="154" name="Google Shape;154;p19"/>
          <p:cNvPicPr preferRelativeResize="0"/>
          <p:nvPr/>
        </p:nvPicPr>
        <p:blipFill>
          <a:blip r:embed="rId3">
            <a:alphaModFix/>
          </a:blip>
          <a:stretch>
            <a:fillRect/>
          </a:stretch>
        </p:blipFill>
        <p:spPr>
          <a:xfrm>
            <a:off x="8225600" y="1542400"/>
            <a:ext cx="3773201" cy="3773201"/>
          </a:xfrm>
          <a:prstGeom prst="rect">
            <a:avLst/>
          </a:prstGeom>
          <a:noFill/>
          <a:ln>
            <a:noFill/>
          </a:ln>
        </p:spPr>
      </p:pic>
    </p:spTree>
    <p:extLst>
      <p:ext uri="{BB962C8B-B14F-4D97-AF65-F5344CB8AC3E}">
        <p14:creationId xmlns:p14="http://schemas.microsoft.com/office/powerpoint/2010/main" val="79491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3287730" y="1069414"/>
            <a:ext cx="8904270"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latin typeface="Times New Roman"/>
                <a:ea typeface="Times New Roman"/>
                <a:cs typeface="Times New Roman"/>
                <a:sym typeface="Times New Roman"/>
              </a:rPr>
              <a:t>Medication Identification</a:t>
            </a:r>
            <a:r>
              <a:rPr lang="en-US" sz="1950" dirty="0">
                <a:solidFill>
                  <a:srgbClr val="434343"/>
                </a:solidFill>
                <a:latin typeface="Times New Roman"/>
                <a:ea typeface="Times New Roman"/>
                <a:cs typeface="Times New Roman"/>
                <a:sym typeface="Times New Roman"/>
              </a:rPr>
              <a:t>:</a:t>
            </a:r>
            <a:endParaRPr sz="1950" dirty="0">
              <a:solidFill>
                <a:srgbClr val="434343"/>
              </a:solidFill>
              <a:highlight>
                <a:schemeClr val="lt1"/>
              </a:highlight>
              <a:latin typeface="Times New Roman"/>
              <a:ea typeface="Times New Roman"/>
              <a:cs typeface="Times New Roman"/>
              <a:sym typeface="Times New Roman"/>
            </a:endParaRPr>
          </a:p>
          <a:p>
            <a:pPr marL="914400" marR="12700" lvl="1" indent="-352425" algn="l" rtl="0">
              <a:lnSpc>
                <a:spcPct val="108000"/>
              </a:lnSpc>
              <a:spcBef>
                <a:spcPts val="0"/>
              </a:spcBef>
              <a:spcAft>
                <a:spcPts val="0"/>
              </a:spcAft>
              <a:buClr>
                <a:srgbClr val="434343"/>
              </a:buClr>
              <a:buSzPts val="1950"/>
              <a:buFont typeface="Times New Roman"/>
              <a:buChar char="⋆"/>
            </a:pPr>
            <a:r>
              <a:rPr lang="en-US" sz="1950" dirty="0">
                <a:solidFill>
                  <a:srgbClr val="434343"/>
                </a:solidFill>
                <a:highlight>
                  <a:schemeClr val="lt1"/>
                </a:highlight>
                <a:latin typeface="Times New Roman"/>
                <a:ea typeface="Times New Roman"/>
                <a:cs typeface="Times New Roman"/>
                <a:sym typeface="Times New Roman"/>
              </a:rPr>
              <a:t>Individual medications brought into the facility will be identified and verified by a Nurse using the Epocrates pill identification service and documented in the patient's medical record. </a:t>
            </a:r>
            <a:r>
              <a:rPr lang="en-US" sz="1600" b="0" i="0" u="none" strike="noStrike" dirty="0">
                <a:solidFill>
                  <a:srgbClr val="434343"/>
                </a:solidFill>
                <a:effectLst/>
                <a:latin typeface="Times New Roman" panose="02020603050405020304" pitchFamily="18" charset="0"/>
              </a:rPr>
              <a:t>[Policy: MS 002 Medication Management]</a:t>
            </a:r>
            <a:r>
              <a:rPr lang="en-US" sz="1600" b="0" i="0" dirty="0">
                <a:solidFill>
                  <a:srgbClr val="000000"/>
                </a:solidFill>
                <a:effectLst/>
                <a:latin typeface="Times New Roman" panose="02020603050405020304" pitchFamily="18" charset="0"/>
              </a:rPr>
              <a:t>​</a:t>
            </a:r>
          </a:p>
          <a:p>
            <a:pPr marL="914400" marR="12700" lvl="1" indent="-352425" algn="l" rtl="0">
              <a:lnSpc>
                <a:spcPct val="108000"/>
              </a:lnSpc>
              <a:spcBef>
                <a:spcPts val="0"/>
              </a:spcBef>
              <a:spcAft>
                <a:spcPts val="0"/>
              </a:spcAft>
              <a:buClr>
                <a:srgbClr val="434343"/>
              </a:buClr>
              <a:buSzPts val="1950"/>
              <a:buFont typeface="Times New Roman"/>
              <a:buChar char="⋆"/>
            </a:pPr>
            <a:endParaRPr sz="1950" dirty="0">
              <a:solidFill>
                <a:srgbClr val="434343"/>
              </a:solidFill>
              <a:highlight>
                <a:schemeClr val="lt1"/>
              </a:highlight>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highlight>
                  <a:schemeClr val="lt1"/>
                </a:highlight>
                <a:latin typeface="Times New Roman"/>
                <a:ea typeface="Times New Roman"/>
                <a:cs typeface="Times New Roman"/>
                <a:sym typeface="Times New Roman"/>
              </a:rPr>
              <a:t>Medication Destruction</a:t>
            </a:r>
            <a:r>
              <a:rPr lang="en-US" sz="1950" dirty="0">
                <a:solidFill>
                  <a:srgbClr val="434343"/>
                </a:solidFill>
                <a:highlight>
                  <a:schemeClr val="lt1"/>
                </a:highlight>
                <a:latin typeface="Times New Roman"/>
                <a:ea typeface="Times New Roman"/>
                <a:cs typeface="Times New Roman"/>
                <a:sym typeface="Times New Roman"/>
              </a:rPr>
              <a:t>:</a:t>
            </a:r>
            <a:endParaRPr sz="1950" dirty="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50" dirty="0">
                <a:solidFill>
                  <a:srgbClr val="434343"/>
                </a:solidFill>
                <a:highlight>
                  <a:schemeClr val="lt1"/>
                </a:highlight>
                <a:latin typeface="Times New Roman"/>
                <a:ea typeface="Times New Roman"/>
                <a:cs typeface="Times New Roman"/>
                <a:sym typeface="Times New Roman"/>
              </a:rPr>
              <a:t>Medications &gt; 14 days expired, discontinued, and/or unclaimed must be stored separately from active medications.</a:t>
            </a:r>
            <a:endParaRPr sz="1950" dirty="0">
              <a:solidFill>
                <a:srgbClr val="434343"/>
              </a:solidFill>
              <a:highlight>
                <a:schemeClr val="lt1"/>
              </a:highlight>
              <a:latin typeface="Times New Roman"/>
              <a:ea typeface="Times New Roman"/>
              <a:cs typeface="Times New Roman"/>
              <a:sym typeface="Times New Roman"/>
            </a:endParaRPr>
          </a:p>
          <a:p>
            <a:pPr lvl="1" indent="-352425">
              <a:lnSpc>
                <a:spcPct val="108000"/>
              </a:lnSpc>
              <a:spcBef>
                <a:spcPts val="0"/>
              </a:spcBef>
              <a:buClr>
                <a:srgbClr val="434343"/>
              </a:buClr>
              <a:buSzPts val="1950"/>
              <a:buFont typeface="Times New Roman"/>
              <a:buChar char="⋆"/>
            </a:pPr>
            <a:r>
              <a:rPr lang="en-US" sz="1950" dirty="0">
                <a:solidFill>
                  <a:srgbClr val="434343"/>
                </a:solidFill>
                <a:highlight>
                  <a:schemeClr val="lt1"/>
                </a:highlight>
                <a:latin typeface="Times New Roman"/>
                <a:ea typeface="Times New Roman"/>
                <a:cs typeface="Times New Roman"/>
                <a:sym typeface="Times New Roman"/>
              </a:rPr>
              <a:t>Ensure appropriate forms are completed and signatures (</a:t>
            </a:r>
            <a:r>
              <a:rPr lang="en-US" sz="1950" b="1" dirty="0">
                <a:solidFill>
                  <a:srgbClr val="434343"/>
                </a:solidFill>
                <a:highlight>
                  <a:schemeClr val="lt1"/>
                </a:highlight>
                <a:latin typeface="Times New Roman"/>
                <a:ea typeface="Times New Roman"/>
                <a:cs typeface="Times New Roman"/>
                <a:sym typeface="Times New Roman"/>
              </a:rPr>
              <a:t>+</a:t>
            </a:r>
            <a:r>
              <a:rPr lang="en-US" sz="1950" dirty="0">
                <a:solidFill>
                  <a:srgbClr val="434343"/>
                </a:solidFill>
                <a:highlight>
                  <a:schemeClr val="lt1"/>
                </a:highlight>
                <a:latin typeface="Times New Roman"/>
                <a:ea typeface="Times New Roman"/>
                <a:cs typeface="Times New Roman"/>
                <a:sym typeface="Times New Roman"/>
              </a:rPr>
              <a:t> witness signatures) are captured  (e.g., Medication Destruction Form) </a:t>
            </a:r>
            <a:r>
              <a:rPr lang="en-US" sz="1600" b="0" i="0" dirty="0">
                <a:solidFill>
                  <a:srgbClr val="434343"/>
                </a:solidFill>
                <a:effectLst/>
                <a:latin typeface="Times New Roman"/>
              </a:rPr>
              <a:t>[Policy MS 003 Medication Destruction Policy]</a:t>
            </a:r>
          </a:p>
          <a:p>
            <a:pPr marL="561975" lvl="1" indent="0" algn="l" rtl="0">
              <a:lnSpc>
                <a:spcPct val="108000"/>
              </a:lnSpc>
              <a:spcBef>
                <a:spcPts val="0"/>
              </a:spcBef>
              <a:spcAft>
                <a:spcPts val="0"/>
              </a:spcAft>
              <a:buClr>
                <a:srgbClr val="434343"/>
              </a:buClr>
              <a:buSzPts val="1950"/>
              <a:buNone/>
            </a:pPr>
            <a:endParaRPr sz="1950" dirty="0">
              <a:solidFill>
                <a:srgbClr val="434343"/>
              </a:solidFill>
              <a:highlight>
                <a:schemeClr val="lt1"/>
              </a:highlight>
              <a:latin typeface="Times New Roman"/>
              <a:ea typeface="Times New Roman"/>
              <a:cs typeface="Times New Roman"/>
              <a:sym typeface="Times New Roman"/>
            </a:endParaRPr>
          </a:p>
          <a:p>
            <a:pPr marL="457200" marR="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highlight>
                  <a:schemeClr val="lt1"/>
                </a:highlight>
                <a:latin typeface="Times New Roman"/>
                <a:ea typeface="Times New Roman"/>
                <a:cs typeface="Times New Roman"/>
                <a:sym typeface="Times New Roman"/>
              </a:rPr>
              <a:t>Controlled Med Counts:</a:t>
            </a:r>
            <a:endParaRPr sz="1950" b="1" u="sng" dirty="0">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Must be counted at each shift, </a:t>
            </a:r>
            <a:r>
              <a:rPr lang="en-US" sz="1900" u="sng" dirty="0">
                <a:solidFill>
                  <a:srgbClr val="434343"/>
                </a:solidFill>
                <a:highlight>
                  <a:schemeClr val="lt1"/>
                </a:highlight>
                <a:latin typeface="Times New Roman"/>
                <a:ea typeface="Times New Roman"/>
                <a:cs typeface="Times New Roman"/>
                <a:sym typeface="Times New Roman"/>
              </a:rPr>
              <a:t>until destroyed</a:t>
            </a:r>
            <a:endParaRPr sz="1900" u="sng" dirty="0">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Must be accurate </a:t>
            </a:r>
            <a:endParaRPr sz="1900" dirty="0">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Must be double signed</a:t>
            </a:r>
            <a:endParaRPr sz="1900" dirty="0">
              <a:solidFill>
                <a:srgbClr val="434343"/>
              </a:solidFill>
              <a:highlight>
                <a:schemeClr val="lt1"/>
              </a:highlight>
              <a:latin typeface="Times New Roman"/>
              <a:ea typeface="Times New Roman"/>
              <a:cs typeface="Times New Roman"/>
              <a:sym typeface="Times New Roman"/>
            </a:endParaRPr>
          </a:p>
          <a:p>
            <a:pPr marL="914400" marR="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Follow program policies to ensure compliance with state specific regulations </a:t>
            </a:r>
            <a:endParaRPr sz="1900" dirty="0">
              <a:solidFill>
                <a:srgbClr val="434343"/>
              </a:solidFill>
              <a:highlight>
                <a:schemeClr val="lt1"/>
              </a:highlight>
              <a:latin typeface="Times New Roman"/>
              <a:ea typeface="Times New Roman"/>
              <a:cs typeface="Times New Roman"/>
              <a:sym typeface="Times New Roman"/>
            </a:endParaRPr>
          </a:p>
        </p:txBody>
      </p:sp>
      <p:sp>
        <p:nvSpPr>
          <p:cNvPr id="160" name="Google Shape;160;p20"/>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000" dirty="0">
                <a:solidFill>
                  <a:srgbClr val="0066A6"/>
                </a:solidFill>
                <a:latin typeface="Times New Roman"/>
                <a:ea typeface="Times New Roman"/>
                <a:cs typeface="Times New Roman"/>
                <a:sym typeface="Times New Roman"/>
              </a:rPr>
              <a:t>(2 of 3)</a:t>
            </a:r>
            <a:endParaRPr sz="2000" dirty="0">
              <a:solidFill>
                <a:srgbClr val="0066A6"/>
              </a:solidFill>
              <a:latin typeface="Times New Roman"/>
              <a:ea typeface="Times New Roman"/>
              <a:cs typeface="Times New Roman"/>
              <a:sym typeface="Times New Roman"/>
            </a:endParaRPr>
          </a:p>
        </p:txBody>
      </p:sp>
      <p:pic>
        <p:nvPicPr>
          <p:cNvPr id="161" name="Google Shape;161;p20"/>
          <p:cNvPicPr preferRelativeResize="0"/>
          <p:nvPr/>
        </p:nvPicPr>
        <p:blipFill>
          <a:blip r:embed="rId3">
            <a:alphaModFix/>
          </a:blip>
          <a:stretch>
            <a:fillRect/>
          </a:stretch>
        </p:blipFill>
        <p:spPr>
          <a:xfrm>
            <a:off x="1460812" y="4208994"/>
            <a:ext cx="1978875" cy="1978875"/>
          </a:xfrm>
          <a:prstGeom prst="rect">
            <a:avLst/>
          </a:prstGeom>
          <a:noFill/>
          <a:ln>
            <a:noFill/>
          </a:ln>
        </p:spPr>
      </p:pic>
      <p:pic>
        <p:nvPicPr>
          <p:cNvPr id="162" name="Google Shape;162;p20"/>
          <p:cNvPicPr preferRelativeResize="0"/>
          <p:nvPr/>
        </p:nvPicPr>
        <p:blipFill>
          <a:blip r:embed="rId4">
            <a:alphaModFix/>
          </a:blip>
          <a:stretch>
            <a:fillRect/>
          </a:stretch>
        </p:blipFill>
        <p:spPr>
          <a:xfrm>
            <a:off x="471375" y="1450125"/>
            <a:ext cx="1978875" cy="1978875"/>
          </a:xfrm>
          <a:prstGeom prst="rect">
            <a:avLst/>
          </a:prstGeom>
          <a:noFill/>
          <a:ln>
            <a:noFill/>
          </a:ln>
        </p:spPr>
      </p:pic>
    </p:spTree>
    <p:extLst>
      <p:ext uri="{BB962C8B-B14F-4D97-AF65-F5344CB8AC3E}">
        <p14:creationId xmlns:p14="http://schemas.microsoft.com/office/powerpoint/2010/main" val="2976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000" dirty="0">
                <a:solidFill>
                  <a:srgbClr val="0066A6"/>
                </a:solidFill>
                <a:latin typeface="Times New Roman"/>
                <a:ea typeface="Times New Roman"/>
                <a:cs typeface="Times New Roman"/>
                <a:sym typeface="Times New Roman"/>
              </a:rPr>
              <a:t>(3 of 3)</a:t>
            </a:r>
            <a:endParaRPr sz="2000" dirty="0">
              <a:solidFill>
                <a:srgbClr val="0066A6"/>
              </a:solidFill>
              <a:latin typeface="Times New Roman"/>
              <a:ea typeface="Times New Roman"/>
              <a:cs typeface="Times New Roman"/>
              <a:sym typeface="Times New Roman"/>
            </a:endParaRPr>
          </a:p>
        </p:txBody>
      </p:sp>
      <p:sp>
        <p:nvSpPr>
          <p:cNvPr id="168" name="Google Shape;168;p21"/>
          <p:cNvSpPr txBox="1">
            <a:spLocks noGrp="1"/>
          </p:cNvSpPr>
          <p:nvPr>
            <p:ph type="body" idx="1"/>
          </p:nvPr>
        </p:nvSpPr>
        <p:spPr>
          <a:xfrm>
            <a:off x="423075" y="995175"/>
            <a:ext cx="11329200" cy="542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000">
              <a:solidFill>
                <a:srgbClr val="434343"/>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u="sng">
                <a:solidFill>
                  <a:srgbClr val="434343"/>
                </a:solidFill>
                <a:latin typeface="Times New Roman"/>
                <a:ea typeface="Times New Roman"/>
                <a:cs typeface="Times New Roman"/>
                <a:sym typeface="Times New Roman"/>
              </a:rPr>
              <a:t>Physician’s orders:</a:t>
            </a:r>
            <a:endParaRPr sz="2200" b="1" u="sng">
              <a:solidFill>
                <a:srgbClr val="434343"/>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200" b="1" u="sng">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Orders must have matching results (e.g., Labs, vitals, safety observations, etc.) If there is a physician’s order, please make sure there is documentation to back it up!</a:t>
            </a:r>
            <a:endParaRPr sz="2200">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Verbal Orders</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Must be documented in Physician’s Orders Tab by the staff recording the order</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Must be read back for confirmation by the prescribing doctor </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Document</a:t>
            </a:r>
            <a:r>
              <a:rPr lang="en-US" sz="2200" i="1">
                <a:solidFill>
                  <a:srgbClr val="434343"/>
                </a:solidFill>
                <a:latin typeface="Times New Roman"/>
                <a:ea typeface="Times New Roman"/>
                <a:cs typeface="Times New Roman"/>
                <a:sym typeface="Times New Roman"/>
              </a:rPr>
              <a:t> Read Back and Verified</a:t>
            </a:r>
            <a:r>
              <a:rPr lang="en-US" sz="2200">
                <a:solidFill>
                  <a:srgbClr val="434343"/>
                </a:solidFill>
                <a:latin typeface="Times New Roman"/>
                <a:ea typeface="Times New Roman"/>
                <a:cs typeface="Times New Roman"/>
                <a:sym typeface="Times New Roman"/>
              </a:rPr>
              <a:t> by choosing from the  drop-down menu option in EMR</a:t>
            </a:r>
            <a:endParaRPr sz="220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Physician orders must be signed by the prescribing doctor within 72 hours</a:t>
            </a:r>
            <a:endParaRPr sz="2200">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latin typeface="Times New Roman"/>
                <a:ea typeface="Times New Roman"/>
                <a:cs typeface="Times New Roman"/>
                <a:sym typeface="Times New Roman"/>
              </a:rPr>
              <a:t>Labs: </a:t>
            </a:r>
            <a:r>
              <a:rPr lang="en-US" sz="2200">
                <a:solidFill>
                  <a:srgbClr val="434343"/>
                </a:solidFill>
                <a:highlight>
                  <a:schemeClr val="lt1"/>
                </a:highlight>
                <a:latin typeface="Times New Roman"/>
                <a:ea typeface="Times New Roman"/>
                <a:cs typeface="Times New Roman"/>
                <a:sym typeface="Times New Roman"/>
              </a:rPr>
              <a:t>Make sure labs/tests are appropriately uploaded into the patient record </a:t>
            </a:r>
            <a:endParaRPr sz="2200">
              <a:solidFill>
                <a:srgbClr val="434343"/>
              </a:solidFill>
              <a:highlight>
                <a:schemeClr val="lt1"/>
              </a:highlight>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a:solidFill>
                  <a:srgbClr val="434343"/>
                </a:solidFill>
                <a:highlight>
                  <a:schemeClr val="lt1"/>
                </a:highlight>
                <a:latin typeface="Times New Roman"/>
                <a:ea typeface="Times New Roman"/>
                <a:cs typeface="Times New Roman"/>
                <a:sym typeface="Times New Roman"/>
              </a:rPr>
              <a:t>Including urinalysis samples, any Lab panel, tests (EKG)</a:t>
            </a:r>
            <a:endParaRPr sz="2200">
              <a:solidFill>
                <a:srgbClr val="434343"/>
              </a:solidFill>
              <a:highlight>
                <a:schemeClr val="lt1"/>
              </a:highlight>
              <a:latin typeface="Times New Roman"/>
              <a:ea typeface="Times New Roman"/>
              <a:cs typeface="Times New Roman"/>
              <a:sym typeface="Times New Roman"/>
            </a:endParaRPr>
          </a:p>
          <a:p>
            <a:pPr marL="457200" lvl="0" indent="-368300" algn="l" rtl="0">
              <a:spcBef>
                <a:spcPts val="0"/>
              </a:spcBef>
              <a:spcAft>
                <a:spcPts val="0"/>
              </a:spcAft>
              <a:buClr>
                <a:srgbClr val="434343"/>
              </a:buClr>
              <a:buSzPts val="2200"/>
              <a:buFont typeface="Times New Roman"/>
              <a:buChar char="🗸"/>
            </a:pPr>
            <a:r>
              <a:rPr lang="en-US" sz="2200">
                <a:solidFill>
                  <a:srgbClr val="434343"/>
                </a:solidFill>
                <a:highlight>
                  <a:srgbClr val="FFFFFF"/>
                </a:highlight>
                <a:latin typeface="Times New Roman"/>
                <a:ea typeface="Times New Roman"/>
                <a:cs typeface="Times New Roman"/>
                <a:sym typeface="Times New Roman"/>
              </a:rPr>
              <a:t>Vitals- Reach out to physician if vitals are out of range and document action steps</a:t>
            </a:r>
            <a:endParaRPr sz="1800">
              <a:solidFill>
                <a:schemeClr val="dk2"/>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60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7620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Medical Documentation: </a:t>
            </a:r>
            <a:r>
              <a:rPr lang="en-US" sz="2400" dirty="0">
                <a:solidFill>
                  <a:srgbClr val="0066A6"/>
                </a:solidFill>
                <a:latin typeface="Times New Roman"/>
                <a:ea typeface="Times New Roman"/>
                <a:cs typeface="Times New Roman"/>
                <a:sym typeface="Times New Roman"/>
              </a:rPr>
              <a:t>(Physician)</a:t>
            </a:r>
            <a:endParaRPr sz="2400" dirty="0">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5" y="983150"/>
            <a:ext cx="7749300" cy="6075300"/>
          </a:xfrm>
          <a:prstGeom prst="rect">
            <a:avLst/>
          </a:prstGeom>
          <a:noFill/>
          <a:ln>
            <a:noFill/>
          </a:ln>
        </p:spPr>
        <p:txBody>
          <a:bodyPr spcFirstLastPara="1" wrap="square" lIns="91425" tIns="45700" rIns="91425" bIns="45700" anchor="t" anchorCtr="0">
            <a:noAutofit/>
          </a:bodyPr>
          <a:lstStyle/>
          <a:p>
            <a:pPr>
              <a:lnSpc>
                <a:spcPct val="108000"/>
              </a:lnSpc>
              <a:spcBef>
                <a:spcPts val="0"/>
              </a:spcBef>
              <a:buClr>
                <a:srgbClr val="434343"/>
              </a:buClr>
              <a:buFont typeface="Times New Roman"/>
              <a:buChar char="🗸"/>
            </a:pPr>
            <a:r>
              <a:rPr lang="en-US" sz="1800" b="1" u="sng">
                <a:solidFill>
                  <a:srgbClr val="434343"/>
                </a:solidFill>
                <a:latin typeface="Times New Roman"/>
                <a:ea typeface="Times New Roman"/>
                <a:cs typeface="Times New Roman"/>
                <a:sym typeface="Times New Roman"/>
              </a:rPr>
              <a:t>Medical Screening Exam and Medical Clearance Attestation: </a:t>
            </a:r>
            <a:endParaRPr sz="1800" b="1" u="sng">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Ensure patient’s preadmission physical and labs are reviewed and if patient is stable, then a Medical Clearance Attestation is completed. </a:t>
            </a: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If preadmission medical records are not available for review, arrange with the facility nurse for patient to have their labs and/or EKG performed. Physician will review results and if patient is stable, physician will complete a Medical Clearance Attestation. </a:t>
            </a:r>
          </a:p>
          <a:p>
            <a:pPr marL="590550" lvl="1" indent="0" algn="l" rtl="0">
              <a:lnSpc>
                <a:spcPct val="108000"/>
              </a:lnSpc>
              <a:spcBef>
                <a:spcPts val="0"/>
              </a:spcBef>
              <a:spcAft>
                <a:spcPts val="0"/>
              </a:spcAft>
              <a:buClr>
                <a:srgbClr val="434343"/>
              </a:buClr>
              <a:buSzPts val="1500"/>
              <a:buNone/>
            </a:pPr>
            <a:endParaRPr lang="en-US" sz="16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800" b="1" u="sng">
                <a:solidFill>
                  <a:srgbClr val="434343"/>
                </a:solidFill>
                <a:latin typeface="Times New Roman"/>
                <a:ea typeface="Times New Roman"/>
                <a:cs typeface="Times New Roman"/>
                <a:sym typeface="Times New Roman"/>
              </a:rPr>
              <a:t>History and Physical:</a:t>
            </a:r>
          </a:p>
          <a:p>
            <a:pPr marL="914400" lvl="1"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Follow up as necessary! </a:t>
            </a:r>
          </a:p>
          <a:p>
            <a:pPr marL="1371600" lvl="2" indent="-323850" algn="l" rtl="0">
              <a:lnSpc>
                <a:spcPct val="108000"/>
              </a:lnSpc>
              <a:spcBef>
                <a:spcPts val="0"/>
              </a:spcBef>
              <a:spcAft>
                <a:spcPts val="0"/>
              </a:spcAft>
              <a:buClr>
                <a:srgbClr val="434343"/>
              </a:buClr>
              <a:buSzPts val="1500"/>
              <a:buFont typeface="Times New Roman"/>
              <a:buChar char="•"/>
            </a:pPr>
            <a:r>
              <a:rPr lang="en-US" sz="1600">
                <a:solidFill>
                  <a:srgbClr val="434343"/>
                </a:solidFill>
                <a:latin typeface="Times New Roman"/>
                <a:ea typeface="Times New Roman"/>
                <a:cs typeface="Times New Roman"/>
                <a:sym typeface="Times New Roman"/>
              </a:rPr>
              <a:t>If patient reports concerning symptoms, open wound, etc., make sure it is documented, and medical intervention a/or referral is identified</a:t>
            </a:r>
          </a:p>
          <a:p>
            <a:pPr marL="1371600" lvl="2" indent="-311150" algn="l" rtl="0">
              <a:lnSpc>
                <a:spcPct val="108000"/>
              </a:lnSpc>
              <a:spcBef>
                <a:spcPts val="0"/>
              </a:spcBef>
              <a:spcAft>
                <a:spcPts val="0"/>
              </a:spcAft>
              <a:buClr>
                <a:srgbClr val="434343"/>
              </a:buClr>
              <a:buSzPts val="1300"/>
              <a:buFont typeface="Times New Roman"/>
              <a:buChar char="•"/>
            </a:pPr>
            <a:r>
              <a:rPr lang="en-US" sz="1600">
                <a:solidFill>
                  <a:srgbClr val="434343"/>
                </a:solidFill>
                <a:latin typeface="Times New Roman"/>
                <a:ea typeface="Times New Roman"/>
                <a:cs typeface="Times New Roman"/>
                <a:sym typeface="Times New Roman"/>
              </a:rPr>
              <a:t>If patient reports suicidality, self-injurious behavior, etc., make sure documented clinical intervention a/or referral is identified</a:t>
            </a:r>
          </a:p>
          <a:p>
            <a:pPr marL="1371600" lvl="2" indent="-311150" algn="l" rtl="0">
              <a:lnSpc>
                <a:spcPct val="108000"/>
              </a:lnSpc>
              <a:spcBef>
                <a:spcPts val="0"/>
              </a:spcBef>
              <a:spcAft>
                <a:spcPts val="0"/>
              </a:spcAft>
              <a:buClr>
                <a:srgbClr val="434343"/>
              </a:buClr>
              <a:buSzPts val="1300"/>
              <a:buFont typeface="Times New Roman"/>
              <a:buChar char="•"/>
            </a:pPr>
            <a:r>
              <a:rPr lang="en-US" sz="1600">
                <a:solidFill>
                  <a:srgbClr val="434343"/>
                </a:solidFill>
                <a:latin typeface="Times New Roman"/>
                <a:ea typeface="Times New Roman"/>
                <a:cs typeface="Times New Roman"/>
                <a:sym typeface="Times New Roman"/>
              </a:rPr>
              <a:t>*</a:t>
            </a:r>
            <a:r>
              <a:rPr lang="en-US" sz="1600" b="1">
                <a:solidFill>
                  <a:srgbClr val="434343"/>
                </a:solidFill>
                <a:latin typeface="Times New Roman"/>
                <a:ea typeface="Times New Roman"/>
                <a:cs typeface="Times New Roman"/>
                <a:sym typeface="Times New Roman"/>
              </a:rPr>
              <a:t>Any direction to staff should be documented via a Physician’s Action Order </a:t>
            </a:r>
          </a:p>
          <a:p>
            <a:pPr marL="1371600" lvl="2" indent="-311150" algn="l" rtl="0">
              <a:lnSpc>
                <a:spcPct val="108000"/>
              </a:lnSpc>
              <a:spcBef>
                <a:spcPts val="0"/>
              </a:spcBef>
              <a:spcAft>
                <a:spcPts val="0"/>
              </a:spcAft>
              <a:buClr>
                <a:srgbClr val="434343"/>
              </a:buClr>
              <a:buSzPts val="1300"/>
              <a:buFont typeface="Times New Roman"/>
              <a:buChar char="•"/>
            </a:pPr>
            <a:endParaRPr lang="en-US" sz="150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800" b="1" u="sng">
                <a:solidFill>
                  <a:srgbClr val="434343"/>
                </a:solidFill>
                <a:latin typeface="Times New Roman"/>
                <a:ea typeface="Times New Roman"/>
                <a:cs typeface="Times New Roman"/>
                <a:sym typeface="Times New Roman"/>
              </a:rPr>
              <a:t>Medical Progress Notes:</a:t>
            </a:r>
          </a:p>
          <a:p>
            <a:pPr lvl="1">
              <a:lnSpc>
                <a:spcPct val="108000"/>
              </a:lnSpc>
              <a:spcBef>
                <a:spcPts val="0"/>
              </a:spcBef>
              <a:buClr>
                <a:srgbClr val="434343"/>
              </a:buClr>
              <a:buFont typeface="Times New Roman"/>
              <a:buChar char="🗸"/>
            </a:pPr>
            <a:r>
              <a:rPr lang="en-US" sz="1600" b="1">
                <a:solidFill>
                  <a:srgbClr val="434343"/>
                </a:solidFill>
                <a:latin typeface="Times New Roman"/>
                <a:ea typeface="Times New Roman"/>
                <a:cs typeface="Times New Roman"/>
                <a:sym typeface="Times New Roman"/>
              </a:rPr>
              <a:t>Ensure session dates and times do not overlap with other services </a:t>
            </a:r>
            <a:r>
              <a:rPr lang="en-US" sz="1600">
                <a:solidFill>
                  <a:srgbClr val="434343"/>
                </a:solidFill>
                <a:latin typeface="Times New Roman"/>
                <a:ea typeface="Times New Roman"/>
                <a:cs typeface="Times New Roman"/>
                <a:sym typeface="Times New Roman"/>
              </a:rPr>
              <a:t>(e.g., Group sessions, clinical sessions)</a:t>
            </a:r>
          </a:p>
          <a:p>
            <a:pPr lvl="1">
              <a:lnSpc>
                <a:spcPct val="108000"/>
              </a:lnSpc>
              <a:spcBef>
                <a:spcPts val="0"/>
              </a:spcBef>
              <a:buClr>
                <a:srgbClr val="434343"/>
              </a:buClr>
              <a:buFont typeface="Times New Roman"/>
              <a:buChar char="🗸"/>
            </a:pPr>
            <a:r>
              <a:rPr lang="en-US" sz="1600">
                <a:solidFill>
                  <a:srgbClr val="434343"/>
                </a:solidFill>
                <a:latin typeface="Times New Roman"/>
                <a:ea typeface="Times New Roman"/>
                <a:cs typeface="Times New Roman"/>
                <a:sym typeface="Times New Roman"/>
              </a:rPr>
              <a:t>Ensure Telehealth sessions are accurately documented</a:t>
            </a:r>
          </a:p>
          <a:p>
            <a:pPr>
              <a:lnSpc>
                <a:spcPct val="108000"/>
              </a:lnSpc>
              <a:spcBef>
                <a:spcPts val="0"/>
              </a:spcBef>
              <a:buClr>
                <a:srgbClr val="434343"/>
              </a:buClr>
              <a:buFont typeface="Times New Roman"/>
              <a:buChar char="🗸"/>
            </a:pPr>
            <a:endParaRPr lang="en-US" sz="1500" b="1">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endParaRPr lang="en-US" sz="1800" b="1">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a:solidFill>
                <a:srgbClr val="434343"/>
              </a:solidFill>
              <a:latin typeface="Times New Roman"/>
              <a:ea typeface="Times New Roman"/>
              <a:cs typeface="Times New Roman"/>
              <a:sym typeface="Times New Roman"/>
            </a:endParaRPr>
          </a:p>
        </p:txBody>
      </p:sp>
      <p:pic>
        <p:nvPicPr>
          <p:cNvPr id="5" name="Google Shape;162;p20">
            <a:extLst>
              <a:ext uri="{FF2B5EF4-FFF2-40B4-BE49-F238E27FC236}">
                <a16:creationId xmlns:a16="http://schemas.microsoft.com/office/drawing/2014/main" id="{DA05A426-9B42-4D5F-A58D-69458A7AC884}"/>
              </a:ext>
            </a:extLst>
          </p:cNvPr>
          <p:cNvPicPr preferRelativeResize="0"/>
          <p:nvPr/>
        </p:nvPicPr>
        <p:blipFill>
          <a:blip r:embed="rId3">
            <a:alphaModFix/>
          </a:blip>
          <a:stretch>
            <a:fillRect/>
          </a:stretch>
        </p:blipFill>
        <p:spPr>
          <a:xfrm>
            <a:off x="9215918" y="3881063"/>
            <a:ext cx="2139945" cy="2301866"/>
          </a:xfrm>
          <a:prstGeom prst="rect">
            <a:avLst/>
          </a:prstGeom>
          <a:noFill/>
          <a:ln>
            <a:noFill/>
          </a:ln>
        </p:spPr>
      </p:pic>
      <p:pic>
        <p:nvPicPr>
          <p:cNvPr id="8" name="Google Shape;184;p23">
            <a:extLst>
              <a:ext uri="{FF2B5EF4-FFF2-40B4-BE49-F238E27FC236}">
                <a16:creationId xmlns:a16="http://schemas.microsoft.com/office/drawing/2014/main" id="{8392488E-F877-409F-81C2-2DA6FAAF3504}"/>
              </a:ext>
            </a:extLst>
          </p:cNvPr>
          <p:cNvPicPr preferRelativeResize="0"/>
          <p:nvPr/>
        </p:nvPicPr>
        <p:blipFill>
          <a:blip r:embed="rId4">
            <a:alphaModFix/>
          </a:blip>
          <a:stretch>
            <a:fillRect/>
          </a:stretch>
        </p:blipFill>
        <p:spPr>
          <a:xfrm>
            <a:off x="9100417" y="1394742"/>
            <a:ext cx="2116425" cy="2116425"/>
          </a:xfrm>
          <a:prstGeom prst="rect">
            <a:avLst/>
          </a:prstGeom>
          <a:noFill/>
          <a:ln>
            <a:noFill/>
          </a:ln>
        </p:spPr>
      </p:pic>
    </p:spTree>
    <p:extLst>
      <p:ext uri="{BB962C8B-B14F-4D97-AF65-F5344CB8AC3E}">
        <p14:creationId xmlns:p14="http://schemas.microsoft.com/office/powerpoint/2010/main" val="91126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Medical Documentation: </a:t>
            </a:r>
            <a:r>
              <a:rPr lang="en-US" sz="2400" dirty="0">
                <a:solidFill>
                  <a:srgbClr val="0066A6"/>
                </a:solidFill>
                <a:latin typeface="Times New Roman"/>
                <a:ea typeface="Times New Roman"/>
                <a:cs typeface="Times New Roman"/>
                <a:sym typeface="Times New Roman"/>
              </a:rPr>
              <a:t>(Psychiatrist)</a:t>
            </a:r>
            <a:endParaRPr sz="2400" dirty="0">
              <a:solidFill>
                <a:srgbClr val="0066A6"/>
              </a:solidFill>
              <a:latin typeface="Times New Roman"/>
              <a:ea typeface="Times New Roman"/>
              <a:cs typeface="Times New Roman"/>
              <a:sym typeface="Times New Roman"/>
            </a:endParaRPr>
          </a:p>
        </p:txBody>
      </p:sp>
      <p:sp>
        <p:nvSpPr>
          <p:cNvPr id="153" name="Google Shape;153;p19"/>
          <p:cNvSpPr txBox="1">
            <a:spLocks noGrp="1"/>
          </p:cNvSpPr>
          <p:nvPr>
            <p:ph type="body" idx="1"/>
          </p:nvPr>
        </p:nvSpPr>
        <p:spPr>
          <a:xfrm>
            <a:off x="236524" y="983150"/>
            <a:ext cx="7890333" cy="6075300"/>
          </a:xfrm>
          <a:prstGeom prst="rect">
            <a:avLst/>
          </a:prstGeom>
          <a:noFill/>
          <a:ln>
            <a:noFill/>
          </a:ln>
        </p:spPr>
        <p:txBody>
          <a:bodyPr spcFirstLastPara="1" wrap="square" lIns="91425" tIns="45700" rIns="91425" bIns="45700" anchor="t" anchorCtr="0">
            <a:noAutofit/>
          </a:bodyPr>
          <a:lstStyle/>
          <a:p>
            <a:pPr>
              <a:lnSpc>
                <a:spcPct val="108000"/>
              </a:lnSpc>
              <a:spcBef>
                <a:spcPts val="0"/>
              </a:spcBef>
              <a:buClr>
                <a:srgbClr val="434343"/>
              </a:buClr>
              <a:buFont typeface="Times New Roman"/>
              <a:buChar char="🗸"/>
            </a:pPr>
            <a:r>
              <a:rPr lang="en-US" sz="1700" b="1" u="sng" dirty="0">
                <a:solidFill>
                  <a:srgbClr val="434343"/>
                </a:solidFill>
                <a:latin typeface="Times New Roman"/>
                <a:ea typeface="Times New Roman"/>
                <a:cs typeface="Times New Roman"/>
                <a:sym typeface="Times New Roman"/>
              </a:rPr>
              <a:t>Informed Consent for Psychotropic Medications: </a:t>
            </a:r>
            <a:endParaRPr sz="1700" b="1" u="sng" dirty="0">
              <a:solidFill>
                <a:srgbClr val="434343"/>
              </a:solidFill>
              <a:latin typeface="Times New Roman"/>
              <a:ea typeface="Times New Roman"/>
              <a:cs typeface="Times New Roman"/>
              <a:sym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dirty="0">
                <a:solidFill>
                  <a:srgbClr val="434343"/>
                </a:solidFill>
                <a:latin typeface="Times New Roman"/>
                <a:ea typeface="Times New Roman"/>
                <a:cs typeface="Times New Roman"/>
                <a:sym typeface="Times New Roman"/>
              </a:rPr>
              <a:t>Ensure patient has completed and signed informed consents for all psychotropic medications that are currently prescribed and taking. Located in the Psychiatry Forms Tab</a:t>
            </a:r>
            <a:endParaRPr lang="en-US" sz="1600" dirty="0">
              <a:solidFill>
                <a:srgbClr val="434343"/>
              </a:solidFill>
              <a:latin typeface="Times New Roman"/>
              <a:ea typeface="Times New Roman"/>
              <a:cs typeface="Times New Roman"/>
            </a:endParaRPr>
          </a:p>
          <a:p>
            <a:pPr marL="590550" lvl="1" indent="0" algn="l" rtl="0">
              <a:lnSpc>
                <a:spcPct val="108000"/>
              </a:lnSpc>
              <a:spcBef>
                <a:spcPts val="0"/>
              </a:spcBef>
              <a:spcAft>
                <a:spcPts val="0"/>
              </a:spcAft>
              <a:buClr>
                <a:srgbClr val="434343"/>
              </a:buClr>
              <a:buSzPts val="1500"/>
              <a:buNone/>
            </a:pPr>
            <a:endParaRPr lang="en-US" sz="1700" dirty="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700" b="1" u="sng" dirty="0">
                <a:solidFill>
                  <a:srgbClr val="434343"/>
                </a:solidFill>
                <a:latin typeface="Times New Roman"/>
                <a:ea typeface="Times New Roman"/>
                <a:cs typeface="Times New Roman"/>
                <a:sym typeface="Times New Roman"/>
              </a:rPr>
              <a:t>Initial Psychiatric Evaluation:</a:t>
            </a:r>
            <a:endParaRPr lang="en-US" sz="1700" b="1" u="sng" dirty="0">
              <a:solidFill>
                <a:srgbClr val="434343"/>
              </a:solidFill>
              <a:latin typeface="Times New Roman"/>
              <a:ea typeface="Times New Roman"/>
              <a:cs typeface="Times New Roman"/>
            </a:endParaRPr>
          </a:p>
          <a:p>
            <a:pPr marL="914400" lvl="1" indent="-323850" algn="l" rtl="0">
              <a:lnSpc>
                <a:spcPct val="108000"/>
              </a:lnSpc>
              <a:spcBef>
                <a:spcPts val="0"/>
              </a:spcBef>
              <a:spcAft>
                <a:spcPts val="0"/>
              </a:spcAft>
              <a:buClr>
                <a:srgbClr val="434343"/>
              </a:buClr>
              <a:buSzPts val="1500"/>
              <a:buFont typeface="Times New Roman"/>
              <a:buChar char="⋆"/>
            </a:pPr>
            <a:r>
              <a:rPr lang="en-US" sz="1600" dirty="0">
                <a:solidFill>
                  <a:srgbClr val="434343"/>
                </a:solidFill>
                <a:latin typeface="Times New Roman"/>
                <a:ea typeface="Times New Roman"/>
                <a:cs typeface="Times New Roman"/>
                <a:sym typeface="Times New Roman"/>
              </a:rPr>
              <a:t>Follow up as necessary! </a:t>
            </a:r>
            <a:endParaRPr lang="en-US" sz="1600" dirty="0">
              <a:solidFill>
                <a:srgbClr val="434343"/>
              </a:solidFill>
              <a:latin typeface="Times New Roman"/>
              <a:ea typeface="Times New Roman"/>
              <a:cs typeface="Times New Roman"/>
            </a:endParaRPr>
          </a:p>
          <a:p>
            <a:pPr marL="1371600" lvl="2" indent="-311150" algn="l" rtl="0">
              <a:lnSpc>
                <a:spcPct val="108000"/>
              </a:lnSpc>
              <a:spcBef>
                <a:spcPts val="0"/>
              </a:spcBef>
              <a:spcAft>
                <a:spcPts val="0"/>
              </a:spcAft>
              <a:buClr>
                <a:srgbClr val="434343"/>
              </a:buClr>
              <a:buSzPts val="1300"/>
              <a:buFont typeface="Times New Roman"/>
              <a:buChar char="•"/>
            </a:pPr>
            <a:r>
              <a:rPr lang="en-US" sz="1600" dirty="0">
                <a:solidFill>
                  <a:srgbClr val="434343"/>
                </a:solidFill>
                <a:latin typeface="Times New Roman"/>
                <a:ea typeface="Times New Roman"/>
                <a:cs typeface="Times New Roman"/>
                <a:sym typeface="Times New Roman"/>
              </a:rPr>
              <a:t>If patient reports suicidality, self-injurious behavior, etc., make sure documented clinical intervention or direction to staff is clearly documented (e.g., Increased observation)</a:t>
            </a:r>
            <a:endParaRPr lang="en-US" sz="1600" dirty="0">
              <a:solidFill>
                <a:srgbClr val="434343"/>
              </a:solidFill>
              <a:latin typeface="Times New Roman"/>
              <a:ea typeface="Times New Roman"/>
              <a:cs typeface="Times New Roman"/>
            </a:endParaRPr>
          </a:p>
          <a:p>
            <a:pPr marL="1060450" lvl="2" indent="0">
              <a:lnSpc>
                <a:spcPct val="108000"/>
              </a:lnSpc>
              <a:spcBef>
                <a:spcPts val="0"/>
              </a:spcBef>
              <a:buClr>
                <a:srgbClr val="434343"/>
              </a:buClr>
              <a:buSzPts val="1300"/>
              <a:buNone/>
            </a:pPr>
            <a:r>
              <a:rPr lang="en-US" sz="1600" dirty="0">
                <a:solidFill>
                  <a:srgbClr val="434343"/>
                </a:solidFill>
                <a:latin typeface="Times New Roman"/>
                <a:ea typeface="Times New Roman"/>
                <a:cs typeface="Times New Roman"/>
                <a:sym typeface="Times New Roman"/>
              </a:rPr>
              <a:t>*</a:t>
            </a:r>
            <a:r>
              <a:rPr lang="en-US" sz="1600" b="1" dirty="0">
                <a:solidFill>
                  <a:srgbClr val="434343"/>
                </a:solidFill>
                <a:latin typeface="Times New Roman"/>
                <a:ea typeface="Times New Roman"/>
                <a:cs typeface="Times New Roman"/>
                <a:sym typeface="Times New Roman"/>
              </a:rPr>
              <a:t>Any direction to staff should be documented via a Physician’s </a:t>
            </a:r>
            <a:r>
              <a:rPr lang="en-US" sz="1600" b="1" i="1" dirty="0">
                <a:solidFill>
                  <a:srgbClr val="434343"/>
                </a:solidFill>
                <a:latin typeface="Times New Roman"/>
                <a:ea typeface="Times New Roman"/>
                <a:cs typeface="Times New Roman"/>
                <a:sym typeface="Times New Roman"/>
              </a:rPr>
              <a:t>Action Order </a:t>
            </a:r>
          </a:p>
          <a:p>
            <a:pPr marL="1060450" lvl="2" indent="0">
              <a:lnSpc>
                <a:spcPct val="108000"/>
              </a:lnSpc>
              <a:spcBef>
                <a:spcPts val="0"/>
              </a:spcBef>
              <a:buClr>
                <a:srgbClr val="434343"/>
              </a:buClr>
              <a:buSzPts val="1300"/>
              <a:buNone/>
            </a:pPr>
            <a:endParaRPr lang="en-US" sz="1600" dirty="0">
              <a:solidFill>
                <a:srgbClr val="434343"/>
              </a:solidFill>
              <a:latin typeface="Times New Roman"/>
              <a:ea typeface="Times New Roman"/>
              <a:cs typeface="Times New Roman"/>
            </a:endParaRPr>
          </a:p>
          <a:p>
            <a:pPr marL="431800" indent="-285750">
              <a:lnSpc>
                <a:spcPct val="108000"/>
              </a:lnSpc>
              <a:spcBef>
                <a:spcPts val="0"/>
              </a:spcBef>
              <a:buClr>
                <a:srgbClr val="434343"/>
              </a:buClr>
              <a:buSzPts val="1300"/>
              <a:buFont typeface="Wingdings" panose="05000000000000000000" pitchFamily="2" charset="2"/>
              <a:buChar char="ü"/>
            </a:pPr>
            <a:r>
              <a:rPr lang="en-US" sz="1700" b="1" u="sng" dirty="0">
                <a:solidFill>
                  <a:srgbClr val="434343"/>
                </a:solidFill>
                <a:latin typeface="Times New Roman"/>
                <a:ea typeface="Times New Roman"/>
                <a:cs typeface="Times New Roman"/>
                <a:sym typeface="Times New Roman"/>
              </a:rPr>
              <a:t>Psychiatric Progress Notes:</a:t>
            </a:r>
            <a:endParaRPr lang="en-US" sz="1700" b="1" u="sng" dirty="0">
              <a:solidFill>
                <a:srgbClr val="434343"/>
              </a:solidFill>
              <a:latin typeface="Times New Roman"/>
              <a:ea typeface="Times New Roman"/>
              <a:cs typeface="Times New Roman"/>
            </a:endParaRPr>
          </a:p>
          <a:p>
            <a:pPr lvl="1" indent="-323850">
              <a:lnSpc>
                <a:spcPct val="108000"/>
              </a:lnSpc>
              <a:spcBef>
                <a:spcPts val="0"/>
              </a:spcBef>
              <a:buClr>
                <a:srgbClr val="434343"/>
              </a:buClr>
              <a:buSzPts val="1500"/>
              <a:buFont typeface="Times New Roman"/>
              <a:buChar char="⋆"/>
            </a:pPr>
            <a:r>
              <a:rPr lang="en-US" sz="1600" dirty="0">
                <a:solidFill>
                  <a:srgbClr val="434343"/>
                </a:solidFill>
                <a:latin typeface="Times New Roman"/>
                <a:cs typeface="Times New Roman"/>
                <a:sym typeface="Times New Roman"/>
              </a:rPr>
              <a:t>Ensure session dates and times do not overlap with other services (e.g., Group sessions, clinical sessions)</a:t>
            </a:r>
            <a:endParaRPr lang="en-US" sz="1600" dirty="0">
              <a:solidFill>
                <a:srgbClr val="434343"/>
              </a:solidFill>
              <a:latin typeface="Times New Roman"/>
              <a:cs typeface="Times New Roman"/>
            </a:endParaRPr>
          </a:p>
          <a:p>
            <a:pPr lvl="1" indent="-323850">
              <a:lnSpc>
                <a:spcPct val="108000"/>
              </a:lnSpc>
              <a:spcBef>
                <a:spcPts val="0"/>
              </a:spcBef>
              <a:buClr>
                <a:srgbClr val="434343"/>
              </a:buClr>
              <a:buSzPts val="1500"/>
              <a:buFont typeface="Times New Roman"/>
              <a:buChar char="⋆"/>
            </a:pPr>
            <a:r>
              <a:rPr lang="en-US" sz="1600" dirty="0">
                <a:solidFill>
                  <a:srgbClr val="434343"/>
                </a:solidFill>
                <a:latin typeface="Times New Roman"/>
                <a:cs typeface="Times New Roman"/>
                <a:sym typeface="Times New Roman"/>
              </a:rPr>
              <a:t>Ensure Telehealth sessions are accurately documented</a:t>
            </a:r>
            <a:endParaRPr lang="en-US" sz="1600" dirty="0">
              <a:solidFill>
                <a:srgbClr val="434343"/>
              </a:solidFill>
              <a:latin typeface="Times New Roman"/>
              <a:cs typeface="Times New Roman"/>
            </a:endParaRPr>
          </a:p>
          <a:p>
            <a:pPr marL="571500" lvl="1" indent="0">
              <a:lnSpc>
                <a:spcPct val="108000"/>
              </a:lnSpc>
              <a:spcBef>
                <a:spcPts val="0"/>
              </a:spcBef>
              <a:buClr>
                <a:srgbClr val="434343"/>
              </a:buClr>
              <a:buNone/>
            </a:pPr>
            <a:endParaRPr lang="en-US" sz="1700" dirty="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r>
              <a:rPr lang="en-US" sz="1700" b="1" u="sng" dirty="0">
                <a:solidFill>
                  <a:srgbClr val="434343"/>
                </a:solidFill>
                <a:latin typeface="Times New Roman"/>
                <a:ea typeface="Times New Roman"/>
                <a:cs typeface="Times New Roman"/>
                <a:sym typeface="Times New Roman"/>
              </a:rPr>
              <a:t>Contact Note (Family/Support): </a:t>
            </a:r>
            <a:endParaRPr lang="en-US" sz="1700" b="1" u="sng" dirty="0">
              <a:solidFill>
                <a:srgbClr val="434343"/>
              </a:solidFill>
              <a:latin typeface="Times New Roman"/>
              <a:ea typeface="Times New Roman"/>
              <a:cs typeface="Times New Roman"/>
            </a:endParaRPr>
          </a:p>
          <a:p>
            <a:pPr lvl="1" indent="-323850">
              <a:lnSpc>
                <a:spcPct val="108000"/>
              </a:lnSpc>
              <a:spcBef>
                <a:spcPts val="0"/>
              </a:spcBef>
              <a:buClr>
                <a:srgbClr val="434343"/>
              </a:buClr>
              <a:buSzPts val="1500"/>
              <a:buFont typeface="Times New Roman"/>
              <a:buChar char="⋆"/>
            </a:pPr>
            <a:r>
              <a:rPr lang="en-US" sz="1600" dirty="0">
                <a:solidFill>
                  <a:srgbClr val="434343"/>
                </a:solidFill>
                <a:latin typeface="Times New Roman"/>
                <a:cs typeface="Times New Roman"/>
                <a:sym typeface="Times New Roman"/>
              </a:rPr>
              <a:t>Utilize this note to document interactions with patient outside of session, changes in medication dosages and/or any form of contact with patient and/or family/support system</a:t>
            </a:r>
            <a:endParaRPr lang="en-US" sz="1600" dirty="0">
              <a:solidFill>
                <a:srgbClr val="434343"/>
              </a:solidFill>
              <a:latin typeface="Times New Roman"/>
              <a:cs typeface="Times New Roman"/>
            </a:endParaRPr>
          </a:p>
          <a:p>
            <a:pPr>
              <a:lnSpc>
                <a:spcPct val="108000"/>
              </a:lnSpc>
              <a:spcBef>
                <a:spcPts val="0"/>
              </a:spcBef>
              <a:buClr>
                <a:srgbClr val="434343"/>
              </a:buClr>
              <a:buFont typeface="Times New Roman"/>
              <a:buChar char="🗸"/>
            </a:pPr>
            <a:endParaRPr lang="en-US" sz="1500" b="1" dirty="0">
              <a:solidFill>
                <a:srgbClr val="434343"/>
              </a:solidFill>
              <a:latin typeface="Times New Roman"/>
              <a:ea typeface="Times New Roman"/>
              <a:cs typeface="Times New Roman"/>
              <a:sym typeface="Times New Roman"/>
            </a:endParaRPr>
          </a:p>
          <a:p>
            <a:pPr>
              <a:lnSpc>
                <a:spcPct val="108000"/>
              </a:lnSpc>
              <a:spcBef>
                <a:spcPts val="0"/>
              </a:spcBef>
              <a:buClr>
                <a:srgbClr val="434343"/>
              </a:buClr>
              <a:buFont typeface="Times New Roman"/>
              <a:buChar char="🗸"/>
            </a:pPr>
            <a:endParaRPr lang="en-US" sz="1800" b="1" dirty="0">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1500" dirty="0">
              <a:solidFill>
                <a:srgbClr val="434343"/>
              </a:solidFill>
              <a:latin typeface="Times New Roman"/>
              <a:ea typeface="Times New Roman"/>
              <a:cs typeface="Times New Roman"/>
              <a:sym typeface="Times New Roman"/>
            </a:endParaRPr>
          </a:p>
        </p:txBody>
      </p:sp>
      <p:pic>
        <p:nvPicPr>
          <p:cNvPr id="1026" name="Picture 2" descr="Mental health">
            <a:extLst>
              <a:ext uri="{FF2B5EF4-FFF2-40B4-BE49-F238E27FC236}">
                <a16:creationId xmlns:a16="http://schemas.microsoft.com/office/drawing/2014/main" id="{86AAEF40-65BA-42D2-AC50-9A701E78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122" y="2229492"/>
            <a:ext cx="2723508" cy="272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2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122053" y="1069416"/>
            <a:ext cx="8405497"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800" b="1" u="sng" dirty="0">
                <a:solidFill>
                  <a:srgbClr val="434343"/>
                </a:solidFill>
                <a:latin typeface="Times New Roman"/>
                <a:ea typeface="Times New Roman"/>
                <a:cs typeface="Times New Roman"/>
                <a:sym typeface="Times New Roman"/>
              </a:rPr>
              <a:t>Patient Biopsychosocial </a:t>
            </a:r>
          </a:p>
          <a:p>
            <a:pPr lvl="1" indent="-323850">
              <a:lnSpc>
                <a:spcPct val="108000"/>
              </a:lnSpc>
              <a:spcBef>
                <a:spcPts val="0"/>
              </a:spcBef>
              <a:buClr>
                <a:srgbClr val="434343"/>
              </a:buClr>
              <a:buSzPts val="1500"/>
              <a:buFont typeface="Times New Roman"/>
              <a:buChar char="⋆"/>
            </a:pPr>
            <a:r>
              <a:rPr lang="en-US" sz="1600" dirty="0">
                <a:solidFill>
                  <a:srgbClr val="434343"/>
                </a:solidFill>
                <a:latin typeface="Times New Roman"/>
                <a:cs typeface="Times New Roman"/>
                <a:sym typeface="Times New Roman"/>
              </a:rPr>
              <a:t>Located in the Clinical Assessments Tab of the EMR, includes extensive ED Assessment, Family history, Pain Assessment, Patient Goals, Initial Treatment Plan, Diagnostic Summary</a:t>
            </a:r>
          </a:p>
          <a:p>
            <a:pPr indent="-352425">
              <a:lnSpc>
                <a:spcPct val="108000"/>
              </a:lnSpc>
              <a:spcBef>
                <a:spcPts val="0"/>
              </a:spcBef>
              <a:buClr>
                <a:srgbClr val="434343"/>
              </a:buClr>
              <a:buSzPts val="1950"/>
              <a:buFont typeface="Times New Roman"/>
              <a:buChar char="🗸"/>
            </a:pPr>
            <a:r>
              <a:rPr lang="en-US" sz="1800" b="1" u="sng" dirty="0">
                <a:solidFill>
                  <a:srgbClr val="434343"/>
                </a:solidFill>
                <a:latin typeface="Times New Roman"/>
                <a:ea typeface="Times New Roman"/>
                <a:cs typeface="Times New Roman"/>
                <a:sym typeface="Times New Roman"/>
              </a:rPr>
              <a:t>Suicide Assessment</a:t>
            </a:r>
            <a:r>
              <a:rPr lang="en-US" sz="1800" dirty="0">
                <a:solidFill>
                  <a:srgbClr val="434343"/>
                </a:solidFill>
                <a:latin typeface="Times New Roman"/>
                <a:ea typeface="Times New Roman"/>
                <a:cs typeface="Times New Roman"/>
                <a:sym typeface="Times New Roman"/>
              </a:rPr>
              <a:t>:</a:t>
            </a:r>
          </a:p>
          <a:p>
            <a:pPr lvl="1" indent="-323850">
              <a:lnSpc>
                <a:spcPct val="108000"/>
              </a:lnSpc>
              <a:spcBef>
                <a:spcPts val="0"/>
              </a:spcBef>
              <a:buClr>
                <a:srgbClr val="434343"/>
              </a:buClr>
              <a:buSzPts val="1500"/>
              <a:buFont typeface="Times New Roman"/>
              <a:buChar char="⋆"/>
            </a:pPr>
            <a:r>
              <a:rPr lang="en-US" sz="1600" dirty="0">
                <a:solidFill>
                  <a:srgbClr val="434343"/>
                </a:solidFill>
                <a:latin typeface="Times New Roman"/>
                <a:cs typeface="Times New Roman"/>
                <a:sym typeface="Times New Roman"/>
              </a:rPr>
              <a:t>Along with patient’s Safety Plan are both located in the Clinical Assessments Tab of the EMR. Suicide Assessment will identify patient as Low, Moderate, or High Risk for Suicide</a:t>
            </a:r>
          </a:p>
          <a:p>
            <a:pPr indent="-352425">
              <a:lnSpc>
                <a:spcPct val="108000"/>
              </a:lnSpc>
              <a:spcBef>
                <a:spcPts val="0"/>
              </a:spcBef>
              <a:buClr>
                <a:srgbClr val="434343"/>
              </a:buClr>
              <a:buSzPts val="1950"/>
              <a:buFont typeface="Times New Roman"/>
              <a:buChar char="🗸"/>
            </a:pPr>
            <a:r>
              <a:rPr lang="en-US" sz="1800" b="1" u="sng" dirty="0">
                <a:solidFill>
                  <a:srgbClr val="434343"/>
                </a:solidFill>
                <a:latin typeface="Times New Roman"/>
                <a:ea typeface="Times New Roman"/>
                <a:cs typeface="Times New Roman"/>
                <a:sym typeface="Times New Roman"/>
              </a:rPr>
              <a:t>Nurse Assessment</a:t>
            </a:r>
            <a:r>
              <a:rPr lang="en-US" sz="1800" dirty="0">
                <a:solidFill>
                  <a:srgbClr val="434343"/>
                </a:solidFill>
                <a:latin typeface="Times New Roman"/>
                <a:ea typeface="Times New Roman"/>
                <a:cs typeface="Times New Roman"/>
                <a:sym typeface="Times New Roman"/>
              </a:rPr>
              <a:t>:</a:t>
            </a:r>
          </a:p>
          <a:p>
            <a:pPr lvl="1" indent="-323850">
              <a:lnSpc>
                <a:spcPct val="108000"/>
              </a:lnSpc>
              <a:spcBef>
                <a:spcPts val="0"/>
              </a:spcBef>
              <a:buClr>
                <a:srgbClr val="434343"/>
              </a:buClr>
              <a:buSzPts val="1500"/>
              <a:buFont typeface="Times New Roman"/>
              <a:buChar char="⋆"/>
            </a:pPr>
            <a:r>
              <a:rPr lang="en-US" sz="1600" dirty="0">
                <a:solidFill>
                  <a:srgbClr val="434343"/>
                </a:solidFill>
                <a:latin typeface="Times New Roman"/>
                <a:cs typeface="Times New Roman"/>
                <a:sym typeface="Times New Roman"/>
              </a:rPr>
              <a:t>Located in the Medical Tab, this includes a Fall Risk Assessment </a:t>
            </a:r>
          </a:p>
          <a:p>
            <a:pPr lvl="1" indent="-323850">
              <a:lnSpc>
                <a:spcPct val="108000"/>
              </a:lnSpc>
              <a:spcBef>
                <a:spcPts val="0"/>
              </a:spcBef>
              <a:buClr>
                <a:srgbClr val="434343"/>
              </a:buClr>
              <a:buSzPts val="1500"/>
              <a:buFont typeface="Times New Roman"/>
              <a:buChar char="⋆"/>
            </a:pPr>
            <a:r>
              <a:rPr lang="en-US" sz="1700" dirty="0">
                <a:solidFill>
                  <a:srgbClr val="434343"/>
                </a:solidFill>
                <a:latin typeface="Times New Roman"/>
                <a:cs typeface="Times New Roman"/>
                <a:sym typeface="Times New Roman"/>
              </a:rPr>
              <a:t>Fall Risk Assessment Guide: Score of 25-50 = Low Risk, </a:t>
            </a:r>
            <a:r>
              <a:rPr lang="en-US" sz="1700" dirty="0">
                <a:solidFill>
                  <a:srgbClr val="434343"/>
                </a:solidFill>
                <a:latin typeface="Times New Roman"/>
                <a:ea typeface="Times New Roman"/>
                <a:cs typeface="Times New Roman"/>
                <a:sym typeface="Times New Roman"/>
              </a:rPr>
              <a:t>Score 50+ = High </a:t>
            </a:r>
          </a:p>
          <a:p>
            <a:pPr indent="-352425">
              <a:lnSpc>
                <a:spcPct val="108000"/>
              </a:lnSpc>
              <a:spcBef>
                <a:spcPts val="0"/>
              </a:spcBef>
              <a:buClr>
                <a:srgbClr val="434343"/>
              </a:buClr>
              <a:buSzPts val="1950"/>
              <a:buFont typeface="Times New Roman"/>
              <a:buChar char="🗸"/>
            </a:pPr>
            <a:r>
              <a:rPr lang="en-US" sz="1800" b="1" u="sng" dirty="0">
                <a:solidFill>
                  <a:srgbClr val="434343"/>
                </a:solidFill>
                <a:latin typeface="Times New Roman"/>
                <a:ea typeface="Times New Roman"/>
                <a:cs typeface="Times New Roman"/>
                <a:sym typeface="Times New Roman"/>
              </a:rPr>
              <a:t>Dietary Assessment:</a:t>
            </a:r>
          </a:p>
          <a:p>
            <a:pPr lvl="1" indent="-323850">
              <a:lnSpc>
                <a:spcPct val="108000"/>
              </a:lnSpc>
              <a:spcBef>
                <a:spcPts val="0"/>
              </a:spcBef>
              <a:buClr>
                <a:srgbClr val="434343"/>
              </a:buClr>
              <a:buSzPts val="1500"/>
              <a:buFont typeface="Times New Roman"/>
              <a:buChar char="⋆"/>
            </a:pPr>
            <a:r>
              <a:rPr lang="en-US" sz="1700" dirty="0">
                <a:solidFill>
                  <a:srgbClr val="434343"/>
                </a:solidFill>
                <a:latin typeface="Times New Roman"/>
                <a:cs typeface="Times New Roman"/>
                <a:sym typeface="Times New Roman"/>
              </a:rPr>
              <a:t>Located in the Dietary Tab, includes Food &amp; Weight history, Current Dietary Intake</a:t>
            </a:r>
          </a:p>
          <a:p>
            <a:pPr lvl="1" indent="-323850">
              <a:lnSpc>
                <a:spcPct val="108000"/>
              </a:lnSpc>
              <a:spcBef>
                <a:spcPts val="0"/>
              </a:spcBef>
              <a:buClr>
                <a:srgbClr val="434343"/>
              </a:buClr>
              <a:buSzPts val="1500"/>
              <a:buFont typeface="Times New Roman"/>
              <a:buChar char="⋆"/>
            </a:pPr>
            <a:r>
              <a:rPr lang="en-US" sz="1700" dirty="0">
                <a:solidFill>
                  <a:srgbClr val="434343"/>
                </a:solidFill>
                <a:latin typeface="Times New Roman"/>
                <a:cs typeface="Times New Roman"/>
                <a:sym typeface="Times New Roman"/>
              </a:rPr>
              <a:t>Dietary Goals and Diagnosis, and Meal Plan Recommendations</a:t>
            </a:r>
          </a:p>
          <a:p>
            <a:pPr marL="561975" lvl="1" indent="0">
              <a:lnSpc>
                <a:spcPct val="108000"/>
              </a:lnSpc>
              <a:spcBef>
                <a:spcPts val="0"/>
              </a:spcBef>
              <a:buClr>
                <a:srgbClr val="434343"/>
              </a:buClr>
              <a:buSzPts val="1950"/>
              <a:buNone/>
            </a:pPr>
            <a:r>
              <a:rPr lang="en-US" sz="1700" dirty="0">
                <a:solidFill>
                  <a:srgbClr val="434343"/>
                </a:solidFill>
                <a:latin typeface="Times New Roman"/>
                <a:ea typeface="Times New Roman"/>
                <a:cs typeface="Times New Roman"/>
                <a:sym typeface="Times New Roman"/>
              </a:rPr>
              <a:t>*Reminder: CA ED RTC Physicians must sign patient’s Meal Plans*</a:t>
            </a:r>
          </a:p>
          <a:p>
            <a:pPr indent="-352425">
              <a:lnSpc>
                <a:spcPct val="108000"/>
              </a:lnSpc>
              <a:spcBef>
                <a:spcPts val="0"/>
              </a:spcBef>
              <a:buClr>
                <a:srgbClr val="434343"/>
              </a:buClr>
              <a:buSzPts val="1950"/>
              <a:buFont typeface="Times New Roman"/>
              <a:buChar char="🗸"/>
            </a:pPr>
            <a:r>
              <a:rPr lang="en-US" sz="1800" b="1" u="sng" dirty="0">
                <a:solidFill>
                  <a:srgbClr val="434343"/>
                </a:solidFill>
                <a:latin typeface="Times New Roman"/>
                <a:ea typeface="Times New Roman"/>
                <a:cs typeface="Times New Roman"/>
                <a:sym typeface="Times New Roman"/>
              </a:rPr>
              <a:t>Diagnosis/es and Treatment Plans:</a:t>
            </a:r>
          </a:p>
          <a:p>
            <a:pPr lvl="1" indent="-323850">
              <a:lnSpc>
                <a:spcPct val="108000"/>
              </a:lnSpc>
              <a:spcBef>
                <a:spcPts val="0"/>
              </a:spcBef>
              <a:buClr>
                <a:srgbClr val="434343"/>
              </a:buClr>
              <a:buSzPts val="1500"/>
              <a:buFont typeface="Times New Roman"/>
              <a:buChar char="⋆"/>
            </a:pPr>
            <a:r>
              <a:rPr lang="en-US" sz="1700" dirty="0">
                <a:solidFill>
                  <a:srgbClr val="434343"/>
                </a:solidFill>
                <a:latin typeface="Times New Roman"/>
                <a:cs typeface="Times New Roman"/>
                <a:sym typeface="Times New Roman"/>
              </a:rPr>
              <a:t>Diagnosis/es identified at the top of the chart, and Treatment Plans found in the Treatment Plan tab, ensure you and the clinician are on the same page and/or if consultation is needed!</a:t>
            </a:r>
          </a:p>
          <a:p>
            <a:pPr marL="561975" lvl="1" indent="0">
              <a:lnSpc>
                <a:spcPct val="108000"/>
              </a:lnSpc>
              <a:spcBef>
                <a:spcPts val="0"/>
              </a:spcBef>
              <a:buClr>
                <a:srgbClr val="434343"/>
              </a:buClr>
              <a:buSzPts val="1950"/>
              <a:buNone/>
            </a:pPr>
            <a:endParaRPr lang="en-US" sz="1800" dirty="0">
              <a:solidFill>
                <a:srgbClr val="434343"/>
              </a:solidFill>
              <a:latin typeface="Times New Roman"/>
              <a:ea typeface="Times New Roman"/>
              <a:cs typeface="Times New Roman"/>
              <a:sym typeface="Times New Roman"/>
            </a:endParaRPr>
          </a:p>
          <a:p>
            <a:pPr marL="561975" lvl="1" indent="0">
              <a:lnSpc>
                <a:spcPct val="108000"/>
              </a:lnSpc>
              <a:spcBef>
                <a:spcPts val="0"/>
              </a:spcBef>
              <a:buClr>
                <a:srgbClr val="434343"/>
              </a:buClr>
              <a:buSzPts val="1950"/>
              <a:buNone/>
            </a:pPr>
            <a:endParaRPr lang="en-US" sz="1800" dirty="0">
              <a:solidFill>
                <a:srgbClr val="434343"/>
              </a:solidFill>
              <a:latin typeface="Times New Roman"/>
              <a:ea typeface="Times New Roman"/>
              <a:cs typeface="Times New Roman"/>
              <a:sym typeface="Times New Roman"/>
            </a:endParaRPr>
          </a:p>
          <a:p>
            <a:pPr marL="561975" lvl="1" indent="0">
              <a:lnSpc>
                <a:spcPct val="108000"/>
              </a:lnSpc>
              <a:spcBef>
                <a:spcPts val="0"/>
              </a:spcBef>
              <a:buClr>
                <a:srgbClr val="434343"/>
              </a:buClr>
              <a:buSzPts val="1950"/>
              <a:buNone/>
            </a:pPr>
            <a:endParaRPr lang="en-US" sz="1800" dirty="0">
              <a:solidFill>
                <a:srgbClr val="434343"/>
              </a:solidFill>
              <a:latin typeface="Times New Roman"/>
              <a:ea typeface="Times New Roman"/>
              <a:cs typeface="Times New Roman"/>
              <a:sym typeface="Times New Roman"/>
            </a:endParaRPr>
          </a:p>
          <a:p>
            <a:pPr indent="-352425">
              <a:lnSpc>
                <a:spcPct val="108000"/>
              </a:lnSpc>
              <a:spcBef>
                <a:spcPts val="0"/>
              </a:spcBef>
              <a:buClr>
                <a:srgbClr val="434343"/>
              </a:buClr>
              <a:buSzPts val="1950"/>
              <a:buFont typeface="Times New Roman"/>
              <a:buChar char="🗸"/>
            </a:pPr>
            <a:endParaRPr lang="en-US" sz="1950" dirty="0">
              <a:solidFill>
                <a:srgbClr val="434343"/>
              </a:solidFill>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endParaRPr lang="en-US" sz="1950" dirty="0">
              <a:solidFill>
                <a:srgbClr val="434343"/>
              </a:solidFill>
              <a:latin typeface="Times New Roman"/>
              <a:ea typeface="Times New Roman"/>
              <a:cs typeface="Times New Roman"/>
              <a:sym typeface="Times New Roman"/>
            </a:endParaRPr>
          </a:p>
        </p:txBody>
      </p:sp>
      <p:sp>
        <p:nvSpPr>
          <p:cNvPr id="160" name="Google Shape;160;p20"/>
          <p:cNvSpPr txBox="1">
            <a:spLocks noGrp="1"/>
          </p:cNvSpPr>
          <p:nvPr>
            <p:ph type="title"/>
          </p:nvPr>
        </p:nvSpPr>
        <p:spPr>
          <a:xfrm>
            <a:off x="276166" y="340770"/>
            <a:ext cx="10515600" cy="534000"/>
          </a:xfrm>
          <a:prstGeom prst="rect">
            <a:avLst/>
          </a:prstGeom>
          <a:noFill/>
          <a:ln>
            <a:noFill/>
          </a:ln>
        </p:spPr>
        <p:txBody>
          <a:bodyPr spcFirstLastPara="1" wrap="square" lIns="91425" tIns="45700" rIns="91425" bIns="45700" anchor="t" anchorCtr="0">
            <a:noAutofit/>
          </a:bodyPr>
          <a:lstStyle/>
          <a:p>
            <a:r>
              <a:rPr lang="en-US" sz="2800" b="1" dirty="0">
                <a:solidFill>
                  <a:srgbClr val="0066A6"/>
                </a:solidFill>
                <a:latin typeface="Times New Roman"/>
                <a:ea typeface="Times New Roman"/>
                <a:cs typeface="Times New Roman"/>
                <a:sym typeface="Times New Roman"/>
              </a:rPr>
              <a:t>Clinical Documentation To Review </a:t>
            </a:r>
            <a:r>
              <a:rPr lang="en-US" sz="2400" dirty="0">
                <a:solidFill>
                  <a:srgbClr val="0066A6"/>
                </a:solidFill>
                <a:latin typeface="Times New Roman"/>
                <a:ea typeface="Times New Roman"/>
                <a:cs typeface="Times New Roman"/>
                <a:sym typeface="Times New Roman"/>
              </a:rPr>
              <a:t>(For MDs)</a:t>
            </a:r>
            <a:endParaRPr lang="en-US" sz="2400" dirty="0">
              <a:solidFill>
                <a:srgbClr val="0066A6"/>
              </a:solidFill>
              <a:latin typeface="Times New Roman"/>
              <a:ea typeface="Times New Roman"/>
              <a:cs typeface="Times New Roman"/>
            </a:endParaRPr>
          </a:p>
        </p:txBody>
      </p:sp>
      <p:pic>
        <p:nvPicPr>
          <p:cNvPr id="10" name="Google Shape;154;p19">
            <a:extLst>
              <a:ext uri="{FF2B5EF4-FFF2-40B4-BE49-F238E27FC236}">
                <a16:creationId xmlns:a16="http://schemas.microsoft.com/office/drawing/2014/main" id="{3C4B6A9E-63A7-48AD-A0AF-7E0346DAA3CC}"/>
              </a:ext>
            </a:extLst>
          </p:cNvPr>
          <p:cNvPicPr preferRelativeResize="0"/>
          <p:nvPr/>
        </p:nvPicPr>
        <p:blipFill>
          <a:blip r:embed="rId3">
            <a:alphaModFix/>
          </a:blip>
          <a:stretch>
            <a:fillRect/>
          </a:stretch>
        </p:blipFill>
        <p:spPr>
          <a:xfrm>
            <a:off x="9123451" y="2301412"/>
            <a:ext cx="2856215" cy="3071972"/>
          </a:xfrm>
          <a:prstGeom prst="rect">
            <a:avLst/>
          </a:prstGeom>
          <a:noFill/>
          <a:ln>
            <a:noFill/>
          </a:ln>
        </p:spPr>
      </p:pic>
    </p:spTree>
    <p:extLst>
      <p:ext uri="{BB962C8B-B14F-4D97-AF65-F5344CB8AC3E}">
        <p14:creationId xmlns:p14="http://schemas.microsoft.com/office/powerpoint/2010/main" val="3487274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Physician’s Orders</a:t>
            </a:r>
            <a:endParaRPr sz="2800" b="1" dirty="0">
              <a:solidFill>
                <a:srgbClr val="0066A6"/>
              </a:solidFill>
              <a:latin typeface="Times New Roman"/>
              <a:ea typeface="Times New Roman"/>
              <a:cs typeface="Times New Roman"/>
              <a:sym typeface="Times New Roman"/>
            </a:endParaRPr>
          </a:p>
        </p:txBody>
      </p:sp>
      <p:sp>
        <p:nvSpPr>
          <p:cNvPr id="168" name="Google Shape;168;p21"/>
          <p:cNvSpPr txBox="1">
            <a:spLocks noGrp="1"/>
          </p:cNvSpPr>
          <p:nvPr>
            <p:ph type="body" idx="1"/>
          </p:nvPr>
        </p:nvSpPr>
        <p:spPr>
          <a:xfrm>
            <a:off x="149158" y="1052578"/>
            <a:ext cx="11063433" cy="542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1000" dirty="0">
              <a:solidFill>
                <a:srgbClr val="434343"/>
              </a:solidFill>
              <a:latin typeface="Times New Roman"/>
              <a:ea typeface="Times New Roman"/>
              <a:cs typeface="Times New Roman"/>
              <a:sym typeface="Times New Roman"/>
            </a:endParaRPr>
          </a:p>
          <a:p>
            <a:pPr marR="12700" indent="-368300">
              <a:lnSpc>
                <a:spcPct val="115000"/>
              </a:lnSpc>
              <a:spcBef>
                <a:spcPts val="0"/>
              </a:spcBef>
              <a:buClr>
                <a:srgbClr val="434343"/>
              </a:buClr>
              <a:buSzPts val="2200"/>
              <a:buFont typeface="Times New Roman"/>
              <a:buChar char="🗸"/>
            </a:pPr>
            <a:r>
              <a:rPr lang="en-US" sz="2200" b="1" dirty="0">
                <a:solidFill>
                  <a:srgbClr val="434343"/>
                </a:solidFill>
                <a:latin typeface="Times New Roman"/>
                <a:ea typeface="Times New Roman"/>
                <a:cs typeface="Times New Roman"/>
                <a:sym typeface="Times New Roman"/>
              </a:rPr>
              <a:t>Labs and tests </a:t>
            </a:r>
            <a:r>
              <a:rPr lang="en-US" sz="2200" dirty="0">
                <a:solidFill>
                  <a:srgbClr val="434343"/>
                </a:solidFill>
                <a:latin typeface="Times New Roman"/>
                <a:ea typeface="Times New Roman"/>
                <a:cs typeface="Times New Roman"/>
                <a:sym typeface="Times New Roman"/>
              </a:rPr>
              <a:t>must be ordered within 72 hours of patient’s admission date</a:t>
            </a:r>
          </a:p>
          <a:p>
            <a:pPr marL="88900" marR="12700" indent="0">
              <a:lnSpc>
                <a:spcPct val="115000"/>
              </a:lnSpc>
              <a:spcBef>
                <a:spcPts val="0"/>
              </a:spcBef>
              <a:buClr>
                <a:srgbClr val="434343"/>
              </a:buClr>
              <a:buSzPts val="2200"/>
              <a:buNone/>
            </a:pPr>
            <a:endParaRPr lang="en-US" sz="2200" dirty="0">
              <a:solidFill>
                <a:srgbClr val="434343"/>
              </a:solidFill>
              <a:highlight>
                <a:schemeClr val="lt1"/>
              </a:highlight>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b="1" i="1" dirty="0">
                <a:solidFill>
                  <a:srgbClr val="434343"/>
                </a:solidFill>
                <a:latin typeface="Times New Roman"/>
                <a:ea typeface="Times New Roman"/>
                <a:cs typeface="Times New Roman"/>
                <a:sym typeface="Times New Roman"/>
              </a:rPr>
              <a:t>Action Orders </a:t>
            </a:r>
            <a:r>
              <a:rPr lang="en-US" sz="2200" dirty="0">
                <a:solidFill>
                  <a:srgbClr val="434343"/>
                </a:solidFill>
                <a:latin typeface="Times New Roman"/>
                <a:ea typeface="Times New Roman"/>
                <a:cs typeface="Times New Roman"/>
                <a:sym typeface="Times New Roman"/>
              </a:rPr>
              <a:t>must have matching results (e.g., Labs, vitals, safety observations, etc.) If there is a physician’s order, please make sure there is documentation to back it up!</a:t>
            </a:r>
          </a:p>
          <a:p>
            <a:pPr marL="457200" marR="12700" lvl="0" indent="-368300" algn="l" rtl="0">
              <a:lnSpc>
                <a:spcPct val="115000"/>
              </a:lnSpc>
              <a:spcBef>
                <a:spcPts val="0"/>
              </a:spcBef>
              <a:spcAft>
                <a:spcPts val="0"/>
              </a:spcAft>
              <a:buClr>
                <a:srgbClr val="434343"/>
              </a:buClr>
              <a:buSzPts val="2200"/>
              <a:buFont typeface="Times New Roman"/>
              <a:buChar char="🗸"/>
            </a:pPr>
            <a:endParaRPr sz="2200" dirty="0">
              <a:solidFill>
                <a:srgbClr val="434343"/>
              </a:solidFill>
              <a:latin typeface="Times New Roman"/>
              <a:ea typeface="Times New Roman"/>
              <a:cs typeface="Times New Roman"/>
              <a:sym typeface="Times New Roman"/>
            </a:endParaRPr>
          </a:p>
          <a:p>
            <a:pPr marL="457200" marR="12700" lvl="0" indent="-368300" algn="l" rtl="0">
              <a:lnSpc>
                <a:spcPct val="115000"/>
              </a:lnSpc>
              <a:spcBef>
                <a:spcPts val="0"/>
              </a:spcBef>
              <a:spcAft>
                <a:spcPts val="0"/>
              </a:spcAft>
              <a:buClr>
                <a:srgbClr val="434343"/>
              </a:buClr>
              <a:buSzPts val="2200"/>
              <a:buFont typeface="Times New Roman"/>
              <a:buChar char="🗸"/>
            </a:pPr>
            <a:r>
              <a:rPr lang="en-US" sz="2200" b="1" dirty="0">
                <a:solidFill>
                  <a:srgbClr val="434343"/>
                </a:solidFill>
                <a:latin typeface="Times New Roman"/>
                <a:ea typeface="Times New Roman"/>
                <a:cs typeface="Times New Roman"/>
                <a:sym typeface="Times New Roman"/>
              </a:rPr>
              <a:t>Verbal Orders</a:t>
            </a:r>
            <a:endParaRPr sz="2200" b="1" dirty="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dirty="0">
                <a:solidFill>
                  <a:srgbClr val="434343"/>
                </a:solidFill>
                <a:latin typeface="Times New Roman"/>
                <a:ea typeface="Times New Roman"/>
                <a:cs typeface="Times New Roman"/>
                <a:sym typeface="Times New Roman"/>
              </a:rPr>
              <a:t>Must be documented in Physician’s Orders Tab by the staff recording the order</a:t>
            </a:r>
            <a:endParaRPr sz="2200" dirty="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dirty="0">
                <a:solidFill>
                  <a:srgbClr val="434343"/>
                </a:solidFill>
                <a:latin typeface="Times New Roman"/>
                <a:ea typeface="Times New Roman"/>
                <a:cs typeface="Times New Roman"/>
                <a:sym typeface="Times New Roman"/>
              </a:rPr>
              <a:t>Must be read back for confirmation by the prescribing doctor </a:t>
            </a:r>
            <a:endParaRPr sz="2200" dirty="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dirty="0">
                <a:solidFill>
                  <a:srgbClr val="434343"/>
                </a:solidFill>
                <a:latin typeface="Times New Roman"/>
                <a:ea typeface="Times New Roman"/>
                <a:cs typeface="Times New Roman"/>
                <a:sym typeface="Times New Roman"/>
              </a:rPr>
              <a:t>Document</a:t>
            </a:r>
            <a:r>
              <a:rPr lang="en-US" sz="2200" i="1" dirty="0">
                <a:solidFill>
                  <a:srgbClr val="434343"/>
                </a:solidFill>
                <a:latin typeface="Times New Roman"/>
                <a:ea typeface="Times New Roman"/>
                <a:cs typeface="Times New Roman"/>
                <a:sym typeface="Times New Roman"/>
              </a:rPr>
              <a:t> </a:t>
            </a:r>
            <a:r>
              <a:rPr lang="en-US" sz="2200" b="1" i="1" dirty="0">
                <a:solidFill>
                  <a:srgbClr val="434343"/>
                </a:solidFill>
                <a:latin typeface="Times New Roman"/>
                <a:ea typeface="Times New Roman"/>
                <a:cs typeface="Times New Roman"/>
                <a:sym typeface="Times New Roman"/>
              </a:rPr>
              <a:t>Read Back and Verified</a:t>
            </a:r>
            <a:r>
              <a:rPr lang="en-US" sz="2200" b="1" dirty="0">
                <a:solidFill>
                  <a:srgbClr val="434343"/>
                </a:solidFill>
                <a:latin typeface="Times New Roman"/>
                <a:ea typeface="Times New Roman"/>
                <a:cs typeface="Times New Roman"/>
                <a:sym typeface="Times New Roman"/>
              </a:rPr>
              <a:t> </a:t>
            </a:r>
            <a:r>
              <a:rPr lang="en-US" sz="2200" dirty="0">
                <a:solidFill>
                  <a:srgbClr val="434343"/>
                </a:solidFill>
                <a:latin typeface="Times New Roman"/>
                <a:ea typeface="Times New Roman"/>
                <a:cs typeface="Times New Roman"/>
                <a:sym typeface="Times New Roman"/>
              </a:rPr>
              <a:t>by choosing from the  drop-down </a:t>
            </a:r>
          </a:p>
          <a:p>
            <a:pPr marL="546100" marR="12700" lvl="1" indent="0" algn="l" rtl="0">
              <a:lnSpc>
                <a:spcPct val="115000"/>
              </a:lnSpc>
              <a:spcBef>
                <a:spcPts val="0"/>
              </a:spcBef>
              <a:spcAft>
                <a:spcPts val="0"/>
              </a:spcAft>
              <a:buClr>
                <a:srgbClr val="434343"/>
              </a:buClr>
              <a:buSzPts val="2200"/>
              <a:buNone/>
            </a:pPr>
            <a:r>
              <a:rPr lang="en-US" sz="2200" dirty="0">
                <a:solidFill>
                  <a:srgbClr val="434343"/>
                </a:solidFill>
                <a:latin typeface="Times New Roman"/>
                <a:ea typeface="Times New Roman"/>
                <a:cs typeface="Times New Roman"/>
                <a:sym typeface="Times New Roman"/>
              </a:rPr>
              <a:t>menu option in EMR</a:t>
            </a:r>
            <a:endParaRPr sz="2200" dirty="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r>
              <a:rPr lang="en-US" sz="2200" dirty="0">
                <a:solidFill>
                  <a:srgbClr val="434343"/>
                </a:solidFill>
                <a:latin typeface="Times New Roman"/>
                <a:ea typeface="Times New Roman"/>
                <a:cs typeface="Times New Roman"/>
                <a:sym typeface="Times New Roman"/>
              </a:rPr>
              <a:t>Physician orders must be signed by the prescribing doctor </a:t>
            </a:r>
            <a:r>
              <a:rPr lang="en-US" sz="2200" b="1" dirty="0">
                <a:solidFill>
                  <a:srgbClr val="434343"/>
                </a:solidFill>
                <a:latin typeface="Times New Roman"/>
                <a:ea typeface="Times New Roman"/>
                <a:cs typeface="Times New Roman"/>
                <a:sym typeface="Times New Roman"/>
              </a:rPr>
              <a:t>within </a:t>
            </a:r>
          </a:p>
          <a:p>
            <a:pPr marL="546100" marR="12700" lvl="1" indent="0" algn="l" rtl="0">
              <a:lnSpc>
                <a:spcPct val="115000"/>
              </a:lnSpc>
              <a:spcBef>
                <a:spcPts val="0"/>
              </a:spcBef>
              <a:spcAft>
                <a:spcPts val="0"/>
              </a:spcAft>
              <a:buClr>
                <a:srgbClr val="434343"/>
              </a:buClr>
              <a:buSzPts val="2200"/>
              <a:buNone/>
            </a:pPr>
            <a:r>
              <a:rPr lang="en-US" sz="2200" b="1" dirty="0">
                <a:solidFill>
                  <a:srgbClr val="434343"/>
                </a:solidFill>
                <a:latin typeface="Times New Roman"/>
                <a:ea typeface="Times New Roman"/>
                <a:cs typeface="Times New Roman"/>
                <a:sym typeface="Times New Roman"/>
              </a:rPr>
              <a:t>72 hours</a:t>
            </a:r>
          </a:p>
          <a:p>
            <a:pPr marL="914400" marR="12700" lvl="1" indent="-368300" algn="l" rtl="0">
              <a:lnSpc>
                <a:spcPct val="115000"/>
              </a:lnSpc>
              <a:spcBef>
                <a:spcPts val="0"/>
              </a:spcBef>
              <a:spcAft>
                <a:spcPts val="0"/>
              </a:spcAft>
              <a:buClr>
                <a:srgbClr val="434343"/>
              </a:buClr>
              <a:buSzPts val="2200"/>
              <a:buFont typeface="Times New Roman"/>
              <a:buChar char="⋆"/>
            </a:pPr>
            <a:endParaRPr sz="2200" dirty="0">
              <a:solidFill>
                <a:srgbClr val="434343"/>
              </a:solidFill>
              <a:latin typeface="Times New Roman"/>
              <a:ea typeface="Times New Roman"/>
              <a:cs typeface="Times New Roman"/>
              <a:sym typeface="Times New Roman"/>
            </a:endParaRPr>
          </a:p>
          <a:p>
            <a:pPr marL="914400" marR="12700" lvl="1" indent="-368300" algn="l" rtl="0">
              <a:lnSpc>
                <a:spcPct val="115000"/>
              </a:lnSpc>
              <a:spcBef>
                <a:spcPts val="0"/>
              </a:spcBef>
              <a:spcAft>
                <a:spcPts val="0"/>
              </a:spcAft>
              <a:buClr>
                <a:srgbClr val="434343"/>
              </a:buClr>
              <a:buSzPts val="2200"/>
              <a:buFont typeface="Times New Roman"/>
              <a:buChar char="⋆"/>
            </a:pPr>
            <a:endParaRPr sz="2200" dirty="0">
              <a:solidFill>
                <a:srgbClr val="434343"/>
              </a:solidFill>
              <a:highlight>
                <a:schemeClr val="lt1"/>
              </a:highlight>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600" dirty="0">
              <a:solidFill>
                <a:schemeClr val="dk2"/>
              </a:solidFill>
              <a:latin typeface="Times New Roman"/>
              <a:ea typeface="Times New Roman"/>
              <a:cs typeface="Times New Roman"/>
              <a:sym typeface="Times New Roman"/>
            </a:endParaRPr>
          </a:p>
        </p:txBody>
      </p:sp>
      <p:pic>
        <p:nvPicPr>
          <p:cNvPr id="4" name="Google Shape;161;p20">
            <a:extLst>
              <a:ext uri="{FF2B5EF4-FFF2-40B4-BE49-F238E27FC236}">
                <a16:creationId xmlns:a16="http://schemas.microsoft.com/office/drawing/2014/main" id="{E0662CB0-8174-4EA9-BA4A-7C64506FD182}"/>
              </a:ext>
            </a:extLst>
          </p:cNvPr>
          <p:cNvPicPr preferRelativeResize="0"/>
          <p:nvPr/>
        </p:nvPicPr>
        <p:blipFill>
          <a:blip r:embed="rId3">
            <a:alphaModFix/>
          </a:blip>
          <a:stretch>
            <a:fillRect/>
          </a:stretch>
        </p:blipFill>
        <p:spPr>
          <a:xfrm>
            <a:off x="9185098" y="4582274"/>
            <a:ext cx="2510794" cy="2123031"/>
          </a:xfrm>
          <a:prstGeom prst="rect">
            <a:avLst/>
          </a:prstGeom>
          <a:noFill/>
          <a:ln>
            <a:noFill/>
          </a:ln>
        </p:spPr>
      </p:pic>
    </p:spTree>
    <p:extLst>
      <p:ext uri="{BB962C8B-B14F-4D97-AF65-F5344CB8AC3E}">
        <p14:creationId xmlns:p14="http://schemas.microsoft.com/office/powerpoint/2010/main" val="313646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71652" y="208354"/>
            <a:ext cx="5793182" cy="753246"/>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cs typeface="Times New Roman"/>
              </a:rPr>
              <a:t>Suicide Prevention and Your Role </a:t>
            </a:r>
          </a:p>
        </p:txBody>
      </p:sp>
      <p:sp>
        <p:nvSpPr>
          <p:cNvPr id="3" name="TextBox 2">
            <a:extLst>
              <a:ext uri="{FF2B5EF4-FFF2-40B4-BE49-F238E27FC236}">
                <a16:creationId xmlns:a16="http://schemas.microsoft.com/office/drawing/2014/main" id="{69E44974-708F-4961-B695-9DD13531F435}"/>
              </a:ext>
            </a:extLst>
          </p:cNvPr>
          <p:cNvSpPr txBox="1"/>
          <p:nvPr/>
        </p:nvSpPr>
        <p:spPr>
          <a:xfrm>
            <a:off x="1872716" y="1188187"/>
            <a:ext cx="2386456" cy="3139321"/>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 clinician trained on the assessment, that can apply clinical judgment.</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3"/>
          <a:stretch>
            <a:fillRect/>
          </a:stretch>
        </p:blipFill>
        <p:spPr>
          <a:xfrm rot="20558156">
            <a:off x="244567" y="1209341"/>
            <a:ext cx="1583787" cy="1170492"/>
          </a:xfrm>
          <a:prstGeom prst="rect">
            <a:avLst/>
          </a:prstGeom>
        </p:spPr>
      </p:pic>
      <p:sp>
        <p:nvSpPr>
          <p:cNvPr id="8" name="TextBox 7">
            <a:extLst>
              <a:ext uri="{FF2B5EF4-FFF2-40B4-BE49-F238E27FC236}">
                <a16:creationId xmlns:a16="http://schemas.microsoft.com/office/drawing/2014/main" id="{587665FD-5845-4284-B7A4-4A78C4B7F4C7}"/>
              </a:ext>
            </a:extLst>
          </p:cNvPr>
          <p:cNvSpPr txBox="1"/>
          <p:nvPr/>
        </p:nvSpPr>
        <p:spPr>
          <a:xfrm>
            <a:off x="312762" y="4559583"/>
            <a:ext cx="3869267" cy="2123658"/>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Reassessment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Any level staff that has completed the C-SSRS training sent to all staff via the learning management system.</a:t>
            </a:r>
          </a:p>
        </p:txBody>
      </p:sp>
      <p:sp>
        <p:nvSpPr>
          <p:cNvPr id="9" name="TextBox 8">
            <a:extLst>
              <a:ext uri="{FF2B5EF4-FFF2-40B4-BE49-F238E27FC236}">
                <a16:creationId xmlns:a16="http://schemas.microsoft.com/office/drawing/2014/main" id="{2B664F62-18BD-4351-BEAA-AD2FE2812779}"/>
              </a:ext>
            </a:extLst>
          </p:cNvPr>
          <p:cNvSpPr txBox="1"/>
          <p:nvPr/>
        </p:nvSpPr>
        <p:spPr>
          <a:xfrm>
            <a:off x="4415961" y="1189469"/>
            <a:ext cx="3786615" cy="1588127"/>
          </a:xfrm>
          <a:prstGeom prst="rect">
            <a:avLst/>
          </a:prstGeom>
          <a:noFill/>
          <a:ln>
            <a:solidFill>
              <a:schemeClr val="bg2">
                <a:lumMod val="20000"/>
                <a:lumOff val="80000"/>
              </a:schemeClr>
            </a:solidFill>
          </a:ln>
        </p:spPr>
        <p:txBody>
          <a:bodyPr wrap="square" lIns="91440" tIns="45720" rIns="91440" bIns="45720" anchor="t">
            <a:spAutoFit/>
          </a:bodyPr>
          <a:lstStyle/>
          <a:p>
            <a:pPr algn="ctr">
              <a:lnSpc>
                <a:spcPct val="90000"/>
              </a:lnSpc>
            </a:pPr>
            <a:r>
              <a:rPr lang="en-US" sz="1800" b="1" i="1" dirty="0">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lang="en-US" sz="1800" b="1" i="1" dirty="0">
              <a:solidFill>
                <a:srgbClr val="0066A6"/>
              </a:solidFill>
              <a:highlight>
                <a:srgbClr val="FFFFFF"/>
              </a:highlight>
              <a:latin typeface="Times New Roman"/>
              <a:ea typeface="Times New Roman"/>
              <a:cs typeface="Times New Roman"/>
            </a:endParaRPr>
          </a:p>
          <a:p>
            <a:pPr marL="0" lvl="0" indent="0" algn="ctr" rtl="0">
              <a:lnSpc>
                <a:spcPct val="90000"/>
              </a:lnSpc>
              <a:spcBef>
                <a:spcPts val="0"/>
              </a:spcBef>
              <a:spcAft>
                <a:spcPts val="0"/>
              </a:spcAft>
              <a:buNone/>
            </a:pPr>
            <a:r>
              <a:rPr lang="en-US" sz="1800" b="1" i="1" dirty="0">
                <a:solidFill>
                  <a:srgbClr val="0066A6"/>
                </a:solidFill>
                <a:highlight>
                  <a:srgbClr val="FFFFFF"/>
                </a:highlight>
                <a:latin typeface="Times New Roman"/>
                <a:ea typeface="Times New Roman"/>
                <a:cs typeface="Times New Roman"/>
                <a:sym typeface="Times New Roman"/>
              </a:rPr>
              <a:t>The Columbia Lighthouse Project, 2020</a:t>
            </a:r>
            <a:endParaRPr lang="en-US" sz="1800" b="1" i="1" dirty="0">
              <a:solidFill>
                <a:srgbClr val="0066A6"/>
              </a:solidFill>
              <a:highlight>
                <a:srgbClr val="FFFFFF"/>
              </a:highlight>
              <a:latin typeface="Times New Roman"/>
              <a:ea typeface="Times New Roman"/>
              <a:cs typeface="Times New Roman"/>
            </a:endParaRPr>
          </a:p>
        </p:txBody>
      </p:sp>
      <p:sp>
        <p:nvSpPr>
          <p:cNvPr id="11" name="TextBox 10">
            <a:extLst>
              <a:ext uri="{FF2B5EF4-FFF2-40B4-BE49-F238E27FC236}">
                <a16:creationId xmlns:a16="http://schemas.microsoft.com/office/drawing/2014/main" id="{10E81B28-31A9-4859-9D6D-95093F48DEA7}"/>
              </a:ext>
            </a:extLst>
          </p:cNvPr>
          <p:cNvSpPr txBox="1"/>
          <p:nvPr/>
        </p:nvSpPr>
        <p:spPr>
          <a:xfrm>
            <a:off x="4630783" y="2918291"/>
            <a:ext cx="7238599" cy="3513269"/>
          </a:xfrm>
          <a:prstGeom prst="rect">
            <a:avLst/>
          </a:prstGeom>
          <a:noFill/>
          <a:ln>
            <a:solidFill>
              <a:schemeClr val="tx1"/>
            </a:solidFill>
            <a:prstDash val="dashDot"/>
          </a:ln>
        </p:spPr>
        <p:txBody>
          <a:bodyPr wrap="square" lIns="91440" tIns="45720" rIns="91440" bIns="45720" anchor="t">
            <a:spAutoFit/>
          </a:bodyPr>
          <a:lstStyle/>
          <a:p>
            <a:pPr marL="457200"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 </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i="1" dirty="0">
                <a:solidFill>
                  <a:srgbClr val="434343"/>
                </a:solidFill>
                <a:highlight>
                  <a:srgbClr val="FFFFFF"/>
                </a:highlight>
                <a:latin typeface="Times New Roman"/>
                <a:ea typeface="Times New Roman"/>
                <a:cs typeface="Times New Roman"/>
                <a:sym typeface="Times New Roman"/>
              </a:rPr>
              <a:t>*Requirements (and best practices) are different at Outpatient versus Residential</a:t>
            </a:r>
            <a:endParaRPr lang="en-US" sz="1900" i="1"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lang="en-US" sz="1900" i="1" dirty="0">
              <a:solidFill>
                <a:srgbClr val="434343"/>
              </a:solidFill>
              <a:highlight>
                <a:srgbClr val="FFFFFF"/>
              </a:highlight>
              <a:latin typeface="Times New Roman"/>
              <a:ea typeface="Times New Roman"/>
              <a:cs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When clinical staff are available, (e.g., onsite), you are the initial point of contact for staff. When clinical staff are unavailable, (e.g., offsite), reassure staff that they can seek direction and support from their supervisor and/or on-call clinician</a:t>
            </a:r>
            <a:endParaRPr lang="en-US" sz="1900" dirty="0">
              <a:solidFill>
                <a:srgbClr val="434343"/>
              </a:solidFill>
              <a:highlight>
                <a:srgbClr val="FFFFFF"/>
              </a:highlight>
              <a:latin typeface="Times New Roman"/>
              <a:ea typeface="Times New Roman"/>
              <a:cs typeface="Times New Roman"/>
            </a:endParaRPr>
          </a:p>
        </p:txBody>
      </p:sp>
      <p:pic>
        <p:nvPicPr>
          <p:cNvPr id="12" name="Picture 11">
            <a:extLst>
              <a:ext uri="{FF2B5EF4-FFF2-40B4-BE49-F238E27FC236}">
                <a16:creationId xmlns:a16="http://schemas.microsoft.com/office/drawing/2014/main" id="{80E0BC08-19A5-42DD-9B99-97C704987035}"/>
              </a:ext>
            </a:extLst>
          </p:cNvPr>
          <p:cNvPicPr>
            <a:picLocks noChangeAspect="1"/>
          </p:cNvPicPr>
          <p:nvPr/>
        </p:nvPicPr>
        <p:blipFill>
          <a:blip r:embed="rId4"/>
          <a:stretch>
            <a:fillRect/>
          </a:stretch>
        </p:blipFill>
        <p:spPr>
          <a:xfrm>
            <a:off x="7942880" y="1188187"/>
            <a:ext cx="3933825" cy="1212800"/>
          </a:xfrm>
          <a:prstGeom prst="rect">
            <a:avLst/>
          </a:prstGeom>
        </p:spPr>
      </p:pic>
      <p:sp>
        <p:nvSpPr>
          <p:cNvPr id="10" name="TextBox 1">
            <a:extLst>
              <a:ext uri="{FF2B5EF4-FFF2-40B4-BE49-F238E27FC236}">
                <a16:creationId xmlns:a16="http://schemas.microsoft.com/office/drawing/2014/main" id="{2FCDFD0C-213D-4722-9E1B-82E582105FD3}"/>
              </a:ext>
            </a:extLst>
          </p:cNvPr>
          <p:cNvSpPr txBox="1"/>
          <p:nvPr/>
        </p:nvSpPr>
        <p:spPr>
          <a:xfrm>
            <a:off x="5699818" y="53421"/>
            <a:ext cx="4914479" cy="92333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1">
                    <a:lumMod val="50000"/>
                  </a:schemeClr>
                </a:solidFill>
                <a:latin typeface="Times New Roman"/>
                <a:cs typeface="Times New Roman"/>
              </a:rPr>
              <a:t>“Suicide is a shared problem of humanity” </a:t>
            </a:r>
            <a:endParaRPr lang="en-US" sz="1800" b="1" dirty="0">
              <a:solidFill>
                <a:schemeClr val="bg1">
                  <a:lumMod val="50000"/>
                </a:schemeClr>
              </a:solidFill>
              <a:latin typeface="Times New Roman" panose="02020603050405020304" pitchFamily="18" charset="0"/>
              <a:cs typeface="Times New Roman" panose="02020603050405020304" pitchFamily="18" charset="0"/>
            </a:endParaRPr>
          </a:p>
          <a:p>
            <a:r>
              <a:rPr lang="en-US" sz="1800" b="1" dirty="0">
                <a:solidFill>
                  <a:schemeClr val="bg1">
                    <a:lumMod val="50000"/>
                  </a:schemeClr>
                </a:solidFill>
                <a:latin typeface="Times New Roman"/>
                <a:cs typeface="Times New Roman"/>
              </a:rPr>
              <a:t>– </a:t>
            </a:r>
            <a:r>
              <a:rPr lang="en-US" sz="1800" dirty="0">
                <a:solidFill>
                  <a:schemeClr val="bg1">
                    <a:lumMod val="50000"/>
                  </a:schemeClr>
                </a:solidFill>
                <a:latin typeface="Times New Roman"/>
                <a:cs typeface="Times New Roman"/>
              </a:rPr>
              <a:t>Dr. Kelly Posner, </a:t>
            </a:r>
            <a:r>
              <a:rPr lang="en-US" sz="1800" i="1" dirty="0">
                <a:solidFill>
                  <a:schemeClr val="bg1">
                    <a:lumMod val="50000"/>
                  </a:schemeClr>
                </a:solidFill>
                <a:latin typeface="Times New Roman"/>
                <a:cs typeface="Times New Roman"/>
              </a:rPr>
              <a:t>Founder and Director, The Columbia Lighthouse Project, 2021</a:t>
            </a:r>
          </a:p>
        </p:txBody>
      </p:sp>
    </p:spTree>
    <p:extLst>
      <p:ext uri="{BB962C8B-B14F-4D97-AF65-F5344CB8AC3E}">
        <p14:creationId xmlns:p14="http://schemas.microsoft.com/office/powerpoint/2010/main" val="491699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49291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dirty="0">
                <a:solidFill>
                  <a:srgbClr val="434343"/>
                </a:solidFill>
                <a:latin typeface="Times New Roman"/>
                <a:ea typeface="Times New Roman"/>
                <a:cs typeface="Times New Roman"/>
                <a:sym typeface="Times New Roman"/>
              </a:rPr>
              <a:t>Responding to Suicidal Behavior:</a:t>
            </a:r>
            <a:r>
              <a:rPr lang="en-US" sz="2000" b="1"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If a patient reports suicidal thinking or behavior or information is obtained th</a:t>
            </a:r>
            <a:r>
              <a:rPr lang="en-US" sz="20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lang="en-US" sz="2000" dirty="0">
              <a:solidFill>
                <a:srgbClr val="434343"/>
              </a:solidFill>
              <a:highlight>
                <a:srgbClr val="FFFFFF"/>
              </a:highlight>
              <a:latin typeface="Times New Roman"/>
              <a:ea typeface="Times New Roman"/>
              <a:cs typeface="Times New Roman"/>
            </a:endParaRPr>
          </a:p>
          <a:p>
            <a:pPr marL="457200" lvl="0" indent="0" algn="l" rtl="0">
              <a:spcBef>
                <a:spcPts val="0"/>
              </a:spcBef>
              <a:spcAft>
                <a:spcPts val="0"/>
              </a:spcAft>
              <a:buClr>
                <a:schemeClr val="dk1"/>
              </a:buClr>
              <a:buSzPts val="1100"/>
              <a:buFont typeface="Arial"/>
              <a:buNone/>
            </a:pPr>
            <a:endParaRPr lang="en-US" sz="2000" dirty="0">
              <a:solidFill>
                <a:srgbClr val="434343"/>
              </a:solidFill>
              <a:highlight>
                <a:srgbClr val="FFFFFF"/>
              </a:highlight>
              <a:latin typeface="Times New Roman"/>
              <a:ea typeface="Times New Roman"/>
              <a:cs typeface="Times New Roman"/>
            </a:endParaRPr>
          </a:p>
          <a:p>
            <a:pPr marL="457200" lvl="1"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Complete a Suicide Reassessment with the patient and determine risk level based on patient’s answers and key provided in the Suicide Reassessment.</a:t>
            </a:r>
            <a:endParaRPr lang="en-US" sz="2000" dirty="0">
              <a:solidFill>
                <a:srgbClr val="434343"/>
              </a:solidFill>
              <a:highlight>
                <a:srgbClr val="FFFFFF"/>
              </a:highlight>
              <a:latin typeface="Times New Roman"/>
              <a:ea typeface="Times New Roman"/>
              <a:cs typeface="Times New Roman"/>
            </a:endParaRPr>
          </a:p>
          <a:p>
            <a:pPr marL="914400" lvl="2" indent="-355600" algn="l" rtl="0">
              <a:spcBef>
                <a:spcPts val="0"/>
              </a:spcBef>
              <a:spcAft>
                <a:spcPts val="0"/>
              </a:spcAft>
              <a:buClr>
                <a:srgbClr val="434343"/>
              </a:buClr>
              <a:buSzPts val="2000"/>
              <a:buFont typeface="Times New Roman"/>
              <a:buChar char="➟"/>
            </a:pPr>
            <a:r>
              <a:rPr lang="en-US" dirty="0">
                <a:solidFill>
                  <a:srgbClr val="434343"/>
                </a:solidFill>
                <a:highlight>
                  <a:srgbClr val="FFFFFF"/>
                </a:highlight>
                <a:latin typeface="Times New Roman"/>
                <a:ea typeface="Times New Roman"/>
                <a:cs typeface="Times New Roman"/>
                <a:sym typeface="Times New Roman"/>
              </a:rPr>
              <a:t>Complete a Safety Plan.</a:t>
            </a:r>
            <a:endParaRPr lang="en-US"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lang="en-US" sz="2000" dirty="0">
              <a:solidFill>
                <a:srgbClr val="666666"/>
              </a:solidFill>
              <a:highlight>
                <a:srgbClr val="FFFFFF"/>
              </a:highlight>
              <a:latin typeface="Times New Roman"/>
              <a:ea typeface="Times New Roman"/>
              <a:cs typeface="Times New Roman"/>
            </a:endParaRPr>
          </a:p>
          <a:p>
            <a:pPr marL="0" indent="0" algn="ctr">
              <a:spcBef>
                <a:spcPts val="0"/>
              </a:spcBef>
              <a:buNone/>
            </a:pPr>
            <a:r>
              <a:rPr lang="en-US" sz="20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lang="en-US" sz="2000"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200" b="1" i="1" dirty="0">
                <a:solidFill>
                  <a:srgbClr val="0066A6"/>
                </a:solidFill>
                <a:latin typeface="Times New Roman"/>
                <a:ea typeface="Times New Roman"/>
                <a:cs typeface="Times New Roman"/>
                <a:sym typeface="Times New Roman"/>
              </a:rPr>
              <a:t>Document, document, document!</a:t>
            </a:r>
            <a:endParaRPr lang="en-US" sz="2200" b="1" i="1">
              <a:solidFill>
                <a:srgbClr val="0066A6"/>
              </a:solidFill>
            </a:endParaRPr>
          </a:p>
        </p:txBody>
      </p:sp>
      <p:sp>
        <p:nvSpPr>
          <p:cNvPr id="350" name="Google Shape;350;p36"/>
          <p:cNvSpPr txBox="1">
            <a:spLocks noGrp="1"/>
          </p:cNvSpPr>
          <p:nvPr>
            <p:ph type="title"/>
          </p:nvPr>
        </p:nvSpPr>
        <p:spPr>
          <a:xfrm>
            <a:off x="392181" y="254470"/>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Suicide Prevention Protocols and Policy</a:t>
            </a:r>
            <a:endParaRPr lang="en-US" sz="2800" b="1" dirty="0">
              <a:solidFill>
                <a:srgbClr val="0066A6"/>
              </a:solidFill>
              <a:latin typeface="Times New Roman"/>
              <a:ea typeface="Times New Roman"/>
              <a:cs typeface="Times New Roman"/>
            </a:endParaRPr>
          </a:p>
        </p:txBody>
      </p:sp>
      <p:pic>
        <p:nvPicPr>
          <p:cNvPr id="351" name="Google Shape;351;p36"/>
          <p:cNvPicPr preferRelativeResize="0"/>
          <p:nvPr/>
        </p:nvPicPr>
        <p:blipFill>
          <a:blip r:embed="rId3">
            <a:alphaModFix/>
          </a:blip>
          <a:stretch>
            <a:fillRect/>
          </a:stretch>
        </p:blipFill>
        <p:spPr>
          <a:xfrm>
            <a:off x="818160" y="3963332"/>
            <a:ext cx="1882708" cy="1852383"/>
          </a:xfrm>
          <a:prstGeom prst="rect">
            <a:avLst/>
          </a:prstGeom>
          <a:noFill/>
          <a:ln>
            <a:noFill/>
          </a:ln>
        </p:spPr>
      </p:pic>
      <p:pic>
        <p:nvPicPr>
          <p:cNvPr id="352" name="Google Shape;352;p36"/>
          <p:cNvPicPr preferRelativeResize="0"/>
          <p:nvPr/>
        </p:nvPicPr>
        <p:blipFill>
          <a:blip r:embed="rId4">
            <a:alphaModFix/>
          </a:blip>
          <a:stretch>
            <a:fillRect/>
          </a:stretch>
        </p:blipFill>
        <p:spPr>
          <a:xfrm>
            <a:off x="9174960" y="3963332"/>
            <a:ext cx="2022708" cy="1852384"/>
          </a:xfrm>
          <a:prstGeom prst="rect">
            <a:avLst/>
          </a:prstGeom>
          <a:noFill/>
          <a:ln>
            <a:noFill/>
          </a:ln>
        </p:spPr>
      </p:pic>
      <p:sp>
        <p:nvSpPr>
          <p:cNvPr id="2" name="TextBox 1">
            <a:extLst>
              <a:ext uri="{FF2B5EF4-FFF2-40B4-BE49-F238E27FC236}">
                <a16:creationId xmlns:a16="http://schemas.microsoft.com/office/drawing/2014/main" id="{CB09B71C-9FDE-4FC6-BFB1-C534905222ED}"/>
              </a:ext>
            </a:extLst>
          </p:cNvPr>
          <p:cNvSpPr txBox="1"/>
          <p:nvPr/>
        </p:nvSpPr>
        <p:spPr>
          <a:xfrm>
            <a:off x="494531" y="5909160"/>
            <a:ext cx="11501219" cy="707886"/>
          </a:xfrm>
          <a:prstGeom prst="rect">
            <a:avLst/>
          </a:prstGeom>
          <a:noFill/>
        </p:spPr>
        <p:txBody>
          <a:bodyPr wrap="square" lIns="91440" tIns="45720" rIns="91440" bIns="45720" rtlCol="0" anchor="t">
            <a:spAutoFit/>
          </a:bodyPr>
          <a:lstStyle/>
          <a:p>
            <a:r>
              <a:rPr lang="en-US" sz="2000" dirty="0">
                <a:latin typeface="Times New Roman"/>
                <a:cs typeface="Times New Roman"/>
              </a:rPr>
              <a:t>* If patient stabilizes and remains in </a:t>
            </a:r>
            <a:r>
              <a:rPr lang="en-US" sz="2000" dirty="0">
                <a:solidFill>
                  <a:srgbClr val="434343"/>
                </a:solidFill>
                <a:highlight>
                  <a:srgbClr val="FFFFFF"/>
                </a:highlight>
                <a:latin typeface="Times New Roman"/>
                <a:cs typeface="Times New Roman"/>
                <a:sym typeface="Calibri"/>
              </a:rPr>
              <a:t>treatment</a:t>
            </a:r>
            <a:r>
              <a:rPr lang="en-US" sz="2000" dirty="0">
                <a:latin typeface="Times New Roman"/>
                <a:cs typeface="Times New Roman"/>
              </a:rPr>
              <a:t>, ensure their treatment plan is updated and accurate to reflect recent behavior</a:t>
            </a:r>
          </a:p>
        </p:txBody>
      </p:sp>
    </p:spTree>
    <p:extLst>
      <p:ext uri="{BB962C8B-B14F-4D97-AF65-F5344CB8AC3E}">
        <p14:creationId xmlns:p14="http://schemas.microsoft.com/office/powerpoint/2010/main" val="59588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1930961"/>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Part I:</a:t>
            </a:r>
            <a:br>
              <a:rPr lang="en-US" sz="4600" b="1" dirty="0">
                <a:solidFill>
                  <a:srgbClr val="0066A6"/>
                </a:solidFill>
                <a:latin typeface="Times"/>
                <a:cs typeface="Times"/>
              </a:rPr>
            </a:br>
            <a:r>
              <a:rPr lang="en-US" sz="4600" b="1" dirty="0">
                <a:solidFill>
                  <a:srgbClr val="0066A6"/>
                </a:solidFill>
                <a:latin typeface="Times"/>
                <a:cs typeface="Times"/>
              </a:rPr>
              <a:t>Effective Documentation for DBH </a:t>
            </a:r>
            <a:br>
              <a:rPr lang="en-US" sz="4600" b="1" dirty="0">
                <a:latin typeface="Times"/>
                <a:cs typeface="Times"/>
                <a:sym typeface="Times New Roman"/>
              </a:rPr>
            </a:br>
            <a:br>
              <a:rPr lang="en-US" sz="4600" b="1" dirty="0">
                <a:latin typeface="Times"/>
                <a:cs typeface="Times"/>
                <a:sym typeface="Times New Roman"/>
              </a:rPr>
            </a:br>
            <a:r>
              <a:rPr lang="en-US" sz="4600" i="1" dirty="0">
                <a:solidFill>
                  <a:srgbClr val="0066A6"/>
                </a:solidFill>
                <a:latin typeface="Times"/>
                <a:cs typeface="Times"/>
                <a:sym typeface="Times New Roman"/>
              </a:rPr>
              <a:t>ED Division</a:t>
            </a:r>
            <a:endParaRPr lang="en-US" sz="4600" i="1" dirty="0">
              <a:solidFill>
                <a:srgbClr val="0066A6"/>
              </a:solidFill>
              <a:latin typeface="Times"/>
              <a:cs typeface="Times"/>
            </a:endParaRPr>
          </a:p>
        </p:txBody>
      </p:sp>
      <p:pic>
        <p:nvPicPr>
          <p:cNvPr id="2" name="Picture 2" descr="A picture containing icon&#10;&#10;Description automatically generated">
            <a:extLst>
              <a:ext uri="{FF2B5EF4-FFF2-40B4-BE49-F238E27FC236}">
                <a16:creationId xmlns:a16="http://schemas.microsoft.com/office/drawing/2014/main" id="{A29FE1E8-0B23-4BAA-B611-A0EE2E1CFB82}"/>
              </a:ext>
            </a:extLst>
          </p:cNvPr>
          <p:cNvPicPr>
            <a:picLocks noChangeAspect="1"/>
          </p:cNvPicPr>
          <p:nvPr/>
        </p:nvPicPr>
        <p:blipFill>
          <a:blip r:embed="rId3"/>
          <a:stretch>
            <a:fillRect/>
          </a:stretch>
        </p:blipFill>
        <p:spPr>
          <a:xfrm>
            <a:off x="5407572" y="5433848"/>
            <a:ext cx="1219200" cy="1219200"/>
          </a:xfrm>
          <a:prstGeom prst="rect">
            <a:avLst/>
          </a:prstGeom>
        </p:spPr>
      </p:pic>
    </p:spTree>
    <p:extLst>
      <p:ext uri="{BB962C8B-B14F-4D97-AF65-F5344CB8AC3E}">
        <p14:creationId xmlns:p14="http://schemas.microsoft.com/office/powerpoint/2010/main" val="609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ED Clinical</a:t>
            </a:r>
            <a:endParaRPr lang="en-US" sz="4600">
              <a:latin typeface="Times"/>
              <a:cs typeface="Times"/>
            </a:endParaRPr>
          </a:p>
        </p:txBody>
      </p:sp>
    </p:spTree>
    <p:extLst>
      <p:ext uri="{BB962C8B-B14F-4D97-AF65-F5344CB8AC3E}">
        <p14:creationId xmlns:p14="http://schemas.microsoft.com/office/powerpoint/2010/main" val="171439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rPr>
              <a:t>The </a:t>
            </a:r>
            <a:r>
              <a:rPr lang="en-US" sz="3000" b="1" i="1" dirty="0">
                <a:solidFill>
                  <a:srgbClr val="0066A6"/>
                </a:solidFill>
                <a:latin typeface="Times New Roman"/>
                <a:cs typeface="Times New Roman"/>
              </a:rPr>
              <a:t>Golden Thread</a:t>
            </a:r>
          </a:p>
        </p:txBody>
      </p:sp>
      <p:pic>
        <p:nvPicPr>
          <p:cNvPr id="5" name="Picture 5" descr="Diagram&#10;&#10;Description automatically generated">
            <a:extLst>
              <a:ext uri="{FF2B5EF4-FFF2-40B4-BE49-F238E27FC236}">
                <a16:creationId xmlns:a16="http://schemas.microsoft.com/office/drawing/2014/main" id="{26CE9105-F855-435D-91EC-4061BDFDAE53}"/>
              </a:ext>
            </a:extLst>
          </p:cNvPr>
          <p:cNvPicPr>
            <a:picLocks noChangeAspect="1"/>
          </p:cNvPicPr>
          <p:nvPr/>
        </p:nvPicPr>
        <p:blipFill rotWithShape="1">
          <a:blip r:embed="rId3"/>
          <a:srcRect l="2611" r="6065"/>
          <a:stretch/>
        </p:blipFill>
        <p:spPr>
          <a:xfrm>
            <a:off x="5835317" y="2423651"/>
            <a:ext cx="6119111" cy="3680634"/>
          </a:xfrm>
          <a:prstGeom prst="rect">
            <a:avLst/>
          </a:prstGeom>
        </p:spPr>
      </p:pic>
      <p:sp>
        <p:nvSpPr>
          <p:cNvPr id="6" name="TextBox 5">
            <a:extLst>
              <a:ext uri="{FF2B5EF4-FFF2-40B4-BE49-F238E27FC236}">
                <a16:creationId xmlns:a16="http://schemas.microsoft.com/office/drawing/2014/main" id="{89A5D8D4-FA3E-4D8F-B540-905DC603F0A4}"/>
              </a:ext>
            </a:extLst>
          </p:cNvPr>
          <p:cNvSpPr txBox="1"/>
          <p:nvPr/>
        </p:nvSpPr>
        <p:spPr>
          <a:xfrm>
            <a:off x="260318" y="2733947"/>
            <a:ext cx="5589768" cy="4001095"/>
          </a:xfrm>
          <a:prstGeom prst="rect">
            <a:avLst/>
          </a:prstGeom>
          <a:solidFill>
            <a:schemeClr val="accent2">
              <a:lumMod val="20000"/>
              <a:lumOff val="80000"/>
            </a:schemeClr>
          </a:solidFill>
          <a:ln w="12700">
            <a:solidFill>
              <a:schemeClr val="tx1"/>
            </a:solidFill>
            <a:prstDash val="dash"/>
          </a:ln>
        </p:spPr>
        <p:txBody>
          <a:bodyPr wrap="square" lIns="91440" tIns="45720" rIns="91440" bIns="45720" anchor="t">
            <a:spAutoFit/>
          </a:bodyPr>
          <a:lstStyle/>
          <a:p>
            <a:pPr algn="just"/>
            <a:r>
              <a:rPr lang="en-US" sz="2000" b="1" dirty="0">
                <a:latin typeface="Times New Roman"/>
                <a:cs typeface="Times New Roman"/>
              </a:rPr>
              <a:t>Golden Thread</a:t>
            </a:r>
            <a:r>
              <a:rPr lang="en-US" sz="2000" dirty="0">
                <a:latin typeface="Times New Roman"/>
                <a:cs typeface="Times New Roman"/>
              </a:rPr>
              <a:t> is a </a:t>
            </a:r>
            <a:r>
              <a:rPr lang="en-US" sz="2000" b="1" dirty="0">
                <a:latin typeface="Times New Roman"/>
                <a:cs typeface="Times New Roman"/>
              </a:rPr>
              <a:t>behavioral healthcare best practice of consistently and accurately aligning clinical information throughout the care continuum and related documentation.</a:t>
            </a:r>
            <a:r>
              <a:rPr lang="en-US" sz="2000" dirty="0">
                <a:latin typeface="Times New Roman"/>
                <a:cs typeface="Times New Roman"/>
              </a:rPr>
              <a:t> More specifically, the Golden Thread is a feature within the EMR that links (</a:t>
            </a:r>
            <a:r>
              <a:rPr lang="en-US" sz="2000" i="1" dirty="0">
                <a:latin typeface="Times New Roman"/>
                <a:cs typeface="Times New Roman"/>
              </a:rPr>
              <a:t>or threads</a:t>
            </a:r>
            <a:r>
              <a:rPr lang="en-US" sz="2000" dirty="0">
                <a:latin typeface="Times New Roman"/>
                <a:cs typeface="Times New Roman"/>
              </a:rPr>
              <a:t>) the patient’s episode of care from admission to discharge. Joint Commission’s individual </a:t>
            </a:r>
            <a:r>
              <a:rPr lang="en-US" sz="2000" b="1" dirty="0">
                <a:latin typeface="Times New Roman"/>
                <a:cs typeface="Times New Roman"/>
              </a:rPr>
              <a:t>Tracer</a:t>
            </a:r>
            <a:r>
              <a:rPr lang="en-US" sz="2000" dirty="0">
                <a:latin typeface="Times New Roman"/>
                <a:cs typeface="Times New Roman"/>
              </a:rPr>
              <a:t> refers to a similar process, whereby the patient’s care is </a:t>
            </a:r>
            <a:r>
              <a:rPr lang="en-US" sz="2000" i="1" dirty="0">
                <a:latin typeface="Times New Roman"/>
                <a:cs typeface="Times New Roman"/>
              </a:rPr>
              <a:t>traced</a:t>
            </a:r>
            <a:r>
              <a:rPr lang="en-US" sz="2000" dirty="0">
                <a:latin typeface="Times New Roman"/>
                <a:cs typeface="Times New Roman"/>
              </a:rPr>
              <a:t>.  As part of the </a:t>
            </a:r>
            <a:r>
              <a:rPr lang="en-US" sz="2000" dirty="0">
                <a:latin typeface="Times New Roman"/>
                <a:cs typeface="Times New Roman"/>
                <a:hlinkClick r:id="rId4"/>
              </a:rPr>
              <a:t>DBH Clinical Philosophy and Supervision Framework</a:t>
            </a:r>
            <a:r>
              <a:rPr lang="en-US" sz="2000" dirty="0">
                <a:latin typeface="Times New Roman"/>
                <a:cs typeface="Times New Roman"/>
              </a:rPr>
              <a:t>,  this process is being internally referred to as </a:t>
            </a:r>
            <a:r>
              <a:rPr lang="en-US" sz="2000" b="1" i="1" dirty="0">
                <a:latin typeface="Times New Roman"/>
                <a:cs typeface="Times New Roman"/>
              </a:rPr>
              <a:t>The Golden Thread Tracer.</a:t>
            </a:r>
            <a:endParaRPr lang="en-US" sz="2000" b="1" i="1" dirty="0"/>
          </a:p>
          <a:p>
            <a:pPr algn="just"/>
            <a:endParaRPr lang="en-US" sz="1400" dirty="0">
              <a:latin typeface="Times New Roman"/>
              <a:cs typeface="Times New Roman"/>
            </a:endParaRPr>
          </a:p>
        </p:txBody>
      </p:sp>
      <p:sp>
        <p:nvSpPr>
          <p:cNvPr id="3" name="TextBox 2">
            <a:extLst>
              <a:ext uri="{FF2B5EF4-FFF2-40B4-BE49-F238E27FC236}">
                <a16:creationId xmlns:a16="http://schemas.microsoft.com/office/drawing/2014/main" id="{69E44974-708F-4961-B695-9DD13531F435}"/>
              </a:ext>
            </a:extLst>
          </p:cNvPr>
          <p:cNvSpPr txBox="1"/>
          <p:nvPr/>
        </p:nvSpPr>
        <p:spPr>
          <a:xfrm>
            <a:off x="3046499" y="1274966"/>
            <a:ext cx="7770252" cy="1200329"/>
          </a:xfrm>
          <a:prstGeom prst="rect">
            <a:avLst/>
          </a:prstGeom>
          <a:noFill/>
        </p:spPr>
        <p:txBody>
          <a:bodyPr wrap="square" lIns="91440" tIns="45720" rIns="91440" bIns="45720" rtlCol="0" anchor="t">
            <a:spAutoFit/>
          </a:bodyPr>
          <a:lstStyle/>
          <a:p>
            <a:r>
              <a:rPr lang="en-US" sz="2400" b="1" dirty="0">
                <a:latin typeface="Times New Roman"/>
                <a:cs typeface="Times New Roman"/>
              </a:rPr>
              <a:t>Q: </a:t>
            </a:r>
            <a:r>
              <a:rPr lang="en-US" sz="2400" dirty="0">
                <a:latin typeface="Times New Roman"/>
                <a:cs typeface="Times New Roman"/>
              </a:rPr>
              <a:t>Is Golden Thread synonymous with Treatment Plan?</a:t>
            </a:r>
          </a:p>
          <a:p>
            <a:r>
              <a:rPr lang="en-US" sz="2400" b="1" dirty="0">
                <a:latin typeface="Times New Roman"/>
                <a:cs typeface="Times New Roman"/>
              </a:rPr>
              <a:t>A: </a:t>
            </a:r>
            <a:r>
              <a:rPr lang="en-US" sz="2400" dirty="0">
                <a:latin typeface="Times New Roman"/>
                <a:cs typeface="Times New Roman"/>
              </a:rPr>
              <a:t>No, it is not, it expands beyond the treatment plan! See below for clarification.</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5"/>
          <a:stretch>
            <a:fillRect/>
          </a:stretch>
        </p:blipFill>
        <p:spPr>
          <a:xfrm rot="20558156">
            <a:off x="723222" y="1206589"/>
            <a:ext cx="1765757" cy="1295596"/>
          </a:xfrm>
          <a:prstGeom prst="rect">
            <a:avLst/>
          </a:prstGeom>
        </p:spPr>
      </p:pic>
    </p:spTree>
    <p:extLst>
      <p:ext uri="{BB962C8B-B14F-4D97-AF65-F5344CB8AC3E}">
        <p14:creationId xmlns:p14="http://schemas.microsoft.com/office/powerpoint/2010/main" val="2420587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i="1" dirty="0">
                <a:solidFill>
                  <a:srgbClr val="0066A6"/>
                </a:solidFill>
                <a:latin typeface="Times New Roman"/>
                <a:ea typeface="Times New Roman"/>
                <a:cs typeface="Times New Roman"/>
                <a:sym typeface="Times New Roman"/>
              </a:rPr>
              <a:t>Documentation </a:t>
            </a:r>
            <a:r>
              <a:rPr lang="en-US" sz="2000" dirty="0">
                <a:solidFill>
                  <a:srgbClr val="0066A6"/>
                </a:solidFill>
                <a:latin typeface="Times New Roman"/>
                <a:ea typeface="Times New Roman"/>
                <a:cs typeface="Times New Roman"/>
                <a:sym typeface="Times New Roman"/>
              </a:rPr>
              <a:t>(1 of 3)</a:t>
            </a:r>
            <a:endParaRPr lang="en-US" sz="2000" dirty="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Group Description:</a:t>
            </a:r>
            <a:r>
              <a:rPr lang="en-US" sz="2200" dirty="0">
                <a:solidFill>
                  <a:srgbClr val="434343"/>
                </a:solidFill>
                <a:latin typeface="Times New Roman"/>
                <a:ea typeface="Times New Roman"/>
                <a:cs typeface="Times New Roman"/>
                <a:sym typeface="Times New Roman"/>
              </a:rPr>
              <a:t> I</a:t>
            </a:r>
            <a:r>
              <a:rPr lang="en-US" sz="2200" dirty="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dirty="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dirty="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Individual Assessment/Intervention: </a:t>
            </a:r>
            <a:endParaRPr lang="en-US" sz="2000" b="1"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Appearance</a:t>
            </a:r>
            <a:r>
              <a:rPr lang="en-US" sz="1800" b="1" dirty="0">
                <a:solidFill>
                  <a:srgbClr val="434343"/>
                </a:solidFill>
                <a:latin typeface="Times New Roman"/>
                <a:ea typeface="Times New Roman"/>
                <a:cs typeface="Times New Roman"/>
                <a:sym typeface="Times New Roman"/>
              </a:rPr>
              <a:t> </a:t>
            </a:r>
            <a:r>
              <a:rPr lang="en-US" sz="1800" dirty="0">
                <a:solidFill>
                  <a:srgbClr val="434343"/>
                </a:solidFill>
                <a:latin typeface="Times New Roman"/>
                <a:ea typeface="Times New Roman"/>
                <a:cs typeface="Times New Roman"/>
                <a:sym typeface="Times New Roman"/>
              </a:rPr>
              <a:t>(e.g., level of engagement with staff and peers, grooming, attitude: cooperative, uncooperative)</a:t>
            </a:r>
            <a:endParaRPr sz="1800"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Presentation of mood</a:t>
            </a:r>
            <a:r>
              <a:rPr lang="en-US" dirty="0">
                <a:solidFill>
                  <a:srgbClr val="434343"/>
                </a:solidFill>
                <a:latin typeface="Times New Roman"/>
                <a:ea typeface="Times New Roman"/>
                <a:cs typeface="Times New Roman"/>
                <a:sym typeface="Times New Roman"/>
              </a:rPr>
              <a:t> (e.g., sad, angry, elated; self-report congruent or incongruent with observations?)</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Speech pattern</a:t>
            </a:r>
            <a:r>
              <a:rPr lang="en-US" dirty="0">
                <a:solidFill>
                  <a:srgbClr val="434343"/>
                </a:solidFill>
                <a:latin typeface="Times New Roman"/>
                <a:ea typeface="Times New Roman"/>
                <a:cs typeface="Times New Roman"/>
                <a:sym typeface="Times New Roman"/>
              </a:rPr>
              <a:t> (e.g., rate: increased/decreased, volume: loud, soft)</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High-risk 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agitation, impulsivity, violence, self-injurious behaviors)</a:t>
            </a:r>
            <a:endParaRPr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dirty="0">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dirty="0">
              <a:latin typeface="Calibri"/>
              <a:ea typeface="Calibri"/>
              <a:cs typeface="Calibri"/>
              <a:sym typeface="Calibri"/>
            </a:endParaRPr>
          </a:p>
        </p:txBody>
      </p:sp>
    </p:spTree>
    <p:extLst>
      <p:ext uri="{BB962C8B-B14F-4D97-AF65-F5344CB8AC3E}">
        <p14:creationId xmlns:p14="http://schemas.microsoft.com/office/powerpoint/2010/main" val="1244404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364876" y="160845"/>
            <a:ext cx="8625012" cy="730500"/>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ea typeface="Times New Roman"/>
                <a:cs typeface="Times New Roman"/>
                <a:sym typeface="Times New Roman"/>
              </a:rPr>
              <a:t>Group Notes: </a:t>
            </a:r>
            <a:r>
              <a:rPr lang="en-US" sz="2600" i="1" dirty="0">
                <a:solidFill>
                  <a:srgbClr val="0066A6"/>
                </a:solidFill>
                <a:latin typeface="Times New Roman"/>
                <a:ea typeface="Times New Roman"/>
                <a:cs typeface="Times New Roman"/>
                <a:sym typeface="Times New Roman"/>
              </a:rPr>
              <a:t>How to incorporate the Golden Thread </a:t>
            </a:r>
            <a:r>
              <a:rPr lang="en-US" sz="2000" dirty="0">
                <a:solidFill>
                  <a:srgbClr val="0066A6"/>
                </a:solidFill>
                <a:latin typeface="Times New Roman"/>
                <a:ea typeface="Times New Roman"/>
                <a:cs typeface="Times New Roman"/>
                <a:sym typeface="Times New Roman"/>
              </a:rPr>
              <a:t>(2 of 3)</a:t>
            </a:r>
            <a:endParaRPr lang="en-US" sz="2000" b="1" dirty="0">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solidFill>
                  <a:srgbClr val="434343"/>
                </a:solidFill>
                <a:latin typeface="Times New Roman"/>
                <a:ea typeface="Times New Roman"/>
                <a:cs typeface="Times New Roman"/>
                <a:sym typeface="Times New Roman"/>
              </a:rPr>
              <a:t>Golden Thread function</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dirty="0">
              <a:solidFill>
                <a:srgbClr val="434343"/>
              </a:solidFill>
              <a:latin typeface="Times New Roman"/>
              <a:ea typeface="Times New Roman"/>
              <a:cs typeface="Times New Roman"/>
              <a:sym typeface="Times New Roman"/>
            </a:endParaRPr>
          </a:p>
          <a:p>
            <a:pPr algn="ctr">
              <a:buClr>
                <a:schemeClr val="dk1"/>
              </a:buClr>
              <a:buSzPts val="1100"/>
            </a:pPr>
            <a:r>
              <a:rPr lang="en-US" sz="2000" dirty="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dirty="0">
                <a:solidFill>
                  <a:srgbClr val="434343"/>
                </a:solidFill>
                <a:latin typeface="Times New Roman"/>
                <a:ea typeface="Times New Roman"/>
                <a:cs typeface="Times New Roman"/>
                <a:sym typeface="Times New Roman"/>
              </a:rPr>
              <a:t>whichever is accurate. </a:t>
            </a:r>
            <a:r>
              <a:rPr lang="en-US" sz="2000" dirty="0">
                <a:solidFill>
                  <a:srgbClr val="434343"/>
                </a:solidFill>
                <a:latin typeface="Times New Roman"/>
                <a:ea typeface="Times New Roman"/>
                <a:cs typeface="Times New Roman"/>
                <a:sym typeface="Times New Roman"/>
              </a:rPr>
              <a:t>i.e., </a:t>
            </a:r>
            <a:r>
              <a:rPr lang="en-US" sz="2000" b="1" dirty="0">
                <a:solidFill>
                  <a:srgbClr val="434343"/>
                </a:solidFill>
                <a:latin typeface="Times New Roman"/>
                <a:ea typeface="Times New Roman"/>
                <a:cs typeface="Times New Roman"/>
                <a:sym typeface="Times New Roman"/>
              </a:rPr>
              <a:t>do not click all </a:t>
            </a:r>
            <a:r>
              <a:rPr lang="en-US" sz="2000" b="1" i="1" dirty="0">
                <a:solidFill>
                  <a:srgbClr val="434343"/>
                </a:solidFill>
                <a:latin typeface="Times New Roman"/>
                <a:ea typeface="Times New Roman"/>
                <a:cs typeface="Times New Roman"/>
                <a:sym typeface="Times New Roman"/>
              </a:rPr>
              <a:t>Problems</a:t>
            </a:r>
            <a:r>
              <a:rPr lang="en-US" sz="2000" dirty="0">
                <a:solidFill>
                  <a:srgbClr val="434343"/>
                </a:solidFill>
                <a:latin typeface="Times New Roman"/>
                <a:ea typeface="Times New Roman"/>
                <a:cs typeface="Times New Roman"/>
                <a:sym typeface="Times New Roman"/>
              </a:rPr>
              <a:t>, if only  “Eating Disorder” and “Substance Misuse” were addressed in that specific group. </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p:txBody>
      </p:sp>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4">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4">
            <a:alphaModFix/>
          </a:blip>
          <a:stretch>
            <a:fillRect/>
          </a:stretch>
        </p:blipFill>
        <p:spPr>
          <a:xfrm>
            <a:off x="11148612" y="1044234"/>
            <a:ext cx="686275" cy="686275"/>
          </a:xfrm>
          <a:prstGeom prst="rect">
            <a:avLst/>
          </a:prstGeom>
          <a:noFill/>
          <a:ln>
            <a:noFill/>
          </a:ln>
        </p:spPr>
      </p:pic>
      <p:pic>
        <p:nvPicPr>
          <p:cNvPr id="11" name="Google Shape;199;p22">
            <a:extLst>
              <a:ext uri="{FF2B5EF4-FFF2-40B4-BE49-F238E27FC236}">
                <a16:creationId xmlns:a16="http://schemas.microsoft.com/office/drawing/2014/main" id="{1661E907-C6F3-436E-BC32-80B51D2FB775}"/>
              </a:ext>
            </a:extLst>
          </p:cNvPr>
          <p:cNvPicPr preferRelativeResize="0"/>
          <p:nvPr/>
        </p:nvPicPr>
        <p:blipFill rotWithShape="1">
          <a:blip r:embed="rId5">
            <a:alphaModFix/>
          </a:blip>
          <a:srcRect l="3063"/>
          <a:stretch/>
        </p:blipFill>
        <p:spPr>
          <a:xfrm>
            <a:off x="5058536" y="5143937"/>
            <a:ext cx="5372550" cy="1282775"/>
          </a:xfrm>
          <a:prstGeom prst="rect">
            <a:avLst/>
          </a:prstGeom>
          <a:noFill/>
          <a:ln>
            <a:noFill/>
          </a:ln>
        </p:spPr>
      </p:pic>
    </p:spTree>
    <p:extLst>
      <p:ext uri="{BB962C8B-B14F-4D97-AF65-F5344CB8AC3E}">
        <p14:creationId xmlns:p14="http://schemas.microsoft.com/office/powerpoint/2010/main" val="100695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2955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Content </a:t>
            </a:r>
            <a:r>
              <a:rPr lang="en-US" sz="2000" dirty="0">
                <a:solidFill>
                  <a:srgbClr val="0066A6"/>
                </a:solidFill>
                <a:latin typeface="Times New Roman"/>
                <a:ea typeface="Times New Roman"/>
                <a:cs typeface="Times New Roman"/>
                <a:sym typeface="Times New Roman"/>
              </a:rPr>
              <a:t>(3 of 3)</a:t>
            </a:r>
            <a:endParaRPr sz="2000" dirty="0">
              <a:solidFill>
                <a:srgbClr val="0066A6"/>
              </a:solidFill>
              <a:latin typeface="Times New Roman"/>
              <a:ea typeface="Times New Roman"/>
              <a:cs typeface="Times New Roman"/>
              <a:sym typeface="Times New Roman"/>
            </a:endParaRPr>
          </a:p>
        </p:txBody>
      </p:sp>
      <p:sp>
        <p:nvSpPr>
          <p:cNvPr id="208" name="Google Shape;208;p23"/>
          <p:cNvSpPr txBox="1"/>
          <p:nvPr/>
        </p:nvSpPr>
        <p:spPr>
          <a:xfrm>
            <a:off x="545375" y="1308150"/>
            <a:ext cx="2788800" cy="14904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09" name="Google Shape;209;p23"/>
          <p:cNvPicPr preferRelativeResize="0"/>
          <p:nvPr/>
        </p:nvPicPr>
        <p:blipFill rotWithShape="1">
          <a:blip r:embed="rId3">
            <a:alphaModFix/>
          </a:blip>
          <a:srcRect t="35805" r="7011" b="4903"/>
          <a:stretch/>
        </p:blipFill>
        <p:spPr>
          <a:xfrm>
            <a:off x="3600325" y="1533088"/>
            <a:ext cx="8055865" cy="1134125"/>
          </a:xfrm>
          <a:prstGeom prst="rect">
            <a:avLst/>
          </a:prstGeom>
          <a:noFill/>
          <a:ln>
            <a:noFill/>
          </a:ln>
        </p:spPr>
      </p:pic>
      <p:sp>
        <p:nvSpPr>
          <p:cNvPr id="210" name="Google Shape;210;p23"/>
          <p:cNvSpPr txBox="1"/>
          <p:nvPr/>
        </p:nvSpPr>
        <p:spPr>
          <a:xfrm>
            <a:off x="545375" y="2808800"/>
            <a:ext cx="2788800" cy="20106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and how the patient responded to activity and eventually stabilized..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Identification of Problem that is being addressed and/or how it relates to Group Topic. Improper use of abbreviations.</a:t>
            </a:r>
            <a:endParaRPr>
              <a:latin typeface="Times New Roman"/>
              <a:ea typeface="Times New Roman"/>
              <a:cs typeface="Times New Roman"/>
              <a:sym typeface="Times New Roman"/>
            </a:endParaRPr>
          </a:p>
        </p:txBody>
      </p:sp>
      <p:sp>
        <p:nvSpPr>
          <p:cNvPr id="211" name="Google Shape;211;p23"/>
          <p:cNvSpPr txBox="1"/>
          <p:nvPr/>
        </p:nvSpPr>
        <p:spPr>
          <a:xfrm>
            <a:off x="545375" y="4829650"/>
            <a:ext cx="2788800" cy="18042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provides brief mental status, observation of patient’s behavior, patient quote, and connects back to Eating Disorder Problem and/or Group Topic. Proper use of abbreviations. </a:t>
            </a:r>
            <a:endParaRPr>
              <a:solidFill>
                <a:srgbClr val="434343"/>
              </a:solidFill>
              <a:latin typeface="Times New Roman"/>
              <a:ea typeface="Times New Roman"/>
              <a:cs typeface="Times New Roman"/>
              <a:sym typeface="Times New Roman"/>
            </a:endParaRPr>
          </a:p>
        </p:txBody>
      </p:sp>
      <p:pic>
        <p:nvPicPr>
          <p:cNvPr id="212" name="Google Shape;212;p23"/>
          <p:cNvPicPr preferRelativeResize="0"/>
          <p:nvPr/>
        </p:nvPicPr>
        <p:blipFill rotWithShape="1">
          <a:blip r:embed="rId4">
            <a:alphaModFix/>
          </a:blip>
          <a:srcRect t="8317" b="9654"/>
          <a:stretch/>
        </p:blipFill>
        <p:spPr>
          <a:xfrm>
            <a:off x="3600325" y="3007400"/>
            <a:ext cx="8055865" cy="1601675"/>
          </a:xfrm>
          <a:prstGeom prst="rect">
            <a:avLst/>
          </a:prstGeom>
          <a:noFill/>
          <a:ln>
            <a:noFill/>
          </a:ln>
        </p:spPr>
      </p:pic>
      <p:sp>
        <p:nvSpPr>
          <p:cNvPr id="213" name="Google Shape;213;p23"/>
          <p:cNvSpPr/>
          <p:nvPr/>
        </p:nvSpPr>
        <p:spPr>
          <a:xfrm>
            <a:off x="3600325" y="1812425"/>
            <a:ext cx="3468300" cy="298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600325" y="3331725"/>
            <a:ext cx="7623900" cy="5385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3"/>
          <p:cNvPicPr preferRelativeResize="0"/>
          <p:nvPr/>
        </p:nvPicPr>
        <p:blipFill rotWithShape="1">
          <a:blip r:embed="rId5">
            <a:alphaModFix/>
          </a:blip>
          <a:srcRect l="509" t="30738" r="3392"/>
          <a:stretch/>
        </p:blipFill>
        <p:spPr>
          <a:xfrm>
            <a:off x="3621475" y="4776250"/>
            <a:ext cx="8013574" cy="1911000"/>
          </a:xfrm>
          <a:prstGeom prst="rect">
            <a:avLst/>
          </a:prstGeom>
          <a:noFill/>
          <a:ln>
            <a:noFill/>
          </a:ln>
        </p:spPr>
      </p:pic>
      <p:sp>
        <p:nvSpPr>
          <p:cNvPr id="216" name="Google Shape;216;p23"/>
          <p:cNvSpPr/>
          <p:nvPr/>
        </p:nvSpPr>
        <p:spPr>
          <a:xfrm>
            <a:off x="3600325" y="5195000"/>
            <a:ext cx="7530300" cy="7305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629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 </a:t>
            </a:r>
            <a:r>
              <a:rPr lang="en-US" sz="2000" i="1" dirty="0">
                <a:solidFill>
                  <a:srgbClr val="0066A6"/>
                </a:solidFill>
                <a:latin typeface="Times New Roman"/>
                <a:ea typeface="Times New Roman"/>
                <a:cs typeface="Times New Roman"/>
                <a:sym typeface="Times New Roman"/>
              </a:rPr>
              <a:t>(1 of 2)</a:t>
            </a:r>
            <a:r>
              <a:rPr lang="en-US" sz="2000" dirty="0">
                <a:solidFill>
                  <a:srgbClr val="0066A6"/>
                </a:solidFill>
                <a:latin typeface="Times New Roman"/>
                <a:ea typeface="Times New Roman"/>
                <a:cs typeface="Times New Roman"/>
                <a:sym typeface="Times New Roman"/>
              </a:rPr>
              <a:t> </a:t>
            </a:r>
            <a:endParaRPr sz="2000" dirty="0">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836455" cy="3295827"/>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a:t>
            </a:r>
            <a:r>
              <a:rPr lang="en-US" sz="1500" baseline="30000" dirty="0">
                <a:solidFill>
                  <a:srgbClr val="666666"/>
                </a:solidFill>
                <a:latin typeface="Times New Roman"/>
                <a:ea typeface="Times New Roman"/>
                <a:cs typeface="Times New Roman"/>
                <a:sym typeface="Times New Roman"/>
              </a:rPr>
              <a:t>1</a:t>
            </a:r>
            <a:r>
              <a:rPr lang="en-US" sz="1500" b="1" dirty="0">
                <a:solidFill>
                  <a:srgbClr val="666666"/>
                </a:solidFill>
                <a:latin typeface="Times New Roman"/>
                <a:ea typeface="Times New Roman"/>
                <a:cs typeface="Times New Roman"/>
                <a:sym typeface="Times New Roman"/>
              </a:rPr>
              <a: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endParaRPr lang="en-US" sz="1500" dirty="0">
              <a:solidFill>
                <a:srgbClr val="666666"/>
              </a:solidFill>
              <a:latin typeface="Times New Roman"/>
              <a:ea typeface="Times New Roman"/>
              <a:cs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r>
              <a:rPr lang="en-US" sz="1500" baseline="30000" dirty="0">
                <a:solidFill>
                  <a:srgbClr val="666666"/>
                </a:solidFill>
                <a:latin typeface="Times New Roman"/>
                <a:ea typeface="Times New Roman"/>
                <a:cs typeface="Times New Roman"/>
                <a:sym typeface="Times New Roman"/>
              </a:rPr>
              <a:t>2</a:t>
            </a:r>
            <a:endParaRPr lang="en-US" sz="1500" baseline="300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Example: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Rule/Out</a:t>
            </a:r>
            <a:r>
              <a:rPr lang="en-US" sz="1500" dirty="0">
                <a:solidFill>
                  <a:srgbClr val="666666"/>
                </a:solidFill>
                <a:latin typeface="Times New Roman"/>
                <a:ea typeface="Times New Roman"/>
                <a:cs typeface="Times New Roman"/>
                <a:sym typeface="Times New Roman"/>
              </a:rPr>
              <a:t>”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Provisional" diagnosis</a:t>
            </a:r>
            <a:r>
              <a:rPr lang="en-US" sz="1500" dirty="0">
                <a:solidFill>
                  <a:srgbClr val="666666"/>
                </a:solidFill>
                <a:latin typeface="Times New Roman"/>
                <a:ea typeface="Times New Roman"/>
                <a:cs typeface="Times New Roman"/>
                <a:sym typeface="Times New Roman"/>
              </a:rPr>
              <a:t>” for Eating Disorder. (It's not comprehensive to identify that an area is a Problem in a patient's life, yet not demonstrate how this will be managed diagnostically)</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 </a:t>
            </a:r>
            <a:endParaRPr lang="en-US" sz="1500" dirty="0">
              <a:solidFill>
                <a:srgbClr val="666666"/>
              </a:solidFill>
              <a:latin typeface="Times New Roman"/>
              <a:ea typeface="Times New Roman"/>
              <a:cs typeface="Times New Roman"/>
            </a:endParaRPr>
          </a:p>
          <a:p>
            <a:pPr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Identification of </a:t>
            </a:r>
            <a:r>
              <a:rPr lang="en-US" sz="2800" b="1" i="1" dirty="0">
                <a:solidFill>
                  <a:srgbClr val="0066A6"/>
                </a:solidFill>
                <a:latin typeface="Times New Roman"/>
                <a:ea typeface="Times New Roman"/>
                <a:cs typeface="Times New Roman"/>
                <a:sym typeface="Times New Roman"/>
              </a:rPr>
              <a:t>The</a:t>
            </a:r>
            <a:r>
              <a:rPr lang="en-US" sz="2800" b="1" dirty="0">
                <a:solidFill>
                  <a:srgbClr val="0066A6"/>
                </a:solidFill>
                <a:latin typeface="Times New Roman"/>
                <a:ea typeface="Times New Roman"/>
                <a:cs typeface="Times New Roman"/>
                <a:sym typeface="Times New Roman"/>
              </a:rPr>
              <a:t> </a:t>
            </a:r>
            <a:r>
              <a:rPr lang="en-US" sz="2800" b="1" i="1" dirty="0">
                <a:solidFill>
                  <a:srgbClr val="0066A6"/>
                </a:solidFill>
                <a:latin typeface="Times New Roman"/>
                <a:ea typeface="Times New Roman"/>
                <a:cs typeface="Times New Roman"/>
                <a:sym typeface="Times New Roman"/>
              </a:rPr>
              <a:t>Problem List </a:t>
            </a:r>
            <a:r>
              <a:rPr lang="en-US" sz="2000" i="1" dirty="0">
                <a:solidFill>
                  <a:srgbClr val="0066A6"/>
                </a:solidFill>
                <a:latin typeface="Times New Roman"/>
                <a:ea typeface="Times New Roman"/>
                <a:cs typeface="Times New Roman"/>
                <a:sym typeface="Times New Roman"/>
              </a:rPr>
              <a:t>(2 of 2)</a:t>
            </a:r>
            <a:r>
              <a:rPr lang="en-US" sz="2000" dirty="0">
                <a:solidFill>
                  <a:srgbClr val="0066A6"/>
                </a:solidFill>
                <a:latin typeface="Times New Roman"/>
                <a:ea typeface="Times New Roman"/>
                <a:cs typeface="Times New Roman"/>
                <a:sym typeface="Times New Roman"/>
              </a:rPr>
              <a:t> </a:t>
            </a:r>
            <a:r>
              <a:rPr lang="en-US" sz="2000" b="1" i="1" dirty="0">
                <a:solidFill>
                  <a:srgbClr val="0066A6"/>
                </a:solidFill>
                <a:latin typeface="Times New Roman"/>
                <a:ea typeface="Times New Roman"/>
                <a:cs typeface="Times New Roman"/>
                <a:sym typeface="Times New Roman"/>
              </a:rPr>
              <a:t> </a:t>
            </a:r>
            <a:endParaRPr lang="en-US" sz="2000" b="1" i="1" dirty="0">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4360617"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666666"/>
                </a:solidFill>
                <a:latin typeface="Times New Roman"/>
                <a:cs typeface="Times New Roman"/>
              </a:rPr>
              <a:t>2</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4793428"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B29A325-44AC-46BC-894E-7B6FEAC976F9}"/>
              </a:ext>
            </a:extLst>
          </p:cNvPr>
          <p:cNvSpPr txBox="1"/>
          <p:nvPr/>
        </p:nvSpPr>
        <p:spPr>
          <a:xfrm>
            <a:off x="61414" y="6498608"/>
            <a:ext cx="42899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666666"/>
                </a:solidFill>
                <a:latin typeface="Times New Roman"/>
                <a:cs typeface="Times New Roman"/>
              </a:rPr>
              <a:t>1</a:t>
            </a:r>
            <a:r>
              <a:rPr lang="en-US" sz="1200" dirty="0">
                <a:latin typeface="Times New Roman"/>
              </a:rPr>
              <a:t>Problem List if often referred to as the patient's "Needs" List.</a:t>
            </a:r>
            <a:endParaRPr lang="en-US"/>
          </a:p>
        </p:txBody>
      </p:sp>
      <p:cxnSp>
        <p:nvCxnSpPr>
          <p:cNvPr id="5" name="Straight Arrow Connector 4">
            <a:extLst>
              <a:ext uri="{FF2B5EF4-FFF2-40B4-BE49-F238E27FC236}">
                <a16:creationId xmlns:a16="http://schemas.microsoft.com/office/drawing/2014/main" id="{59CC79BA-EA26-4A5D-B5B2-C5BBBFDE9614}"/>
              </a:ext>
            </a:extLst>
          </p:cNvPr>
          <p:cNvCxnSpPr/>
          <p:nvPr/>
        </p:nvCxnSpPr>
        <p:spPr>
          <a:xfrm>
            <a:off x="322570" y="5946585"/>
            <a:ext cx="8370626" cy="22747"/>
          </a:xfrm>
          <a:prstGeom prst="straightConnector1">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27567" y="326143"/>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1919135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Treatment Planning: </a:t>
            </a:r>
            <a:r>
              <a:rPr lang="en-US" sz="2800" i="1" dirty="0">
                <a:solidFill>
                  <a:srgbClr val="0066A6"/>
                </a:solidFill>
                <a:latin typeface="Times New Roman"/>
                <a:ea typeface="Times New Roman"/>
                <a:cs typeface="Times New Roman"/>
                <a:sym typeface="Times New Roman"/>
              </a:rPr>
              <a:t>Clinical Information Reviewed</a:t>
            </a:r>
            <a:r>
              <a:rPr lang="en-US" sz="2600" dirty="0">
                <a:solidFill>
                  <a:srgbClr val="0066A6"/>
                </a:solidFill>
                <a:latin typeface="Times New Roman"/>
                <a:ea typeface="Times New Roman"/>
                <a:cs typeface="Times New Roman"/>
                <a:sym typeface="Times New Roman"/>
              </a:rPr>
              <a:t> </a:t>
            </a:r>
            <a:r>
              <a:rPr lang="en-US" sz="2000" dirty="0">
                <a:solidFill>
                  <a:srgbClr val="0066A6"/>
                </a:solidFill>
                <a:latin typeface="Times New Roman"/>
                <a:ea typeface="Times New Roman"/>
                <a:cs typeface="Times New Roman"/>
                <a:sym typeface="Times New Roman"/>
              </a:rPr>
              <a:t>(1 of 2)</a:t>
            </a:r>
            <a:endParaRPr sz="2600" dirty="0">
              <a:solidFill>
                <a:srgbClr val="0066A6"/>
              </a:solidFill>
              <a:latin typeface="Times New Roman"/>
              <a:ea typeface="Times New Roman"/>
              <a:cs typeface="Times New Roman"/>
              <a:sym typeface="Times New Roman"/>
            </a:endParaRPr>
          </a:p>
        </p:txBody>
      </p:sp>
      <p:sp>
        <p:nvSpPr>
          <p:cNvPr id="276" name="Google Shape;276;p29"/>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77" name="Google Shape;277;p29"/>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78" name="Google Shape;278;p29"/>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an </a:t>
            </a:r>
            <a:r>
              <a:rPr lang="en-US" sz="1800" b="1" dirty="0">
                <a:latin typeface="Times New Roman"/>
                <a:ea typeface="Times New Roman"/>
                <a:cs typeface="Times New Roman"/>
                <a:sym typeface="Times New Roman"/>
              </a:rPr>
              <a:t>ANXIETY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much as much sense for an </a:t>
            </a:r>
            <a:r>
              <a:rPr lang="en-US" sz="1800" i="1" dirty="0">
                <a:latin typeface="Times New Roman"/>
                <a:ea typeface="Times New Roman"/>
                <a:cs typeface="Times New Roman"/>
                <a:sym typeface="Times New Roman"/>
              </a:rPr>
              <a:t>Education</a:t>
            </a:r>
            <a:r>
              <a:rPr lang="en-US" sz="1800" dirty="0">
                <a:latin typeface="Times New Roman"/>
                <a:ea typeface="Times New Roman"/>
                <a:cs typeface="Times New Roman"/>
                <a:sym typeface="Times New Roman"/>
              </a:rPr>
              <a:t> Treatment Plan.</a:t>
            </a:r>
            <a:endParaRPr sz="1800" dirty="0">
              <a:latin typeface="Calibri"/>
              <a:ea typeface="Calibri"/>
              <a:cs typeface="Calibri"/>
              <a:sym typeface="Calibri"/>
            </a:endParaRPr>
          </a:p>
        </p:txBody>
      </p:sp>
      <p:pic>
        <p:nvPicPr>
          <p:cNvPr id="279" name="Google Shape;279;p29"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extLst>
      <p:ext uri="{BB962C8B-B14F-4D97-AF65-F5344CB8AC3E}">
        <p14:creationId xmlns:p14="http://schemas.microsoft.com/office/powerpoint/2010/main" val="2374928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3">
            <a:alphaModFix/>
          </a:blip>
          <a:srcRect r="9222"/>
          <a:stretch/>
        </p:blipFill>
        <p:spPr>
          <a:xfrm>
            <a:off x="4876194" y="4763276"/>
            <a:ext cx="6689668" cy="1895475"/>
          </a:xfrm>
          <a:prstGeom prst="rect">
            <a:avLst/>
          </a:prstGeom>
          <a:noFill/>
          <a:ln w="28575" cap="flat" cmpd="sng">
            <a:solidFill>
              <a:srgbClr val="0066A6"/>
            </a:solidFill>
            <a:prstDash val="dot"/>
            <a:round/>
            <a:headEnd type="none" w="sm" len="sm"/>
            <a:tailEnd type="none" w="sm" len="sm"/>
          </a:ln>
        </p:spPr>
      </p:pic>
      <p:pic>
        <p:nvPicPr>
          <p:cNvPr id="285" name="Google Shape;285;p30"/>
          <p:cNvPicPr preferRelativeResize="0"/>
          <p:nvPr/>
        </p:nvPicPr>
        <p:blipFill rotWithShape="1">
          <a:blip r:embed="rId4">
            <a:alphaModFix/>
          </a:blip>
          <a:srcRect r="20873"/>
          <a:stretch/>
        </p:blipFill>
        <p:spPr>
          <a:xfrm>
            <a:off x="702775" y="1968800"/>
            <a:ext cx="6686167" cy="1895475"/>
          </a:xfrm>
          <a:prstGeom prst="rect">
            <a:avLst/>
          </a:prstGeom>
          <a:noFill/>
          <a:ln w="28575" cap="flat" cmpd="sng">
            <a:solidFill>
              <a:srgbClr val="0066A6"/>
            </a:solidFill>
            <a:prstDash val="dot"/>
            <a:round/>
            <a:headEnd type="none" w="sm" len="sm"/>
            <a:tailEnd type="none" w="sm" len="sm"/>
          </a:ln>
        </p:spPr>
      </p:pic>
      <p:sp>
        <p:nvSpPr>
          <p:cNvPr id="286" name="Google Shape;286;p30"/>
          <p:cNvSpPr txBox="1"/>
          <p:nvPr/>
        </p:nvSpPr>
        <p:spPr>
          <a:xfrm>
            <a:off x="4417000" y="3997175"/>
            <a:ext cx="75126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DISORDERED EATING</a:t>
            </a:r>
            <a:r>
              <a:rPr lang="en-US" sz="1800" dirty="0">
                <a:latin typeface="Times New Roman"/>
                <a:ea typeface="Times New Roman"/>
                <a:cs typeface="Times New Roman"/>
                <a:sym typeface="Times New Roman"/>
              </a:rPr>
              <a:t> Treatment Plan but </a:t>
            </a:r>
            <a:r>
              <a:rPr lang="en-US" sz="1800" b="1" dirty="0">
                <a:latin typeface="Times New Roman"/>
                <a:ea typeface="Times New Roman"/>
                <a:cs typeface="Times New Roman"/>
                <a:sym typeface="Times New Roman"/>
              </a:rPr>
              <a:t>would not</a:t>
            </a:r>
            <a:r>
              <a:rPr lang="en-US" sz="1800" dirty="0">
                <a:latin typeface="Times New Roman"/>
                <a:ea typeface="Times New Roman"/>
                <a:cs typeface="Times New Roman"/>
                <a:sym typeface="Times New Roman"/>
              </a:rPr>
              <a:t> make much sense for a </a:t>
            </a:r>
            <a:r>
              <a:rPr lang="en-US" sz="1800" i="1" dirty="0">
                <a:latin typeface="Times New Roman"/>
                <a:ea typeface="Times New Roman"/>
                <a:cs typeface="Times New Roman"/>
                <a:sym typeface="Times New Roman"/>
              </a:rPr>
              <a:t>Substance Misuse </a:t>
            </a:r>
            <a:r>
              <a:rPr lang="en-US" sz="1800" dirty="0">
                <a:latin typeface="Times New Roman"/>
                <a:ea typeface="Times New Roman"/>
                <a:cs typeface="Times New Roman"/>
                <a:sym typeface="Times New Roman"/>
              </a:rPr>
              <a:t>Treatment Plan.</a:t>
            </a:r>
            <a:endParaRPr sz="1800" dirty="0">
              <a:latin typeface="Times New Roman"/>
              <a:ea typeface="Times New Roman"/>
              <a:cs typeface="Times New Roman"/>
              <a:sym typeface="Times New Roman"/>
            </a:endParaRPr>
          </a:p>
        </p:txBody>
      </p:sp>
      <p:sp>
        <p:nvSpPr>
          <p:cNvPr id="287" name="Google Shape;287;p30"/>
          <p:cNvSpPr/>
          <p:nvPr/>
        </p:nvSpPr>
        <p:spPr>
          <a:xfrm>
            <a:off x="5200100" y="6332070"/>
            <a:ext cx="1974600" cy="24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txBox="1"/>
          <p:nvPr/>
        </p:nvSpPr>
        <p:spPr>
          <a:xfrm>
            <a:off x="236525" y="1009625"/>
            <a:ext cx="7749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MALNUTRITION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as much sense for a </a:t>
            </a:r>
            <a:r>
              <a:rPr lang="en-US" sz="1800" i="1" dirty="0">
                <a:latin typeface="Times New Roman"/>
                <a:ea typeface="Times New Roman"/>
                <a:cs typeface="Times New Roman"/>
                <a:sym typeface="Times New Roman"/>
              </a:rPr>
              <a:t>Family Conflicts/Social Support </a:t>
            </a:r>
            <a:endParaRPr sz="1800" i="1" dirty="0">
              <a:latin typeface="Times New Roman"/>
              <a:ea typeface="Times New Roman"/>
              <a:cs typeface="Times New Roman"/>
              <a:sym typeface="Times New Roman"/>
            </a:endParaRPr>
          </a:p>
          <a:p>
            <a:pPr marL="0" lvl="0" indent="0" algn="ctr" rtl="0">
              <a:spcBef>
                <a:spcPts val="0"/>
              </a:spcBef>
              <a:spcAft>
                <a:spcPts val="0"/>
              </a:spcAft>
              <a:buNone/>
            </a:pPr>
            <a:r>
              <a:rPr lang="en-US" sz="1800" i="1" dirty="0">
                <a:latin typeface="Times New Roman"/>
                <a:ea typeface="Times New Roman"/>
                <a:cs typeface="Times New Roman"/>
                <a:sym typeface="Times New Roman"/>
              </a:rPr>
              <a:t>Involvement</a:t>
            </a:r>
            <a:r>
              <a:rPr lang="en-US" sz="1800" dirty="0">
                <a:latin typeface="Times New Roman"/>
                <a:ea typeface="Times New Roman"/>
                <a:cs typeface="Times New Roman"/>
                <a:sym typeface="Times New Roman"/>
              </a:rPr>
              <a:t> Treatment Plan.  </a:t>
            </a:r>
            <a:endParaRPr sz="1800" dirty="0">
              <a:latin typeface="Times New Roman"/>
              <a:ea typeface="Times New Roman"/>
              <a:cs typeface="Times New Roman"/>
              <a:sym typeface="Times New Roman"/>
            </a:endParaRPr>
          </a:p>
        </p:txBody>
      </p:sp>
      <p:pic>
        <p:nvPicPr>
          <p:cNvPr id="289" name="Google Shape;289;p30" descr="BESPOKE TREATMENT PLANS – Wellbeing In Work"/>
          <p:cNvPicPr preferRelativeResize="0"/>
          <p:nvPr/>
        </p:nvPicPr>
        <p:blipFill>
          <a:blip r:embed="rId5">
            <a:alphaModFix/>
          </a:blip>
          <a:stretch>
            <a:fillRect/>
          </a:stretch>
        </p:blipFill>
        <p:spPr>
          <a:xfrm>
            <a:off x="8756775" y="1107851"/>
            <a:ext cx="2571875" cy="2571875"/>
          </a:xfrm>
          <a:prstGeom prst="rect">
            <a:avLst/>
          </a:prstGeom>
          <a:noFill/>
          <a:ln>
            <a:noFill/>
          </a:ln>
        </p:spPr>
      </p:pic>
      <p:pic>
        <p:nvPicPr>
          <p:cNvPr id="290" name="Google Shape;290;p30" descr="PLAN YOUR TREATMENT - Vejthani Hospital"/>
          <p:cNvPicPr preferRelativeResize="0"/>
          <p:nvPr/>
        </p:nvPicPr>
        <p:blipFill>
          <a:blip r:embed="rId6">
            <a:alphaModFix/>
          </a:blip>
          <a:stretch>
            <a:fillRect/>
          </a:stretch>
        </p:blipFill>
        <p:spPr>
          <a:xfrm>
            <a:off x="1322675" y="3985275"/>
            <a:ext cx="2571875" cy="2571875"/>
          </a:xfrm>
          <a:prstGeom prst="rect">
            <a:avLst/>
          </a:prstGeom>
          <a:noFill/>
          <a:ln>
            <a:noFill/>
          </a:ln>
        </p:spPr>
      </p:pic>
      <p:sp>
        <p:nvSpPr>
          <p:cNvPr id="291" name="Google Shape;291;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dirty="0">
                <a:solidFill>
                  <a:srgbClr val="0066A6"/>
                </a:solidFill>
                <a:latin typeface="Times New Roman"/>
                <a:ea typeface="Times New Roman"/>
                <a:cs typeface="Times New Roman"/>
                <a:sym typeface="Times New Roman"/>
              </a:rPr>
              <a:t>Treatment Planning: </a:t>
            </a:r>
            <a:r>
              <a:rPr lang="en-US" sz="2600" i="1" dirty="0">
                <a:solidFill>
                  <a:srgbClr val="0066A6"/>
                </a:solidFill>
                <a:latin typeface="Times New Roman"/>
                <a:ea typeface="Times New Roman"/>
                <a:cs typeface="Times New Roman"/>
                <a:sym typeface="Times New Roman"/>
              </a:rPr>
              <a:t>Clinical Information Reviewed</a:t>
            </a:r>
            <a:r>
              <a:rPr lang="en-US" sz="2600" dirty="0">
                <a:solidFill>
                  <a:srgbClr val="0066A6"/>
                </a:solidFill>
                <a:latin typeface="Times New Roman"/>
                <a:ea typeface="Times New Roman"/>
                <a:cs typeface="Times New Roman"/>
                <a:sym typeface="Times New Roman"/>
              </a:rPr>
              <a:t> </a:t>
            </a:r>
            <a:r>
              <a:rPr lang="en-US" sz="2000" dirty="0">
                <a:solidFill>
                  <a:srgbClr val="0066A6"/>
                </a:solidFill>
                <a:latin typeface="Times New Roman"/>
                <a:ea typeface="Times New Roman"/>
                <a:cs typeface="Times New Roman"/>
                <a:sym typeface="Times New Roman"/>
              </a:rPr>
              <a:t>(2 of 2)</a:t>
            </a:r>
            <a:endParaRPr sz="2600" dirty="0">
              <a:solidFill>
                <a:srgbClr val="0066A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2809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Purpose and Objective of Annual Effective Documentation:</a:t>
            </a:r>
            <a:endParaRPr sz="2800" b="1" dirty="0">
              <a:solidFill>
                <a:srgbClr val="0066A6"/>
              </a:solidFill>
              <a:latin typeface="Times New Roman"/>
              <a:ea typeface="Times New Roman"/>
              <a:cs typeface="Times New Roman"/>
              <a:sym typeface="Times New Roman"/>
            </a:endParaRPr>
          </a:p>
        </p:txBody>
      </p:sp>
      <p:sp>
        <p:nvSpPr>
          <p:cNvPr id="109" name="Google Shape;109;p13"/>
          <p:cNvSpPr txBox="1">
            <a:spLocks noGrp="1"/>
          </p:cNvSpPr>
          <p:nvPr>
            <p:ph type="body" idx="1"/>
          </p:nvPr>
        </p:nvSpPr>
        <p:spPr>
          <a:xfrm>
            <a:off x="309744" y="1074327"/>
            <a:ext cx="9278393" cy="5525100"/>
          </a:xfrm>
          <a:prstGeom prst="rect">
            <a:avLst/>
          </a:prstGeom>
          <a:noFill/>
          <a:ln>
            <a:noFill/>
          </a:ln>
        </p:spPr>
        <p:txBody>
          <a:bodyPr spcFirstLastPara="1" wrap="square" lIns="91425" tIns="45700" rIns="91425" bIns="45700" anchor="t" anchorCtr="0">
            <a:noAutofit/>
          </a:bodyPr>
          <a:lstStyle/>
          <a:p>
            <a:pPr indent="-279400">
              <a:lnSpc>
                <a:spcPct val="115000"/>
              </a:lnSpc>
              <a:buClr>
                <a:srgbClr val="434343"/>
              </a:buClr>
              <a:buSzPts val="2000"/>
              <a:buFont typeface="Times New Roman"/>
              <a:buChar char="➟"/>
            </a:pPr>
            <a:r>
              <a:rPr lang="en-US" sz="2300" dirty="0">
                <a:solidFill>
                  <a:srgbClr val="434343"/>
                </a:solidFill>
                <a:latin typeface="Times New Roman"/>
                <a:ea typeface="Times New Roman"/>
                <a:cs typeface="Times New Roman"/>
                <a:sym typeface="Times New Roman"/>
              </a:rPr>
              <a:t>Reinforce the</a:t>
            </a:r>
            <a:r>
              <a:rPr lang="en-US" sz="2300" b="1" dirty="0">
                <a:solidFill>
                  <a:srgbClr val="434343"/>
                </a:solidFill>
                <a:latin typeface="Times New Roman"/>
                <a:ea typeface="Times New Roman"/>
                <a:cs typeface="Times New Roman"/>
                <a:sym typeface="Times New Roman"/>
              </a:rPr>
              <a:t> importance </a:t>
            </a:r>
            <a:r>
              <a:rPr lang="en-US" sz="2300" dirty="0">
                <a:solidFill>
                  <a:srgbClr val="434343"/>
                </a:solidFill>
                <a:latin typeface="Times New Roman"/>
                <a:ea typeface="Times New Roman"/>
                <a:cs typeface="Times New Roman"/>
                <a:sym typeface="Times New Roman"/>
              </a:rPr>
              <a:t>and role of Documentation and Medical Records</a:t>
            </a:r>
            <a:endParaRPr sz="2300" dirty="0">
              <a:solidFill>
                <a:srgbClr val="434343"/>
              </a:solidFill>
              <a:latin typeface="Times New Roman"/>
              <a:ea typeface="Times New Roman"/>
              <a:cs typeface="Times New Roman"/>
              <a:sym typeface="Times New Roman"/>
            </a:endParaRPr>
          </a:p>
          <a:p>
            <a:pPr indent="-279400">
              <a:lnSpc>
                <a:spcPct val="115000"/>
              </a:lnSpc>
              <a:buClr>
                <a:srgbClr val="434343"/>
              </a:buClr>
              <a:buSzPts val="2000"/>
              <a:buFont typeface="Times New Roman"/>
              <a:buChar char="➟"/>
            </a:pPr>
            <a:r>
              <a:rPr lang="en-US" sz="2300" dirty="0">
                <a:solidFill>
                  <a:schemeClr val="tx1">
                    <a:lumMod val="95000"/>
                    <a:lumOff val="5000"/>
                  </a:schemeClr>
                </a:solidFill>
                <a:latin typeface="Times New Roman"/>
                <a:ea typeface="Times New Roman"/>
                <a:cs typeface="Times New Roman"/>
                <a:sym typeface="Times New Roman"/>
              </a:rPr>
              <a:t>Provide you with </a:t>
            </a:r>
            <a:r>
              <a:rPr lang="en-US" sz="2300" b="1" dirty="0">
                <a:solidFill>
                  <a:schemeClr val="tx1">
                    <a:lumMod val="95000"/>
                    <a:lumOff val="5000"/>
                  </a:schemeClr>
                </a:solidFill>
                <a:latin typeface="Times New Roman"/>
                <a:ea typeface="Times New Roman"/>
                <a:cs typeface="Times New Roman"/>
                <a:sym typeface="Times New Roman"/>
              </a:rPr>
              <a:t>clear instructions </a:t>
            </a:r>
            <a:r>
              <a:rPr lang="en-US" sz="2300" dirty="0">
                <a:solidFill>
                  <a:schemeClr val="tx1">
                    <a:lumMod val="95000"/>
                    <a:lumOff val="5000"/>
                  </a:schemeClr>
                </a:solidFill>
                <a:latin typeface="Times New Roman"/>
                <a:ea typeface="Times New Roman"/>
                <a:cs typeface="Times New Roman"/>
                <a:sym typeface="Times New Roman"/>
              </a:rPr>
              <a:t>and resources to make your job easier and more efficient! </a:t>
            </a:r>
            <a:endParaRPr lang="en-US" sz="2300" dirty="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dirty="0">
                <a:solidFill>
                  <a:schemeClr val="tx1">
                    <a:lumMod val="95000"/>
                    <a:lumOff val="5000"/>
                  </a:schemeClr>
                </a:solidFill>
                <a:latin typeface="Times New Roman"/>
                <a:ea typeface="Times New Roman"/>
                <a:cs typeface="Times New Roman"/>
                <a:sym typeface="Times New Roman"/>
              </a:rPr>
              <a:t>Provide a user-friendly resource for you to download and </a:t>
            </a:r>
            <a:r>
              <a:rPr lang="en-US" sz="2300" b="1" dirty="0">
                <a:solidFill>
                  <a:schemeClr val="tx1">
                    <a:lumMod val="95000"/>
                    <a:lumOff val="5000"/>
                  </a:schemeClr>
                </a:solidFill>
                <a:latin typeface="Times New Roman"/>
                <a:ea typeface="Times New Roman"/>
                <a:cs typeface="Times New Roman"/>
                <a:sym typeface="Times New Roman"/>
              </a:rPr>
              <a:t>reference,</a:t>
            </a:r>
            <a:r>
              <a:rPr lang="en-US" sz="2300" dirty="0">
                <a:solidFill>
                  <a:schemeClr val="tx1">
                    <a:lumMod val="95000"/>
                    <a:lumOff val="5000"/>
                  </a:schemeClr>
                </a:solidFill>
                <a:latin typeface="Times New Roman"/>
                <a:ea typeface="Times New Roman"/>
                <a:cs typeface="Times New Roman"/>
                <a:sym typeface="Times New Roman"/>
              </a:rPr>
              <a:t> as needed</a:t>
            </a:r>
            <a:endParaRPr lang="en-US" sz="2300" dirty="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b="1" dirty="0">
                <a:solidFill>
                  <a:schemeClr val="tx1">
                    <a:lumMod val="95000"/>
                    <a:lumOff val="5000"/>
                  </a:schemeClr>
                </a:solidFill>
                <a:latin typeface="Times New Roman"/>
                <a:ea typeface="Times New Roman"/>
                <a:cs typeface="Times New Roman"/>
              </a:rPr>
              <a:t>Reduce confusion </a:t>
            </a:r>
            <a:r>
              <a:rPr lang="en-US" sz="2300" dirty="0">
                <a:solidFill>
                  <a:schemeClr val="tx1">
                    <a:lumMod val="95000"/>
                    <a:lumOff val="5000"/>
                  </a:schemeClr>
                </a:solidFill>
                <a:latin typeface="Times New Roman"/>
                <a:ea typeface="Times New Roman"/>
                <a:cs typeface="Times New Roman"/>
              </a:rPr>
              <a:t>with documentation requirements</a:t>
            </a:r>
            <a:endParaRPr lang="en-US" sz="2300" dirty="0">
              <a:solidFill>
                <a:schemeClr val="tx1">
                  <a:lumMod val="95000"/>
                  <a:lumOff val="5000"/>
                </a:schemeClr>
              </a:solidFill>
              <a:latin typeface="Times New Roman"/>
              <a:ea typeface="Times New Roman"/>
              <a:cs typeface="Times New Roman"/>
              <a:sym typeface="Times New Roman"/>
            </a:endParaRPr>
          </a:p>
          <a:p>
            <a:pPr indent="-279400">
              <a:lnSpc>
                <a:spcPct val="114999"/>
              </a:lnSpc>
              <a:buFont typeface="Times New Roman,Serif"/>
              <a:buChar char="➟"/>
            </a:pPr>
            <a:r>
              <a:rPr lang="en-US" sz="2400" dirty="0">
                <a:solidFill>
                  <a:srgbClr val="434343"/>
                </a:solidFill>
                <a:latin typeface="Times New Roman"/>
                <a:cs typeface="Times New Roman"/>
              </a:rPr>
              <a:t>Provide examples of documentation requirements for </a:t>
            </a:r>
            <a:r>
              <a:rPr lang="en-US" sz="2400" b="1" dirty="0">
                <a:solidFill>
                  <a:srgbClr val="434343"/>
                </a:solidFill>
                <a:latin typeface="Times New Roman"/>
                <a:cs typeface="Times New Roman"/>
              </a:rPr>
              <a:t>each role</a:t>
            </a:r>
            <a:endParaRPr lang="en-US" sz="2400" b="1" dirty="0"/>
          </a:p>
          <a:p>
            <a:pPr indent="-279400">
              <a:lnSpc>
                <a:spcPct val="114999"/>
              </a:lnSpc>
              <a:buFont typeface="Times New Roman,Serif"/>
              <a:buChar char="➟"/>
            </a:pPr>
            <a:r>
              <a:rPr lang="en-US" sz="2400" dirty="0">
                <a:solidFill>
                  <a:srgbClr val="434343"/>
                </a:solidFill>
                <a:latin typeface="Times New Roman"/>
              </a:rPr>
              <a:t>Improve clinical quality, which improves </a:t>
            </a:r>
            <a:r>
              <a:rPr lang="en-US" sz="2400" b="1" dirty="0">
                <a:solidFill>
                  <a:srgbClr val="434343"/>
                </a:solidFill>
                <a:latin typeface="Times New Roman"/>
              </a:rPr>
              <a:t>patient engagement</a:t>
            </a:r>
            <a:r>
              <a:rPr lang="en-US" sz="2400" baseline="30000" dirty="0">
                <a:solidFill>
                  <a:srgbClr val="434343"/>
                </a:solidFill>
                <a:latin typeface="Times New Roman"/>
              </a:rPr>
              <a:t>1</a:t>
            </a:r>
            <a:endParaRPr lang="en-US" sz="2400" baseline="30000" dirty="0">
              <a:solidFill>
                <a:srgbClr val="434343"/>
              </a:solidFill>
              <a:latin typeface="Times New Roman"/>
              <a:cs typeface="Times New Roman"/>
            </a:endParaRPr>
          </a:p>
          <a:p>
            <a:pPr indent="-279400">
              <a:lnSpc>
                <a:spcPct val="114999"/>
              </a:lnSpc>
              <a:buFont typeface="Times New Roman,Serif"/>
              <a:buChar char="➟"/>
            </a:pPr>
            <a:r>
              <a:rPr lang="en-US" sz="2400" dirty="0">
                <a:solidFill>
                  <a:srgbClr val="434343"/>
                </a:solidFill>
                <a:latin typeface="Times New Roman"/>
                <a:cs typeface="Times New Roman"/>
              </a:rPr>
              <a:t>Increase understanding of </a:t>
            </a:r>
            <a:r>
              <a:rPr lang="en-US" sz="2400" b="1" dirty="0">
                <a:solidFill>
                  <a:srgbClr val="434343"/>
                </a:solidFill>
                <a:latin typeface="Times New Roman"/>
                <a:cs typeface="Times New Roman"/>
              </a:rPr>
              <a:t>expectations </a:t>
            </a:r>
            <a:r>
              <a:rPr lang="en-US" sz="2400" dirty="0">
                <a:solidFill>
                  <a:srgbClr val="434343"/>
                </a:solidFill>
                <a:latin typeface="Times New Roman"/>
                <a:cs typeface="Times New Roman"/>
              </a:rPr>
              <a:t>to improve staff engagement</a:t>
            </a:r>
            <a:endParaRPr lang="en-US" sz="2400" dirty="0">
              <a:solidFill>
                <a:srgbClr val="434343"/>
              </a:solidFill>
            </a:endParaRPr>
          </a:p>
          <a:p>
            <a:pPr marL="0" indent="0">
              <a:spcBef>
                <a:spcPts val="0"/>
              </a:spcBef>
              <a:buNone/>
            </a:pPr>
            <a:endParaRPr lang="en-US" sz="2400" dirty="0">
              <a:solidFill>
                <a:srgbClr val="434343"/>
              </a:solidFill>
              <a:latin typeface="Times New Roman"/>
              <a:cs typeface="Times New Roman"/>
            </a:endParaRPr>
          </a:p>
        </p:txBody>
      </p:sp>
      <p:pic>
        <p:nvPicPr>
          <p:cNvPr id="5" name="Picture 4">
            <a:extLst>
              <a:ext uri="{FF2B5EF4-FFF2-40B4-BE49-F238E27FC236}">
                <a16:creationId xmlns:a16="http://schemas.microsoft.com/office/drawing/2014/main" id="{D59FE08C-4370-4011-9197-917A6E29C9FA}"/>
              </a:ext>
            </a:extLst>
          </p:cNvPr>
          <p:cNvPicPr>
            <a:picLocks noChangeAspect="1"/>
          </p:cNvPicPr>
          <p:nvPr/>
        </p:nvPicPr>
        <p:blipFill>
          <a:blip r:embed="rId3"/>
          <a:stretch>
            <a:fillRect/>
          </a:stretch>
        </p:blipFill>
        <p:spPr>
          <a:xfrm>
            <a:off x="9271445" y="2455816"/>
            <a:ext cx="2802990" cy="2481943"/>
          </a:xfrm>
          <a:prstGeom prst="rect">
            <a:avLst/>
          </a:prstGeom>
        </p:spPr>
      </p:pic>
      <p:cxnSp>
        <p:nvCxnSpPr>
          <p:cNvPr id="4" name="Straight Connector 3">
            <a:extLst>
              <a:ext uri="{FF2B5EF4-FFF2-40B4-BE49-F238E27FC236}">
                <a16:creationId xmlns:a16="http://schemas.microsoft.com/office/drawing/2014/main" id="{33F23996-1E4D-44E4-BAB2-1BA00FB9139D}"/>
              </a:ext>
            </a:extLst>
          </p:cNvPr>
          <p:cNvCxnSpPr/>
          <p:nvPr/>
        </p:nvCxnSpPr>
        <p:spPr>
          <a:xfrm>
            <a:off x="410966" y="6359703"/>
            <a:ext cx="6205591"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19B3C77-7689-4A58-B880-F75AD4DE0B5A}"/>
              </a:ext>
            </a:extLst>
          </p:cNvPr>
          <p:cNvSpPr txBox="1"/>
          <p:nvPr/>
        </p:nvSpPr>
        <p:spPr>
          <a:xfrm>
            <a:off x="309744" y="6475928"/>
            <a:ext cx="6657654" cy="307777"/>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 </a:t>
            </a:r>
            <a:r>
              <a:rPr lang="en-US" sz="1400" baseline="30000" dirty="0">
                <a:solidFill>
                  <a:schemeClr val="bg1">
                    <a:lumMod val="50000"/>
                  </a:schemeClr>
                </a:solidFill>
                <a:latin typeface="Times New Roman"/>
              </a:rPr>
              <a:t>1</a:t>
            </a:r>
            <a:r>
              <a:rPr lang="en-US" dirty="0">
                <a:solidFill>
                  <a:schemeClr val="bg1">
                    <a:lumMod val="50000"/>
                  </a:schemeClr>
                </a:solidFill>
                <a:latin typeface="Times New Roman" panose="02020603050405020304" pitchFamily="18" charset="0"/>
                <a:cs typeface="Times New Roman" panose="02020603050405020304" pitchFamily="18" charset="0"/>
              </a:rPr>
              <a:t> Stanhope, V., et al., (2013)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Signatures</a:t>
            </a:r>
            <a:r>
              <a:rPr lang="en-US" sz="2200" dirty="0">
                <a:solidFill>
                  <a:srgbClr val="666666"/>
                </a:solidFill>
                <a:latin typeface="Times New Roman"/>
                <a:ea typeface="Times New Roman"/>
                <a:cs typeface="Times New Roman"/>
                <a:sym typeface="Times New Roman"/>
              </a:rPr>
              <a:t>:</a:t>
            </a: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5 days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therapist, guarantor, clinical supervisor, as applicable)</a:t>
            </a:r>
            <a:endParaRPr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en-US"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Needs Assessment</a:t>
            </a:r>
            <a:r>
              <a:rPr lang="en-US" sz="2200" dirty="0">
                <a:solidFill>
                  <a:srgbClr val="666666"/>
                </a:solidFill>
                <a:latin typeface="Times New Roman"/>
                <a:ea typeface="Times New Roman"/>
                <a:cs typeface="Times New Roman"/>
                <a:sym typeface="Times New Roman"/>
              </a:rPr>
              <a:t>:</a:t>
            </a:r>
          </a:p>
          <a:p>
            <a:pPr marL="457200" indent="-355600">
              <a:buClr>
                <a:srgbClr val="666666"/>
              </a:buClr>
              <a:buSzPts val="2000"/>
              <a:buFont typeface="Times New Roman"/>
              <a:buChar char="➟"/>
            </a:pPr>
            <a:r>
              <a:rPr lang="en-US" sz="20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 </a:t>
            </a:r>
            <a:r>
              <a:rPr lang="en-US" sz="2000" i="1" dirty="0">
                <a:solidFill>
                  <a:srgbClr val="666666"/>
                </a:solidFill>
                <a:latin typeface="Times New Roman"/>
                <a:ea typeface="Times New Roman"/>
                <a:cs typeface="Times New Roman"/>
                <a:sym typeface="Times New Roman"/>
              </a:rPr>
              <a:t>(Recommended to include in Goals section)</a:t>
            </a:r>
            <a:endParaRPr lang="en-US" sz="2000" i="1" dirty="0">
              <a:solidFill>
                <a:srgbClr val="666666"/>
              </a:solidFill>
              <a:latin typeface="Times New Roman"/>
              <a:ea typeface="Times New Roman"/>
              <a:cs typeface="Times New Roman"/>
            </a:endParaRPr>
          </a:p>
          <a:p>
            <a:pPr marL="457200" lvl="0" indent="-355600" algn="l">
              <a:spcBef>
                <a:spcPts val="0"/>
              </a:spcBef>
              <a:spcAft>
                <a:spcPts val="0"/>
              </a:spcAft>
              <a:buClr>
                <a:srgbClr val="666666"/>
              </a:buClr>
              <a:buSzPts val="2000"/>
              <a:buFont typeface="Times New Roman"/>
              <a:buChar char="➟"/>
            </a:pPr>
            <a:endParaRPr lang="en-US" sz="2000" i="1" dirty="0">
              <a:solidFill>
                <a:srgbClr val="666666"/>
              </a:solidFill>
              <a:latin typeface="Times New Roman"/>
              <a:ea typeface="Times New Roman"/>
              <a:cs typeface="Times New Roman"/>
            </a:endParaRPr>
          </a:p>
          <a:p>
            <a:pPr>
              <a:lnSpc>
                <a:spcPct val="90000"/>
              </a:lnSpc>
              <a:buClr>
                <a:schemeClr val="dk1"/>
              </a:buClr>
            </a:pPr>
            <a:endParaRPr lang="en-US" sz="1800" b="1" i="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Outcome Measures</a:t>
            </a:r>
            <a:r>
              <a:rPr lang="en-US" sz="2200" dirty="0">
                <a:solidFill>
                  <a:srgbClr val="666666"/>
                </a:solidFill>
                <a:latin typeface="Times New Roman"/>
                <a:ea typeface="Times New Roman"/>
                <a:cs typeface="Times New Roman"/>
                <a:sym typeface="Times New Roman"/>
              </a:rPr>
              <a:t>:</a:t>
            </a:r>
          </a:p>
          <a:p>
            <a:pPr marL="457200" indent="-342900">
              <a:buClr>
                <a:srgbClr val="666666"/>
              </a:buClr>
              <a:buSzPts val="1800"/>
              <a:buFont typeface="Times New Roman"/>
              <a:buChar char="➟"/>
            </a:pPr>
            <a:r>
              <a:rPr lang="en-US" sz="1800" dirty="0">
                <a:solidFill>
                  <a:srgbClr val="666666"/>
                </a:solidFill>
                <a:latin typeface="Times New Roman"/>
                <a:ea typeface="Times New Roman"/>
                <a:cs typeface="Times New Roman"/>
                <a:sym typeface="Times New Roman"/>
              </a:rPr>
              <a:t>Treatment plans (TPs) MUST include a treatment Objective that focuses on outcome measures (e.g., PHQ-9) and </a:t>
            </a:r>
            <a:r>
              <a:rPr lang="en-US" sz="1800" b="1" dirty="0">
                <a:solidFill>
                  <a:srgbClr val="666666"/>
                </a:solidFill>
                <a:highlight>
                  <a:srgbClr val="00FF00"/>
                </a:highlight>
                <a:latin typeface="Times New Roman"/>
                <a:ea typeface="Times New Roman"/>
                <a:cs typeface="Times New Roman"/>
                <a:sym typeface="Times New Roman"/>
              </a:rPr>
              <a:t>how the score informs treatment planning. </a:t>
            </a:r>
            <a:endParaRPr lang="en-US" sz="1800" b="1" dirty="0">
              <a:solidFill>
                <a:srgbClr val="666666"/>
              </a:solidFill>
              <a:highlight>
                <a:srgbClr val="00FF00"/>
              </a:highlight>
              <a:latin typeface="Times New Roman"/>
              <a:ea typeface="Times New Roman"/>
              <a:cs typeface="Times New Roman"/>
            </a:endParaRPr>
          </a:p>
          <a:p>
            <a:pPr marL="914400" lvl="1"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I.e., including the score without any context of what the score means for the treatment plan is insufficient. </a:t>
            </a:r>
            <a:endParaRPr lang="en-US" sz="1800" dirty="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Is the PHQ-9 score increasing?  Does that indicate that the current treatment plan needs to be revisited and likely requires an adjustment? Perhaps a referral to a Psych, and additional CBT assignments.</a:t>
            </a:r>
            <a:endParaRPr lang="en-US" sz="1800" dirty="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Is the PHQ-9 score decreasing and as a result, does this evidence that the current treatment plan is effective, and no changes are indicated at this time? Great! Write that! </a:t>
            </a:r>
            <a:endParaRPr lang="en-US" sz="1800" dirty="0">
              <a:solidFill>
                <a:srgbClr val="666666"/>
              </a:solidFill>
              <a:latin typeface="Times New Roman"/>
              <a:ea typeface="Times New Roman"/>
              <a:cs typeface="Times New Roman"/>
            </a:endParaRPr>
          </a:p>
        </p:txBody>
      </p:sp>
      <p:sp>
        <p:nvSpPr>
          <p:cNvPr id="252" name="Google Shape;252;p26"/>
          <p:cNvSpPr txBox="1"/>
          <p:nvPr/>
        </p:nvSpPr>
        <p:spPr>
          <a:xfrm>
            <a:off x="408125" y="288275"/>
            <a:ext cx="8684368" cy="594004"/>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Treatment Planning: </a:t>
            </a:r>
            <a:r>
              <a:rPr lang="en-US" sz="2800" dirty="0">
                <a:solidFill>
                  <a:srgbClr val="0066A6"/>
                </a:solidFill>
                <a:latin typeface="Times New Roman"/>
                <a:ea typeface="Times New Roman"/>
                <a:cs typeface="Times New Roman"/>
                <a:sym typeface="Times New Roman"/>
              </a:rPr>
              <a:t>Snapshot of </a:t>
            </a:r>
            <a:r>
              <a:rPr lang="en-US" sz="2800" i="1" dirty="0">
                <a:solidFill>
                  <a:srgbClr val="0066A6"/>
                </a:solidFill>
                <a:latin typeface="Times New Roman"/>
                <a:ea typeface="Times New Roman"/>
                <a:cs typeface="Times New Roman"/>
                <a:sym typeface="Times New Roman"/>
              </a:rPr>
              <a:t>Requirements </a:t>
            </a:r>
            <a:r>
              <a:rPr lang="en-US" sz="2000" dirty="0">
                <a:solidFill>
                  <a:srgbClr val="0066A6"/>
                </a:solidFill>
                <a:latin typeface="Times New Roman"/>
                <a:ea typeface="Times New Roman"/>
                <a:cs typeface="Times New Roman"/>
                <a:sym typeface="Times New Roman"/>
              </a:rPr>
              <a:t>(1 of 3)</a:t>
            </a:r>
            <a:endParaRPr lang="en-US" sz="2000" dirty="0">
              <a:solidFill>
                <a:srgbClr val="0066A6"/>
              </a:solidFill>
              <a:latin typeface="Times New Roman"/>
              <a:ea typeface="Times New Roman"/>
              <a:cs typeface="Times New Roman"/>
            </a:endParaRPr>
          </a:p>
        </p:txBody>
      </p:sp>
      <p:pic>
        <p:nvPicPr>
          <p:cNvPr id="253" name="Google Shape;253;p26"/>
          <p:cNvPicPr preferRelativeResize="0"/>
          <p:nvPr/>
        </p:nvPicPr>
        <p:blipFill>
          <a:blip r:embed="rId3">
            <a:alphaModFix/>
          </a:blip>
          <a:stretch>
            <a:fillRect/>
          </a:stretch>
        </p:blipFill>
        <p:spPr>
          <a:xfrm>
            <a:off x="408125" y="1219682"/>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43374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3704448"/>
            <a:ext cx="686275" cy="686275"/>
          </a:xfrm>
          <a:prstGeom prst="rect">
            <a:avLst/>
          </a:prstGeom>
          <a:noFill/>
          <a:ln>
            <a:noFill/>
          </a:ln>
        </p:spPr>
      </p:pic>
      <p:pic>
        <p:nvPicPr>
          <p:cNvPr id="2" name="Picture 2" descr="Icon&#10;&#10;Description automatically generated">
            <a:extLst>
              <a:ext uri="{FF2B5EF4-FFF2-40B4-BE49-F238E27FC236}">
                <a16:creationId xmlns:a16="http://schemas.microsoft.com/office/drawing/2014/main" id="{37720FE8-C4BC-4BA6-87BE-72153AF1CD2B}"/>
              </a:ext>
            </a:extLst>
          </p:cNvPr>
          <p:cNvPicPr>
            <a:picLocks noChangeAspect="1"/>
          </p:cNvPicPr>
          <p:nvPr/>
        </p:nvPicPr>
        <p:blipFill>
          <a:blip r:embed="rId6"/>
          <a:stretch>
            <a:fillRect/>
          </a:stretch>
        </p:blipFill>
        <p:spPr>
          <a:xfrm>
            <a:off x="-4265" y="4813892"/>
            <a:ext cx="1998828" cy="167711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305767" y="265529"/>
            <a:ext cx="8543100" cy="468900"/>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Treatment Planning: </a:t>
            </a:r>
            <a:r>
              <a:rPr lang="en-US" sz="2800" dirty="0">
                <a:solidFill>
                  <a:srgbClr val="0066A6"/>
                </a:solidFill>
                <a:latin typeface="Times New Roman"/>
                <a:ea typeface="Times New Roman"/>
                <a:cs typeface="Times New Roman"/>
                <a:sym typeface="Times New Roman"/>
              </a:rPr>
              <a:t>Snapshot of </a:t>
            </a:r>
            <a:r>
              <a:rPr lang="en-US" sz="2800" i="1" dirty="0">
                <a:solidFill>
                  <a:srgbClr val="0066A6"/>
                </a:solidFill>
                <a:latin typeface="Times New Roman"/>
                <a:ea typeface="Times New Roman"/>
                <a:cs typeface="Times New Roman"/>
                <a:sym typeface="Times New Roman"/>
              </a:rPr>
              <a:t>Requirements  </a:t>
            </a:r>
            <a:r>
              <a:rPr lang="en-US" sz="2000" dirty="0">
                <a:solidFill>
                  <a:srgbClr val="0066A6"/>
                </a:solidFill>
                <a:latin typeface="Times New Roman"/>
                <a:ea typeface="Times New Roman"/>
                <a:cs typeface="Times New Roman"/>
                <a:sym typeface="Times New Roman"/>
              </a:rPr>
              <a:t>(2 of 3)</a:t>
            </a:r>
            <a:endParaRPr lang="en-US" sz="2000" dirty="0">
              <a:ea typeface="Times New Roman"/>
            </a:endParaRPr>
          </a:p>
          <a:p>
            <a:pPr marL="0" lvl="0" indent="0" algn="l">
              <a:spcBef>
                <a:spcPts val="0"/>
              </a:spcBef>
              <a:spcAft>
                <a:spcPts val="0"/>
              </a:spcAft>
              <a:buNone/>
            </a:pPr>
            <a:endParaRPr lang="en-US" sz="2000" b="1" dirty="0">
              <a:solidFill>
                <a:srgbClr val="0066A6"/>
              </a:solidFill>
              <a:latin typeface="Times New Roman"/>
              <a:ea typeface="Times New Roman"/>
              <a:cs typeface="Times New Roman"/>
            </a:endParaRPr>
          </a:p>
        </p:txBody>
      </p:sp>
      <p:sp>
        <p:nvSpPr>
          <p:cNvPr id="261" name="Google Shape;261;p27"/>
          <p:cNvSpPr txBox="1"/>
          <p:nvPr/>
        </p:nvSpPr>
        <p:spPr>
          <a:xfrm>
            <a:off x="895615" y="985775"/>
            <a:ext cx="11470034"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Goals</a:t>
            </a:r>
            <a:r>
              <a:rPr lang="en-US" sz="2200" dirty="0">
                <a:solidFill>
                  <a:srgbClr val="666666"/>
                </a:solidFill>
                <a:latin typeface="Times New Roman"/>
                <a:ea typeface="Times New Roman"/>
                <a:cs typeface="Times New Roman"/>
                <a:sym typeface="Times New Roman"/>
              </a:rPr>
              <a:t>:</a:t>
            </a:r>
          </a:p>
          <a:p>
            <a:pPr marL="457200" lvl="0" indent="-330200" algn="l" rtl="0">
              <a:spcBef>
                <a:spcPts val="0"/>
              </a:spcBef>
              <a:spcAft>
                <a:spcPts val="0"/>
              </a:spcAft>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Include at least one goal stated in the patient’s words for each Problem</a:t>
            </a:r>
            <a:endParaRPr lang="en-US" sz="1800" dirty="0">
              <a:solidFill>
                <a:srgbClr val="666666"/>
              </a:solidFill>
              <a:latin typeface="Times New Roman"/>
              <a:ea typeface="Times New Roman"/>
              <a:cs typeface="Times New Roman"/>
            </a:endParaRPr>
          </a:p>
          <a:p>
            <a:pPr marL="457200" lvl="0" indent="-330200" algn="l" rtl="0">
              <a:spcBef>
                <a:spcPts val="0"/>
              </a:spcBef>
              <a:spcAft>
                <a:spcPts val="0"/>
              </a:spcAft>
              <a:buClr>
                <a:srgbClr val="666666"/>
              </a:buClr>
              <a:buSzPts val="1600"/>
              <a:buFont typeface="Times New Roman"/>
              <a:buChar char="➟"/>
            </a:pPr>
            <a:r>
              <a:rPr lang="en-US" sz="1800" u="sng" dirty="0">
                <a:solidFill>
                  <a:srgbClr val="666666"/>
                </a:solidFill>
                <a:latin typeface="Times New Roman"/>
                <a:ea typeface="Times New Roman"/>
                <a:cs typeface="Times New Roman"/>
                <a:sym typeface="Times New Roman"/>
              </a:rPr>
              <a:t>Highly recommend</a:t>
            </a:r>
            <a:r>
              <a:rPr lang="en-US" sz="1800" dirty="0">
                <a:solidFill>
                  <a:srgbClr val="666666"/>
                </a:solidFill>
                <a:latin typeface="Times New Roman"/>
                <a:ea typeface="Times New Roman"/>
                <a:cs typeface="Times New Roman"/>
                <a:sym typeface="Times New Roman"/>
              </a:rPr>
              <a:t> to also include the Clinical Interpretation of the goal</a:t>
            </a:r>
          </a:p>
          <a:p>
            <a:pPr marL="914400" lvl="0" indent="0" algn="l" rtl="0">
              <a:spcBef>
                <a:spcPts val="0"/>
              </a:spcBef>
              <a:spcAft>
                <a:spcPts val="0"/>
              </a:spcAft>
              <a:buNone/>
            </a:pPr>
            <a:endParaRPr sz="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Statuses and Status Updates</a:t>
            </a:r>
            <a:r>
              <a:rPr lang="en-US" sz="2200" dirty="0">
                <a:solidFill>
                  <a:srgbClr val="666666"/>
                </a:solidFill>
                <a:latin typeface="Times New Roman"/>
                <a:ea typeface="Times New Roman"/>
                <a:cs typeface="Times New Roman"/>
                <a:sym typeface="Times New Roman"/>
              </a:rPr>
              <a:t>:</a:t>
            </a: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Initial Status must be added to each intervention when the Treatment Plan (TP)  is created. </a:t>
            </a:r>
            <a:r>
              <a:rPr lang="en-US" sz="1800" b="1" dirty="0">
                <a:solidFill>
                  <a:srgbClr val="666666"/>
                </a:solidFill>
                <a:latin typeface="Times New Roman"/>
                <a:ea typeface="Times New Roman"/>
                <a:cs typeface="Times New Roman"/>
                <a:sym typeface="Times New Roman"/>
              </a:rPr>
              <a:t>This allows for you to enter a Target Date for each intervention</a:t>
            </a:r>
            <a:endParaRPr lang="en-US" sz="18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b="1" dirty="0">
                <a:solidFill>
                  <a:srgbClr val="666666"/>
                </a:solidFill>
                <a:latin typeface="Times New Roman"/>
                <a:ea typeface="Times New Roman"/>
                <a:cs typeface="Times New Roman"/>
                <a:sym typeface="Times New Roman"/>
              </a:rPr>
              <a:t>Patient can sign the initial TP &amp; Statuses (as one signature) via The </a:t>
            </a:r>
            <a:r>
              <a:rPr lang="en-US" sz="1800" b="1" i="1" dirty="0">
                <a:solidFill>
                  <a:srgbClr val="666666"/>
                </a:solidFill>
                <a:latin typeface="Times New Roman"/>
                <a:ea typeface="Times New Roman"/>
                <a:cs typeface="Times New Roman"/>
                <a:sym typeface="Times New Roman"/>
              </a:rPr>
              <a:t>Golden List Thread View</a:t>
            </a:r>
            <a:endParaRPr lang="en-US" sz="18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Treatment Plan Reviews (e.g., Status Updates) are required (at a minimum) weekly in RTC, and 30 days from admission date in PHP/IOP, and every two weeks thereafter</a:t>
            </a:r>
            <a:endParaRPr lang="en-US" sz="1800"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Patient must sign at each Status Update (Guarantor must evidence review)</a:t>
            </a:r>
            <a:endParaRPr lang="en-US" sz="1800" dirty="0">
              <a:solidFill>
                <a:srgbClr val="666666"/>
              </a:solidFill>
              <a:latin typeface="Times New Roman"/>
              <a:ea typeface="Times New Roman"/>
              <a:cs typeface="Times New Roman"/>
            </a:endParaRPr>
          </a:p>
          <a:p>
            <a:pPr marL="914400" lvl="1" indent="-330200" algn="l" rtl="0">
              <a:spcBef>
                <a:spcPts val="0"/>
              </a:spcBef>
              <a:spcAft>
                <a:spcPts val="0"/>
              </a:spcAft>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Status Updates allow you to </a:t>
            </a:r>
            <a:r>
              <a:rPr lang="en-US" sz="1800" b="1" dirty="0">
                <a:solidFill>
                  <a:srgbClr val="666666"/>
                </a:solidFill>
                <a:latin typeface="Times New Roman"/>
                <a:ea typeface="Times New Roman"/>
                <a:cs typeface="Times New Roman"/>
                <a:sym typeface="Times New Roman"/>
              </a:rPr>
              <a:t>update the Target Date, enter commentary on patient’s progress,</a:t>
            </a:r>
            <a:r>
              <a:rPr lang="en-US" sz="1800" dirty="0">
                <a:solidFill>
                  <a:srgbClr val="666666"/>
                </a:solidFill>
                <a:latin typeface="Times New Roman"/>
                <a:ea typeface="Times New Roman"/>
                <a:cs typeface="Times New Roman"/>
                <a:sym typeface="Times New Roman"/>
              </a:rPr>
              <a:t> and change the Status from the drop-down menu (if applicable)</a:t>
            </a:r>
            <a:endParaRPr lang="en-US" sz="1800" dirty="0">
              <a:solidFill>
                <a:srgbClr val="666666"/>
              </a:solidFill>
              <a:latin typeface="Times New Roman"/>
              <a:ea typeface="Times New Roman"/>
              <a:cs typeface="Times New Roman"/>
            </a:endParaRPr>
          </a:p>
          <a:p>
            <a:pPr marL="0" lvl="0" indent="0" algn="l" rtl="0">
              <a:spcBef>
                <a:spcPts val="0"/>
              </a:spcBef>
              <a:spcAft>
                <a:spcPts val="0"/>
              </a:spcAft>
              <a:buNone/>
            </a:pPr>
            <a:endParaRPr sz="700" dirty="0">
              <a:solidFill>
                <a:srgbClr val="666666"/>
              </a:solidFill>
              <a:latin typeface="Times New Roman"/>
              <a:ea typeface="Times New Roman"/>
              <a:cs typeface="Times New Roman"/>
              <a:sym typeface="Times New Roman"/>
            </a:endParaRPr>
          </a:p>
          <a:p>
            <a:pPr>
              <a:lnSpc>
                <a:spcPct val="90000"/>
              </a:lnSpc>
              <a:buClr>
                <a:schemeClr val="dk1"/>
              </a:buClr>
              <a:buSzPts val="1100"/>
            </a:pPr>
            <a:r>
              <a:rPr lang="en-US" sz="2200" b="1" dirty="0">
                <a:solidFill>
                  <a:srgbClr val="666666"/>
                </a:solidFill>
                <a:latin typeface="Times New Roman"/>
                <a:ea typeface="Times New Roman"/>
                <a:cs typeface="Times New Roman"/>
                <a:sym typeface="Times New Roman"/>
              </a:rPr>
              <a:t>Clinically Relevant Treatment Plans:</a:t>
            </a:r>
            <a:endParaRPr lang="en-US" sz="22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Primary Diagnosis/Presenting Problem: e.g., </a:t>
            </a:r>
            <a:r>
              <a:rPr lang="en-US" sz="1700" b="1" dirty="0">
                <a:solidFill>
                  <a:srgbClr val="666666"/>
                </a:solidFill>
                <a:latin typeface="Times New Roman"/>
                <a:ea typeface="Times New Roman"/>
                <a:cs typeface="Times New Roman"/>
                <a:sym typeface="Times New Roman"/>
              </a:rPr>
              <a:t>Eating Disorder/Disordered Eating</a:t>
            </a:r>
            <a:r>
              <a:rPr lang="en-US" sz="1700" dirty="0">
                <a:solidFill>
                  <a:srgbClr val="666666"/>
                </a:solidFill>
                <a:latin typeface="Times New Roman"/>
                <a:ea typeface="Times New Roman"/>
                <a:cs typeface="Times New Roman"/>
                <a:sym typeface="Times New Roman"/>
              </a:rPr>
              <a:t>/TP</a:t>
            </a:r>
            <a:endParaRPr lang="en-US" sz="1700"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dirty="0">
                <a:solidFill>
                  <a:srgbClr val="666666"/>
                </a:solidFill>
                <a:latin typeface="Times New Roman"/>
                <a:ea typeface="Times New Roman"/>
                <a:cs typeface="Times New Roman"/>
                <a:sym typeface="Times New Roman"/>
              </a:rPr>
              <a:t>Secondary and Tertiary Diagnoses</a:t>
            </a:r>
            <a:r>
              <a:rPr lang="en-US" sz="1700" dirty="0">
                <a:solidFill>
                  <a:srgbClr val="666666"/>
                </a:solidFill>
                <a:latin typeface="Times New Roman"/>
                <a:ea typeface="Times New Roman"/>
                <a:cs typeface="Times New Roman"/>
                <a:sym typeface="Times New Roman"/>
              </a:rPr>
              <a:t>: e.g., PTSD, Mood &amp; Anxiety Disorders (Trauma, Anxiety, Problem/TP</a:t>
            </a:r>
            <a:endParaRPr lang="en-US" sz="1700" dirty="0">
              <a:solidFill>
                <a:srgbClr val="666666"/>
              </a:solidFill>
              <a:latin typeface="Times New Roman"/>
              <a:ea typeface="Times New Roman"/>
              <a:cs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Common clinically relevant focuses of treatment</a:t>
            </a:r>
            <a:r>
              <a:rPr lang="en-US" sz="1700" b="1" dirty="0">
                <a:solidFill>
                  <a:srgbClr val="666666"/>
                </a:solidFill>
                <a:latin typeface="Times New Roman"/>
                <a:ea typeface="Times New Roman"/>
                <a:cs typeface="Times New Roman"/>
                <a:sym typeface="Times New Roman"/>
              </a:rPr>
              <a:t>: Education / Family Conflicts a/o Social Support Involvement</a:t>
            </a:r>
            <a:endParaRPr lang="en-US" sz="17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dirty="0">
                <a:solidFill>
                  <a:srgbClr val="666666"/>
                </a:solidFill>
                <a:latin typeface="Times New Roman"/>
                <a:ea typeface="Times New Roman"/>
                <a:cs typeface="Times New Roman"/>
                <a:sym typeface="Times New Roman"/>
              </a:rPr>
              <a:t>Suicide Risk a/o Safety Related TP: </a:t>
            </a:r>
            <a:endParaRPr lang="en-US" sz="1700" b="1" dirty="0">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RTC &gt;  </a:t>
            </a:r>
            <a:r>
              <a:rPr lang="en-US" sz="1700" b="1" dirty="0">
                <a:solidFill>
                  <a:srgbClr val="CC0000"/>
                </a:solidFill>
                <a:latin typeface="Times New Roman"/>
                <a:ea typeface="Times New Roman"/>
                <a:cs typeface="Times New Roman"/>
                <a:sym typeface="Times New Roman"/>
              </a:rPr>
              <a:t>High-risk</a:t>
            </a:r>
            <a:r>
              <a:rPr lang="en-US" sz="1700" dirty="0">
                <a:solidFill>
                  <a:srgbClr val="666666"/>
                </a:solidFill>
                <a:latin typeface="Times New Roman"/>
                <a:ea typeface="Times New Roman"/>
                <a:cs typeface="Times New Roman"/>
                <a:sym typeface="Times New Roman"/>
              </a:rPr>
              <a:t> level, requires a Problem &amp; TP for </a:t>
            </a:r>
            <a:r>
              <a:rPr lang="en-US" sz="1700" b="1" dirty="0">
                <a:solidFill>
                  <a:srgbClr val="666666"/>
                </a:solidFill>
                <a:latin typeface="Times New Roman"/>
                <a:ea typeface="Times New Roman"/>
                <a:cs typeface="Times New Roman"/>
                <a:sym typeface="Times New Roman"/>
              </a:rPr>
              <a:t>Suicide Risk</a:t>
            </a:r>
            <a:r>
              <a:rPr lang="en-US" sz="1700" dirty="0">
                <a:solidFill>
                  <a:srgbClr val="666666"/>
                </a:solidFill>
                <a:latin typeface="Times New Roman"/>
                <a:ea typeface="Times New Roman"/>
                <a:cs typeface="Times New Roman"/>
                <a:sym typeface="Times New Roman"/>
              </a:rPr>
              <a:t> (</a:t>
            </a:r>
            <a:r>
              <a:rPr lang="en-US" sz="1700" b="1" dirty="0">
                <a:solidFill>
                  <a:srgbClr val="FF9900"/>
                </a:solidFill>
                <a:latin typeface="Times New Roman"/>
                <a:cs typeface="Times New Roman"/>
                <a:sym typeface="Times New Roman"/>
              </a:rPr>
              <a:t>Moderate </a:t>
            </a:r>
            <a:r>
              <a:rPr lang="en-US" sz="1700" dirty="0">
                <a:solidFill>
                  <a:schemeClr val="bg1">
                    <a:lumMod val="50000"/>
                  </a:schemeClr>
                </a:solidFill>
                <a:latin typeface="Times New Roman"/>
                <a:cs typeface="Times New Roman"/>
                <a:sym typeface="Times New Roman"/>
              </a:rPr>
              <a:t>risk</a:t>
            </a:r>
            <a:r>
              <a:rPr lang="en-US" sz="1700" dirty="0">
                <a:solidFill>
                  <a:srgbClr val="666666"/>
                </a:solidFill>
                <a:latin typeface="Times New Roman"/>
                <a:ea typeface="Times New Roman"/>
                <a:cs typeface="Times New Roman"/>
                <a:sym typeface="Times New Roman"/>
              </a:rPr>
              <a:t>  - suicidal risk mitigation </a:t>
            </a:r>
            <a:endParaRPr lang="en-US" sz="1700" dirty="0">
              <a:solidFill>
                <a:srgbClr val="666666"/>
              </a:solidFill>
              <a:latin typeface="Times New Roman"/>
              <a:ea typeface="Times New Roman"/>
              <a:cs typeface="Times New Roman"/>
            </a:endParaRPr>
          </a:p>
          <a:p>
            <a:pPr marL="584200">
              <a:buClr>
                <a:srgbClr val="666666"/>
              </a:buClr>
              <a:buSzPts val="1600"/>
            </a:pPr>
            <a:r>
              <a:rPr lang="en-US" sz="1700" dirty="0">
                <a:solidFill>
                  <a:srgbClr val="666666"/>
                </a:solidFill>
                <a:latin typeface="Times New Roman"/>
                <a:ea typeface="Times New Roman"/>
                <a:cs typeface="Times New Roman"/>
                <a:sym typeface="Times New Roman"/>
              </a:rPr>
              <a:t>strategies in another TP</a:t>
            </a:r>
            <a:endParaRPr lang="en-US" sz="1700" dirty="0">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PHP/IOP &gt; </a:t>
            </a:r>
            <a:r>
              <a:rPr lang="en-US" sz="1700" b="1" dirty="0">
                <a:solidFill>
                  <a:srgbClr val="FF9900"/>
                </a:solidFill>
                <a:latin typeface="Times New Roman"/>
                <a:ea typeface="Times New Roman"/>
                <a:cs typeface="Times New Roman"/>
                <a:sym typeface="Times New Roman"/>
              </a:rPr>
              <a:t>Moderate </a:t>
            </a:r>
            <a:r>
              <a:rPr lang="en-US" sz="1700" b="1" dirty="0">
                <a:solidFill>
                  <a:schemeClr val="bg1">
                    <a:lumMod val="50000"/>
                  </a:schemeClr>
                </a:solidFill>
                <a:latin typeface="Times New Roman"/>
                <a:ea typeface="Times New Roman"/>
                <a:cs typeface="Times New Roman"/>
                <a:sym typeface="Times New Roman"/>
              </a:rPr>
              <a:t>AND</a:t>
            </a:r>
            <a:r>
              <a:rPr lang="en-US" sz="1700" b="1" dirty="0">
                <a:solidFill>
                  <a:srgbClr val="FF9900"/>
                </a:solidFill>
                <a:latin typeface="Times New Roman"/>
                <a:ea typeface="Times New Roman"/>
                <a:cs typeface="Times New Roman"/>
                <a:sym typeface="Times New Roman"/>
              </a:rPr>
              <a:t> </a:t>
            </a:r>
            <a:r>
              <a:rPr lang="en-US" sz="1700" b="1" dirty="0">
                <a:solidFill>
                  <a:srgbClr val="CC0000"/>
                </a:solidFill>
                <a:latin typeface="Times New Roman"/>
                <a:cs typeface="Times New Roman"/>
                <a:sym typeface="Times New Roman"/>
              </a:rPr>
              <a:t>High-risk</a:t>
            </a:r>
            <a:r>
              <a:rPr lang="en-US" sz="1700" dirty="0">
                <a:solidFill>
                  <a:srgbClr val="666666"/>
                </a:solidFill>
                <a:latin typeface="Times New Roman"/>
                <a:ea typeface="Times New Roman"/>
                <a:cs typeface="Times New Roman"/>
                <a:sym typeface="Times New Roman"/>
              </a:rPr>
              <a:t> level, requires a Problem &amp; TP for </a:t>
            </a:r>
            <a:r>
              <a:rPr lang="en-US" sz="1700" b="1" dirty="0">
                <a:solidFill>
                  <a:srgbClr val="666666"/>
                </a:solidFill>
                <a:latin typeface="Times New Roman"/>
                <a:ea typeface="Times New Roman"/>
                <a:cs typeface="Times New Roman"/>
                <a:sym typeface="Times New Roman"/>
              </a:rPr>
              <a:t>Suicide Risk OP Care Plan </a:t>
            </a:r>
            <a:endParaRPr lang="en-US" sz="1700" b="1" dirty="0">
              <a:solidFill>
                <a:srgbClr val="666666"/>
              </a:solidFill>
              <a:latin typeface="Times New Roman"/>
              <a:ea typeface="Times New Roman"/>
              <a:cs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dirty="0">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236211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0066A6"/>
                </a:solidFill>
                <a:latin typeface="Times New Roman"/>
                <a:ea typeface="Times New Roman"/>
                <a:cs typeface="Times New Roman"/>
                <a:sym typeface="Times New Roman"/>
              </a:rPr>
              <a:t>Treatment Planning: </a:t>
            </a:r>
            <a:r>
              <a:rPr lang="en-US" sz="2800" i="1" dirty="0">
                <a:solidFill>
                  <a:srgbClr val="0066A6"/>
                </a:solidFill>
                <a:latin typeface="Times New Roman"/>
                <a:ea typeface="Times New Roman"/>
                <a:cs typeface="Times New Roman"/>
                <a:sym typeface="Times New Roman"/>
              </a:rPr>
              <a:t>Personal check-off list</a:t>
            </a:r>
            <a:r>
              <a:rPr lang="en-US" sz="2800" dirty="0">
                <a:solidFill>
                  <a:srgbClr val="0066A6"/>
                </a:solidFill>
                <a:latin typeface="Times New Roman"/>
                <a:ea typeface="Times New Roman"/>
                <a:cs typeface="Times New Roman"/>
                <a:sym typeface="Times New Roman"/>
              </a:rPr>
              <a:t> </a:t>
            </a:r>
            <a:r>
              <a:rPr lang="en-US" sz="1800" dirty="0">
                <a:solidFill>
                  <a:srgbClr val="0066A6"/>
                </a:solidFill>
                <a:latin typeface="Times New Roman"/>
                <a:ea typeface="Times New Roman"/>
                <a:cs typeface="Times New Roman"/>
                <a:sym typeface="Times New Roman"/>
              </a:rPr>
              <a:t>(3 of 3)</a:t>
            </a:r>
            <a:endParaRPr sz="1800" dirty="0">
              <a:solidFill>
                <a:srgbClr val="0066A6"/>
              </a:solidFill>
              <a:latin typeface="Times New Roman"/>
              <a:ea typeface="Times New Roman"/>
              <a:cs typeface="Times New Roman"/>
              <a:sym typeface="Times New Roman"/>
            </a:endParaRPr>
          </a:p>
        </p:txBody>
      </p:sp>
      <p:graphicFrame>
        <p:nvGraphicFramePr>
          <p:cNvPr id="270" name="Google Shape;270;p28"/>
          <p:cNvGraphicFramePr/>
          <p:nvPr>
            <p:extLst>
              <p:ext uri="{D42A27DB-BD31-4B8C-83A1-F6EECF244321}">
                <p14:modId xmlns:p14="http://schemas.microsoft.com/office/powerpoint/2010/main" val="1273215447"/>
              </p:ext>
            </p:extLst>
          </p:nvPr>
        </p:nvGraphicFramePr>
        <p:xfrm>
          <a:off x="443552" y="1046328"/>
          <a:ext cx="11026528" cy="5607344"/>
        </p:xfrm>
        <a:graphic>
          <a:graphicData uri="http://schemas.openxmlformats.org/drawingml/2006/table">
            <a:tbl>
              <a:tblPr>
                <a:noFill/>
              </a:tblPr>
              <a:tblGrid>
                <a:gridCol w="2297890">
                  <a:extLst>
                    <a:ext uri="{9D8B030D-6E8A-4147-A177-3AD203B41FA5}">
                      <a16:colId xmlns:a16="http://schemas.microsoft.com/office/drawing/2014/main" val="20000"/>
                    </a:ext>
                  </a:extLst>
                </a:gridCol>
                <a:gridCol w="8728638">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dirty="0">
                          <a:solidFill>
                            <a:srgbClr val="434343"/>
                          </a:solidFill>
                          <a:latin typeface="Times New Roman"/>
                          <a:ea typeface="Times New Roman"/>
                          <a:cs typeface="Times New Roman"/>
                          <a:sym typeface="Times New Roman"/>
                        </a:rPr>
                        <a:t>Signatures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Therapist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dirty="0">
                          <a:latin typeface="Times New Roman"/>
                          <a:ea typeface="Times New Roman"/>
                          <a:cs typeface="Times New Roman"/>
                          <a:sym typeface="Times New Roman"/>
                        </a:rPr>
                        <a:t>𐄂</a:t>
                      </a:r>
                      <a:r>
                        <a:rPr lang="en-US" sz="1600" b="1"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Guarantor or </a:t>
                      </a: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N/A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700" b="1" dirty="0">
                          <a:latin typeface="Times New Roman"/>
                          <a:ea typeface="Times New Roman"/>
                          <a:cs typeface="Times New Roman"/>
                          <a:sym typeface="Times New Roman"/>
                        </a:rPr>
                        <a:t>𐄂</a:t>
                      </a:r>
                      <a:r>
                        <a:rPr lang="en-US" sz="1600" b="1"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Clinical Supervisor or </a:t>
                      </a: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N/A </a:t>
                      </a: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Needs Assessment</a:t>
                      </a:r>
                      <a:r>
                        <a:rPr lang="en-US" sz="1900" b="1" dirty="0">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700" dirty="0">
                          <a:solidFill>
                            <a:schemeClr val="dk1"/>
                          </a:solidFill>
                          <a:latin typeface="Times New Roman"/>
                          <a:ea typeface="Times New Roman"/>
                          <a:cs typeface="Times New Roman"/>
                        </a:rPr>
                        <a:t> </a:t>
                      </a:r>
                      <a:r>
                        <a:rPr lang="en-US" sz="1600" dirty="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Outcome Measures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Included a treatment objective that focuses on outcome measures </a:t>
                      </a:r>
                      <a:r>
                        <a:rPr lang="en-US" sz="1600" dirty="0">
                          <a:solidFill>
                            <a:srgbClr val="434343"/>
                          </a:solidFill>
                          <a:latin typeface="Times New Roman"/>
                          <a:ea typeface="Times New Roman"/>
                          <a:cs typeface="Times New Roman"/>
                        </a:rPr>
                        <a:t>(PHQ-9) </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how the score informs treatment planning</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Goals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at least one goal stated in the patient’s words for each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dirty="0">
                          <a:solidFill>
                            <a:srgbClr val="38761D"/>
                          </a:solidFill>
                          <a:latin typeface="Times New Roman"/>
                          <a:ea typeface="Times New Roman"/>
                          <a:cs typeface="Times New Roman"/>
                          <a:sym typeface="Times New Roman"/>
                        </a:rPr>
                        <a:t>    </a:t>
                      </a:r>
                      <a:r>
                        <a:rPr lang="en-US" sz="1600" b="1" u="sng" dirty="0">
                          <a:solidFill>
                            <a:srgbClr val="38761D"/>
                          </a:solidFill>
                          <a:latin typeface="Times New Roman"/>
                          <a:ea typeface="Times New Roman"/>
                          <a:cs typeface="Times New Roman"/>
                          <a:sym typeface="Times New Roman"/>
                        </a:rPr>
                        <a:t>Highly recommended</a:t>
                      </a:r>
                      <a:r>
                        <a:rPr lang="en-US" sz="1600" b="1" dirty="0">
                          <a:solidFill>
                            <a:srgbClr val="434343"/>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 the Clinical Interpretation of the goal</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87894">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Statuses and Status Updates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Initial Status added to </a:t>
                      </a:r>
                      <a:r>
                        <a:rPr lang="en-US" sz="1600" u="sng" dirty="0">
                          <a:solidFill>
                            <a:srgbClr val="434343"/>
                          </a:solidFill>
                          <a:latin typeface="Times New Roman"/>
                          <a:ea typeface="Times New Roman"/>
                          <a:cs typeface="Times New Roman"/>
                          <a:sym typeface="Times New Roman"/>
                        </a:rPr>
                        <a:t>each intervention</a:t>
                      </a:r>
                      <a:r>
                        <a:rPr lang="en-US" sz="1600" dirty="0">
                          <a:solidFill>
                            <a:srgbClr val="434343"/>
                          </a:solidFill>
                          <a:latin typeface="Times New Roman"/>
                          <a:ea typeface="Times New Roman"/>
                          <a:cs typeface="Times New Roman"/>
                          <a:sym typeface="Times New Roman"/>
                        </a:rPr>
                        <a:t> when the Treatment Plan is created (w/ target date entered)</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Status Updates made weekly (RTC), or at 30 days &amp; 2 weeks thereafter (PHP/IOP)</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 signature at each Status Update  (Evidence of Guarantor review)</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rPr>
                        <a:t>Clinically Relevant </a:t>
                      </a:r>
                      <a:r>
                        <a:rPr lang="en-US" sz="1900" b="1" dirty="0">
                          <a:solidFill>
                            <a:srgbClr val="434343"/>
                          </a:solidFill>
                          <a:latin typeface="Times New Roman"/>
                          <a:ea typeface="Times New Roman"/>
                          <a:cs typeface="Times New Roman"/>
                          <a:sym typeface="Times New Roman"/>
                        </a:rPr>
                        <a:t>Treatment Plans</a:t>
                      </a:r>
                      <a:r>
                        <a:rPr lang="en-US" sz="1900" b="1" dirty="0">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Primary Diagnosis/Presenting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Secondary and Tertiary Diagnoses</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Family Conflicts/Social Support Involvement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Suicide Risk a/o Safety Related Treatment Plans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dirty="0">
                <a:solidFill>
                  <a:srgbClr val="0066A6"/>
                </a:solidFill>
                <a:latin typeface="Times New Roman"/>
                <a:ea typeface="Times New Roman"/>
                <a:cs typeface="Times New Roman"/>
                <a:sym typeface="Times New Roman"/>
              </a:rPr>
              <a:t>Progress Notes:</a:t>
            </a:r>
            <a:r>
              <a:rPr lang="en-US" sz="2500" b="1" dirty="0">
                <a:solidFill>
                  <a:srgbClr val="0066A6"/>
                </a:solidFill>
                <a:latin typeface="Times New Roman"/>
                <a:ea typeface="Times New Roman"/>
                <a:cs typeface="Times New Roman"/>
                <a:sym typeface="Times New Roman"/>
              </a:rPr>
              <a:t>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4629150" y="852273"/>
            <a:ext cx="7090825"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lang="en-US" sz="17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800" dirty="0">
                <a:solidFill>
                  <a:srgbClr val="434343"/>
                </a:solidFill>
                <a:latin typeface="Times New Roman"/>
                <a:ea typeface="Times New Roman"/>
                <a:cs typeface="Times New Roman"/>
                <a:sym typeface="Times New Roman"/>
              </a:rPr>
              <a:t>Use the</a:t>
            </a:r>
            <a:r>
              <a:rPr lang="en-US" sz="1800" b="1" dirty="0">
                <a:solidFill>
                  <a:srgbClr val="434343"/>
                </a:solidFill>
                <a:latin typeface="Times New Roman"/>
                <a:ea typeface="Times New Roman"/>
                <a:cs typeface="Times New Roman"/>
                <a:sym typeface="Times New Roman"/>
              </a:rPr>
              <a:t> Golden Thread </a:t>
            </a:r>
            <a:r>
              <a:rPr lang="en-US" sz="18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case manager hold a conjoint session with a mutual patient, only one clinician is  to write a note and can document that the case manager was present. Duplicate notes can be viewed as “double billing”.  Using this example, the case manager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Include any safety concerns observed and actions completed to ensure safety</a:t>
            </a:r>
            <a:endParaRPr sz="18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If patient reports suicidality, the </a:t>
            </a:r>
            <a:r>
              <a:rPr lang="en-US" sz="1800" i="1" dirty="0">
                <a:solidFill>
                  <a:srgbClr val="FF0000"/>
                </a:solidFill>
                <a:latin typeface="Times New Roman"/>
                <a:ea typeface="Times New Roman"/>
                <a:cs typeface="Times New Roman"/>
                <a:sym typeface="Times New Roman"/>
              </a:rPr>
              <a:t>Suicide Reassessment </a:t>
            </a:r>
            <a:r>
              <a:rPr lang="en-US" sz="1800" dirty="0">
                <a:solidFill>
                  <a:srgbClr val="FF0000"/>
                </a:solidFill>
                <a:latin typeface="Times New Roman"/>
                <a:ea typeface="Times New Roman"/>
                <a:cs typeface="Times New Roman"/>
                <a:sym typeface="Times New Roman"/>
              </a:rPr>
              <a:t>(Frequent Screener) should be completed</a:t>
            </a:r>
            <a:endParaRPr sz="18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If patient is on a 1:1 observation, and accompanied by another staff member in session, please document that </a:t>
            </a:r>
            <a:endParaRPr sz="18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41221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1" y="1721801"/>
            <a:ext cx="3946230" cy="36960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dirty="0">
                <a:solidFill>
                  <a:srgbClr val="0066A6"/>
                </a:solidFill>
                <a:latin typeface="Times New Roman"/>
                <a:ea typeface="Times New Roman"/>
                <a:cs typeface="Times New Roman"/>
                <a:sym typeface="Times New Roman"/>
              </a:rPr>
              <a:t>Progress Notes:</a:t>
            </a:r>
            <a:r>
              <a:rPr lang="en-US" sz="2300" b="1" dirty="0">
                <a:solidFill>
                  <a:srgbClr val="0066A6"/>
                </a:solidFill>
                <a:latin typeface="Times New Roman"/>
                <a:ea typeface="Times New Roman"/>
                <a:cs typeface="Times New Roman"/>
                <a:sym typeface="Times New Roman"/>
              </a:rPr>
              <a:t>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dirty="0">
                <a:solidFill>
                  <a:srgbClr val="434343"/>
                </a:solidFill>
                <a:latin typeface="Times New Roman"/>
                <a:ea typeface="Times New Roman"/>
                <a:cs typeface="Times New Roman"/>
                <a:sym typeface="Times New Roman"/>
              </a:rPr>
              <a:t>Here are a few scenarios to help:</a:t>
            </a:r>
            <a:endParaRPr sz="1800" b="1" dirty="0">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 in” for a session, due to being outside the geographic area of the treatment center = </a:t>
            </a:r>
            <a:r>
              <a:rPr lang="en-US" sz="1800" b="1" dirty="0">
                <a:solidFill>
                  <a:srgbClr val="434343"/>
                </a:solidFill>
                <a:latin typeface="Times New Roman"/>
                <a:ea typeface="Times New Roman"/>
                <a:cs typeface="Times New Roman"/>
                <a:sym typeface="Times New Roman"/>
              </a:rPr>
              <a:t>Family and/or Collateral session</a:t>
            </a: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dirty="0">
                <a:solidFill>
                  <a:srgbClr val="434343"/>
                </a:solidFill>
                <a:latin typeface="Times New Roman"/>
                <a:ea typeface="Times New Roman"/>
                <a:cs typeface="Times New Roman"/>
                <a:sym typeface="Times New Roman"/>
              </a:rPr>
              <a:t> Telehealth</a:t>
            </a:r>
            <a:endParaRPr sz="1800" b="1"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dirty="0">
                <a:solidFill>
                  <a:srgbClr val="434343"/>
                </a:solidFill>
                <a:latin typeface="Times New Roman"/>
                <a:ea typeface="Times New Roman"/>
                <a:cs typeface="Times New Roman"/>
                <a:sym typeface="Times New Roman"/>
              </a:rPr>
              <a:t> = Telehealth</a:t>
            </a:r>
            <a:endParaRPr sz="1900" b="1" dirty="0">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and Discharge Summary: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919263" y="1088300"/>
            <a:ext cx="4776600" cy="42793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Plan</a:t>
            </a:r>
          </a:p>
          <a:p>
            <a:pPr marL="0" lvl="0" indent="0" algn="ctr" rtl="0">
              <a:spcBef>
                <a:spcPts val="0"/>
              </a:spcBef>
              <a:spcAft>
                <a:spcPts val="0"/>
              </a:spcAft>
              <a:buNone/>
            </a:pPr>
            <a:r>
              <a:rPr lang="en-US" sz="2000" dirty="0">
                <a:solidFill>
                  <a:srgbClr val="FFFFFF"/>
                </a:solidFill>
                <a:latin typeface="Times New Roman"/>
                <a:ea typeface="Times New Roman"/>
                <a:cs typeface="Times New Roman"/>
                <a:sym typeface="Times New Roman"/>
              </a:rPr>
              <a:t>(For the patient)</a:t>
            </a:r>
            <a:endParaRPr sz="2000"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for the</a:t>
            </a:r>
            <a:r>
              <a:rPr lang="en-US" sz="1600" b="1" dirty="0">
                <a:solidFill>
                  <a:srgbClr val="FFFFFF"/>
                </a:solidFill>
                <a:latin typeface="Times New Roman"/>
                <a:ea typeface="Times New Roman"/>
                <a:cs typeface="Times New Roman"/>
                <a:sym typeface="Times New Roman"/>
              </a:rPr>
              <a:t> patient</a:t>
            </a:r>
            <a:r>
              <a:rPr lang="en-US" sz="1600" dirty="0">
                <a:solidFill>
                  <a:srgbClr val="FFFFFF"/>
                </a:solidFill>
                <a:latin typeface="Times New Roman"/>
                <a:ea typeface="Times New Roman"/>
                <a:cs typeface="Times New Roman"/>
                <a:sym typeface="Times New Roman"/>
              </a:rPr>
              <a:t> (and for the clinical record) </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completed throughout treatment and functions as an </a:t>
            </a:r>
            <a:r>
              <a:rPr lang="en-US" sz="1600" b="1" dirty="0">
                <a:solidFill>
                  <a:srgbClr val="FFFFFF"/>
                </a:solidFill>
                <a:latin typeface="Times New Roman"/>
                <a:ea typeface="Times New Roman"/>
                <a:cs typeface="Times New Roman"/>
                <a:sym typeface="Times New Roman"/>
              </a:rPr>
              <a:t>evolving</a:t>
            </a:r>
            <a:r>
              <a:rPr lang="en-US" sz="1600" dirty="0">
                <a:solidFill>
                  <a:srgbClr val="FFFFFF"/>
                </a:solidFill>
                <a:latin typeface="Times New Roman"/>
                <a:ea typeface="Times New Roman"/>
                <a:cs typeface="Times New Roman"/>
                <a:sym typeface="Times New Roman"/>
              </a:rPr>
              <a:t> document/process</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Safety Plan/Crisis Management Plan</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specifics of aftercare appointments (e.g., Full Name and Address of Provider, Date and time of initial appt. </a:t>
            </a: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Referrals provided</a:t>
            </a:r>
            <a:endParaRPr sz="16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dirty="0">
                <a:solidFill>
                  <a:srgbClr val="FFFFFF"/>
                </a:solidFill>
                <a:latin typeface="Times New Roman"/>
                <a:ea typeface="Times New Roman"/>
                <a:cs typeface="Times New Roman"/>
                <a:sym typeface="Times New Roman"/>
              </a:rPr>
              <a:t>Discharge Plan must be </a:t>
            </a:r>
            <a:r>
              <a:rPr lang="en-US" dirty="0">
                <a:solidFill>
                  <a:srgbClr val="FFFFFF"/>
                </a:solidFill>
                <a:latin typeface="Times New Roman"/>
                <a:cs typeface="Times New Roman"/>
                <a:sym typeface="Times New Roman"/>
              </a:rPr>
              <a:t>signed by the patient, and staff member responsible (counselor, therapist, case manager, discharge planner, etc.) prior to the patient discharging! For unexpected discharges, send the patient the discharge summary via secure email or patient portal.</a:t>
            </a:r>
            <a:endParaRPr dirty="0">
              <a:solidFill>
                <a:srgbClr val="FFFFFF"/>
              </a:solidFill>
              <a:latin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b="1" dirty="0">
                <a:solidFill>
                  <a:srgbClr val="FFFFFF"/>
                </a:solidFill>
                <a:latin typeface="Times New Roman"/>
                <a:ea typeface="Times New Roman"/>
                <a:cs typeface="Times New Roman"/>
                <a:sym typeface="Times New Roman"/>
              </a:rPr>
              <a:t>Discharge planning must be initiated within 24 hours of admit! </a:t>
            </a:r>
            <a:endParaRPr sz="1700" b="1" dirty="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06375"/>
            <a:ext cx="10212000" cy="58905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b="1" i="1" dirty="0">
                <a:solidFill>
                  <a:srgbClr val="FF0000"/>
                </a:solidFill>
                <a:latin typeface="Times New Roman"/>
                <a:ea typeface="Times New Roman"/>
                <a:cs typeface="Times New Roman"/>
                <a:sym typeface="Times New Roman"/>
              </a:rPr>
              <a:t>*NEW*: </a:t>
            </a:r>
            <a:r>
              <a:rPr lang="en-US" sz="1600" i="1" dirty="0">
                <a:solidFill>
                  <a:srgbClr val="0066A6"/>
                </a:solidFill>
                <a:latin typeface="Times New Roman"/>
                <a:ea typeface="Times New Roman"/>
                <a:cs typeface="Times New Roman"/>
                <a:sym typeface="Times New Roman"/>
              </a:rPr>
              <a:t>A </a:t>
            </a:r>
            <a:r>
              <a:rPr lang="en-US" sz="1600" b="1" i="1" dirty="0">
                <a:solidFill>
                  <a:srgbClr val="0066A6"/>
                </a:solidFill>
                <a:latin typeface="Times New Roman"/>
                <a:ea typeface="Times New Roman"/>
                <a:cs typeface="Times New Roman"/>
                <a:sym typeface="Times New Roman"/>
              </a:rPr>
              <a:t>Discharge Statement </a:t>
            </a:r>
            <a:r>
              <a:rPr lang="en-US" sz="1600" i="1" dirty="0">
                <a:solidFill>
                  <a:srgbClr val="0066A6"/>
                </a:solidFill>
                <a:latin typeface="Times New Roman"/>
                <a:ea typeface="Times New Roman"/>
                <a:cs typeface="Times New Roman"/>
                <a:sym typeface="Times New Roman"/>
              </a:rPr>
              <a:t>can now be completed in lieu of a Discharge Plan &amp; Summary, </a:t>
            </a:r>
            <a:r>
              <a:rPr lang="en-US" sz="1600" b="1" i="1" dirty="0">
                <a:solidFill>
                  <a:srgbClr val="0066A6"/>
                </a:solidFill>
                <a:latin typeface="Times New Roman"/>
                <a:ea typeface="Times New Roman"/>
                <a:cs typeface="Times New Roman"/>
                <a:sym typeface="Times New Roman"/>
              </a:rPr>
              <a:t>WHEN:</a:t>
            </a:r>
            <a:r>
              <a:rPr lang="en-US" sz="1600" i="1" dirty="0">
                <a:solidFill>
                  <a:srgbClr val="0066A6"/>
                </a:solidFill>
                <a:latin typeface="Times New Roman"/>
                <a:ea typeface="Times New Roman"/>
                <a:cs typeface="Times New Roman"/>
                <a:sym typeface="Times New Roman"/>
              </a:rPr>
              <a:t> Patient discharges ATA within &lt; 72 hrs. of admission, </a:t>
            </a:r>
            <a:r>
              <a:rPr lang="en-US" sz="1600" b="1" i="1" dirty="0">
                <a:solidFill>
                  <a:srgbClr val="0066A6"/>
                </a:solidFill>
                <a:latin typeface="Times New Roman"/>
                <a:ea typeface="Times New Roman"/>
                <a:cs typeface="Times New Roman"/>
                <a:sym typeface="Times New Roman"/>
              </a:rPr>
              <a:t>OR,</a:t>
            </a:r>
            <a:r>
              <a:rPr lang="en-US" sz="1600" i="1" dirty="0">
                <a:solidFill>
                  <a:srgbClr val="0066A6"/>
                </a:solidFill>
                <a:latin typeface="Times New Roman"/>
                <a:ea typeface="Times New Roman"/>
                <a:cs typeface="Times New Roman"/>
                <a:sym typeface="Times New Roman"/>
              </a:rPr>
              <a:t> for internal DBH transfers</a:t>
            </a:r>
            <a:r>
              <a:rPr lang="en-US" i="1" dirty="0">
                <a:solidFill>
                  <a:srgbClr val="0066A6"/>
                </a:solidFill>
                <a:latin typeface="Times New Roman"/>
                <a:ea typeface="Times New Roman"/>
                <a:cs typeface="Times New Roman"/>
                <a:sym typeface="Times New Roman"/>
              </a:rPr>
              <a:t>. </a:t>
            </a:r>
            <a:r>
              <a:rPr lang="en-US" dirty="0">
                <a:solidFill>
                  <a:srgbClr val="0066A6"/>
                </a:solidFill>
                <a:latin typeface="Times New Roman"/>
                <a:ea typeface="Times New Roman"/>
                <a:cs typeface="Times New Roman"/>
                <a:sym typeface="Times New Roman"/>
              </a:rPr>
              <a:t>[Refer to Policy: DC 001]</a:t>
            </a:r>
            <a:endParaRPr dirty="0">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969525" y="1160975"/>
            <a:ext cx="4494799"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p>
          <a:p>
            <a:pPr algn="ctr"/>
            <a:r>
              <a:rPr lang="en-US" sz="1800" dirty="0">
                <a:solidFill>
                  <a:srgbClr val="FFFFFF"/>
                </a:solidFill>
                <a:latin typeface="Times New Roman"/>
                <a:ea typeface="Times New Roman"/>
                <a:cs typeface="Times New Roman"/>
                <a:sym typeface="Times New Roman"/>
              </a:rPr>
              <a:t>(For the clinical record)</a:t>
            </a: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dirty="0">
                <a:solidFill>
                  <a:srgbClr val="FFFFFF"/>
                </a:solidFill>
                <a:latin typeface="Times New Roman"/>
                <a:cs typeface="Times New Roman"/>
                <a:sym typeface="Times New Roman"/>
              </a:rPr>
              <a:t>therapist and clinical supervisor, </a:t>
            </a:r>
            <a:r>
              <a:rPr lang="en-US" sz="1700" i="1" dirty="0">
                <a:solidFill>
                  <a:srgbClr val="FFFFFF"/>
                </a:solidFill>
                <a:latin typeface="Times New Roman"/>
                <a:cs typeface="Times New Roman"/>
                <a:sym typeface="Times New Roman"/>
              </a:rPr>
              <a:t>(if applicable).</a:t>
            </a:r>
            <a:endParaRPr sz="1700" i="1" dirty="0">
              <a:solidFill>
                <a:srgbClr val="FFFFFF"/>
              </a:solidFill>
              <a:latin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endParaRPr lang="en-US" sz="15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Reason patient sought treatment</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Treatment Summary</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3321075" y="5240364"/>
            <a:ext cx="810801" cy="78395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Substance use disorder)</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b="1" dirty="0">
                <a:latin typeface="Times New Roman"/>
                <a:ea typeface="Times New Roman"/>
                <a:cs typeface="Times New Roman"/>
                <a:sym typeface="Times New Roman"/>
              </a:rPr>
              <a:t>“TBD” is insufficient</a:t>
            </a:r>
            <a:endParaRPr sz="1600" b="1"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please ensure patient has sufficient  medications to bridge the gap from discharge and their first follow-up appointment w/ psych a/o physician</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 level</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trauma-focused therapists</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Substance use disorder),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t>
            </a:r>
            <a:r>
              <a:rPr lang="en-US" sz="1600" b="1" dirty="0">
                <a:solidFill>
                  <a:schemeClr val="dk1"/>
                </a:solidFill>
                <a:latin typeface="Times New Roman"/>
                <a:ea typeface="Times New Roman"/>
                <a:cs typeface="Times New Roman"/>
                <a:sym typeface="Times New Roman"/>
              </a:rPr>
              <a:t>ATA, </a:t>
            </a:r>
            <a:r>
              <a:rPr lang="en-US" sz="1600" dirty="0">
                <a:solidFill>
                  <a:schemeClr val="dk1"/>
                </a:solidFill>
                <a:latin typeface="Times New Roman"/>
                <a:ea typeface="Times New Roman"/>
                <a:cs typeface="Times New Roman"/>
                <a:sym typeface="Times New Roman"/>
              </a:rPr>
              <a:t>etc.)</a:t>
            </a:r>
            <a:r>
              <a:rPr lang="en-US" sz="1500" dirty="0">
                <a:solidFill>
                  <a:schemeClr val="dk1"/>
                </a:solidFill>
                <a:latin typeface="Times New Roman"/>
                <a:ea typeface="Times New Roman"/>
                <a:cs typeface="Times New Roman"/>
                <a:sym typeface="Times New Roman"/>
              </a:rPr>
              <a:t> You would then include action steps, (e.g., sent a referral list via secure email, snail mail, or patient portal)</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Summary and Referrals: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and as a result did not set up aftercare appointments. Referrals have been sent to patient via …” Remember, while YOU may know what the circumstances of patients admit and sudden discharge are,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ED Dietitians</a:t>
            </a:r>
            <a:endParaRPr lang="en-US" sz="4600" dirty="0">
              <a:latin typeface="Times"/>
              <a:cs typeface="Times"/>
            </a:endParaRPr>
          </a:p>
        </p:txBody>
      </p:sp>
    </p:spTree>
    <p:extLst>
      <p:ext uri="{BB962C8B-B14F-4D97-AF65-F5344CB8AC3E}">
        <p14:creationId xmlns:p14="http://schemas.microsoft.com/office/powerpoint/2010/main" val="389032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308823"/>
            <a:ext cx="9074100" cy="468900"/>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Identification of </a:t>
            </a:r>
            <a:r>
              <a:rPr lang="en-US" sz="2800" b="1" i="1" dirty="0">
                <a:solidFill>
                  <a:srgbClr val="0066A6"/>
                </a:solidFill>
                <a:latin typeface="Times New Roman"/>
                <a:ea typeface="Times New Roman"/>
                <a:cs typeface="Times New Roman"/>
                <a:sym typeface="Times New Roman"/>
              </a:rPr>
              <a:t>The Problem List</a:t>
            </a:r>
            <a:r>
              <a:rPr lang="en-US" sz="2800" b="1" dirty="0">
                <a:solidFill>
                  <a:srgbClr val="0066A6"/>
                </a:solidFill>
                <a:latin typeface="Times New Roman"/>
                <a:ea typeface="Times New Roman"/>
                <a:cs typeface="Times New Roman"/>
                <a:sym typeface="Times New Roman"/>
              </a:rPr>
              <a:t> </a:t>
            </a:r>
            <a:endParaRPr sz="1800" b="1" dirty="0">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28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836455" cy="3295827"/>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a:t>
            </a:r>
            <a:r>
              <a:rPr lang="en-US" sz="1500" baseline="30000" dirty="0">
                <a:solidFill>
                  <a:srgbClr val="666666"/>
                </a:solidFill>
                <a:latin typeface="Times New Roman"/>
                <a:ea typeface="Times New Roman"/>
                <a:cs typeface="Times New Roman"/>
                <a:sym typeface="Times New Roman"/>
              </a:rPr>
              <a:t>1</a:t>
            </a:r>
            <a:r>
              <a:rPr lang="en-US" sz="1500" b="1" dirty="0">
                <a:solidFill>
                  <a:srgbClr val="666666"/>
                </a:solidFill>
                <a:latin typeface="Times New Roman"/>
                <a:ea typeface="Times New Roman"/>
                <a:cs typeface="Times New Roman"/>
                <a:sym typeface="Times New Roman"/>
              </a:rPr>
              <a: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endParaRPr lang="en-US" sz="1500" dirty="0">
              <a:solidFill>
                <a:srgbClr val="666666"/>
              </a:solidFill>
              <a:latin typeface="Times New Roman"/>
              <a:ea typeface="Times New Roman"/>
              <a:cs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r>
              <a:rPr lang="en-US" sz="1500" baseline="30000" dirty="0">
                <a:solidFill>
                  <a:srgbClr val="666666"/>
                </a:solidFill>
                <a:latin typeface="Times New Roman"/>
                <a:ea typeface="Times New Roman"/>
                <a:cs typeface="Times New Roman"/>
                <a:sym typeface="Times New Roman"/>
              </a:rPr>
              <a:t>2</a:t>
            </a:r>
            <a:endParaRPr lang="en-US" sz="1500" baseline="300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Example: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Rule/Out</a:t>
            </a:r>
            <a:r>
              <a:rPr lang="en-US" sz="1500" dirty="0">
                <a:solidFill>
                  <a:srgbClr val="666666"/>
                </a:solidFill>
                <a:latin typeface="Times New Roman"/>
                <a:ea typeface="Times New Roman"/>
                <a:cs typeface="Times New Roman"/>
                <a:sym typeface="Times New Roman"/>
              </a:rPr>
              <a:t>”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Provisional" diagnosis</a:t>
            </a:r>
            <a:r>
              <a:rPr lang="en-US" sz="1500" dirty="0">
                <a:solidFill>
                  <a:srgbClr val="666666"/>
                </a:solidFill>
                <a:latin typeface="Times New Roman"/>
                <a:ea typeface="Times New Roman"/>
                <a:cs typeface="Times New Roman"/>
                <a:sym typeface="Times New Roman"/>
              </a:rPr>
              <a:t>” for Eating Disorder. (It's not comprehensive to identify that an area is a Problem in a patient's life, yet not demonstrate how this will be managed diagnostically)</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 </a:t>
            </a:r>
            <a:endParaRPr lang="en-US" sz="1500" dirty="0">
              <a:solidFill>
                <a:srgbClr val="666666"/>
              </a:solidFill>
              <a:latin typeface="Times New Roman"/>
              <a:ea typeface="Times New Roman"/>
              <a:cs typeface="Times New Roman"/>
            </a:endParaRPr>
          </a:p>
          <a:p>
            <a:pPr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Identification of </a:t>
            </a:r>
            <a:r>
              <a:rPr lang="en-US" sz="2800" b="1" i="1" dirty="0">
                <a:solidFill>
                  <a:srgbClr val="0066A6"/>
                </a:solidFill>
                <a:latin typeface="Times New Roman"/>
                <a:ea typeface="Times New Roman"/>
                <a:cs typeface="Times New Roman"/>
                <a:sym typeface="Times New Roman"/>
              </a:rPr>
              <a:t>The</a:t>
            </a:r>
            <a:r>
              <a:rPr lang="en-US" sz="2800" b="1" dirty="0">
                <a:solidFill>
                  <a:srgbClr val="0066A6"/>
                </a:solidFill>
                <a:latin typeface="Times New Roman"/>
                <a:ea typeface="Times New Roman"/>
                <a:cs typeface="Times New Roman"/>
                <a:sym typeface="Times New Roman"/>
              </a:rPr>
              <a:t> </a:t>
            </a:r>
            <a:r>
              <a:rPr lang="en-US" sz="2800" b="1" i="1" dirty="0">
                <a:solidFill>
                  <a:srgbClr val="0066A6"/>
                </a:solidFill>
                <a:latin typeface="Times New Roman"/>
                <a:ea typeface="Times New Roman"/>
                <a:cs typeface="Times New Roman"/>
                <a:sym typeface="Times New Roman"/>
              </a:rPr>
              <a:t>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4360617"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666666"/>
                </a:solidFill>
                <a:latin typeface="Times New Roman"/>
                <a:cs typeface="Times New Roman"/>
              </a:rPr>
              <a:t>2</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4793428"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B29A325-44AC-46BC-894E-7B6FEAC976F9}"/>
              </a:ext>
            </a:extLst>
          </p:cNvPr>
          <p:cNvSpPr txBox="1"/>
          <p:nvPr/>
        </p:nvSpPr>
        <p:spPr>
          <a:xfrm>
            <a:off x="61414" y="6498608"/>
            <a:ext cx="42899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666666"/>
                </a:solidFill>
                <a:latin typeface="Times New Roman"/>
                <a:cs typeface="Times New Roman"/>
              </a:rPr>
              <a:t>1</a:t>
            </a:r>
            <a:r>
              <a:rPr lang="en-US" sz="1200" dirty="0">
                <a:latin typeface="Times New Roman"/>
              </a:rPr>
              <a:t>Problem List if often referred to as the patient's "Needs" List.</a:t>
            </a:r>
            <a:endParaRPr lang="en-US"/>
          </a:p>
        </p:txBody>
      </p:sp>
      <p:cxnSp>
        <p:nvCxnSpPr>
          <p:cNvPr id="5" name="Straight Arrow Connector 4">
            <a:extLst>
              <a:ext uri="{FF2B5EF4-FFF2-40B4-BE49-F238E27FC236}">
                <a16:creationId xmlns:a16="http://schemas.microsoft.com/office/drawing/2014/main" id="{59CC79BA-EA26-4A5D-B5B2-C5BBBFDE9614}"/>
              </a:ext>
            </a:extLst>
          </p:cNvPr>
          <p:cNvCxnSpPr/>
          <p:nvPr/>
        </p:nvCxnSpPr>
        <p:spPr>
          <a:xfrm>
            <a:off x="322570" y="5946585"/>
            <a:ext cx="8370626" cy="22747"/>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736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sym typeface="Times New Roman"/>
              </a:rPr>
              <a:t>The Role and Importance of Documentation</a:t>
            </a:r>
            <a:endParaRPr lang="en-US" sz="3000" dirty="0"/>
          </a:p>
        </p:txBody>
      </p:sp>
      <p:sp>
        <p:nvSpPr>
          <p:cNvPr id="109" name="Google Shape;109;p13"/>
          <p:cNvSpPr txBox="1">
            <a:spLocks noGrp="1"/>
          </p:cNvSpPr>
          <p:nvPr>
            <p:ph type="body" idx="1"/>
          </p:nvPr>
        </p:nvSpPr>
        <p:spPr>
          <a:xfrm>
            <a:off x="194279" y="1052815"/>
            <a:ext cx="5957651" cy="5525100"/>
          </a:xfrm>
          <a:prstGeom prst="rect">
            <a:avLst/>
          </a:prstGeom>
          <a:noFill/>
          <a:ln w="12700">
            <a:solidFill>
              <a:schemeClr val="accent4">
                <a:lumMod val="75000"/>
              </a:schemeClr>
            </a:solidFill>
          </a:ln>
        </p:spPr>
        <p:txBody>
          <a:bodyPr spcFirstLastPara="1" wrap="square" lIns="91425" tIns="45700" rIns="91425" bIns="45700" anchor="t" anchorCtr="0">
            <a:noAutofit/>
          </a:bodyPr>
          <a:lstStyle/>
          <a:p>
            <a:pPr>
              <a:buNone/>
            </a:pPr>
            <a:r>
              <a:rPr lang="en-US" sz="1800" b="1" u="sng" dirty="0">
                <a:latin typeface="Times New Roman"/>
              </a:rPr>
              <a:t>Potential consequences of an incomplete medical record:</a:t>
            </a:r>
          </a:p>
          <a:p>
            <a:pPr>
              <a:buNone/>
            </a:pPr>
            <a:endParaRPr lang="en-US" sz="1800" b="1" u="sng" dirty="0">
              <a:latin typeface="Times New Roman"/>
            </a:endParaRPr>
          </a:p>
          <a:p>
            <a:pPr marL="285750" indent="-285750"/>
            <a:r>
              <a:rPr lang="en-US" sz="2000" dirty="0">
                <a:latin typeface="Times"/>
              </a:rPr>
              <a:t>is used to support allegations of negligence</a:t>
            </a:r>
          </a:p>
          <a:p>
            <a:pPr marL="285750" indent="-285750"/>
            <a:r>
              <a:rPr lang="en-US" sz="2000" dirty="0">
                <a:latin typeface="Times"/>
              </a:rPr>
              <a:t>is used to support allegations of fraud</a:t>
            </a:r>
          </a:p>
          <a:p>
            <a:pPr marL="285750" indent="-285750"/>
            <a:r>
              <a:rPr lang="en-US" sz="2000" dirty="0">
                <a:latin typeface="Times"/>
              </a:rPr>
              <a:t>can cause a provider to lose their license</a:t>
            </a:r>
          </a:p>
          <a:p>
            <a:pPr marL="285750" indent="-285750"/>
            <a:r>
              <a:rPr lang="en-US" sz="2000" dirty="0">
                <a:latin typeface="Times"/>
              </a:rPr>
              <a:t>cause lost revenue/reimbursement</a:t>
            </a:r>
          </a:p>
          <a:p>
            <a:pPr marL="285750" indent="-285750"/>
            <a:r>
              <a:rPr lang="en-US" sz="2000" dirty="0">
                <a:latin typeface="Times"/>
              </a:rPr>
              <a:t>result in poor patient care by other healthcare team members</a:t>
            </a:r>
          </a:p>
          <a:p>
            <a:pPr marL="285750" indent="-285750"/>
            <a:r>
              <a:rPr lang="en-US" sz="2000" dirty="0">
                <a:latin typeface="Times"/>
              </a:rPr>
              <a:t>result in inappropriate billing leading to charges of fraud</a:t>
            </a:r>
          </a:p>
          <a:p>
            <a:pPr marL="285750" indent="-285750"/>
            <a:r>
              <a:rPr lang="en-US" sz="2000" dirty="0">
                <a:latin typeface="Times"/>
              </a:rPr>
              <a:t>interfere with patient-related studies</a:t>
            </a:r>
          </a:p>
          <a:p>
            <a:pPr marL="285750" indent="-285750"/>
            <a:r>
              <a:rPr lang="en-US" sz="2000" dirty="0">
                <a:latin typeface="Times"/>
              </a:rPr>
              <a:t>compromise safe patient care</a:t>
            </a:r>
          </a:p>
          <a:p>
            <a:pPr marL="285750" indent="-285750"/>
            <a:r>
              <a:rPr lang="en-US" sz="2000" dirty="0">
                <a:latin typeface="Times"/>
              </a:rPr>
              <a:t>decrease reimbursement/gross revenue</a:t>
            </a:r>
          </a:p>
        </p:txBody>
      </p:sp>
      <p:sp>
        <p:nvSpPr>
          <p:cNvPr id="2" name="TextBox 1">
            <a:extLst>
              <a:ext uri="{FF2B5EF4-FFF2-40B4-BE49-F238E27FC236}">
                <a16:creationId xmlns:a16="http://schemas.microsoft.com/office/drawing/2014/main" id="{C187DDDD-DC6E-4BED-A813-F7B9DBE4CD4E}"/>
              </a:ext>
            </a:extLst>
          </p:cNvPr>
          <p:cNvSpPr txBox="1"/>
          <p:nvPr/>
        </p:nvSpPr>
        <p:spPr>
          <a:xfrm>
            <a:off x="6487235" y="4303594"/>
            <a:ext cx="5211169" cy="2086725"/>
          </a:xfrm>
          <a:prstGeom prst="rect">
            <a:avLst/>
          </a:prstGeom>
          <a:noFill/>
          <a:ln w="28575">
            <a:solidFill>
              <a:schemeClr val="accent4">
                <a:lumMod val="75000"/>
              </a:schemeClr>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800" i="1" dirty="0">
                <a:latin typeface="Times New Roman"/>
                <a:cs typeface="Times New Roman"/>
              </a:rPr>
              <a:t>Myth: Detailed documentation should be avoided because “lawyers can hang you with it.” </a:t>
            </a:r>
          </a:p>
          <a:p>
            <a:pPr>
              <a:lnSpc>
                <a:spcPct val="90000"/>
              </a:lnSpc>
            </a:pPr>
            <a:endParaRPr lang="en-US" sz="1800" i="1" dirty="0">
              <a:latin typeface="Times New Roman"/>
              <a:cs typeface="Times New Roman"/>
            </a:endParaRPr>
          </a:p>
          <a:p>
            <a:pPr>
              <a:lnSpc>
                <a:spcPct val="90000"/>
              </a:lnSpc>
            </a:pPr>
            <a:r>
              <a:rPr lang="en-US" sz="1800" i="1" dirty="0">
                <a:latin typeface="Times New Roman"/>
                <a:cs typeface="Times New Roman"/>
              </a:rPr>
              <a:t>Rebuttal: Good care combined with high quality documentation is the surest way to avoid being a defendant in a malpractice action. Documentation is key when reviewing a potential case </a:t>
            </a:r>
            <a:r>
              <a:rPr lang="en-US" sz="1800" i="1" dirty="0">
                <a:solidFill>
                  <a:schemeClr val="tx1">
                    <a:lumMod val="95000"/>
                    <a:lumOff val="5000"/>
                  </a:schemeClr>
                </a:solidFill>
                <a:latin typeface="Times New Roman"/>
                <a:cs typeface="Times New Roman"/>
              </a:rPr>
              <a:t>(</a:t>
            </a:r>
            <a:r>
              <a:rPr lang="en-US" sz="1800" dirty="0">
                <a:solidFill>
                  <a:schemeClr val="tx1">
                    <a:lumMod val="95000"/>
                    <a:lumOff val="5000"/>
                  </a:schemeClr>
                </a:solidFill>
                <a:latin typeface="Times New Roman"/>
                <a:cs typeface="Times New Roman"/>
              </a:rPr>
              <a:t>Simpson, S., J.D, 2015).</a:t>
            </a:r>
          </a:p>
        </p:txBody>
      </p:sp>
      <p:sp>
        <p:nvSpPr>
          <p:cNvPr id="4" name="TextBox 3">
            <a:extLst>
              <a:ext uri="{FF2B5EF4-FFF2-40B4-BE49-F238E27FC236}">
                <a16:creationId xmlns:a16="http://schemas.microsoft.com/office/drawing/2014/main" id="{DAC26CF2-BB04-4207-BA4B-165B9A86AF5B}"/>
              </a:ext>
            </a:extLst>
          </p:cNvPr>
          <p:cNvSpPr txBox="1"/>
          <p:nvPr/>
        </p:nvSpPr>
        <p:spPr>
          <a:xfrm>
            <a:off x="6487236" y="1266968"/>
            <a:ext cx="5211168" cy="2800767"/>
          </a:xfrm>
          <a:prstGeom prst="rect">
            <a:avLst/>
          </a:prstGeom>
          <a:noFill/>
          <a:ln>
            <a:solidFill>
              <a:schemeClr val="accent4">
                <a:lumMod val="75000"/>
              </a:schemeClr>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Times New Roman"/>
              </a:rPr>
              <a:t>"Good documentation is important to protect your patients. Good documentation promotes patient safety and quality of care. Complete and accurate medical recordkeeping can help ensure that your patients get the right care at the right time. At the end of the day, that's what really matters" (</a:t>
            </a:r>
            <a:r>
              <a:rPr lang="en-US" sz="2200" dirty="0">
                <a:latin typeface="Times New Roman"/>
              </a:rPr>
              <a:t>Taitsman, 2011).</a:t>
            </a:r>
          </a:p>
        </p:txBody>
      </p:sp>
    </p:spTree>
    <p:extLst>
      <p:ext uri="{BB962C8B-B14F-4D97-AF65-F5344CB8AC3E}">
        <p14:creationId xmlns:p14="http://schemas.microsoft.com/office/powerpoint/2010/main" val="195636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27567" y="351449"/>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528490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813700"/>
            <a:ext cx="11078400" cy="6741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Signatures</a:t>
            </a:r>
            <a:r>
              <a:rPr lang="en-US" sz="2200" dirty="0">
                <a:solidFill>
                  <a:srgbClr val="666666"/>
                </a:solidFill>
                <a:latin typeface="Times New Roman"/>
                <a:ea typeface="Times New Roman"/>
                <a:cs typeface="Times New Roman"/>
                <a:sym typeface="Times New Roman"/>
              </a:rPr>
              <a:t>:</a:t>
            </a:r>
            <a:endParaRPr sz="2200" dirty="0">
              <a:solidFill>
                <a:srgbClr val="666666"/>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72 hours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guarantor (if minor), dietitian)</a:t>
            </a:r>
            <a:endParaRPr sz="1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en-US" sz="22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Needs Assessment</a:t>
            </a:r>
            <a:r>
              <a:rPr lang="en-US" sz="2200" dirty="0">
                <a:solidFill>
                  <a:srgbClr val="666666"/>
                </a:solidFill>
                <a:latin typeface="Times New Roman"/>
                <a:ea typeface="Times New Roman"/>
                <a:cs typeface="Times New Roman"/>
                <a:sym typeface="Times New Roman"/>
              </a:rPr>
              <a:t>:</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19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 (Check for dietary Goals and/or Needs)</a:t>
            </a:r>
            <a:endParaRPr sz="19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lang="en-US" sz="2000" b="1" dirty="0">
              <a:solidFill>
                <a:srgbClr val="66666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lang="en-US" sz="2000" b="1" dirty="0">
              <a:solidFill>
                <a:srgbClr val="666666"/>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Goals</a:t>
            </a:r>
            <a:r>
              <a:rPr lang="en-US" sz="2200" dirty="0">
                <a:solidFill>
                  <a:srgbClr val="666666"/>
                </a:solidFill>
                <a:latin typeface="Times New Roman"/>
                <a:ea typeface="Times New Roman"/>
                <a:cs typeface="Times New Roman"/>
                <a:sym typeface="Times New Roman"/>
              </a:rPr>
              <a:t>:</a:t>
            </a:r>
            <a:endParaRPr sz="2200" dirty="0">
              <a:solidFill>
                <a:srgbClr val="666666"/>
              </a:solidFill>
              <a:latin typeface="Times New Roman"/>
              <a:ea typeface="Times New Roman"/>
              <a:cs typeface="Times New Roman"/>
              <a:sym typeface="Times New Roman"/>
            </a:endParaRPr>
          </a:p>
          <a:p>
            <a:pPr marL="457200" marR="0" lvl="0" indent="-374650" algn="l" rtl="0">
              <a:lnSpc>
                <a:spcPct val="100000"/>
              </a:lnSpc>
              <a:spcBef>
                <a:spcPts val="0"/>
              </a:spcBef>
              <a:spcAft>
                <a:spcPts val="0"/>
              </a:spcAft>
              <a:buClr>
                <a:srgbClr val="666666"/>
              </a:buClr>
              <a:buSzPts val="2300"/>
              <a:buFont typeface="Times New Roman"/>
              <a:buChar char="➟"/>
            </a:pPr>
            <a:r>
              <a:rPr lang="en-US" sz="1900" dirty="0">
                <a:solidFill>
                  <a:srgbClr val="666666"/>
                </a:solidFill>
                <a:latin typeface="Times New Roman"/>
                <a:ea typeface="Times New Roman"/>
                <a:cs typeface="Times New Roman"/>
                <a:sym typeface="Times New Roman"/>
              </a:rPr>
              <a:t>Include at least one goal stated in the patient’s words for each Problem</a:t>
            </a:r>
            <a:endParaRPr sz="1900" dirty="0">
              <a:solidFill>
                <a:srgbClr val="666666"/>
              </a:solidFill>
              <a:latin typeface="Times New Roman"/>
              <a:ea typeface="Times New Roman"/>
              <a:cs typeface="Times New Roman"/>
              <a:sym typeface="Times New Roman"/>
            </a:endParaRPr>
          </a:p>
          <a:p>
            <a:pPr marL="457200" marR="0" lvl="0" indent="-374650" algn="l" rtl="0">
              <a:lnSpc>
                <a:spcPct val="100000"/>
              </a:lnSpc>
              <a:spcBef>
                <a:spcPts val="0"/>
              </a:spcBef>
              <a:spcAft>
                <a:spcPts val="0"/>
              </a:spcAft>
              <a:buClr>
                <a:srgbClr val="666666"/>
              </a:buClr>
              <a:buSzPts val="2300"/>
              <a:buFont typeface="Times New Roman"/>
              <a:buChar char="➟"/>
            </a:pPr>
            <a:r>
              <a:rPr lang="en-US" sz="1900" u="sng" dirty="0">
                <a:solidFill>
                  <a:srgbClr val="666666"/>
                </a:solidFill>
                <a:latin typeface="Times New Roman"/>
                <a:ea typeface="Times New Roman"/>
                <a:cs typeface="Times New Roman"/>
                <a:sym typeface="Times New Roman"/>
              </a:rPr>
              <a:t>Highly recommend</a:t>
            </a:r>
            <a:r>
              <a:rPr lang="en-US" sz="1900" dirty="0">
                <a:solidFill>
                  <a:srgbClr val="666666"/>
                </a:solidFill>
                <a:latin typeface="Times New Roman"/>
                <a:ea typeface="Times New Roman"/>
                <a:cs typeface="Times New Roman"/>
                <a:sym typeface="Times New Roman"/>
              </a:rPr>
              <a:t> to also include the Clinical Interpretation of the goal</a:t>
            </a:r>
            <a:endParaRPr sz="1900" dirty="0">
              <a:solidFill>
                <a:srgbClr val="666666"/>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16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Statuses and Status Updates</a:t>
            </a:r>
            <a:r>
              <a:rPr lang="en-US" sz="2200" dirty="0">
                <a:solidFill>
                  <a:srgbClr val="666666"/>
                </a:solidFill>
                <a:latin typeface="Times New Roman"/>
                <a:ea typeface="Times New Roman"/>
                <a:cs typeface="Times New Roman"/>
                <a:sym typeface="Times New Roman"/>
              </a:rPr>
              <a:t>:</a:t>
            </a:r>
            <a:endParaRPr sz="2200" dirty="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900" dirty="0">
                <a:solidFill>
                  <a:srgbClr val="666666"/>
                </a:solidFill>
                <a:latin typeface="Times New Roman"/>
                <a:ea typeface="Times New Roman"/>
                <a:cs typeface="Times New Roman"/>
                <a:sym typeface="Times New Roman"/>
              </a:rPr>
              <a:t>Initial Status must be added to each intervention when the Treatment Plan (TP)  is created. This allows for you to enter a Target Date for each intervention</a:t>
            </a:r>
            <a:endParaRPr sz="1900" dirty="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900" dirty="0">
                <a:solidFill>
                  <a:srgbClr val="666666"/>
                </a:solidFill>
                <a:latin typeface="Times New Roman"/>
                <a:ea typeface="Times New Roman"/>
                <a:cs typeface="Times New Roman"/>
                <a:sym typeface="Times New Roman"/>
              </a:rPr>
              <a:t>Patient can sign the TP </a:t>
            </a:r>
            <a:r>
              <a:rPr lang="en-US" sz="1900" u="sng" dirty="0">
                <a:solidFill>
                  <a:srgbClr val="666666"/>
                </a:solidFill>
                <a:latin typeface="Times New Roman"/>
                <a:ea typeface="Times New Roman"/>
                <a:cs typeface="Times New Roman"/>
                <a:sym typeface="Times New Roman"/>
              </a:rPr>
              <a:t>and </a:t>
            </a:r>
            <a:r>
              <a:rPr lang="en-US" sz="1900" dirty="0">
                <a:solidFill>
                  <a:srgbClr val="666666"/>
                </a:solidFill>
                <a:latin typeface="Times New Roman"/>
                <a:ea typeface="Times New Roman"/>
                <a:cs typeface="Times New Roman"/>
                <a:sym typeface="Times New Roman"/>
              </a:rPr>
              <a:t>TP Statuses at the same time when the TP is created (Golden List Thread View)</a:t>
            </a:r>
            <a:endParaRPr sz="1900" dirty="0">
              <a:solidFill>
                <a:srgbClr val="666666"/>
              </a:solidFill>
              <a:latin typeface="Times New Roman"/>
              <a:ea typeface="Times New Roman"/>
              <a:cs typeface="Times New Roman"/>
              <a:sym typeface="Times New Roman"/>
            </a:endParaRPr>
          </a:p>
          <a:p>
            <a:pPr marL="457200" lvl="0" indent="-336550" algn="l" rtl="0">
              <a:spcBef>
                <a:spcPts val="0"/>
              </a:spcBef>
              <a:spcAft>
                <a:spcPts val="0"/>
              </a:spcAft>
              <a:buClr>
                <a:srgbClr val="666666"/>
              </a:buClr>
              <a:buSzPts val="1700"/>
              <a:buFont typeface="Times New Roman"/>
              <a:buChar char="➟"/>
            </a:pPr>
            <a:r>
              <a:rPr lang="en-US" sz="1900" dirty="0">
                <a:solidFill>
                  <a:srgbClr val="666666"/>
                </a:solidFill>
                <a:latin typeface="Times New Roman"/>
                <a:ea typeface="Times New Roman"/>
                <a:cs typeface="Times New Roman"/>
                <a:sym typeface="Times New Roman"/>
              </a:rPr>
              <a:t>Client must sign at each Status Update. Guarantors must show evidence of review</a:t>
            </a:r>
            <a:endParaRPr sz="1900" dirty="0">
              <a:solidFill>
                <a:srgbClr val="666666"/>
              </a:solidFill>
              <a:latin typeface="Times New Roman"/>
              <a:ea typeface="Times New Roman"/>
              <a:cs typeface="Times New Roman"/>
              <a:sym typeface="Times New Roman"/>
            </a:endParaRPr>
          </a:p>
          <a:p>
            <a:pPr marL="914400" lvl="1" indent="-330200" algn="l" rtl="0">
              <a:spcBef>
                <a:spcPts val="0"/>
              </a:spcBef>
              <a:spcAft>
                <a:spcPts val="0"/>
              </a:spcAft>
              <a:buClr>
                <a:srgbClr val="666666"/>
              </a:buClr>
              <a:buSzPts val="1600"/>
              <a:buFont typeface="Times New Roman"/>
              <a:buChar char="⋆"/>
            </a:pPr>
            <a:r>
              <a:rPr lang="en-US" sz="1900" dirty="0">
                <a:solidFill>
                  <a:srgbClr val="666666"/>
                </a:solidFill>
                <a:latin typeface="Times New Roman"/>
                <a:ea typeface="Times New Roman"/>
                <a:cs typeface="Times New Roman"/>
                <a:sym typeface="Times New Roman"/>
              </a:rPr>
              <a:t>Status Updates allow you to update the Target Date, enter commentary on patient’s progress, and change the Status from the drop-down menu (if applicable)</a:t>
            </a:r>
            <a:endParaRPr sz="19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900" dirty="0">
              <a:solidFill>
                <a:srgbClr val="666666"/>
              </a:solidFill>
              <a:latin typeface="Times New Roman"/>
              <a:ea typeface="Times New Roman"/>
              <a:cs typeface="Times New Roman"/>
              <a:sym typeface="Times New Roman"/>
            </a:endParaRPr>
          </a:p>
        </p:txBody>
      </p:sp>
      <p:sp>
        <p:nvSpPr>
          <p:cNvPr id="252" name="Google Shape;252;p26"/>
          <p:cNvSpPr txBox="1"/>
          <p:nvPr/>
        </p:nvSpPr>
        <p:spPr>
          <a:xfrm>
            <a:off x="408125" y="288275"/>
            <a:ext cx="8036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0066A6"/>
                </a:solidFill>
                <a:latin typeface="Times New Roman"/>
                <a:ea typeface="Times New Roman"/>
                <a:cs typeface="Times New Roman"/>
                <a:sym typeface="Times New Roman"/>
              </a:rPr>
              <a:t>Treatment Planning: </a:t>
            </a:r>
            <a:r>
              <a:rPr lang="en-US" sz="2800" i="1" dirty="0">
                <a:solidFill>
                  <a:srgbClr val="0066A6"/>
                </a:solidFill>
                <a:latin typeface="Times New Roman"/>
                <a:ea typeface="Times New Roman"/>
                <a:cs typeface="Times New Roman"/>
                <a:sym typeface="Times New Roman"/>
              </a:rPr>
              <a:t>Snapshot of Requirements</a:t>
            </a:r>
            <a:endParaRPr sz="2000" i="1" dirty="0">
              <a:solidFill>
                <a:srgbClr val="0066A6"/>
              </a:solidFill>
              <a:latin typeface="Times New Roman"/>
              <a:ea typeface="Times New Roman"/>
              <a:cs typeface="Times New Roman"/>
              <a:sym typeface="Times New Roman"/>
            </a:endParaRPr>
          </a:p>
        </p:txBody>
      </p:sp>
      <p:pic>
        <p:nvPicPr>
          <p:cNvPr id="253" name="Google Shape;253;p26"/>
          <p:cNvPicPr preferRelativeResize="0"/>
          <p:nvPr/>
        </p:nvPicPr>
        <p:blipFill>
          <a:blip r:embed="rId3">
            <a:alphaModFix/>
          </a:blip>
          <a:stretch>
            <a:fillRect/>
          </a:stretch>
        </p:blipFill>
        <p:spPr>
          <a:xfrm>
            <a:off x="408125" y="1094900"/>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18802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3674325"/>
            <a:ext cx="686275" cy="686275"/>
          </a:xfrm>
          <a:prstGeom prst="rect">
            <a:avLst/>
          </a:prstGeom>
          <a:noFill/>
          <a:ln>
            <a:noFill/>
          </a:ln>
        </p:spPr>
      </p:pic>
      <p:pic>
        <p:nvPicPr>
          <p:cNvPr id="256" name="Google Shape;256;p26"/>
          <p:cNvPicPr preferRelativeResize="0"/>
          <p:nvPr/>
        </p:nvPicPr>
        <p:blipFill>
          <a:blip r:embed="rId6">
            <a:alphaModFix/>
          </a:blip>
          <a:stretch>
            <a:fillRect/>
          </a:stretch>
        </p:blipFill>
        <p:spPr>
          <a:xfrm>
            <a:off x="408125" y="4733926"/>
            <a:ext cx="685800" cy="685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dirty="0">
                <a:solidFill>
                  <a:srgbClr val="0066A6"/>
                </a:solidFill>
                <a:latin typeface="Times New Roman"/>
                <a:ea typeface="Times New Roman"/>
                <a:cs typeface="Times New Roman"/>
                <a:sym typeface="Times New Roman"/>
              </a:rPr>
              <a:t>Treatment Planning: </a:t>
            </a:r>
            <a:r>
              <a:rPr lang="en-US" sz="2600" i="1" dirty="0">
                <a:solidFill>
                  <a:srgbClr val="0066A6"/>
                </a:solidFill>
                <a:latin typeface="Times New Roman"/>
                <a:ea typeface="Times New Roman"/>
                <a:cs typeface="Times New Roman"/>
                <a:sym typeface="Times New Roman"/>
              </a:rPr>
              <a:t>Clinical Information Reviewed</a:t>
            </a:r>
            <a:r>
              <a:rPr lang="en-US" sz="2600" dirty="0">
                <a:solidFill>
                  <a:srgbClr val="0066A6"/>
                </a:solidFill>
                <a:latin typeface="Times New Roman"/>
                <a:ea typeface="Times New Roman"/>
                <a:cs typeface="Times New Roman"/>
                <a:sym typeface="Times New Roman"/>
              </a:rPr>
              <a:t> </a:t>
            </a:r>
            <a:r>
              <a:rPr lang="en-US" sz="2000" dirty="0">
                <a:solidFill>
                  <a:srgbClr val="0066A6"/>
                </a:solidFill>
                <a:latin typeface="Times New Roman"/>
                <a:ea typeface="Times New Roman"/>
                <a:cs typeface="Times New Roman"/>
                <a:sym typeface="Times New Roman"/>
              </a:rPr>
              <a:t>(1 of 2)</a:t>
            </a:r>
            <a:endParaRPr sz="2600" dirty="0">
              <a:solidFill>
                <a:srgbClr val="0066A6"/>
              </a:solidFill>
              <a:latin typeface="Times New Roman"/>
              <a:ea typeface="Times New Roman"/>
              <a:cs typeface="Times New Roman"/>
              <a:sym typeface="Times New Roman"/>
            </a:endParaRPr>
          </a:p>
        </p:txBody>
      </p:sp>
      <p:sp>
        <p:nvSpPr>
          <p:cNvPr id="276" name="Google Shape;276;p29"/>
          <p:cNvSpPr txBox="1"/>
          <p:nvPr/>
        </p:nvSpPr>
        <p:spPr>
          <a:xfrm>
            <a:off x="936300" y="1019000"/>
            <a:ext cx="10319400" cy="2315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None/>
            </a:pPr>
            <a:r>
              <a:rPr lang="en-US" sz="2400" i="1">
                <a:solidFill>
                  <a:schemeClr val="dk1"/>
                </a:solidFill>
                <a:latin typeface="Times New Roman"/>
                <a:ea typeface="Times New Roman"/>
                <a:cs typeface="Times New Roman"/>
                <a:sym typeface="Times New Roman"/>
              </a:rPr>
              <a:t>Clinical information reviewed to formulate treatment plan</a:t>
            </a:r>
            <a:endParaRPr sz="24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800" i="1">
              <a:solidFill>
                <a:schemeClr val="dk1"/>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Prior to checking off an item below</a:t>
            </a:r>
            <a:r>
              <a:rPr lang="en-US" sz="1800">
                <a:latin typeface="Times New Roman"/>
                <a:ea typeface="Times New Roman"/>
                <a:cs typeface="Times New Roman"/>
                <a:sym typeface="Times New Roman"/>
              </a:rPr>
              <a:t>, it is your responsibility to ensure the information is accurate!</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a:latin typeface="Times New Roman"/>
                <a:ea typeface="Times New Roman"/>
                <a:cs typeface="Times New Roman"/>
                <a:sym typeface="Times New Roman"/>
              </a:rPr>
              <a:t>Ideally, all available assessments and evaluations are reviewed prior to the creation of the Treatment Plan. However, all assessments and evaluations do not need to be incorporated into each Treatment Plan.</a:t>
            </a: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800">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u="sng">
                <a:latin typeface="Times New Roman"/>
                <a:ea typeface="Times New Roman"/>
                <a:cs typeface="Times New Roman"/>
                <a:sym typeface="Times New Roman"/>
              </a:rPr>
              <a:t>Examples:</a:t>
            </a:r>
            <a:endParaRPr sz="1800" u="sng">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700" b="1">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800" b="1">
                <a:latin typeface="Times New Roman"/>
                <a:ea typeface="Times New Roman"/>
                <a:cs typeface="Times New Roman"/>
                <a:sym typeface="Times New Roman"/>
              </a:rPr>
              <a:t>Do not check off</a:t>
            </a:r>
            <a:r>
              <a:rPr lang="en-US" sz="1800">
                <a:latin typeface="Times New Roman"/>
                <a:ea typeface="Times New Roman"/>
                <a:cs typeface="Times New Roman"/>
                <a:sym typeface="Times New Roman"/>
              </a:rPr>
              <a:t> “History and Physical”, if there is no History and Physical in the chart. </a:t>
            </a:r>
            <a:endParaRPr sz="1800">
              <a:latin typeface="Times New Roman"/>
              <a:ea typeface="Times New Roman"/>
              <a:cs typeface="Times New Roman"/>
              <a:sym typeface="Times New Roman"/>
            </a:endParaRPr>
          </a:p>
          <a:p>
            <a:pPr marL="0" lvl="0"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latin typeface="Times New Roman"/>
              <a:ea typeface="Times New Roman"/>
              <a:cs typeface="Times New Roman"/>
              <a:sym typeface="Times New Roman"/>
            </a:endParaRPr>
          </a:p>
          <a:p>
            <a:pPr marL="1714500" lvl="5" indent="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1885950" lvl="5" indent="-57150" algn="ctr" rtl="0">
              <a:lnSpc>
                <a:spcPct val="90000"/>
              </a:lnSpc>
              <a:spcBef>
                <a:spcPts val="375"/>
              </a:spcBef>
              <a:spcAft>
                <a:spcPts val="0"/>
              </a:spcAft>
              <a:buNone/>
            </a:pPr>
            <a:endParaRPr sz="180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a:p>
            <a:pPr marL="374017" lvl="1" indent="-111790" algn="ctr" rtl="0">
              <a:lnSpc>
                <a:spcPct val="90000"/>
              </a:lnSpc>
              <a:spcBef>
                <a:spcPts val="265"/>
              </a:spcBef>
              <a:spcAft>
                <a:spcPts val="0"/>
              </a:spcAft>
              <a:buNone/>
            </a:pPr>
            <a:endParaRPr sz="1350">
              <a:solidFill>
                <a:srgbClr val="000000"/>
              </a:solidFill>
              <a:latin typeface="Times New Roman"/>
              <a:ea typeface="Times New Roman"/>
              <a:cs typeface="Times New Roman"/>
              <a:sym typeface="Times New Roman"/>
            </a:endParaRPr>
          </a:p>
        </p:txBody>
      </p:sp>
      <p:pic>
        <p:nvPicPr>
          <p:cNvPr id="277" name="Google Shape;277;p29"/>
          <p:cNvPicPr preferRelativeResize="0"/>
          <p:nvPr/>
        </p:nvPicPr>
        <p:blipFill rotWithShape="1">
          <a:blip r:embed="rId3">
            <a:alphaModFix/>
          </a:blip>
          <a:srcRect t="3651" r="22462"/>
          <a:stretch/>
        </p:blipFill>
        <p:spPr>
          <a:xfrm>
            <a:off x="4708300" y="4287787"/>
            <a:ext cx="6949849" cy="1859350"/>
          </a:xfrm>
          <a:prstGeom prst="rect">
            <a:avLst/>
          </a:prstGeom>
          <a:noFill/>
          <a:ln w="28575" cap="flat" cmpd="sng">
            <a:solidFill>
              <a:srgbClr val="0066A6"/>
            </a:solidFill>
            <a:prstDash val="dot"/>
            <a:round/>
            <a:headEnd type="none" w="sm" len="sm"/>
            <a:tailEnd type="none" w="sm" len="sm"/>
          </a:ln>
        </p:spPr>
      </p:pic>
      <p:sp>
        <p:nvSpPr>
          <p:cNvPr id="278" name="Google Shape;278;p29"/>
          <p:cNvSpPr txBox="1"/>
          <p:nvPr/>
        </p:nvSpPr>
        <p:spPr>
          <a:xfrm>
            <a:off x="4632100" y="3505200"/>
            <a:ext cx="6949800" cy="7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an </a:t>
            </a:r>
            <a:r>
              <a:rPr lang="en-US" sz="1800" b="1" dirty="0">
                <a:latin typeface="Times New Roman"/>
                <a:ea typeface="Times New Roman"/>
                <a:cs typeface="Times New Roman"/>
                <a:sym typeface="Times New Roman"/>
              </a:rPr>
              <a:t>ANXIETY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much as much sense for an </a:t>
            </a:r>
            <a:r>
              <a:rPr lang="en-US" sz="1800" i="1" dirty="0">
                <a:latin typeface="Times New Roman"/>
                <a:ea typeface="Times New Roman"/>
                <a:cs typeface="Times New Roman"/>
                <a:sym typeface="Times New Roman"/>
              </a:rPr>
              <a:t>Education</a:t>
            </a:r>
            <a:r>
              <a:rPr lang="en-US" sz="1800" dirty="0">
                <a:latin typeface="Times New Roman"/>
                <a:ea typeface="Times New Roman"/>
                <a:cs typeface="Times New Roman"/>
                <a:sym typeface="Times New Roman"/>
              </a:rPr>
              <a:t> Treatment Plan.</a:t>
            </a:r>
            <a:endParaRPr sz="1800" dirty="0">
              <a:latin typeface="Calibri"/>
              <a:ea typeface="Calibri"/>
              <a:cs typeface="Calibri"/>
              <a:sym typeface="Calibri"/>
            </a:endParaRPr>
          </a:p>
        </p:txBody>
      </p:sp>
      <p:pic>
        <p:nvPicPr>
          <p:cNvPr id="279" name="Google Shape;279;p29" descr="The Importance Of Completing A Patient Treatment Plan | The ..."/>
          <p:cNvPicPr preferRelativeResize="0"/>
          <p:nvPr/>
        </p:nvPicPr>
        <p:blipFill rotWithShape="1">
          <a:blip r:embed="rId4">
            <a:alphaModFix/>
          </a:blip>
          <a:srcRect l="9712" r="9210"/>
          <a:stretch/>
        </p:blipFill>
        <p:spPr>
          <a:xfrm>
            <a:off x="596875" y="3573488"/>
            <a:ext cx="3753925" cy="2315250"/>
          </a:xfrm>
          <a:prstGeom prst="rect">
            <a:avLst/>
          </a:prstGeom>
          <a:noFill/>
          <a:ln>
            <a:noFill/>
          </a:ln>
        </p:spPr>
      </p:pic>
    </p:spTree>
    <p:extLst>
      <p:ext uri="{BB962C8B-B14F-4D97-AF65-F5344CB8AC3E}">
        <p14:creationId xmlns:p14="http://schemas.microsoft.com/office/powerpoint/2010/main" val="3202407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3">
            <a:alphaModFix/>
          </a:blip>
          <a:srcRect r="9222"/>
          <a:stretch/>
        </p:blipFill>
        <p:spPr>
          <a:xfrm>
            <a:off x="4876194" y="4763276"/>
            <a:ext cx="6689668" cy="1895475"/>
          </a:xfrm>
          <a:prstGeom prst="rect">
            <a:avLst/>
          </a:prstGeom>
          <a:noFill/>
          <a:ln w="28575" cap="flat" cmpd="sng">
            <a:solidFill>
              <a:srgbClr val="0066A6"/>
            </a:solidFill>
            <a:prstDash val="dot"/>
            <a:round/>
            <a:headEnd type="none" w="sm" len="sm"/>
            <a:tailEnd type="none" w="sm" len="sm"/>
          </a:ln>
        </p:spPr>
      </p:pic>
      <p:pic>
        <p:nvPicPr>
          <p:cNvPr id="285" name="Google Shape;285;p30"/>
          <p:cNvPicPr preferRelativeResize="0"/>
          <p:nvPr/>
        </p:nvPicPr>
        <p:blipFill rotWithShape="1">
          <a:blip r:embed="rId4">
            <a:alphaModFix/>
          </a:blip>
          <a:srcRect r="20873"/>
          <a:stretch/>
        </p:blipFill>
        <p:spPr>
          <a:xfrm>
            <a:off x="702775" y="1968800"/>
            <a:ext cx="6686167" cy="1895475"/>
          </a:xfrm>
          <a:prstGeom prst="rect">
            <a:avLst/>
          </a:prstGeom>
          <a:noFill/>
          <a:ln w="28575" cap="flat" cmpd="sng">
            <a:solidFill>
              <a:srgbClr val="0066A6"/>
            </a:solidFill>
            <a:prstDash val="dot"/>
            <a:round/>
            <a:headEnd type="none" w="sm" len="sm"/>
            <a:tailEnd type="none" w="sm" len="sm"/>
          </a:ln>
        </p:spPr>
      </p:pic>
      <p:sp>
        <p:nvSpPr>
          <p:cNvPr id="286" name="Google Shape;286;p30"/>
          <p:cNvSpPr txBox="1"/>
          <p:nvPr/>
        </p:nvSpPr>
        <p:spPr>
          <a:xfrm>
            <a:off x="4417000" y="3997175"/>
            <a:ext cx="75126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DISORDERED EATING</a:t>
            </a:r>
            <a:r>
              <a:rPr lang="en-US" sz="1800" dirty="0">
                <a:latin typeface="Times New Roman"/>
                <a:ea typeface="Times New Roman"/>
                <a:cs typeface="Times New Roman"/>
                <a:sym typeface="Times New Roman"/>
              </a:rPr>
              <a:t> Treatment Plan but </a:t>
            </a:r>
            <a:r>
              <a:rPr lang="en-US" sz="1800" b="1" dirty="0">
                <a:latin typeface="Times New Roman"/>
                <a:ea typeface="Times New Roman"/>
                <a:cs typeface="Times New Roman"/>
                <a:sym typeface="Times New Roman"/>
              </a:rPr>
              <a:t>would not</a:t>
            </a:r>
            <a:r>
              <a:rPr lang="en-US" sz="1800" dirty="0">
                <a:latin typeface="Times New Roman"/>
                <a:ea typeface="Times New Roman"/>
                <a:cs typeface="Times New Roman"/>
                <a:sym typeface="Times New Roman"/>
              </a:rPr>
              <a:t> make much sense for a </a:t>
            </a:r>
            <a:r>
              <a:rPr lang="en-US" sz="1800" i="1" dirty="0">
                <a:latin typeface="Times New Roman"/>
                <a:ea typeface="Times New Roman"/>
                <a:cs typeface="Times New Roman"/>
                <a:sym typeface="Times New Roman"/>
              </a:rPr>
              <a:t>Substance Misuse </a:t>
            </a:r>
            <a:r>
              <a:rPr lang="en-US" sz="1800" dirty="0">
                <a:latin typeface="Times New Roman"/>
                <a:ea typeface="Times New Roman"/>
                <a:cs typeface="Times New Roman"/>
                <a:sym typeface="Times New Roman"/>
              </a:rPr>
              <a:t>Treatment Plan.</a:t>
            </a:r>
            <a:endParaRPr sz="1800" dirty="0">
              <a:latin typeface="Times New Roman"/>
              <a:ea typeface="Times New Roman"/>
              <a:cs typeface="Times New Roman"/>
              <a:sym typeface="Times New Roman"/>
            </a:endParaRPr>
          </a:p>
        </p:txBody>
      </p:sp>
      <p:sp>
        <p:nvSpPr>
          <p:cNvPr id="287" name="Google Shape;287;p30"/>
          <p:cNvSpPr/>
          <p:nvPr/>
        </p:nvSpPr>
        <p:spPr>
          <a:xfrm>
            <a:off x="5200100" y="6332070"/>
            <a:ext cx="1974600" cy="24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txBox="1"/>
          <p:nvPr/>
        </p:nvSpPr>
        <p:spPr>
          <a:xfrm>
            <a:off x="236525" y="1009625"/>
            <a:ext cx="7749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Times New Roman"/>
                <a:ea typeface="Times New Roman"/>
                <a:cs typeface="Times New Roman"/>
                <a:sym typeface="Times New Roman"/>
              </a:rPr>
              <a:t>The below example makes sense for a </a:t>
            </a:r>
            <a:r>
              <a:rPr lang="en-US" sz="1800" b="1" dirty="0">
                <a:latin typeface="Times New Roman"/>
                <a:ea typeface="Times New Roman"/>
                <a:cs typeface="Times New Roman"/>
                <a:sym typeface="Times New Roman"/>
              </a:rPr>
              <a:t>MALNUTRITION </a:t>
            </a:r>
            <a:r>
              <a:rPr lang="en-US" sz="1800" dirty="0">
                <a:latin typeface="Times New Roman"/>
                <a:ea typeface="Times New Roman"/>
                <a:cs typeface="Times New Roman"/>
                <a:sym typeface="Times New Roman"/>
              </a:rPr>
              <a:t>Treatment Plan but </a:t>
            </a:r>
            <a:r>
              <a:rPr lang="en-US" sz="1800" b="1" dirty="0">
                <a:latin typeface="Times New Roman"/>
                <a:ea typeface="Times New Roman"/>
                <a:cs typeface="Times New Roman"/>
                <a:sym typeface="Times New Roman"/>
              </a:rPr>
              <a:t>would not </a:t>
            </a:r>
            <a:r>
              <a:rPr lang="en-US" sz="1800" dirty="0">
                <a:latin typeface="Times New Roman"/>
                <a:ea typeface="Times New Roman"/>
                <a:cs typeface="Times New Roman"/>
                <a:sym typeface="Times New Roman"/>
              </a:rPr>
              <a:t>make as much sense for a </a:t>
            </a:r>
            <a:r>
              <a:rPr lang="en-US" sz="1800" i="1" dirty="0">
                <a:latin typeface="Times New Roman"/>
                <a:ea typeface="Times New Roman"/>
                <a:cs typeface="Times New Roman"/>
                <a:sym typeface="Times New Roman"/>
              </a:rPr>
              <a:t>Family Conflicts/Social Support </a:t>
            </a:r>
            <a:endParaRPr sz="1800" i="1" dirty="0">
              <a:latin typeface="Times New Roman"/>
              <a:ea typeface="Times New Roman"/>
              <a:cs typeface="Times New Roman"/>
              <a:sym typeface="Times New Roman"/>
            </a:endParaRPr>
          </a:p>
          <a:p>
            <a:pPr marL="0" lvl="0" indent="0" algn="ctr" rtl="0">
              <a:spcBef>
                <a:spcPts val="0"/>
              </a:spcBef>
              <a:spcAft>
                <a:spcPts val="0"/>
              </a:spcAft>
              <a:buNone/>
            </a:pPr>
            <a:r>
              <a:rPr lang="en-US" sz="1800" i="1" dirty="0">
                <a:latin typeface="Times New Roman"/>
                <a:ea typeface="Times New Roman"/>
                <a:cs typeface="Times New Roman"/>
                <a:sym typeface="Times New Roman"/>
              </a:rPr>
              <a:t>Involvement</a:t>
            </a:r>
            <a:r>
              <a:rPr lang="en-US" sz="1800" dirty="0">
                <a:latin typeface="Times New Roman"/>
                <a:ea typeface="Times New Roman"/>
                <a:cs typeface="Times New Roman"/>
                <a:sym typeface="Times New Roman"/>
              </a:rPr>
              <a:t> Treatment Plan.  </a:t>
            </a:r>
            <a:endParaRPr sz="1800" dirty="0">
              <a:latin typeface="Times New Roman"/>
              <a:ea typeface="Times New Roman"/>
              <a:cs typeface="Times New Roman"/>
              <a:sym typeface="Times New Roman"/>
            </a:endParaRPr>
          </a:p>
        </p:txBody>
      </p:sp>
      <p:pic>
        <p:nvPicPr>
          <p:cNvPr id="289" name="Google Shape;289;p30" descr="BESPOKE TREATMENT PLANS – Wellbeing In Work"/>
          <p:cNvPicPr preferRelativeResize="0"/>
          <p:nvPr/>
        </p:nvPicPr>
        <p:blipFill>
          <a:blip r:embed="rId5">
            <a:alphaModFix/>
          </a:blip>
          <a:stretch>
            <a:fillRect/>
          </a:stretch>
        </p:blipFill>
        <p:spPr>
          <a:xfrm>
            <a:off x="8756775" y="1107851"/>
            <a:ext cx="2571875" cy="2571875"/>
          </a:xfrm>
          <a:prstGeom prst="rect">
            <a:avLst/>
          </a:prstGeom>
          <a:noFill/>
          <a:ln>
            <a:noFill/>
          </a:ln>
        </p:spPr>
      </p:pic>
      <p:pic>
        <p:nvPicPr>
          <p:cNvPr id="290" name="Google Shape;290;p30" descr="PLAN YOUR TREATMENT - Vejthani Hospital"/>
          <p:cNvPicPr preferRelativeResize="0"/>
          <p:nvPr/>
        </p:nvPicPr>
        <p:blipFill>
          <a:blip r:embed="rId6">
            <a:alphaModFix/>
          </a:blip>
          <a:stretch>
            <a:fillRect/>
          </a:stretch>
        </p:blipFill>
        <p:spPr>
          <a:xfrm>
            <a:off x="1322675" y="3985275"/>
            <a:ext cx="2571875" cy="2571875"/>
          </a:xfrm>
          <a:prstGeom prst="rect">
            <a:avLst/>
          </a:prstGeom>
          <a:noFill/>
          <a:ln>
            <a:noFill/>
          </a:ln>
        </p:spPr>
      </p:pic>
      <p:sp>
        <p:nvSpPr>
          <p:cNvPr id="291" name="Google Shape;291;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dirty="0">
                <a:solidFill>
                  <a:srgbClr val="0066A6"/>
                </a:solidFill>
                <a:latin typeface="Times New Roman"/>
                <a:ea typeface="Times New Roman"/>
                <a:cs typeface="Times New Roman"/>
                <a:sym typeface="Times New Roman"/>
              </a:rPr>
              <a:t>Treatment Planning: </a:t>
            </a:r>
            <a:r>
              <a:rPr lang="en-US" sz="2600" i="1" dirty="0">
                <a:solidFill>
                  <a:srgbClr val="0066A6"/>
                </a:solidFill>
                <a:latin typeface="Times New Roman"/>
                <a:ea typeface="Times New Roman"/>
                <a:cs typeface="Times New Roman"/>
                <a:sym typeface="Times New Roman"/>
              </a:rPr>
              <a:t>Clinical Information Reviewed</a:t>
            </a:r>
            <a:r>
              <a:rPr lang="en-US" sz="2600" dirty="0">
                <a:solidFill>
                  <a:srgbClr val="0066A6"/>
                </a:solidFill>
                <a:latin typeface="Times New Roman"/>
                <a:ea typeface="Times New Roman"/>
                <a:cs typeface="Times New Roman"/>
                <a:sym typeface="Times New Roman"/>
              </a:rPr>
              <a:t> </a:t>
            </a:r>
            <a:r>
              <a:rPr lang="en-US" sz="2000" dirty="0">
                <a:solidFill>
                  <a:srgbClr val="0066A6"/>
                </a:solidFill>
                <a:latin typeface="Times New Roman"/>
                <a:ea typeface="Times New Roman"/>
                <a:cs typeface="Times New Roman"/>
                <a:sym typeface="Times New Roman"/>
              </a:rPr>
              <a:t>(2 of 2)</a:t>
            </a:r>
            <a:endParaRPr sz="2600" dirty="0">
              <a:solidFill>
                <a:srgbClr val="0066A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07442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Progress Notes: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283" name="Google Shape;283;p29"/>
          <p:cNvSpPr txBox="1">
            <a:spLocks noGrp="1"/>
          </p:cNvSpPr>
          <p:nvPr>
            <p:ph type="body" idx="1"/>
          </p:nvPr>
        </p:nvSpPr>
        <p:spPr>
          <a:xfrm>
            <a:off x="5488375" y="979275"/>
            <a:ext cx="6231600"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a:solidFill>
                  <a:srgbClr val="434343"/>
                </a:solidFill>
                <a:latin typeface="Times New Roman"/>
                <a:ea typeface="Times New Roman"/>
                <a:cs typeface="Times New Roman"/>
                <a:sym typeface="Times New Roman"/>
              </a:rPr>
              <a:t>Reminders!</a:t>
            </a:r>
            <a:endParaRPr b="1">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a:solidFill>
                <a:srgbClr val="434343"/>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900">
                <a:solidFill>
                  <a:srgbClr val="434343"/>
                </a:solidFill>
                <a:latin typeface="Times New Roman"/>
                <a:ea typeface="Times New Roman"/>
                <a:cs typeface="Times New Roman"/>
                <a:sym typeface="Times New Roman"/>
              </a:rPr>
              <a:t>Use the</a:t>
            </a:r>
            <a:r>
              <a:rPr lang="en-US" sz="1900" b="1">
                <a:solidFill>
                  <a:srgbClr val="434343"/>
                </a:solidFill>
                <a:latin typeface="Times New Roman"/>
                <a:ea typeface="Times New Roman"/>
                <a:cs typeface="Times New Roman"/>
                <a:sym typeface="Times New Roman"/>
              </a:rPr>
              <a:t> Golden Thread </a:t>
            </a:r>
            <a:r>
              <a:rPr lang="en-US" sz="190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900">
              <a:solidFill>
                <a:srgbClr val="434343"/>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900">
                <a:solidFill>
                  <a:srgbClr val="434343"/>
                </a:solidFill>
                <a:latin typeface="Times New Roman"/>
                <a:ea typeface="Times New Roman"/>
                <a:cs typeface="Times New Roman"/>
                <a:sym typeface="Times New Roman"/>
              </a:rPr>
              <a:t>Make sure the times do not overlap with other sessions (patients can’t be two places at once).</a:t>
            </a:r>
            <a:endParaRPr sz="1900">
              <a:solidFill>
                <a:srgbClr val="434343"/>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434343"/>
              </a:buClr>
              <a:buSzPts val="1900"/>
              <a:buFont typeface="Times New Roman"/>
              <a:buChar char="➟"/>
            </a:pPr>
            <a:r>
              <a:rPr lang="en-US" sz="1900">
                <a:solidFill>
                  <a:srgbClr val="434343"/>
                </a:solidFill>
                <a:latin typeface="Times New Roman"/>
                <a:ea typeface="Times New Roman"/>
                <a:cs typeface="Times New Roman"/>
                <a:sym typeface="Times New Roman"/>
              </a:rPr>
              <a:t>For conjoint sessions, </a:t>
            </a:r>
            <a:r>
              <a:rPr lang="en-US" sz="1900" u="sng">
                <a:solidFill>
                  <a:srgbClr val="434343"/>
                </a:solidFill>
                <a:latin typeface="Times New Roman"/>
                <a:ea typeface="Times New Roman"/>
                <a:cs typeface="Times New Roman"/>
                <a:sym typeface="Times New Roman"/>
              </a:rPr>
              <a:t>only one clinician should document a note.</a:t>
            </a:r>
            <a:r>
              <a:rPr lang="en-US" sz="1900">
                <a:solidFill>
                  <a:srgbClr val="434343"/>
                </a:solidFill>
                <a:latin typeface="Times New Roman"/>
                <a:ea typeface="Times New Roman"/>
                <a:cs typeface="Times New Roman"/>
                <a:sym typeface="Times New Roman"/>
              </a:rPr>
              <a:t> Eg., if a therapist and dietitian hold a conjoint session with a mutual patient, only one clinician is to write a note and can document that the dietitian was present, under “additional attendees”. Duplicate notes can be viewed as “double billing”.  Using this example, the dietitian can write a “contact note”, indicating the conjoint session (non-billable) by emphasizing the coordination of care.</a:t>
            </a:r>
            <a:endParaRPr sz="190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1900">
                <a:solidFill>
                  <a:srgbClr val="FF0000"/>
                </a:solidFill>
                <a:latin typeface="Times New Roman"/>
                <a:ea typeface="Times New Roman"/>
                <a:cs typeface="Times New Roman"/>
                <a:sym typeface="Times New Roman"/>
              </a:rPr>
              <a:t>If patient is on a 1:1 observation, and accompanied by another staff member during session, please document that.</a:t>
            </a:r>
            <a:endParaRPr sz="1900" b="1">
              <a:solidFill>
                <a:srgbClr val="FF0000"/>
              </a:solidFill>
              <a:latin typeface="Times New Roman"/>
              <a:ea typeface="Times New Roman"/>
              <a:cs typeface="Times New Roman"/>
              <a:sym typeface="Times New Roman"/>
            </a:endParaRPr>
          </a:p>
        </p:txBody>
      </p:sp>
      <p:pic>
        <p:nvPicPr>
          <p:cNvPr id="284" name="Google Shape;284;p29"/>
          <p:cNvPicPr preferRelativeResize="0"/>
          <p:nvPr/>
        </p:nvPicPr>
        <p:blipFill>
          <a:blip r:embed="rId3">
            <a:alphaModFix/>
          </a:blip>
          <a:stretch>
            <a:fillRect/>
          </a:stretch>
        </p:blipFill>
        <p:spPr>
          <a:xfrm>
            <a:off x="6720825" y="1059775"/>
            <a:ext cx="730500" cy="730500"/>
          </a:xfrm>
          <a:prstGeom prst="rect">
            <a:avLst/>
          </a:prstGeom>
          <a:noFill/>
          <a:ln>
            <a:noFill/>
          </a:ln>
        </p:spPr>
      </p:pic>
      <p:pic>
        <p:nvPicPr>
          <p:cNvPr id="285" name="Google Shape;285;p29"/>
          <p:cNvPicPr preferRelativeResize="0"/>
          <p:nvPr/>
        </p:nvPicPr>
        <p:blipFill>
          <a:blip r:embed="rId4">
            <a:alphaModFix/>
          </a:blip>
          <a:stretch>
            <a:fillRect/>
          </a:stretch>
        </p:blipFill>
        <p:spPr>
          <a:xfrm>
            <a:off x="522900" y="1721800"/>
            <a:ext cx="4290851" cy="429085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Progress Notes: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291" name="Google Shape;291;p30"/>
          <p:cNvSpPr txBox="1">
            <a:spLocks noGrp="1"/>
          </p:cNvSpPr>
          <p:nvPr>
            <p:ph type="body" idx="1"/>
          </p:nvPr>
        </p:nvSpPr>
        <p:spPr>
          <a:xfrm>
            <a:off x="627875" y="1974200"/>
            <a:ext cx="59406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rgbClr val="434343"/>
                </a:solidFill>
                <a:latin typeface="Times New Roman"/>
                <a:ea typeface="Times New Roman"/>
                <a:cs typeface="Times New Roman"/>
                <a:sym typeface="Times New Roman"/>
              </a:rPr>
              <a:t>Here are a few scenarios to help:</a:t>
            </a:r>
            <a:endParaRPr sz="1800" b="1">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Dietitian and patient are physically present in dietitian’s Discovery Behavioral Health company office and patient’s family “zooms in” for a session, due to being outside the geographic area of the treatment center = </a:t>
            </a:r>
            <a:r>
              <a:rPr lang="en-US" sz="1800" b="1">
                <a:solidFill>
                  <a:srgbClr val="434343"/>
                </a:solidFill>
                <a:latin typeface="Times New Roman"/>
                <a:ea typeface="Times New Roman"/>
                <a:cs typeface="Times New Roman"/>
                <a:sym typeface="Times New Roman"/>
              </a:rPr>
              <a:t>Family Support System Dietary Session Progress Note</a:t>
            </a: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Dietitian  is in their Discovery Behavioral Health company office and receives a call that their patient is feeling symptomatic and is unable to make it to session, but is requesting a virtual session (from home if outpatient, from room if residential) =</a:t>
            </a:r>
            <a:r>
              <a:rPr lang="en-US" sz="1800" b="1">
                <a:solidFill>
                  <a:srgbClr val="434343"/>
                </a:solidFill>
                <a:latin typeface="Times New Roman"/>
                <a:ea typeface="Times New Roman"/>
                <a:cs typeface="Times New Roman"/>
                <a:sym typeface="Times New Roman"/>
              </a:rPr>
              <a:t> Telehealth</a:t>
            </a:r>
            <a:endParaRPr sz="1800" b="1">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a:solidFill>
                  <a:srgbClr val="434343"/>
                </a:solidFill>
                <a:latin typeface="Times New Roman"/>
                <a:ea typeface="Times New Roman"/>
                <a:cs typeface="Times New Roman"/>
                <a:sym typeface="Times New Roman"/>
              </a:rPr>
              <a:t>Both Dietitian and patient are in their respective homes, due to a “stay-at-home” order and are meeting virtually via Zoom</a:t>
            </a:r>
            <a:r>
              <a:rPr lang="en-US" sz="1800" b="1">
                <a:solidFill>
                  <a:srgbClr val="434343"/>
                </a:solidFill>
                <a:latin typeface="Times New Roman"/>
                <a:ea typeface="Times New Roman"/>
                <a:cs typeface="Times New Roman"/>
                <a:sym typeface="Times New Roman"/>
              </a:rPr>
              <a:t> = Telehealth</a:t>
            </a:r>
            <a:endParaRPr sz="1900" b="1">
              <a:solidFill>
                <a:srgbClr val="434343"/>
              </a:solidFill>
              <a:latin typeface="Times New Roman"/>
              <a:ea typeface="Times New Roman"/>
              <a:cs typeface="Times New Roman"/>
              <a:sym typeface="Times New Roman"/>
            </a:endParaRPr>
          </a:p>
        </p:txBody>
      </p:sp>
      <p:pic>
        <p:nvPicPr>
          <p:cNvPr id="292" name="Google Shape;292;p30"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293" name="Google Shape;293;p30"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294" name="Google Shape;294;p30"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295" name="Google Shape;295;p30"/>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296" name="Google Shape;296;p30"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297" name="Google Shape;297;p30"/>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Planning</a:t>
            </a:r>
            <a:endParaRPr sz="2200" b="1" dirty="0">
              <a:solidFill>
                <a:srgbClr val="0066A6"/>
              </a:solidFill>
              <a:latin typeface="Times New Roman"/>
              <a:ea typeface="Times New Roman"/>
              <a:cs typeface="Times New Roman"/>
              <a:sym typeface="Times New Roman"/>
            </a:endParaRPr>
          </a:p>
        </p:txBody>
      </p:sp>
      <p:sp>
        <p:nvSpPr>
          <p:cNvPr id="303" name="Google Shape;303;p31"/>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04" name="Google Shape;304;p31"/>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05" name="Google Shape;305;p31"/>
          <p:cNvPicPr preferRelativeResize="0"/>
          <p:nvPr/>
        </p:nvPicPr>
        <p:blipFill>
          <a:blip r:embed="rId3">
            <a:alphaModFix/>
          </a:blip>
          <a:stretch>
            <a:fillRect/>
          </a:stretch>
        </p:blipFill>
        <p:spPr>
          <a:xfrm>
            <a:off x="6269875" y="1112800"/>
            <a:ext cx="5008082" cy="5674675"/>
          </a:xfrm>
          <a:prstGeom prst="rect">
            <a:avLst/>
          </a:prstGeom>
          <a:noFill/>
          <a:ln w="9525" cap="flat" cmpd="sng">
            <a:solidFill>
              <a:schemeClr val="dk2"/>
            </a:solidFill>
            <a:prstDash val="solid"/>
            <a:round/>
            <a:headEnd type="none" w="sm" len="sm"/>
            <a:tailEnd type="none" w="sm" len="sm"/>
          </a:ln>
        </p:spPr>
      </p:pic>
      <p:pic>
        <p:nvPicPr>
          <p:cNvPr id="306" name="Google Shape;306;p31"/>
          <p:cNvPicPr preferRelativeResize="0"/>
          <p:nvPr/>
        </p:nvPicPr>
        <p:blipFill>
          <a:blip r:embed="rId4">
            <a:alphaModFix/>
          </a:blip>
          <a:stretch>
            <a:fillRect/>
          </a:stretch>
        </p:blipFill>
        <p:spPr>
          <a:xfrm>
            <a:off x="402800" y="1112800"/>
            <a:ext cx="5228200" cy="56746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p:nvPr/>
        </p:nvSpPr>
        <p:spPr>
          <a:xfrm>
            <a:off x="327646" y="354823"/>
            <a:ext cx="8319548" cy="840000"/>
          </a:xfrm>
          <a:prstGeom prst="rect">
            <a:avLst/>
          </a:prstGeom>
          <a:noFill/>
          <a:ln>
            <a:noFill/>
          </a:ln>
        </p:spPr>
        <p:txBody>
          <a:bodyPr spcFirstLastPara="1" wrap="square" lIns="91425" tIns="91425" rIns="91425" bIns="91425" anchor="t" anchorCtr="0">
            <a:noAutofit/>
          </a:bodyPr>
          <a:lstStyle/>
          <a:p>
            <a:r>
              <a:rPr lang="en-US" sz="2400" dirty="0">
                <a:solidFill>
                  <a:srgbClr val="1C6294"/>
                </a:solidFill>
                <a:latin typeface="Times New Roman" panose="02020603050405020304" pitchFamily="18" charset="0"/>
                <a:ea typeface="Times New Roman"/>
                <a:cs typeface="Times New Roman" panose="02020603050405020304" pitchFamily="18" charset="0"/>
                <a:sym typeface="Times New Roman"/>
              </a:rPr>
              <a:t>Suicide Awareness and Prevention</a:t>
            </a:r>
            <a:r>
              <a:rPr lang="en-US" sz="2400" b="1" dirty="0">
                <a:solidFill>
                  <a:srgbClr val="1C6294"/>
                </a:solidFill>
                <a:latin typeface="Times New Roman" panose="02020603050405020304" pitchFamily="18" charset="0"/>
                <a:ea typeface="Times New Roman"/>
                <a:cs typeface="Times New Roman" panose="02020603050405020304" pitchFamily="18" charset="0"/>
                <a:sym typeface="Times New Roman"/>
              </a:rPr>
              <a:t>: </a:t>
            </a:r>
            <a:r>
              <a:rPr lang="en" sz="2400" b="1" dirty="0">
                <a:solidFill>
                  <a:srgbClr val="1C6294"/>
                </a:solidFill>
                <a:latin typeface="Times New Roman" panose="02020603050405020304" pitchFamily="18" charset="0"/>
                <a:ea typeface="Times New Roman"/>
                <a:cs typeface="Times New Roman" panose="02020603050405020304" pitchFamily="18" charset="0"/>
                <a:sym typeface="Times New Roman"/>
              </a:rPr>
              <a:t>References &amp; Resources</a:t>
            </a:r>
            <a:endParaRPr lang="en-US" sz="2400" b="1" dirty="0">
              <a:solidFill>
                <a:srgbClr val="1C6294"/>
              </a:solidFill>
              <a:latin typeface="Times New Roman" panose="02020603050405020304" pitchFamily="18" charset="0"/>
              <a:cs typeface="Times New Roman" panose="02020603050405020304" pitchFamily="18" charset="0"/>
            </a:endParaRPr>
          </a:p>
        </p:txBody>
      </p:sp>
      <p:sp>
        <p:nvSpPr>
          <p:cNvPr id="242" name="Google Shape;242;p30"/>
          <p:cNvSpPr txBox="1"/>
          <p:nvPr/>
        </p:nvSpPr>
        <p:spPr>
          <a:xfrm>
            <a:off x="327646" y="1078787"/>
            <a:ext cx="11783330" cy="560969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r>
              <a:rPr lang="en-US" dirty="0">
                <a:solidFill>
                  <a:schemeClr val="tx1"/>
                </a:solidFill>
                <a:latin typeface="Times New Roman" panose="02020603050405020304" pitchFamily="18" charset="0"/>
                <a:cs typeface="Times New Roman" panose="02020603050405020304" pitchFamily="18" charset="0"/>
              </a:rPr>
              <a:t>John Hopkins Medicine, </a:t>
            </a:r>
            <a:r>
              <a:rPr lang="en-US" i="1" dirty="0">
                <a:solidFill>
                  <a:schemeClr val="tx1"/>
                </a:solidFill>
                <a:latin typeface="Times New Roman" panose="02020603050405020304" pitchFamily="18" charset="0"/>
                <a:cs typeface="Times New Roman" panose="02020603050405020304" pitchFamily="18" charset="0"/>
              </a:rPr>
              <a:t>Words Matter</a:t>
            </a:r>
            <a:r>
              <a:rPr lang="en-US" dirty="0">
                <a:solidFill>
                  <a:schemeClr val="tx1"/>
                </a:solidFill>
                <a:latin typeface="Times New Roman" panose="02020603050405020304" pitchFamily="18" charset="0"/>
                <a:cs typeface="Times New Roman" panose="02020603050405020304" pitchFamily="18" charset="0"/>
              </a:rPr>
              <a:t>, (2018). Retrieved at: https://www.hopkinsmedicine.org/news/newsroom/news-releases/words-matter-stigmatizing-language-in-medical-records-may-affect-the-care-a-patient-receives</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Joint Commission Resources: </a:t>
            </a:r>
            <a:r>
              <a:rPr lang="en-US" i="1" dirty="0">
                <a:solidFill>
                  <a:schemeClr val="tx1"/>
                </a:solidFill>
                <a:latin typeface="Times New Roman" panose="02020603050405020304" pitchFamily="18" charset="0"/>
                <a:cs typeface="Times New Roman" panose="02020603050405020304" pitchFamily="18" charset="0"/>
              </a:rPr>
              <a:t>Documentation in CTS: Behavioral Health Care: </a:t>
            </a:r>
            <a:r>
              <a:rPr lang="en-US" dirty="0">
                <a:solidFill>
                  <a:schemeClr val="tx1"/>
                </a:solidFill>
                <a:latin typeface="Times New Roman" panose="02020603050405020304" pitchFamily="18" charset="0"/>
                <a:cs typeface="Times New Roman" panose="02020603050405020304" pitchFamily="18" charset="0"/>
              </a:rPr>
              <a:t>2020, Retrieved at: https://store.jcrinc.com/assets/1/14/ebbh18samplepages.pdf</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Joint Commission Resources: </a:t>
            </a:r>
            <a:r>
              <a:rPr lang="en-US" i="1" dirty="0">
                <a:solidFill>
                  <a:schemeClr val="tx1"/>
                </a:solidFill>
                <a:latin typeface="Times New Roman" panose="02020603050405020304" pitchFamily="18" charset="0"/>
                <a:cs typeface="Times New Roman" panose="02020603050405020304" pitchFamily="18" charset="0"/>
              </a:rPr>
              <a:t>R3: Pain assessment and management standards for behavioral health care </a:t>
            </a:r>
            <a:r>
              <a:rPr lang="en-US" dirty="0">
                <a:solidFill>
                  <a:schemeClr val="tx1"/>
                </a:solidFill>
                <a:latin typeface="Times New Roman" panose="02020603050405020304" pitchFamily="18" charset="0"/>
                <a:cs typeface="Times New Roman" panose="02020603050405020304" pitchFamily="18" charset="0"/>
              </a:rPr>
              <a:t>(2018). Retrieved at: https://www.jointcommission.org/-/media/tjc/documents/standards/r3-reports/r3_20_pain_standards_bhc_12_21_18_final.pdf</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Rothera-Delaney, A, RN, BS (2020). </a:t>
            </a:r>
            <a:r>
              <a:rPr lang="en-US" i="1" dirty="0">
                <a:solidFill>
                  <a:schemeClr val="tx1"/>
                </a:solidFill>
                <a:latin typeface="Times New Roman" panose="02020603050405020304" pitchFamily="18" charset="0"/>
                <a:cs typeface="Times New Roman" panose="02020603050405020304" pitchFamily="18" charset="0"/>
              </a:rPr>
              <a:t>Exploring Nursing Documentation</a:t>
            </a:r>
            <a:r>
              <a:rPr lang="en-US" dirty="0">
                <a:solidFill>
                  <a:schemeClr val="tx1"/>
                </a:solidFill>
                <a:latin typeface="Times New Roman" panose="02020603050405020304" pitchFamily="18" charset="0"/>
                <a:cs typeface="Times New Roman" panose="02020603050405020304" pitchFamily="18" charset="0"/>
              </a:rPr>
              <a:t>. Retrieved at:</a:t>
            </a:r>
          </a:p>
          <a:p>
            <a:r>
              <a:rPr lang="en-US" dirty="0">
                <a:solidFill>
                  <a:schemeClr val="tx1"/>
                </a:solidFill>
                <a:latin typeface="Times New Roman" panose="02020603050405020304" pitchFamily="18" charset="0"/>
                <a:cs typeface="Times New Roman" panose="02020603050405020304" pitchFamily="18" charset="0"/>
              </a:rPr>
              <a:t>https://www.myfreece.com/Applet/Course/BrowseCourse2.aspx?SiteCourseId=9342&amp;CourseScheduleId=%E2%80%8B</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Simpson, Skip, J.D., et al, </a:t>
            </a:r>
            <a:r>
              <a:rPr lang="en-US" i="1" dirty="0">
                <a:solidFill>
                  <a:schemeClr val="tx1"/>
                </a:solidFill>
                <a:latin typeface="Times New Roman" panose="02020603050405020304" pitchFamily="18" charset="0"/>
                <a:cs typeface="Times New Roman" panose="02020603050405020304" pitchFamily="18" charset="0"/>
              </a:rPr>
              <a:t>ZERO SUICIDE </a:t>
            </a:r>
            <a:r>
              <a:rPr lang="en-US" dirty="0">
                <a:solidFill>
                  <a:schemeClr val="tx1"/>
                </a:solidFill>
                <a:latin typeface="Times New Roman" panose="02020603050405020304" pitchFamily="18" charset="0"/>
                <a:cs typeface="Times New Roman" panose="02020603050405020304" pitchFamily="18" charset="0"/>
              </a:rPr>
              <a:t>Retrieved at: </a:t>
            </a:r>
          </a:p>
          <a:p>
            <a:r>
              <a:rPr lang="en-US" dirty="0">
                <a:solidFill>
                  <a:schemeClr val="tx1"/>
                </a:solidFill>
                <a:latin typeface="Times New Roman" panose="02020603050405020304" pitchFamily="18" charset="0"/>
                <a:cs typeface="Times New Roman" panose="02020603050405020304" pitchFamily="18" charset="0"/>
              </a:rPr>
              <a:t>https://zerosuicide.edc.org/sites/default/files/Legal%20and%20Liability%20Issues%20in%20Suicide%20Care%205.27.16%20PPT%20Transcript.pdf </a:t>
            </a:r>
          </a:p>
          <a:p>
            <a:endParaRPr lang="en-US" b="0" i="0" strike="noStrike" dirty="0">
              <a:solidFill>
                <a:schemeClr val="tx1"/>
              </a:solidFill>
              <a:effectLst/>
              <a:latin typeface="Times New Roman" panose="02020603050405020304" pitchFamily="18" charset="0"/>
              <a:cs typeface="Times New Roman" panose="02020603050405020304" pitchFamily="18" charset="0"/>
            </a:endParaRPr>
          </a:p>
          <a:p>
            <a:r>
              <a:rPr lang="en-US" b="0" i="0" strike="noStrike" dirty="0">
                <a:solidFill>
                  <a:schemeClr val="tx1"/>
                </a:solidFill>
                <a:effectLst/>
                <a:latin typeface="Times New Roman" panose="02020603050405020304" pitchFamily="18" charset="0"/>
                <a:cs typeface="Times New Roman" panose="02020603050405020304" pitchFamily="18" charset="0"/>
              </a:rPr>
              <a:t>Stanhope, V. (2013) </a:t>
            </a:r>
            <a:r>
              <a:rPr lang="en-US" b="0" i="1" strike="noStrike" dirty="0">
                <a:solidFill>
                  <a:schemeClr val="tx1"/>
                </a:solidFill>
                <a:effectLst/>
                <a:latin typeface="Times New Roman" panose="02020603050405020304" pitchFamily="18" charset="0"/>
                <a:cs typeface="Times New Roman" panose="02020603050405020304" pitchFamily="18" charset="0"/>
              </a:rPr>
              <a:t>The Impact Of Person-Centered Planning and Collaborative Documentation on Treatment</a:t>
            </a:r>
            <a:r>
              <a:rPr lang="en-US" i="1" dirty="0">
                <a:solidFill>
                  <a:schemeClr val="tx1"/>
                </a:solidFill>
                <a:latin typeface="Times New Roman" panose="02020603050405020304" pitchFamily="18" charset="0"/>
                <a:cs typeface="Times New Roman" panose="02020603050405020304" pitchFamily="18" charset="0"/>
              </a:rPr>
              <a:t> </a:t>
            </a:r>
            <a:r>
              <a:rPr lang="en-US" b="0" i="1" strike="noStrike" dirty="0">
                <a:solidFill>
                  <a:schemeClr val="tx1"/>
                </a:solidFill>
                <a:effectLst/>
                <a:latin typeface="Times New Roman" panose="02020603050405020304" pitchFamily="18" charset="0"/>
                <a:cs typeface="Times New Roman" panose="02020603050405020304" pitchFamily="18" charset="0"/>
              </a:rPr>
              <a:t>Adherence</a:t>
            </a:r>
            <a:r>
              <a:rPr lang="en-US" b="0" i="0" strike="noStrike" dirty="0">
                <a:solidFill>
                  <a:schemeClr val="tx1"/>
                </a:solidFill>
                <a:effectLst/>
                <a:latin typeface="Times New Roman" panose="02020603050405020304" pitchFamily="18" charset="0"/>
                <a:cs typeface="Times New Roman" panose="02020603050405020304" pitchFamily="18" charset="0"/>
              </a:rPr>
              <a:t>. Retrieved at:  https://doi.org/10.1176/appi.ps.201100489</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Taitsman, J., Chief Medical Officer for the US Department of Health and Human Services. </a:t>
            </a:r>
            <a:r>
              <a:rPr lang="en-US" i="1" dirty="0">
                <a:solidFill>
                  <a:schemeClr val="tx1"/>
                </a:solidFill>
                <a:latin typeface="Times New Roman" panose="02020603050405020304" pitchFamily="18" charset="0"/>
                <a:cs typeface="Times New Roman" panose="02020603050405020304" pitchFamily="18" charset="0"/>
              </a:rPr>
              <a:t>The Importance of Documentation.</a:t>
            </a:r>
            <a:r>
              <a:rPr lang="en-US" dirty="0">
                <a:solidFill>
                  <a:schemeClr val="tx1"/>
                </a:solidFill>
                <a:latin typeface="Times New Roman" panose="02020603050405020304" pitchFamily="18" charset="0"/>
                <a:cs typeface="Times New Roman" panose="02020603050405020304" pitchFamily="18" charset="0"/>
              </a:rPr>
              <a:t> (2011). Retrieved at: </a:t>
            </a:r>
          </a:p>
          <a:p>
            <a:r>
              <a:rPr lang="en-US" dirty="0">
                <a:solidFill>
                  <a:schemeClr val="tx1"/>
                </a:solidFill>
                <a:latin typeface="Times New Roman" panose="02020603050405020304" pitchFamily="18" charset="0"/>
                <a:cs typeface="Times New Roman" panose="02020603050405020304" pitchFamily="18" charset="0"/>
              </a:rPr>
              <a:t>https://oig.hhs.gov/newsroom/podcasts/2011/heat/heat09-trans.asp</a:t>
            </a:r>
          </a:p>
          <a:p>
            <a:endParaRPr lang="en-US"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3"/>
              </a:rPr>
              <a:t>Columbia Suicide Severity Rating Scale</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4"/>
              </a:rPr>
              <a:t>Safety Planning Intervention: A Brief Intervention to Mitigate Suicide Risk</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5"/>
              </a:rPr>
              <a:t>Joint Commission Resources:  National Patient Safety Goals</a:t>
            </a:r>
            <a:endParaRPr dirty="0">
              <a:solidFill>
                <a:srgbClr val="222222"/>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Clr>
                <a:schemeClr val="dk1"/>
              </a:buClr>
              <a:buSzPts val="1100"/>
              <a:buFont typeface="Arial"/>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6"/>
              </a:rPr>
              <a:t>ZERO Suicide Model - </a:t>
            </a:r>
            <a:r>
              <a:rPr lang="en-US" i="1"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6"/>
              </a:rPr>
              <a:t>A model for reducing suicide in United States behavioral healthcare</a:t>
            </a:r>
            <a:endParaRPr b="1"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7"/>
              </a:rPr>
              <a:t>Disaster and Distress emergency resources for patients,families and employees </a:t>
            </a:r>
            <a:endParaRPr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57846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Clinical Documentation and Medical Records </a:t>
            </a:r>
            <a:endParaRPr sz="3000" b="1" dirty="0">
              <a:solidFill>
                <a:srgbClr val="0066A6"/>
              </a:solidFill>
              <a:latin typeface="Times New Roman"/>
              <a:ea typeface="Times New Roman"/>
              <a:cs typeface="Times New Roman"/>
              <a:sym typeface="Times New Roman"/>
            </a:endParaRPr>
          </a:p>
        </p:txBody>
      </p:sp>
      <p:sp>
        <p:nvSpPr>
          <p:cNvPr id="115" name="Google Shape;115;p14"/>
          <p:cNvSpPr txBox="1">
            <a:spLocks noGrp="1"/>
          </p:cNvSpPr>
          <p:nvPr>
            <p:ph type="body" idx="1"/>
          </p:nvPr>
        </p:nvSpPr>
        <p:spPr>
          <a:xfrm>
            <a:off x="490100" y="1345997"/>
            <a:ext cx="5439062" cy="5122179"/>
          </a:xfrm>
          <a:custGeom>
            <a:avLst/>
            <a:gdLst>
              <a:gd name="connsiteX0" fmla="*/ 0 w 5439062"/>
              <a:gd name="connsiteY0" fmla="*/ 0 h 5122179"/>
              <a:gd name="connsiteX1" fmla="*/ 734273 w 5439062"/>
              <a:gd name="connsiteY1" fmla="*/ 0 h 5122179"/>
              <a:gd name="connsiteX2" fmla="*/ 1468547 w 5439062"/>
              <a:gd name="connsiteY2" fmla="*/ 0 h 5122179"/>
              <a:gd name="connsiteX3" fmla="*/ 2202820 w 5439062"/>
              <a:gd name="connsiteY3" fmla="*/ 0 h 5122179"/>
              <a:gd name="connsiteX4" fmla="*/ 2719531 w 5439062"/>
              <a:gd name="connsiteY4" fmla="*/ 0 h 5122179"/>
              <a:gd name="connsiteX5" fmla="*/ 3236242 w 5439062"/>
              <a:gd name="connsiteY5" fmla="*/ 0 h 5122179"/>
              <a:gd name="connsiteX6" fmla="*/ 3970515 w 5439062"/>
              <a:gd name="connsiteY6" fmla="*/ 0 h 5122179"/>
              <a:gd name="connsiteX7" fmla="*/ 4487226 w 5439062"/>
              <a:gd name="connsiteY7" fmla="*/ 0 h 5122179"/>
              <a:gd name="connsiteX8" fmla="*/ 5439062 w 5439062"/>
              <a:gd name="connsiteY8" fmla="*/ 0 h 5122179"/>
              <a:gd name="connsiteX9" fmla="*/ 5439062 w 5439062"/>
              <a:gd name="connsiteY9" fmla="*/ 589051 h 5122179"/>
              <a:gd name="connsiteX10" fmla="*/ 5439062 w 5439062"/>
              <a:gd name="connsiteY10" fmla="*/ 1178101 h 5122179"/>
              <a:gd name="connsiteX11" fmla="*/ 5439062 w 5439062"/>
              <a:gd name="connsiteY11" fmla="*/ 1715930 h 5122179"/>
              <a:gd name="connsiteX12" fmla="*/ 5439062 w 5439062"/>
              <a:gd name="connsiteY12" fmla="*/ 2407424 h 5122179"/>
              <a:gd name="connsiteX13" fmla="*/ 5439062 w 5439062"/>
              <a:gd name="connsiteY13" fmla="*/ 3150140 h 5122179"/>
              <a:gd name="connsiteX14" fmla="*/ 5439062 w 5439062"/>
              <a:gd name="connsiteY14" fmla="*/ 3892856 h 5122179"/>
              <a:gd name="connsiteX15" fmla="*/ 5439062 w 5439062"/>
              <a:gd name="connsiteY15" fmla="*/ 4533128 h 5122179"/>
              <a:gd name="connsiteX16" fmla="*/ 5439062 w 5439062"/>
              <a:gd name="connsiteY16" fmla="*/ 5122179 h 5122179"/>
              <a:gd name="connsiteX17" fmla="*/ 4704789 w 5439062"/>
              <a:gd name="connsiteY17" fmla="*/ 5122179 h 5122179"/>
              <a:gd name="connsiteX18" fmla="*/ 4133687 w 5439062"/>
              <a:gd name="connsiteY18" fmla="*/ 5122179 h 5122179"/>
              <a:gd name="connsiteX19" fmla="*/ 3562586 w 5439062"/>
              <a:gd name="connsiteY19" fmla="*/ 5122179 h 5122179"/>
              <a:gd name="connsiteX20" fmla="*/ 2991484 w 5439062"/>
              <a:gd name="connsiteY20" fmla="*/ 5122179 h 5122179"/>
              <a:gd name="connsiteX21" fmla="*/ 2202820 w 5439062"/>
              <a:gd name="connsiteY21" fmla="*/ 5122179 h 5122179"/>
              <a:gd name="connsiteX22" fmla="*/ 1577328 w 5439062"/>
              <a:gd name="connsiteY22" fmla="*/ 5122179 h 5122179"/>
              <a:gd name="connsiteX23" fmla="*/ 788664 w 5439062"/>
              <a:gd name="connsiteY23" fmla="*/ 5122179 h 5122179"/>
              <a:gd name="connsiteX24" fmla="*/ 0 w 5439062"/>
              <a:gd name="connsiteY24" fmla="*/ 5122179 h 5122179"/>
              <a:gd name="connsiteX25" fmla="*/ 0 w 5439062"/>
              <a:gd name="connsiteY25" fmla="*/ 4533128 h 5122179"/>
              <a:gd name="connsiteX26" fmla="*/ 0 w 5439062"/>
              <a:gd name="connsiteY26" fmla="*/ 3944078 h 5122179"/>
              <a:gd name="connsiteX27" fmla="*/ 0 w 5439062"/>
              <a:gd name="connsiteY27" fmla="*/ 3457471 h 5122179"/>
              <a:gd name="connsiteX28" fmla="*/ 0 w 5439062"/>
              <a:gd name="connsiteY28" fmla="*/ 2919642 h 5122179"/>
              <a:gd name="connsiteX29" fmla="*/ 0 w 5439062"/>
              <a:gd name="connsiteY29" fmla="*/ 2228148 h 5122179"/>
              <a:gd name="connsiteX30" fmla="*/ 0 w 5439062"/>
              <a:gd name="connsiteY30" fmla="*/ 1639097 h 5122179"/>
              <a:gd name="connsiteX31" fmla="*/ 0 w 5439062"/>
              <a:gd name="connsiteY31" fmla="*/ 1152490 h 5122179"/>
              <a:gd name="connsiteX32" fmla="*/ 0 w 5439062"/>
              <a:gd name="connsiteY32" fmla="*/ 665883 h 5122179"/>
              <a:gd name="connsiteX33" fmla="*/ 0 w 5439062"/>
              <a:gd name="connsiteY33" fmla="*/ 0 h 5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062" h="5122179" extrusionOk="0">
                <a:moveTo>
                  <a:pt x="0" y="0"/>
                </a:moveTo>
                <a:cubicBezTo>
                  <a:pt x="358907" y="26569"/>
                  <a:pt x="513618" y="22071"/>
                  <a:pt x="734273" y="0"/>
                </a:cubicBezTo>
                <a:cubicBezTo>
                  <a:pt x="954928" y="-22071"/>
                  <a:pt x="1174220" y="-36184"/>
                  <a:pt x="1468547" y="0"/>
                </a:cubicBezTo>
                <a:cubicBezTo>
                  <a:pt x="1762874" y="36184"/>
                  <a:pt x="1981461" y="25490"/>
                  <a:pt x="2202820" y="0"/>
                </a:cubicBezTo>
                <a:cubicBezTo>
                  <a:pt x="2424179" y="-25490"/>
                  <a:pt x="2469530" y="-19041"/>
                  <a:pt x="2719531" y="0"/>
                </a:cubicBezTo>
                <a:cubicBezTo>
                  <a:pt x="2969532" y="19041"/>
                  <a:pt x="2998312" y="-12052"/>
                  <a:pt x="3236242" y="0"/>
                </a:cubicBezTo>
                <a:cubicBezTo>
                  <a:pt x="3474172" y="12052"/>
                  <a:pt x="3803708" y="5176"/>
                  <a:pt x="3970515" y="0"/>
                </a:cubicBezTo>
                <a:cubicBezTo>
                  <a:pt x="4137322" y="-5176"/>
                  <a:pt x="4293864" y="7098"/>
                  <a:pt x="4487226" y="0"/>
                </a:cubicBezTo>
                <a:cubicBezTo>
                  <a:pt x="4680588" y="-7098"/>
                  <a:pt x="5071419" y="8087"/>
                  <a:pt x="5439062" y="0"/>
                </a:cubicBezTo>
                <a:cubicBezTo>
                  <a:pt x="5413171" y="286105"/>
                  <a:pt x="5434908" y="343544"/>
                  <a:pt x="5439062" y="589051"/>
                </a:cubicBezTo>
                <a:cubicBezTo>
                  <a:pt x="5443216" y="834558"/>
                  <a:pt x="5441483" y="913145"/>
                  <a:pt x="5439062" y="1178101"/>
                </a:cubicBezTo>
                <a:cubicBezTo>
                  <a:pt x="5436642" y="1443057"/>
                  <a:pt x="5423959" y="1595436"/>
                  <a:pt x="5439062" y="1715930"/>
                </a:cubicBezTo>
                <a:cubicBezTo>
                  <a:pt x="5454165" y="1836424"/>
                  <a:pt x="5468804" y="2157207"/>
                  <a:pt x="5439062" y="2407424"/>
                </a:cubicBezTo>
                <a:cubicBezTo>
                  <a:pt x="5409320" y="2657641"/>
                  <a:pt x="5475012" y="2890394"/>
                  <a:pt x="5439062" y="3150140"/>
                </a:cubicBezTo>
                <a:cubicBezTo>
                  <a:pt x="5403112" y="3409886"/>
                  <a:pt x="5406369" y="3684909"/>
                  <a:pt x="5439062" y="3892856"/>
                </a:cubicBezTo>
                <a:cubicBezTo>
                  <a:pt x="5471755" y="4100803"/>
                  <a:pt x="5466371" y="4244332"/>
                  <a:pt x="5439062" y="4533128"/>
                </a:cubicBezTo>
                <a:cubicBezTo>
                  <a:pt x="5411753" y="4821924"/>
                  <a:pt x="5422123" y="4853509"/>
                  <a:pt x="5439062" y="5122179"/>
                </a:cubicBezTo>
                <a:cubicBezTo>
                  <a:pt x="5136343" y="5152269"/>
                  <a:pt x="5007413" y="5093063"/>
                  <a:pt x="4704789" y="5122179"/>
                </a:cubicBezTo>
                <a:cubicBezTo>
                  <a:pt x="4402165" y="5151295"/>
                  <a:pt x="4273944" y="5116478"/>
                  <a:pt x="4133687" y="5122179"/>
                </a:cubicBezTo>
                <a:cubicBezTo>
                  <a:pt x="3993430" y="5127880"/>
                  <a:pt x="3837825" y="5108111"/>
                  <a:pt x="3562586" y="5122179"/>
                </a:cubicBezTo>
                <a:cubicBezTo>
                  <a:pt x="3287347" y="5136247"/>
                  <a:pt x="3188275" y="5128044"/>
                  <a:pt x="2991484" y="5122179"/>
                </a:cubicBezTo>
                <a:cubicBezTo>
                  <a:pt x="2794693" y="5116314"/>
                  <a:pt x="2429938" y="5132955"/>
                  <a:pt x="2202820" y="5122179"/>
                </a:cubicBezTo>
                <a:cubicBezTo>
                  <a:pt x="1975702" y="5111403"/>
                  <a:pt x="1704978" y="5101209"/>
                  <a:pt x="1577328" y="5122179"/>
                </a:cubicBezTo>
                <a:cubicBezTo>
                  <a:pt x="1449678" y="5143149"/>
                  <a:pt x="1005426" y="5153413"/>
                  <a:pt x="788664" y="5122179"/>
                </a:cubicBezTo>
                <a:cubicBezTo>
                  <a:pt x="571902" y="5090945"/>
                  <a:pt x="350339" y="5156912"/>
                  <a:pt x="0" y="5122179"/>
                </a:cubicBezTo>
                <a:cubicBezTo>
                  <a:pt x="18786" y="4978316"/>
                  <a:pt x="-28090" y="4687701"/>
                  <a:pt x="0" y="4533128"/>
                </a:cubicBezTo>
                <a:cubicBezTo>
                  <a:pt x="28090" y="4378555"/>
                  <a:pt x="7785" y="4149898"/>
                  <a:pt x="0" y="3944078"/>
                </a:cubicBezTo>
                <a:cubicBezTo>
                  <a:pt x="-7785" y="3738258"/>
                  <a:pt x="-4491" y="3597188"/>
                  <a:pt x="0" y="3457471"/>
                </a:cubicBezTo>
                <a:cubicBezTo>
                  <a:pt x="4491" y="3317754"/>
                  <a:pt x="22891" y="3072143"/>
                  <a:pt x="0" y="2919642"/>
                </a:cubicBezTo>
                <a:cubicBezTo>
                  <a:pt x="-22891" y="2767141"/>
                  <a:pt x="7937" y="2528898"/>
                  <a:pt x="0" y="2228148"/>
                </a:cubicBezTo>
                <a:cubicBezTo>
                  <a:pt x="-7937" y="1927398"/>
                  <a:pt x="-7566" y="1791261"/>
                  <a:pt x="0" y="1639097"/>
                </a:cubicBezTo>
                <a:cubicBezTo>
                  <a:pt x="7566" y="1486933"/>
                  <a:pt x="20056" y="1283521"/>
                  <a:pt x="0" y="1152490"/>
                </a:cubicBezTo>
                <a:cubicBezTo>
                  <a:pt x="-20056" y="1021459"/>
                  <a:pt x="-3745" y="780246"/>
                  <a:pt x="0" y="665883"/>
                </a:cubicBezTo>
                <a:cubicBezTo>
                  <a:pt x="3745" y="551520"/>
                  <a:pt x="31404" y="140099"/>
                  <a:pt x="0" y="0"/>
                </a:cubicBezTo>
                <a:close/>
              </a:path>
            </a:pathLst>
          </a:custGeom>
          <a:noFill/>
          <a:ln w="12700">
            <a:solidFill>
              <a:schemeClr val="tx1"/>
            </a:solidFill>
            <a:prstDash val="sysDot"/>
            <a:extLst>
              <a:ext uri="{C807C97D-BFC1-408E-A445-0C87EB9F89A2}">
                <ask:lineSketchStyleProps xmlns:ask="http://schemas.microsoft.com/office/drawing/2018/sketchyshapes" sd="175332036">
                  <a:prstGeom prst="rect">
                    <a:avLst/>
                  </a:prstGeom>
                  <ask:type>
                    <ask:lineSketchFreehand/>
                  </ask:type>
                </ask:lineSketchStyleProps>
              </a:ext>
            </a:extLst>
          </a:ln>
        </p:spPr>
        <p:txBody>
          <a:bodyPr spcFirstLastPara="1" wrap="square" lIns="91425" tIns="45700" rIns="91425" bIns="45700" anchor="t" anchorCtr="0">
            <a:noAutofit/>
          </a:bodyPr>
          <a:lstStyle/>
          <a:p>
            <a:pPr marL="0" lvl="0" indent="0" algn="ctr" rtl="0">
              <a:lnSpc>
                <a:spcPct val="80000"/>
              </a:lnSpc>
              <a:spcBef>
                <a:spcPts val="1000"/>
              </a:spcBef>
              <a:spcAft>
                <a:spcPts val="0"/>
              </a:spcAft>
              <a:buNone/>
            </a:pPr>
            <a:r>
              <a:rPr lang="en-US" sz="2300" i="1" dirty="0">
                <a:solidFill>
                  <a:srgbClr val="434343"/>
                </a:solidFill>
                <a:latin typeface="Times New Roman"/>
                <a:ea typeface="Times New Roman"/>
                <a:cs typeface="Times New Roman"/>
                <a:sym typeface="Times New Roman"/>
              </a:rPr>
              <a:t>Medical/Clinical Records are:</a:t>
            </a:r>
          </a:p>
          <a:p>
            <a:pPr marL="0" lvl="0" indent="0" algn="ctr" rtl="0">
              <a:lnSpc>
                <a:spcPct val="80000"/>
              </a:lnSpc>
              <a:spcBef>
                <a:spcPts val="1000"/>
              </a:spcBef>
              <a:spcAft>
                <a:spcPts val="0"/>
              </a:spcAft>
              <a:buNone/>
            </a:pPr>
            <a:endParaRPr sz="2300" dirty="0">
              <a:solidFill>
                <a:srgbClr val="434343"/>
              </a:solidFill>
              <a:latin typeface="Times New Roman"/>
              <a:ea typeface="Times New Roman"/>
              <a:cs typeface="Times New Roman"/>
              <a:sym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Legal documents</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Evidence of services provided by staff within the scope of practice of the individual delivering service</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Substantiation of medical necessity and appropriate level of care</a:t>
            </a:r>
            <a:endParaRPr sz="2400" dirty="0">
              <a:solidFill>
                <a:srgbClr val="434343"/>
              </a:solidFill>
              <a:latin typeface="Times New Roman"/>
              <a:ea typeface="Times New Roman"/>
              <a:cs typeface="Times New Roman"/>
            </a:endParaRPr>
          </a:p>
          <a:p>
            <a:pPr marL="228600" indent="-184150" algn="ctr">
              <a:lnSpc>
                <a:spcPct val="80000"/>
              </a:lnSpc>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Data that relates to the clinical goals and/or links to Diagnosis/es and/or Patient Needs</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Communication with outside readers (e.g., providers, payers, court of law, etc.)</a:t>
            </a:r>
            <a:endParaRPr sz="2400" dirty="0">
              <a:solidFill>
                <a:srgbClr val="434343"/>
              </a:solidFill>
              <a:latin typeface="Times New Roman"/>
              <a:ea typeface="Times New Roman"/>
              <a:cs typeface="Times New Roman"/>
              <a:sym typeface="Times New Roman"/>
            </a:endParaRPr>
          </a:p>
        </p:txBody>
      </p:sp>
      <p:pic>
        <p:nvPicPr>
          <p:cNvPr id="2" name="Picture 2" descr="Icon&#10;&#10;Description automatically generated">
            <a:extLst>
              <a:ext uri="{FF2B5EF4-FFF2-40B4-BE49-F238E27FC236}">
                <a16:creationId xmlns:a16="http://schemas.microsoft.com/office/drawing/2014/main" id="{BA712F07-8DBE-4C52-8D19-C508714F295A}"/>
              </a:ext>
            </a:extLst>
          </p:cNvPr>
          <p:cNvPicPr>
            <a:picLocks noChangeAspect="1"/>
          </p:cNvPicPr>
          <p:nvPr/>
        </p:nvPicPr>
        <p:blipFill>
          <a:blip r:embed="rId3"/>
          <a:stretch>
            <a:fillRect/>
          </a:stretch>
        </p:blipFill>
        <p:spPr>
          <a:xfrm>
            <a:off x="6352674" y="1502920"/>
            <a:ext cx="1283280" cy="1068890"/>
          </a:xfrm>
          <a:prstGeom prst="rect">
            <a:avLst/>
          </a:prstGeom>
        </p:spPr>
      </p:pic>
      <p:sp>
        <p:nvSpPr>
          <p:cNvPr id="6" name="TextBox 5">
            <a:extLst>
              <a:ext uri="{FF2B5EF4-FFF2-40B4-BE49-F238E27FC236}">
                <a16:creationId xmlns:a16="http://schemas.microsoft.com/office/drawing/2014/main" id="{ACF50E77-CC95-4124-A7D5-B71A8ADB4051}"/>
              </a:ext>
            </a:extLst>
          </p:cNvPr>
          <p:cNvSpPr txBox="1"/>
          <p:nvPr/>
        </p:nvSpPr>
        <p:spPr>
          <a:xfrm>
            <a:off x="6751640" y="3020847"/>
            <a:ext cx="4425201" cy="3139321"/>
          </a:xfrm>
          <a:custGeom>
            <a:avLst/>
            <a:gdLst>
              <a:gd name="connsiteX0" fmla="*/ 0 w 4425201"/>
              <a:gd name="connsiteY0" fmla="*/ 0 h 3139321"/>
              <a:gd name="connsiteX1" fmla="*/ 4425201 w 4425201"/>
              <a:gd name="connsiteY1" fmla="*/ 0 h 3139321"/>
              <a:gd name="connsiteX2" fmla="*/ 4425201 w 4425201"/>
              <a:gd name="connsiteY2" fmla="*/ 3139321 h 3139321"/>
              <a:gd name="connsiteX3" fmla="*/ 0 w 4425201"/>
              <a:gd name="connsiteY3" fmla="*/ 3139321 h 3139321"/>
              <a:gd name="connsiteX4" fmla="*/ 0 w 4425201"/>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201" h="3139321" extrusionOk="0">
                <a:moveTo>
                  <a:pt x="0" y="0"/>
                </a:moveTo>
                <a:cubicBezTo>
                  <a:pt x="2039243" y="-92362"/>
                  <a:pt x="3582135" y="80521"/>
                  <a:pt x="4425201" y="0"/>
                </a:cubicBezTo>
                <a:cubicBezTo>
                  <a:pt x="4270914" y="1473078"/>
                  <a:pt x="4370711" y="2283468"/>
                  <a:pt x="4425201" y="3139321"/>
                </a:cubicBezTo>
                <a:cubicBezTo>
                  <a:pt x="2279450" y="3301536"/>
                  <a:pt x="764079" y="3293840"/>
                  <a:pt x="0" y="3139321"/>
                </a:cubicBezTo>
                <a:cubicBezTo>
                  <a:pt x="-71726" y="1629330"/>
                  <a:pt x="-41913" y="782805"/>
                  <a:pt x="0" y="0"/>
                </a:cubicBezTo>
                <a:close/>
              </a:path>
            </a:pathLst>
          </a:custGeom>
          <a:noFill/>
          <a:ln>
            <a:solidFill>
              <a:schemeClr val="tx1"/>
            </a:solidFill>
            <a:extLst>
              <a:ext uri="{C807C97D-BFC1-408E-A445-0C87EB9F89A2}">
                <ask:lineSketchStyleProps xmlns:ask="http://schemas.microsoft.com/office/drawing/2018/sketchyshapes" sd="2253626431">
                  <a:prstGeom prst="rect">
                    <a:avLst/>
                  </a:prstGeom>
                  <ask:type>
                    <ask:lineSketchCurved/>
                  </ask:type>
                </ask:lineSketchStyleProps>
              </a:ext>
            </a:extLst>
          </a:ln>
        </p:spPr>
        <p:txBody>
          <a:bodyPr wrap="square">
            <a:spAutoFit/>
          </a:bodyPr>
          <a:lstStyle/>
          <a:p>
            <a:pPr algn="ctr"/>
            <a:r>
              <a:rPr lang="en-US" sz="1800" b="1" dirty="0">
                <a:latin typeface="Times New Roman" panose="02020603050405020304" pitchFamily="18" charset="0"/>
                <a:cs typeface="Times New Roman" panose="02020603050405020304" pitchFamily="18" charset="0"/>
              </a:rPr>
              <a:t>Clinical documentation </a:t>
            </a:r>
            <a:r>
              <a:rPr lang="en-US" sz="1800" dirty="0">
                <a:latin typeface="Times New Roman" panose="02020603050405020304" pitchFamily="18" charset="0"/>
                <a:cs typeface="Times New Roman" panose="02020603050405020304" pitchFamily="18" charset="0"/>
              </a:rPr>
              <a:t>in </a:t>
            </a:r>
            <a:r>
              <a:rPr lang="en-US" sz="1800" b="1" dirty="0">
                <a:latin typeface="Times New Roman" panose="02020603050405020304" pitchFamily="18" charset="0"/>
                <a:cs typeface="Times New Roman" panose="02020603050405020304" pitchFamily="18" charset="0"/>
              </a:rPr>
              <a:t>behavioral health care </a:t>
            </a:r>
            <a:r>
              <a:rPr lang="en-US" sz="1800" dirty="0">
                <a:latin typeface="Times New Roman" panose="02020603050405020304" pitchFamily="18" charset="0"/>
                <a:cs typeface="Times New Roman" panose="02020603050405020304" pitchFamily="18" charset="0"/>
              </a:rPr>
              <a:t>tells a </a:t>
            </a:r>
            <a:r>
              <a:rPr lang="en-US" sz="1800" b="1" dirty="0">
                <a:latin typeface="Times New Roman" panose="02020603050405020304" pitchFamily="18" charset="0"/>
                <a:cs typeface="Times New Roman" panose="02020603050405020304" pitchFamily="18" charset="0"/>
              </a:rPr>
              <a:t>story</a:t>
            </a:r>
            <a:r>
              <a:rPr lang="en-US" sz="1800" dirty="0">
                <a:latin typeface="Times New Roman" panose="02020603050405020304" pitchFamily="18" charset="0"/>
                <a:cs typeface="Times New Roman" panose="02020603050405020304" pitchFamily="18" charset="0"/>
              </a:rPr>
              <a:t>. That story recounts the </a:t>
            </a:r>
            <a:r>
              <a:rPr lang="en-US" sz="1800" b="1" dirty="0">
                <a:latin typeface="Times New Roman" panose="02020603050405020304" pitchFamily="18" charset="0"/>
                <a:cs typeface="Times New Roman" panose="02020603050405020304" pitchFamily="18" charset="0"/>
              </a:rPr>
              <a:t>entire process </a:t>
            </a:r>
            <a:r>
              <a:rPr lang="en-US" sz="1800" dirty="0">
                <a:latin typeface="Times New Roman" panose="02020603050405020304" pitchFamily="18" charset="0"/>
                <a:cs typeface="Times New Roman" panose="02020603050405020304" pitchFamily="18" charset="0"/>
              </a:rPr>
              <a:t>of care, treatment, or services for an </a:t>
            </a:r>
            <a:r>
              <a:rPr lang="en-US" sz="1800" b="1" dirty="0">
                <a:latin typeface="Times New Roman" panose="02020603050405020304" pitchFamily="18" charset="0"/>
                <a:cs typeface="Times New Roman" panose="02020603050405020304" pitchFamily="18" charset="0"/>
              </a:rPr>
              <a:t>individual served</a:t>
            </a:r>
            <a:r>
              <a:rPr lang="en-US" sz="1800" dirty="0">
                <a:latin typeface="Times New Roman" panose="02020603050405020304" pitchFamily="18" charset="0"/>
                <a:cs typeface="Times New Roman" panose="02020603050405020304" pitchFamily="18" charset="0"/>
              </a:rPr>
              <a:t>, including any </a:t>
            </a:r>
            <a:r>
              <a:rPr lang="en-US" sz="1800" b="1" dirty="0">
                <a:latin typeface="Times New Roman" panose="02020603050405020304" pitchFamily="18" charset="0"/>
                <a:cs typeface="Times New Roman" panose="02020603050405020304" pitchFamily="18" charset="0"/>
              </a:rPr>
              <a:t>transfer</a:t>
            </a:r>
            <a:r>
              <a:rPr lang="en-US" sz="1800" dirty="0">
                <a:latin typeface="Times New Roman" panose="02020603050405020304" pitchFamily="18" charset="0"/>
                <a:cs typeface="Times New Roman" panose="02020603050405020304" pitchFamily="18" charset="0"/>
              </a:rPr>
              <a:t> or </a:t>
            </a:r>
            <a:r>
              <a:rPr lang="en-US" sz="1800" b="1" dirty="0">
                <a:latin typeface="Times New Roman" panose="02020603050405020304" pitchFamily="18" charset="0"/>
                <a:cs typeface="Times New Roman" panose="02020603050405020304" pitchFamily="18" charset="0"/>
              </a:rPr>
              <a:t>discharge</a:t>
            </a:r>
            <a:r>
              <a:rPr lang="en-US" sz="1800" dirty="0">
                <a:latin typeface="Times New Roman" panose="02020603050405020304" pitchFamily="18" charset="0"/>
                <a:cs typeface="Times New Roman" panose="02020603050405020304" pitchFamily="18" charset="0"/>
              </a:rPr>
              <a:t>. The story must be founded on timely, complete</a:t>
            </a:r>
            <a:r>
              <a:rPr lang="en-US" sz="1800" b="1" dirty="0">
                <a:latin typeface="Times New Roman" panose="02020603050405020304" pitchFamily="18" charset="0"/>
                <a:cs typeface="Times New Roman" panose="02020603050405020304" pitchFamily="18" charset="0"/>
              </a:rPr>
              <a:t>, accurate data continuously</a:t>
            </a:r>
            <a:r>
              <a:rPr lang="en-US" sz="1800" dirty="0">
                <a:latin typeface="Times New Roman" panose="02020603050405020304" pitchFamily="18" charset="0"/>
                <a:cs typeface="Times New Roman" panose="02020603050405020304" pitchFamily="18" charset="0"/>
              </a:rPr>
              <a:t> collected and </a:t>
            </a:r>
            <a:r>
              <a:rPr lang="en-US" sz="1800" b="1" dirty="0">
                <a:latin typeface="Times New Roman" panose="02020603050405020304" pitchFamily="18" charset="0"/>
                <a:cs typeface="Times New Roman" panose="02020603050405020304" pitchFamily="18" charset="0"/>
              </a:rPr>
              <a:t>analyzed</a:t>
            </a:r>
            <a:r>
              <a:rPr lang="en-US" sz="1800" dirty="0">
                <a:latin typeface="Times New Roman" panose="02020603050405020304" pitchFamily="18" charset="0"/>
                <a:cs typeface="Times New Roman" panose="02020603050405020304" pitchFamily="18" charset="0"/>
              </a:rPr>
              <a:t>. This enables appropriate </a:t>
            </a:r>
            <a:r>
              <a:rPr lang="en-US" sz="1800" b="1" dirty="0">
                <a:latin typeface="Times New Roman" panose="02020603050405020304" pitchFamily="18" charset="0"/>
                <a:cs typeface="Times New Roman" panose="02020603050405020304" pitchFamily="18" charset="0"/>
              </a:rPr>
              <a:t>assessment of needs </a:t>
            </a:r>
            <a:r>
              <a:rPr lang="en-US" sz="1800" dirty="0">
                <a:latin typeface="Times New Roman" panose="02020603050405020304" pitchFamily="18" charset="0"/>
                <a:cs typeface="Times New Roman" panose="02020603050405020304" pitchFamily="18" charset="0"/>
              </a:rPr>
              <a:t>and an </a:t>
            </a:r>
            <a:r>
              <a:rPr lang="en-US" sz="1800" b="1" dirty="0">
                <a:latin typeface="Times New Roman" panose="02020603050405020304" pitchFamily="18" charset="0"/>
                <a:cs typeface="Times New Roman" panose="02020603050405020304" pitchFamily="18" charset="0"/>
              </a:rPr>
              <a:t>individualized plan </a:t>
            </a:r>
            <a:r>
              <a:rPr lang="en-US" sz="1800" dirty="0">
                <a:latin typeface="Times New Roman" panose="02020603050405020304" pitchFamily="18" charset="0"/>
                <a:cs typeface="Times New Roman" panose="02020603050405020304" pitchFamily="18" charset="0"/>
              </a:rPr>
              <a:t>for care, treatment, or services that reflects the </a:t>
            </a:r>
            <a:r>
              <a:rPr lang="en-US" sz="1800" b="1" dirty="0">
                <a:latin typeface="Times New Roman" panose="02020603050405020304" pitchFamily="18" charset="0"/>
                <a:cs typeface="Times New Roman" panose="02020603050405020304" pitchFamily="18" charset="0"/>
              </a:rPr>
              <a:t>individual’s progress. </a:t>
            </a:r>
          </a:p>
        </p:txBody>
      </p:sp>
      <p:pic>
        <p:nvPicPr>
          <p:cNvPr id="5" name="Picture 4">
            <a:extLst>
              <a:ext uri="{FF2B5EF4-FFF2-40B4-BE49-F238E27FC236}">
                <a16:creationId xmlns:a16="http://schemas.microsoft.com/office/drawing/2014/main" id="{91C9D629-F666-4B9A-95DD-D0000A6F0D59}"/>
              </a:ext>
            </a:extLst>
          </p:cNvPr>
          <p:cNvPicPr>
            <a:picLocks noChangeAspect="1"/>
          </p:cNvPicPr>
          <p:nvPr/>
        </p:nvPicPr>
        <p:blipFill>
          <a:blip r:embed="rId4"/>
          <a:stretch>
            <a:fillRect/>
          </a:stretch>
        </p:blipFill>
        <p:spPr>
          <a:xfrm>
            <a:off x="7738368" y="1502920"/>
            <a:ext cx="1473010" cy="1073575"/>
          </a:xfrm>
          <a:prstGeom prst="rect">
            <a:avLst/>
          </a:prstGeom>
        </p:spPr>
      </p:pic>
      <p:pic>
        <p:nvPicPr>
          <p:cNvPr id="8" name="Picture 7">
            <a:extLst>
              <a:ext uri="{FF2B5EF4-FFF2-40B4-BE49-F238E27FC236}">
                <a16:creationId xmlns:a16="http://schemas.microsoft.com/office/drawing/2014/main" id="{2DA8E1BF-37F1-42A0-8D6D-52487D8C5848}"/>
              </a:ext>
            </a:extLst>
          </p:cNvPr>
          <p:cNvPicPr>
            <a:picLocks noChangeAspect="1"/>
          </p:cNvPicPr>
          <p:nvPr/>
        </p:nvPicPr>
        <p:blipFill>
          <a:blip r:embed="rId5"/>
          <a:stretch>
            <a:fillRect/>
          </a:stretch>
        </p:blipFill>
        <p:spPr>
          <a:xfrm>
            <a:off x="9313792" y="1502921"/>
            <a:ext cx="1285923" cy="1068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Documentation Do’s:</a:t>
            </a:r>
            <a:endParaRPr sz="3000" b="1" dirty="0">
              <a:solidFill>
                <a:srgbClr val="0066A6"/>
              </a:solidFill>
              <a:latin typeface="Times New Roman"/>
              <a:ea typeface="Times New Roman"/>
              <a:cs typeface="Times New Roman"/>
              <a:sym typeface="Times New Roman"/>
            </a:endParaRPr>
          </a:p>
        </p:txBody>
      </p:sp>
      <p:sp>
        <p:nvSpPr>
          <p:cNvPr id="124" name="Google Shape;124;p15"/>
          <p:cNvSpPr txBox="1">
            <a:spLocks noGrp="1"/>
          </p:cNvSpPr>
          <p:nvPr>
            <p:ph type="body" idx="1"/>
          </p:nvPr>
        </p:nvSpPr>
        <p:spPr>
          <a:xfrm>
            <a:off x="4142616" y="1011473"/>
            <a:ext cx="7881599" cy="5541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all attempts for Coordination of Care!</a:t>
            </a:r>
            <a:endParaRPr lang="en-US" sz="2200" b="1" dirty="0">
              <a:solidFill>
                <a:srgbClr val="434343"/>
              </a:solidFill>
              <a:latin typeface="Times New Roman"/>
              <a:ea typeface="Times New Roman"/>
              <a:cs typeface="Times New Roman"/>
            </a:endParaRPr>
          </a:p>
          <a:p>
            <a:pPr lvl="1">
              <a:lnSpc>
                <a:spcPct val="115000"/>
              </a:lnSpc>
              <a:buClr>
                <a:srgbClr val="434343"/>
              </a:buClr>
              <a:buFont typeface="Times New Roman"/>
              <a:buChar char="•"/>
            </a:pPr>
            <a:r>
              <a:rPr lang="en-US" sz="2200" dirty="0">
                <a:solidFill>
                  <a:srgbClr val="434343"/>
                </a:solidFill>
                <a:latin typeface="Times New Roman"/>
                <a:cs typeface="Times New Roman"/>
                <a:sym typeface="Times New Roman"/>
              </a:rPr>
              <a:t>Give yourself credit for your hard work; include Contact or Notes when reaching out to outside providers, family, social support, collateral, or requesting medical records</a:t>
            </a:r>
            <a:endParaRPr sz="2200" dirty="0">
              <a:solidFill>
                <a:srgbClr val="434343"/>
              </a:solidFill>
              <a:latin typeface="Times New Roman"/>
              <a:cs typeface="Times New Roman"/>
              <a:sym typeface="Times New Roman"/>
            </a:endParaRPr>
          </a:p>
          <a:p>
            <a:pPr marL="571500" lvl="1" indent="0">
              <a:lnSpc>
                <a:spcPct val="114999"/>
              </a:lnSpc>
              <a:buClr>
                <a:srgbClr val="434343"/>
              </a:buClr>
              <a:buNone/>
            </a:pPr>
            <a:endParaRPr lang="en-US" sz="2200" dirty="0">
              <a:solidFill>
                <a:srgbClr val="434343"/>
              </a:solidFill>
              <a:ea typeface="Times New Roman"/>
              <a:cs typeface="Times New Roman"/>
            </a:endParaRPr>
          </a:p>
          <a:p>
            <a:pPr indent="-381000">
              <a:lnSpc>
                <a:spcPct val="115000"/>
              </a:lnSpc>
              <a:spcBef>
                <a:spcPts val="0"/>
              </a:spcBef>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so that the record flows logically </a:t>
            </a:r>
            <a:endParaRPr sz="2200" b="1" dirty="0">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Assume another person will be reviewing the record; follow the logic and flow of the Golden Thread Treatment Path</a:t>
            </a:r>
            <a:endParaRPr sz="2200" dirty="0">
              <a:solidFill>
                <a:srgbClr val="434343"/>
              </a:solidFill>
              <a:latin typeface="Times New Roman"/>
              <a:ea typeface="Times New Roman"/>
              <a:cs typeface="Times New Roman"/>
              <a:sym typeface="Times New Roman"/>
            </a:endParaRPr>
          </a:p>
          <a:p>
            <a:pPr marL="571500" lvl="1" indent="0">
              <a:lnSpc>
                <a:spcPct val="114999"/>
              </a:lnSpc>
              <a:buClr>
                <a:srgbClr val="434343"/>
              </a:buClr>
              <a:buNone/>
            </a:pPr>
            <a:endParaRPr lang="en-US" sz="2200" dirty="0">
              <a:solidFill>
                <a:srgbClr val="434343"/>
              </a:solidFill>
              <a:latin typeface="Times New Roman"/>
              <a:ea typeface="Times New Roman"/>
              <a:cs typeface="Times New Roman"/>
            </a:endParaRPr>
          </a:p>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Collaborate with patient and document with them!</a:t>
            </a:r>
            <a:endParaRPr sz="2200" b="1" dirty="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Include patient in the treatment planning or discharge planning process. View the training on </a:t>
            </a:r>
            <a:r>
              <a:rPr lang="en-US" sz="2200" dirty="0">
                <a:solidFill>
                  <a:srgbClr val="434343"/>
                </a:solidFill>
                <a:latin typeface="Times New Roman"/>
                <a:ea typeface="Times New Roman"/>
                <a:cs typeface="Times New Roman"/>
                <a:sym typeface="Times New Roman"/>
                <a:hlinkClick r:id="rId3"/>
              </a:rPr>
              <a:t>Collaborative Documentation </a:t>
            </a:r>
            <a:r>
              <a:rPr lang="en-US" sz="2200" dirty="0">
                <a:solidFill>
                  <a:srgbClr val="434343"/>
                </a:solidFill>
                <a:latin typeface="Times New Roman"/>
                <a:ea typeface="Times New Roman"/>
                <a:cs typeface="Times New Roman"/>
                <a:sym typeface="Times New Roman"/>
              </a:rPr>
              <a:t>for more information on how to reduce clinician burnout and improve patient engagement!</a:t>
            </a:r>
            <a:endParaRPr sz="2200" dirty="0">
              <a:solidFill>
                <a:srgbClr val="434343"/>
              </a:solidFill>
            </a:endParaRPr>
          </a:p>
        </p:txBody>
      </p:sp>
      <p:sp>
        <p:nvSpPr>
          <p:cNvPr id="6" name="TextBox 5">
            <a:extLst>
              <a:ext uri="{FF2B5EF4-FFF2-40B4-BE49-F238E27FC236}">
                <a16:creationId xmlns:a16="http://schemas.microsoft.com/office/drawing/2014/main" id="{D062C6D4-AD5F-406E-827E-8A8AC24F6ED2}"/>
              </a:ext>
            </a:extLst>
          </p:cNvPr>
          <p:cNvSpPr txBox="1"/>
          <p:nvPr/>
        </p:nvSpPr>
        <p:spPr>
          <a:xfrm>
            <a:off x="457200" y="4890349"/>
            <a:ext cx="3592286" cy="1200329"/>
          </a:xfrm>
          <a:prstGeom prst="rect">
            <a:avLst/>
          </a:prstGeom>
          <a:solidFill>
            <a:schemeClr val="accent4">
              <a:lumMod val="40000"/>
              <a:lumOff val="60000"/>
            </a:schemeClr>
          </a:solidFill>
          <a:ln>
            <a:solidFill>
              <a:schemeClr val="tx1"/>
            </a:solidFill>
            <a:prstDash val="lgDashDot"/>
          </a:ln>
        </p:spPr>
        <p:txBody>
          <a:bodyPr wrap="square">
            <a:spAutoFit/>
          </a:bodyPr>
          <a:lstStyle/>
          <a:p>
            <a:pPr algn="ctr"/>
            <a:r>
              <a:rPr lang="en-US" sz="1800" b="0" i="1" dirty="0">
                <a:solidFill>
                  <a:srgbClr val="000000"/>
                </a:solidFill>
                <a:effectLst/>
                <a:latin typeface="Walbaum Display" panose="020B0604020202020204" pitchFamily="18" charset="0"/>
              </a:rPr>
              <a:t>“Verba volant, scripta manent” </a:t>
            </a:r>
          </a:p>
          <a:p>
            <a:pPr algn="ctr"/>
            <a:r>
              <a:rPr lang="en-US" sz="1800" b="0" i="1" dirty="0">
                <a:solidFill>
                  <a:srgbClr val="000000"/>
                </a:solidFill>
                <a:effectLst/>
                <a:latin typeface="Walbaum Display" panose="020B0604020202020204" pitchFamily="18" charset="0"/>
              </a:rPr>
              <a:t>(spoken words fly away, written words remain) </a:t>
            </a:r>
          </a:p>
          <a:p>
            <a:pPr algn="ctr"/>
            <a:r>
              <a:rPr lang="en-US" sz="1800" b="0" i="1" dirty="0">
                <a:solidFill>
                  <a:srgbClr val="000000"/>
                </a:solidFill>
                <a:effectLst/>
                <a:latin typeface="Walbaum Display" panose="020B0604020202020204" pitchFamily="18" charset="0"/>
              </a:rPr>
              <a:t>- Caius Titus</a:t>
            </a:r>
            <a:endParaRPr lang="en-US" sz="1800" dirty="0">
              <a:latin typeface="Walbaum Display" panose="020B0604020202020204" pitchFamily="18" charset="0"/>
            </a:endParaRPr>
          </a:p>
        </p:txBody>
      </p:sp>
      <p:pic>
        <p:nvPicPr>
          <p:cNvPr id="4" name="Picture 3">
            <a:extLst>
              <a:ext uri="{FF2B5EF4-FFF2-40B4-BE49-F238E27FC236}">
                <a16:creationId xmlns:a16="http://schemas.microsoft.com/office/drawing/2014/main" id="{63838103-8661-4F02-80EB-9E8D992E3D20}"/>
              </a:ext>
            </a:extLst>
          </p:cNvPr>
          <p:cNvPicPr>
            <a:picLocks noChangeAspect="1"/>
          </p:cNvPicPr>
          <p:nvPr/>
        </p:nvPicPr>
        <p:blipFill>
          <a:blip r:embed="rId4"/>
          <a:stretch>
            <a:fillRect/>
          </a:stretch>
        </p:blipFill>
        <p:spPr>
          <a:xfrm>
            <a:off x="339292" y="1636296"/>
            <a:ext cx="3422747" cy="25170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3400" y="2449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Documentation Do’s:</a:t>
            </a:r>
            <a:endParaRPr sz="3000" b="1" dirty="0">
              <a:solidFill>
                <a:srgbClr val="0066A6"/>
              </a:solidFill>
              <a:latin typeface="Times New Roman"/>
              <a:ea typeface="Times New Roman"/>
              <a:cs typeface="Times New Roman"/>
              <a:sym typeface="Times New Roman"/>
            </a:endParaRPr>
          </a:p>
        </p:txBody>
      </p:sp>
      <p:sp>
        <p:nvSpPr>
          <p:cNvPr id="131" name="Google Shape;131;p16"/>
          <p:cNvSpPr txBox="1">
            <a:spLocks noGrp="1"/>
          </p:cNvSpPr>
          <p:nvPr>
            <p:ph type="body" idx="1"/>
          </p:nvPr>
        </p:nvSpPr>
        <p:spPr>
          <a:xfrm>
            <a:off x="300447" y="1144618"/>
            <a:ext cx="12017828" cy="6288147"/>
          </a:xfrm>
          <a:prstGeom prst="rect">
            <a:avLst/>
          </a:prstGeom>
          <a:noFill/>
          <a:ln>
            <a:noFill/>
          </a:ln>
        </p:spPr>
        <p:txBody>
          <a:bodyPr spcFirstLastPara="1" wrap="square" lIns="91425" tIns="45700" rIns="91425" bIns="45700" anchor="t" anchorCtr="0">
            <a:noAutofit/>
          </a:bodyPr>
          <a:lstStyle/>
          <a:p>
            <a:pPr marL="228600" indent="-190500">
              <a:lnSpc>
                <a:spcPct val="100000"/>
              </a:lnSpc>
              <a:spcBef>
                <a:spcPts val="0"/>
              </a:spcBef>
              <a:buClr>
                <a:schemeClr val="dk2"/>
              </a:buClr>
              <a:buSzPts val="2200"/>
              <a:buFont typeface="Times New Roman"/>
              <a:buChar char="🗸"/>
            </a:pPr>
            <a:r>
              <a:rPr lang="en-US" sz="2000" b="1" dirty="0">
                <a:solidFill>
                  <a:srgbClr val="434343"/>
                </a:solidFill>
                <a:latin typeface="Times New Roman"/>
                <a:ea typeface="Times New Roman"/>
                <a:cs typeface="Times New Roman"/>
                <a:sym typeface="Times New Roman"/>
              </a:rPr>
              <a:t>DO use abbreviations that are consistent with Discovery Behavioral Health’s </a:t>
            </a:r>
            <a:r>
              <a:rPr lang="en-US" sz="2000" b="1" u="sng" dirty="0">
                <a:solidFill>
                  <a:schemeClr val="hlink"/>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Abbreviation Use and Elimination Policy (IM-002)</a:t>
            </a:r>
            <a:r>
              <a:rPr lang="en-US" sz="2000" b="1" dirty="0">
                <a:solidFill>
                  <a:schemeClr val="tx1">
                    <a:lumMod val="95000"/>
                    <a:lumOff val="5000"/>
                  </a:schemeClr>
                </a:solidFill>
                <a:latin typeface="Times New Roman"/>
                <a:ea typeface="Times New Roman"/>
                <a:cs typeface="Times New Roman"/>
                <a:sym typeface="Times New Roman"/>
              </a:rPr>
              <a:t> Policy.</a:t>
            </a:r>
            <a:endParaRPr sz="2000" b="1" dirty="0">
              <a:solidFill>
                <a:schemeClr val="tx1">
                  <a:lumMod val="95000"/>
                  <a:lumOff val="5000"/>
                </a:schemeClr>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“This writer spoke to patient’s boyfriend (bf) on the phone regarding her recent verbal altercation with </a:t>
            </a:r>
          </a:p>
          <a:p>
            <a:pPr marL="558800" lvl="1" indent="0" algn="l" rtl="0">
              <a:lnSpc>
                <a:spcPct val="100000"/>
              </a:lnSpc>
              <a:spcBef>
                <a:spcPts val="0"/>
              </a:spcBef>
              <a:spcAft>
                <a:spcPts val="0"/>
              </a:spcAft>
              <a:buClr>
                <a:srgbClr val="434343"/>
              </a:buClr>
              <a:buSzPts val="2000"/>
              <a:buNone/>
            </a:pPr>
            <a:r>
              <a:rPr lang="en-US" sz="1900" dirty="0">
                <a:solidFill>
                  <a:srgbClr val="434343"/>
                </a:solidFill>
                <a:latin typeface="Times New Roman"/>
                <a:ea typeface="Times New Roman"/>
                <a:cs typeface="Times New Roman"/>
                <a:sym typeface="Times New Roman"/>
              </a:rPr>
              <a:t>staff. Bf shared with writer an incident from weekend.”</a:t>
            </a:r>
            <a:endParaRPr sz="1900" dirty="0">
              <a:solidFill>
                <a:srgbClr val="434343"/>
              </a:solidFill>
              <a:latin typeface="Times New Roman"/>
              <a:ea typeface="Times New Roman"/>
              <a:cs typeface="Times New Roman"/>
              <a:sym typeface="Times New Roman"/>
            </a:endParaRPr>
          </a:p>
          <a:p>
            <a:pPr marL="228600" indent="-190500">
              <a:lnSpc>
                <a:spcPct val="100000"/>
              </a:lnSpc>
              <a:spcBef>
                <a:spcPts val="0"/>
              </a:spcBef>
              <a:buClr>
                <a:srgbClr val="434343"/>
              </a:buClr>
              <a:buSzPts val="2200"/>
              <a:buFont typeface="Times New Roman"/>
              <a:buChar char="🗸"/>
            </a:pPr>
            <a:r>
              <a:rPr lang="en-US" sz="2000" b="1" dirty="0">
                <a:solidFill>
                  <a:srgbClr val="434343"/>
                </a:solidFill>
                <a:latin typeface="Times New Roman"/>
                <a:ea typeface="Times New Roman"/>
                <a:cs typeface="Times New Roman"/>
                <a:sym typeface="Times New Roman"/>
              </a:rPr>
              <a:t>DO include Job Title, Credentials, and License Number </a:t>
            </a:r>
            <a:r>
              <a:rPr lang="en-US" sz="2000" dirty="0">
                <a:solidFill>
                  <a:srgbClr val="434343"/>
                </a:solidFill>
                <a:latin typeface="Times New Roman"/>
                <a:ea typeface="Times New Roman"/>
                <a:cs typeface="Times New Roman"/>
                <a:sym typeface="Times New Roman"/>
              </a:rPr>
              <a:t>in EMR Signature/Title Line, (</a:t>
            </a:r>
            <a:r>
              <a:rPr lang="en-US" sz="2000" i="1" dirty="0">
                <a:solidFill>
                  <a:srgbClr val="434343"/>
                </a:solidFill>
                <a:latin typeface="Times New Roman"/>
                <a:ea typeface="Times New Roman"/>
                <a:cs typeface="Times New Roman"/>
                <a:sym typeface="Times New Roman"/>
              </a:rPr>
              <a:t>when applicable)</a:t>
            </a:r>
            <a:endParaRPr sz="2000" i="1" dirty="0">
              <a:solidFill>
                <a:srgbClr val="434343"/>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without a license or discipline must include a job title: </a:t>
            </a:r>
          </a:p>
          <a:p>
            <a:pPr marL="1016000" lvl="2" indent="0" algn="l" rtl="0">
              <a:lnSpc>
                <a:spcPct val="100000"/>
              </a:lnSpc>
              <a:spcBef>
                <a:spcPts val="0"/>
              </a:spcBef>
              <a:spcAft>
                <a:spcPts val="0"/>
              </a:spcAft>
              <a:buClr>
                <a:srgbClr val="434343"/>
              </a:buClr>
              <a:buSzPts val="2000"/>
              <a:buNone/>
            </a:pPr>
            <a:r>
              <a:rPr lang="en-US" dirty="0">
                <a:solidFill>
                  <a:srgbClr val="434343"/>
                </a:solidFill>
                <a:latin typeface="Times New Roman"/>
                <a:ea typeface="Times New Roman"/>
                <a:cs typeface="Times New Roman"/>
                <a:sym typeface="Times New Roman"/>
              </a:rPr>
              <a:t>(e.g., Sandy Stone, Behavioral Health Technician)</a:t>
            </a:r>
          </a:p>
          <a:p>
            <a:pPr marL="914400" marR="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must include a license or designation, when applicable: </a:t>
            </a:r>
            <a:endParaRPr sz="2000" dirty="0">
              <a:solidFill>
                <a:srgbClr val="434343"/>
              </a:solidFill>
              <a:latin typeface="Times New Roman"/>
              <a:ea typeface="Times New Roman"/>
              <a:cs typeface="Times New Roman"/>
              <a:sym typeface="Times New Roman"/>
            </a:endParaRPr>
          </a:p>
          <a:p>
            <a:pPr lvl="2" indent="-355600">
              <a:lnSpc>
                <a:spcPct val="100000"/>
              </a:lnSpc>
              <a:spcBef>
                <a:spcPts val="0"/>
              </a:spcBef>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Peter Roberts, Licensed Clinical Social Worker #12345 (TX)</a:t>
            </a:r>
            <a:endParaRPr lang="en-US" sz="1900" b="1" dirty="0">
              <a:solidFill>
                <a:srgbClr val="434343"/>
              </a:solidFill>
              <a:latin typeface="Times New Roman"/>
              <a:ea typeface="Times New Roman"/>
              <a:cs typeface="Times New Roman"/>
            </a:endParaRP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Sign your full name legibly!</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Signatures that are illegible and ‘scribbled’ are unacceptable</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Initials or incomplete names are unacceptable</a:t>
            </a: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utilize the Annotation feature, </a:t>
            </a:r>
            <a:r>
              <a:rPr lang="en-US" sz="2000" dirty="0">
                <a:solidFill>
                  <a:srgbClr val="434343"/>
                </a:solidFill>
                <a:latin typeface="Times New Roman"/>
                <a:ea typeface="Times New Roman"/>
                <a:cs typeface="Times New Roman"/>
                <a:sym typeface="Times New Roman"/>
              </a:rPr>
              <a:t>when necessary:</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Use as an annotation to include an addendum when a form is closed (e.g., clarification, late entry, error). </a:t>
            </a:r>
            <a:endParaRPr sz="2000"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a:t>
            </a:r>
            <a:r>
              <a:rPr lang="en-US" sz="1900" i="1" dirty="0">
                <a:solidFill>
                  <a:srgbClr val="434343"/>
                </a:solidFill>
                <a:latin typeface="Times New Roman"/>
                <a:ea typeface="Times New Roman"/>
                <a:cs typeface="Times New Roman"/>
                <a:sym typeface="Times New Roman"/>
              </a:rPr>
              <a:t>Shift note was performed and completed at time dated above. Signature late due to Counselor error.</a:t>
            </a:r>
            <a:endParaRPr sz="1900" i="1"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i="1" dirty="0">
                <a:solidFill>
                  <a:srgbClr val="434343"/>
                </a:solidFill>
                <a:latin typeface="Times New Roman"/>
                <a:ea typeface="Times New Roman"/>
                <a:cs typeface="Times New Roman"/>
                <a:sym typeface="Times New Roman"/>
              </a:rPr>
              <a:t>e.g..: Late entry for service provided on x/x/xx due to crisis in milieu that required writer’s attention..</a:t>
            </a:r>
            <a:endParaRPr sz="1900" i="1" dirty="0">
              <a:solidFill>
                <a:srgbClr val="434343"/>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Clr>
                <a:srgbClr val="434343"/>
              </a:buClr>
              <a:buSzPts val="1800"/>
              <a:buFont typeface="Times New Roman"/>
              <a:buChar char="➟"/>
            </a:pPr>
            <a:r>
              <a:rPr lang="en-US" sz="2000" dirty="0">
                <a:solidFill>
                  <a:srgbClr val="434343"/>
                </a:solidFill>
                <a:latin typeface="Times New Roman"/>
                <a:ea typeface="Times New Roman"/>
                <a:cs typeface="Times New Roman"/>
                <a:sym typeface="Times New Roman"/>
              </a:rPr>
              <a:t>Use as evidence of additional reviewer</a:t>
            </a:r>
            <a:r>
              <a:rPr lang="en-US" sz="2000" i="1" dirty="0">
                <a:solidFill>
                  <a:srgbClr val="434343"/>
                </a:solidFill>
                <a:latin typeface="Times New Roman"/>
                <a:ea typeface="Times New Roman"/>
                <a:cs typeface="Times New Roman"/>
                <a:sym typeface="Times New Roman"/>
              </a:rPr>
              <a:t> (e.g., Physician indicating they reviewed patient’s lab  results. Physician can add annotation to document or upload stating, “Reviewed”. </a:t>
            </a:r>
            <a:r>
              <a:rPr lang="en-US" sz="1800" i="1" dirty="0">
                <a:solidFill>
                  <a:srgbClr val="434343"/>
                </a:solidFill>
                <a:latin typeface="Times New Roman"/>
                <a:ea typeface="Times New Roman"/>
                <a:cs typeface="Times New Roman"/>
                <a:sym typeface="Times New Roman"/>
              </a:rPr>
              <a:t> </a:t>
            </a:r>
            <a:endParaRPr sz="1800" b="1" dirty="0">
              <a:solidFill>
                <a:srgbClr val="434343"/>
              </a:solidFill>
              <a:latin typeface="Times New Roman"/>
              <a:ea typeface="Times New Roman"/>
              <a:cs typeface="Times New Roman"/>
              <a:sym typeface="Times New Roman"/>
            </a:endParaRPr>
          </a:p>
        </p:txBody>
      </p:sp>
      <p:sp>
        <p:nvSpPr>
          <p:cNvPr id="132" name="Google Shape;132;p16"/>
          <p:cNvSpPr/>
          <p:nvPr/>
        </p:nvSpPr>
        <p:spPr>
          <a:xfrm>
            <a:off x="4608007" y="1759078"/>
            <a:ext cx="1641124" cy="426341"/>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1396913" y="1981933"/>
            <a:ext cx="424199" cy="46046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467700" y="252014"/>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FF0000"/>
                </a:solidFill>
                <a:latin typeface="Times New Roman"/>
                <a:ea typeface="Times New Roman"/>
                <a:cs typeface="Times New Roman"/>
                <a:sym typeface="Times New Roman"/>
              </a:rPr>
              <a:t>Documentation Don’ts!</a:t>
            </a:r>
            <a:endParaRPr sz="3000" b="1" dirty="0">
              <a:solidFill>
                <a:srgbClr val="FF0000"/>
              </a:solidFill>
              <a:latin typeface="Times New Roman"/>
              <a:ea typeface="Times New Roman"/>
              <a:cs typeface="Times New Roman"/>
              <a:sym typeface="Times New Roman"/>
            </a:endParaRPr>
          </a:p>
        </p:txBody>
      </p:sp>
      <p:sp>
        <p:nvSpPr>
          <p:cNvPr id="139" name="Google Shape;139;p17"/>
          <p:cNvSpPr txBox="1">
            <a:spLocks noGrp="1"/>
          </p:cNvSpPr>
          <p:nvPr>
            <p:ph type="body" idx="1"/>
          </p:nvPr>
        </p:nvSpPr>
        <p:spPr>
          <a:xfrm>
            <a:off x="337310" y="988983"/>
            <a:ext cx="11854690" cy="5750864"/>
          </a:xfrm>
          <a:prstGeom prst="rect">
            <a:avLst/>
          </a:prstGeom>
          <a:noFill/>
          <a:ln>
            <a:noFill/>
          </a:ln>
        </p:spPr>
        <p:txBody>
          <a:bodyPr spcFirstLastPara="1" wrap="square" lIns="91425" tIns="45700" rIns="91425" bIns="45700" anchor="t" anchorCtr="0">
            <a:noAutofit/>
          </a:bodyPr>
          <a:lstStyle/>
          <a:p>
            <a:pPr indent="-381000">
              <a:spcBef>
                <a:spcPts val="0"/>
              </a:spcBef>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judgmental or opinionated language </a:t>
            </a:r>
            <a:r>
              <a:rPr lang="en-US" sz="2000" dirty="0">
                <a:solidFill>
                  <a:srgbClr val="434343"/>
                </a:solidFill>
                <a:latin typeface="Times New Roman"/>
                <a:ea typeface="Times New Roman"/>
                <a:cs typeface="Times New Roman"/>
                <a:sym typeface="Times New Roman"/>
              </a:rPr>
              <a:t>e.g.: “It seems like she doesn’t know how to listen or follow program guidelines.”</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appears to be having a difficult time following program guidelines, as evidenced by......."</a:t>
            </a:r>
          </a:p>
          <a:p>
            <a:pPr marL="457200" lvl="0" indent="-381000" algn="l" rtl="0">
              <a:spcBef>
                <a:spcPts val="100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jargon/subjective language/opinions of patient</a:t>
            </a:r>
            <a:r>
              <a:rPr lang="en-US"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e.g.: “Patient looked irritated, is OCD about her clothes and seems rude to everyone.”</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was visibly upset, as evidenced by expressing feelings of discomfort related to her attire while interrupting peers during group."</a:t>
            </a:r>
          </a:p>
          <a:p>
            <a:pPr indent="-381000">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Avoid </a:t>
            </a:r>
            <a:r>
              <a:rPr lang="en-US" sz="2400" b="1" i="1" dirty="0">
                <a:solidFill>
                  <a:srgbClr val="434343"/>
                </a:solidFill>
                <a:latin typeface="Times New Roman"/>
                <a:ea typeface="Times New Roman"/>
                <a:cs typeface="Times New Roman"/>
                <a:sym typeface="Times New Roman"/>
              </a:rPr>
              <a:t>labeling or identifying</a:t>
            </a:r>
            <a:r>
              <a:rPr lang="en-US" sz="2400" b="1" dirty="0">
                <a:solidFill>
                  <a:srgbClr val="434343"/>
                </a:solidFill>
                <a:latin typeface="Times New Roman"/>
                <a:ea typeface="Times New Roman"/>
                <a:cs typeface="Times New Roman"/>
                <a:sym typeface="Times New Roman"/>
              </a:rPr>
              <a:t> the patient </a:t>
            </a:r>
            <a:r>
              <a:rPr lang="en-US" sz="2400" dirty="0">
                <a:solidFill>
                  <a:srgbClr val="434343"/>
                </a:solidFill>
                <a:latin typeface="Times New Roman"/>
                <a:ea typeface="Times New Roman"/>
                <a:cs typeface="Times New Roman"/>
                <a:sym typeface="Times New Roman"/>
              </a:rPr>
              <a:t>that may negatively impact them if  reviewing their chart. </a:t>
            </a:r>
            <a:r>
              <a:rPr lang="en-US" sz="2000" dirty="0">
                <a:solidFill>
                  <a:srgbClr val="434343"/>
                </a:solidFill>
                <a:latin typeface="Times New Roman"/>
                <a:ea typeface="Times New Roman"/>
                <a:cs typeface="Times New Roman"/>
                <a:sym typeface="Times New Roman"/>
              </a:rPr>
              <a:t>e.g.: “Patient is a cutter and a purger.” </a:t>
            </a:r>
            <a:endParaRPr lang="en-US" sz="2000" b="1" dirty="0">
              <a:solidFill>
                <a:srgbClr val="434343"/>
              </a:solidFill>
              <a:latin typeface="Times New Roman"/>
              <a:ea typeface="Times New Roman"/>
              <a:cs typeface="Times New Roman"/>
            </a:endParaRPr>
          </a:p>
          <a:p>
            <a:pPr lvl="2" indent="-381000" algn="l">
              <a:spcBef>
                <a:spcPts val="500"/>
              </a:spcBef>
              <a:spcAft>
                <a:spcPts val="0"/>
              </a:spcAft>
              <a:buClr>
                <a:srgbClr val="434343"/>
              </a:buClr>
              <a:buSzPts val="2400"/>
              <a:buFont typeface="Times New Roman"/>
              <a:buChar char="•"/>
            </a:pPr>
            <a:r>
              <a:rPr lang="en-US" i="1" dirty="0">
                <a:solidFill>
                  <a:srgbClr val="434343"/>
                </a:solidFill>
                <a:latin typeface="Times New Roman"/>
                <a:ea typeface="Times New Roman"/>
                <a:cs typeface="Times New Roman"/>
                <a:sym typeface="Times New Roman"/>
              </a:rPr>
              <a:t>Alternative:</a:t>
            </a:r>
            <a:r>
              <a:rPr lang="en-US" dirty="0">
                <a:solidFill>
                  <a:srgbClr val="434343"/>
                </a:solidFill>
                <a:latin typeface="Times New Roman"/>
                <a:ea typeface="Times New Roman"/>
                <a:cs typeface="Times New Roman"/>
                <a:sym typeface="Times New Roman"/>
              </a:rPr>
              <a:t> “Patient reported purging and engaging in self-injurious behavior.”</a:t>
            </a:r>
          </a:p>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“N/A” when it IS “A”!</a:t>
            </a:r>
          </a:p>
          <a:p>
            <a:pPr lvl="1" indent="-381000">
              <a:buClr>
                <a:srgbClr val="434343"/>
              </a:buClr>
              <a:buSzPts val="2400"/>
              <a:buFont typeface="Times New Roman"/>
              <a:buChar char="•"/>
            </a:pPr>
            <a:r>
              <a:rPr lang="en-US" sz="2000" dirty="0">
                <a:solidFill>
                  <a:srgbClr val="434343"/>
                </a:solidFill>
                <a:latin typeface="Times New Roman"/>
                <a:cs typeface="Times New Roman"/>
                <a:sym typeface="Times New Roman"/>
              </a:rPr>
              <a:t>‘</a:t>
            </a:r>
            <a:r>
              <a:rPr lang="en-US" sz="1900" dirty="0">
                <a:solidFill>
                  <a:srgbClr val="434343"/>
                </a:solidFill>
                <a:latin typeface="Times New Roman"/>
                <a:cs typeface="Times New Roman"/>
                <a:sym typeface="Times New Roman"/>
              </a:rPr>
              <a:t>N/A’ should be reserved for when the response is Not Applicable (e.g., “How old are your children?” If patient does not have any children, ‘N/A’ would be an appropriate response.</a:t>
            </a:r>
          </a:p>
          <a:p>
            <a:pPr lvl="1" indent="-381000">
              <a:buClr>
                <a:srgbClr val="434343"/>
              </a:buClr>
              <a:buSzPts val="2400"/>
              <a:buFont typeface="Times New Roman"/>
              <a:buChar char="•"/>
            </a:pPr>
            <a:r>
              <a:rPr lang="en-US" sz="1900" dirty="0">
                <a:solidFill>
                  <a:srgbClr val="434343"/>
                </a:solidFill>
                <a:latin typeface="Times New Roman"/>
                <a:cs typeface="Times New Roman"/>
                <a:sym typeface="Times New Roman"/>
              </a:rPr>
              <a:t>If a patient discharges against treatment advice (ATA), avoid using ‘N/A’ as a response in the aftercare appointment section of the Discharge Plan. Rather, indicate the circumstance (ATA) and give yourself credit; write out all attempts to make appointments and/or discuss aftercare with patient prior to them leaving ATA</a:t>
            </a:r>
            <a:r>
              <a:rPr lang="en-US" sz="2000" dirty="0">
                <a:solidFill>
                  <a:srgbClr val="434343"/>
                </a:solidFill>
                <a:latin typeface="Times New Roman"/>
                <a:cs typeface="Times New Roman"/>
                <a:sym typeface="Times New Roman"/>
              </a:rPr>
              <a:t>.</a:t>
            </a:r>
            <a:endParaRPr lang="en-US" dirty="0">
              <a:solidFill>
                <a:srgbClr val="434343"/>
              </a:solidFill>
              <a:latin typeface="Times New Roman"/>
              <a:ea typeface="Times New Roman"/>
              <a:cs typeface="Times New Roman"/>
              <a:sym typeface="Times New Roman"/>
            </a:endParaRPr>
          </a:p>
          <a:p>
            <a:pPr lvl="2" indent="-381000" algn="l">
              <a:spcBef>
                <a:spcPts val="500"/>
              </a:spcBef>
              <a:spcAft>
                <a:spcPts val="0"/>
              </a:spcAft>
              <a:buClr>
                <a:srgbClr val="434343"/>
              </a:buClr>
              <a:buSzPts val="2400"/>
              <a:buFont typeface="Times New Roman"/>
              <a:buChar char="•"/>
            </a:pPr>
            <a:endParaRPr lang="en-US" b="1" dirty="0">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Alyson Albano</DisplayName>
        <AccountId>17</AccountId>
        <AccountType/>
      </UserInfo>
      <UserInfo>
        <DisplayName>Orlie Petrola</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94E46A-16AF-4805-8BEB-B4532D1B9E8F}">
  <ds:schemaRefs>
    <ds:schemaRef ds:uri="http://purl.org/dc/elements/1.1/"/>
    <ds:schemaRef ds:uri="http://schemas.microsoft.com/office/2006/metadata/properties"/>
    <ds:schemaRef ds:uri="7648c2b7-29bf-47f0-8e67-52d5fbc1eda9"/>
    <ds:schemaRef ds:uri="http://purl.org/dc/terms/"/>
    <ds:schemaRef ds:uri="http://schemas.openxmlformats.org/package/2006/metadata/core-properties"/>
    <ds:schemaRef ds:uri="http://purl.org/dc/dcmitype/"/>
    <ds:schemaRef ds:uri="11e6675c-6d73-4874-b07a-7cc85692ac9f"/>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23D1E1F-4D63-40DE-AC66-460542CD1C94}">
  <ds:schemaRefs>
    <ds:schemaRef ds:uri="http://schemas.microsoft.com/sharepoint/v3/contenttype/forms"/>
  </ds:schemaRefs>
</ds:datastoreItem>
</file>

<file path=customXml/itemProps3.xml><?xml version="1.0" encoding="utf-8"?>
<ds:datastoreItem xmlns:ds="http://schemas.openxmlformats.org/officeDocument/2006/customXml" ds:itemID="{5DF9E7AE-0BF5-4A99-ADCE-8F64D4A0EB81}">
  <ds:schemaRefs>
    <ds:schemaRef ds:uri="11e6675c-6d73-4874-b07a-7cc85692ac9f"/>
    <ds:schemaRef ds:uri="7648c2b7-29bf-47f0-8e67-52d5fbc1e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1741</TotalTime>
  <Words>8521</Words>
  <Application>Microsoft Office PowerPoint</Application>
  <PresentationFormat>Widescreen</PresentationFormat>
  <Paragraphs>677</Paragraphs>
  <Slides>57</Slides>
  <Notes>57</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Clinical Services &amp; Quality Management   DBH Effective Documentation 2021  </vt:lpstr>
      <vt:lpstr>Table of Contents &amp; Guide</vt:lpstr>
      <vt:lpstr>Part I: Effective Documentation for DBH   ED Division</vt:lpstr>
      <vt:lpstr>Purpose and Objective of Annual Effective Documentation:</vt:lpstr>
      <vt:lpstr>The Role and Importance of Documentation</vt:lpstr>
      <vt:lpstr>Clinical Documentation and Medical Records </vt:lpstr>
      <vt:lpstr>Documentation Do’s:</vt:lpstr>
      <vt:lpstr>Documentation Do’s:</vt:lpstr>
      <vt:lpstr>Documentation Don’ts!</vt:lpstr>
      <vt:lpstr>Documentation Don’ts!</vt:lpstr>
      <vt:lpstr>Part II:  ED Counselors   Milieu Managers</vt:lpstr>
      <vt:lpstr>Documentation Support &amp; the MM’s role:</vt:lpstr>
      <vt:lpstr>Shift Notes:</vt:lpstr>
      <vt:lpstr>PowerPoint Presentation</vt:lpstr>
      <vt:lpstr>Group Notes: Documentation (1 of 3) </vt:lpstr>
      <vt:lpstr>Group Notes: How to incorporate the Golden Thread (2 of 3)</vt:lpstr>
      <vt:lpstr>Group Notes: Content (3 of 3)</vt:lpstr>
      <vt:lpstr>Suicide Prevention and Your Role </vt:lpstr>
      <vt:lpstr>Suicide Prevention Protocols and Policy</vt:lpstr>
      <vt:lpstr>ED Nursing &amp; Medical</vt:lpstr>
      <vt:lpstr>Nursing and Medical Documentation: (1 of 3)</vt:lpstr>
      <vt:lpstr>Nursing and Medical Documentation: (2 of 3)</vt:lpstr>
      <vt:lpstr>Nursing and Medical Documentation: (3 of 3)</vt:lpstr>
      <vt:lpstr>Medical Documentation: (Physician)</vt:lpstr>
      <vt:lpstr>Medical Documentation: (Psychiatrist)</vt:lpstr>
      <vt:lpstr>Clinical Documentation To Review (For MDs)</vt:lpstr>
      <vt:lpstr>Physician’s Orders</vt:lpstr>
      <vt:lpstr>Suicide Prevention and Your Role </vt:lpstr>
      <vt:lpstr>Suicide Prevention Protocols and Policy</vt:lpstr>
      <vt:lpstr>ED Clinical</vt:lpstr>
      <vt:lpstr>The Golden Thread</vt:lpstr>
      <vt:lpstr>Group Notes: Documentation (1 of 3)</vt:lpstr>
      <vt:lpstr>Group Notes: How to incorporate the Golden Thread (2 of 3)</vt:lpstr>
      <vt:lpstr>Group Notes: Content (3 of 3)</vt:lpstr>
      <vt:lpstr>PowerPoint Presentation</vt:lpstr>
      <vt:lpstr>PowerPoint Presentation</vt:lpstr>
      <vt:lpstr>Problem List versus Treatment Plan</vt:lpstr>
      <vt:lpstr>Treatment Planning: Clinical Information Reviewed (1 of 2)</vt:lpstr>
      <vt:lpstr>Treatment Planning: Clinical Information Reviewed (2 of 2)</vt:lpstr>
      <vt:lpstr>PowerPoint Presentation</vt:lpstr>
      <vt:lpstr>PowerPoint Presentation</vt:lpstr>
      <vt:lpstr>PowerPoint Presentation</vt:lpstr>
      <vt:lpstr>Progress Notes: (1 of 2)</vt:lpstr>
      <vt:lpstr>Progress Notes: (2 of 2)</vt:lpstr>
      <vt:lpstr>Discharge Plan and Discharge Summary: (1 of 2)</vt:lpstr>
      <vt:lpstr>Discharge Plan, Summary and Referrals: (2 of 2)</vt:lpstr>
      <vt:lpstr>ED Dietitians</vt:lpstr>
      <vt:lpstr>PowerPoint Presentation</vt:lpstr>
      <vt:lpstr>PowerPoint Presentation</vt:lpstr>
      <vt:lpstr>Problem List versus Treatment Plan</vt:lpstr>
      <vt:lpstr>PowerPoint Presentation</vt:lpstr>
      <vt:lpstr>Treatment Planning: Clinical Information Reviewed (1 of 2)</vt:lpstr>
      <vt:lpstr>Treatment Planning: Clinical Information Reviewed (2 of 2)</vt:lpstr>
      <vt:lpstr>Progress Notes: (1 of 2)</vt:lpstr>
      <vt:lpstr>Progress Notes: (2 of 2)</vt:lpstr>
      <vt:lpstr>Discharge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Alyson Albano</cp:lastModifiedBy>
  <cp:revision>522</cp:revision>
  <dcterms:modified xsi:type="dcterms:W3CDTF">2021-08-05T12:13:55Z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y fmtid="{D5CDD505-2E9C-101B-9397-08002B2CF9AE}" pid="3" name="Order">
    <vt:r8>8100</vt:r8>
  </property>
  <property fmtid="{D5CDD505-2E9C-101B-9397-08002B2CF9AE}" pid="4" name="ComplianceAssetId">
    <vt:lpwstr/>
  </property>
</Properties>
</file>