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C14D95-068A-864C-FCC8-3DA1143C33A5}" v="14" dt="2020-11-23T23:18:36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6787bb739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6787bb739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dd2aa963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8dd2aa96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d1dd61d3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8d1dd61d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d1dd61d3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d1dd61d3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c32c88d0b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8c32c88d0b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c32c88d0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g8c32c88d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c32c88d0b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g8c32c88d0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1b0eedde2_0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91b0eedde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c32c88d0b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g8c32c88d0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c32c88d0b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g8c32c88d0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1b0eedde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g91b0eedd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c32c88d0b_0_1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g8c32c88d0b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524000" y="1447799"/>
            <a:ext cx="91440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7405" y="321583"/>
            <a:ext cx="1498600" cy="464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oogle Shape;22;p3"/>
          <p:cNvCxnSpPr/>
          <p:nvPr/>
        </p:nvCxnSpPr>
        <p:spPr>
          <a:xfrm rot="10800000">
            <a:off x="457200" y="914400"/>
            <a:ext cx="11308805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3"/>
          <p:cNvSpPr txBox="1"/>
          <p:nvPr/>
        </p:nvSpPr>
        <p:spPr>
          <a:xfrm>
            <a:off x="406400" y="33047"/>
            <a:ext cx="10515600" cy="75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8200" y="985616"/>
            <a:ext cx="10515600" cy="84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7405" y="321583"/>
            <a:ext cx="1498600" cy="464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1;p4"/>
          <p:cNvCxnSpPr/>
          <p:nvPr/>
        </p:nvCxnSpPr>
        <p:spPr>
          <a:xfrm rot="10800000">
            <a:off x="457200" y="914400"/>
            <a:ext cx="11308805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4"/>
          <p:cNvSpPr txBox="1"/>
          <p:nvPr/>
        </p:nvSpPr>
        <p:spPr>
          <a:xfrm>
            <a:off x="406400" y="33047"/>
            <a:ext cx="10515600" cy="75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7405" y="321583"/>
            <a:ext cx="1498600" cy="464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5"/>
          <p:cNvCxnSpPr/>
          <p:nvPr/>
        </p:nvCxnSpPr>
        <p:spPr>
          <a:xfrm rot="10800000">
            <a:off x="457200" y="914400"/>
            <a:ext cx="11308805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" name="Google Shape;41;p5"/>
          <p:cNvSpPr txBox="1"/>
          <p:nvPr/>
        </p:nvSpPr>
        <p:spPr>
          <a:xfrm>
            <a:off x="406400" y="33047"/>
            <a:ext cx="10515600" cy="75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 Overview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8200" y="1033996"/>
            <a:ext cx="10515600" cy="679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7405" y="321583"/>
            <a:ext cx="1498600" cy="464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Google Shape;50;p6"/>
          <p:cNvCxnSpPr/>
          <p:nvPr/>
        </p:nvCxnSpPr>
        <p:spPr>
          <a:xfrm rot="10800000">
            <a:off x="457200" y="914400"/>
            <a:ext cx="11308805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" name="Google Shape;51;p6"/>
          <p:cNvSpPr txBox="1"/>
          <p:nvPr/>
        </p:nvSpPr>
        <p:spPr>
          <a:xfrm>
            <a:off x="406400" y="33047"/>
            <a:ext cx="10515600" cy="75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 Overview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39788" y="1025528"/>
            <a:ext cx="10515600" cy="71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7405" y="321583"/>
            <a:ext cx="1498600" cy="464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7"/>
          <p:cNvCxnSpPr/>
          <p:nvPr/>
        </p:nvCxnSpPr>
        <p:spPr>
          <a:xfrm rot="10800000">
            <a:off x="457200" y="914400"/>
            <a:ext cx="11308805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" name="Google Shape;63;p7"/>
          <p:cNvSpPr txBox="1"/>
          <p:nvPr/>
        </p:nvSpPr>
        <p:spPr>
          <a:xfrm>
            <a:off x="406400" y="33047"/>
            <a:ext cx="10515600" cy="75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 Overview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838200" y="8307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9" name="Google Shape;6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7405" y="321583"/>
            <a:ext cx="1498600" cy="464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8"/>
          <p:cNvCxnSpPr/>
          <p:nvPr/>
        </p:nvCxnSpPr>
        <p:spPr>
          <a:xfrm rot="10800000">
            <a:off x="457200" y="914400"/>
            <a:ext cx="11308805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" name="Google Shape;71;p8"/>
          <p:cNvSpPr txBox="1"/>
          <p:nvPr/>
        </p:nvSpPr>
        <p:spPr>
          <a:xfrm>
            <a:off x="406400" y="33047"/>
            <a:ext cx="10515600" cy="75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 Overview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9" name="Google Shape;7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7405" y="321583"/>
            <a:ext cx="1498600" cy="464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9"/>
          <p:cNvCxnSpPr/>
          <p:nvPr/>
        </p:nvCxnSpPr>
        <p:spPr>
          <a:xfrm rot="10800000">
            <a:off x="457200" y="914400"/>
            <a:ext cx="11308805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1" name="Google Shape;81;p9"/>
          <p:cNvSpPr txBox="1"/>
          <p:nvPr/>
        </p:nvSpPr>
        <p:spPr>
          <a:xfrm>
            <a:off x="406400" y="33047"/>
            <a:ext cx="10515600" cy="75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 Overview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839788" y="1042862"/>
            <a:ext cx="3932237" cy="101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9" name="Google Shape;8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7405" y="321583"/>
            <a:ext cx="1498600" cy="464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0"/>
          <p:cNvCxnSpPr/>
          <p:nvPr/>
        </p:nvCxnSpPr>
        <p:spPr>
          <a:xfrm rot="10800000">
            <a:off x="457200" y="914400"/>
            <a:ext cx="11308805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0"/>
          <p:cNvSpPr txBox="1"/>
          <p:nvPr/>
        </p:nvSpPr>
        <p:spPr>
          <a:xfrm>
            <a:off x="406400" y="33047"/>
            <a:ext cx="10515600" cy="75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 Overview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overybh.zavanta.com/website/document/0a2bbd36-0553-4dc8-98f9-f15059616d35/953c63db-5294-4578-bf34-cd0814a1d78e/a8376318-ebd6-421f-be63-acf8c88376a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/>
          <p:nvPr/>
        </p:nvSpPr>
        <p:spPr>
          <a:xfrm>
            <a:off x="0" y="76200"/>
            <a:ext cx="12192000" cy="6858000"/>
          </a:xfrm>
          <a:prstGeom prst="rect">
            <a:avLst/>
          </a:prstGeom>
          <a:solidFill>
            <a:srgbClr val="1C6294"/>
          </a:solidFill>
          <a:ln w="12700" cap="flat" cmpd="sng">
            <a:solidFill>
              <a:srgbClr val="147E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5966" y="2517167"/>
            <a:ext cx="5157366" cy="1610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>
            <a:spLocks noGrp="1"/>
          </p:cNvSpPr>
          <p:nvPr>
            <p:ph type="body" idx="1"/>
          </p:nvPr>
        </p:nvSpPr>
        <p:spPr>
          <a:xfrm>
            <a:off x="4459575" y="1108700"/>
            <a:ext cx="7308600" cy="590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2425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50"/>
              <a:buFont typeface="Times New Roman"/>
              <a:buChar char="🗸"/>
            </a:pPr>
            <a:r>
              <a:rPr lang="en-US" sz="1950" b="1" u="sng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COWS/CIWA </a:t>
            </a:r>
            <a:r>
              <a:rPr lang="en-US" sz="1950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 score below 10 is considered stable on either scale. If a patient is stable CWS and/or CIWAS will be repeated every 4-6 hours (depending on program) for the duration of detoxification or per physician orders.</a:t>
            </a:r>
            <a:endParaRPr sz="1950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2425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50"/>
              <a:buFont typeface="Times New Roman"/>
              <a:buChar char="🗸"/>
            </a:pPr>
            <a:r>
              <a:rPr lang="en-US" sz="1950" b="1" u="sng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Medication Identification</a:t>
            </a:r>
            <a:r>
              <a:rPr lang="en-US" sz="1950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950" dirty="0">
              <a:solidFill>
                <a:srgbClr val="43434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12700" lvl="1" indent="-352425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50"/>
              <a:buFont typeface="Times New Roman"/>
              <a:buChar char="⋆"/>
            </a:pPr>
            <a:r>
              <a:rPr lang="en-US" sz="1950" dirty="0">
                <a:solidFill>
                  <a:srgbClr val="43434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Individual medications brought into the facility will be identified and verified by a Nurse using the Epocrates pill identification service and documented in the patient's medical record.</a:t>
            </a:r>
            <a:endParaRPr sz="1950" dirty="0">
              <a:solidFill>
                <a:srgbClr val="434343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2425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50"/>
              <a:buFont typeface="Times New Roman"/>
              <a:buChar char="🗸"/>
            </a:pPr>
            <a:r>
              <a:rPr lang="en-US" sz="1950" b="1" u="sng" dirty="0">
                <a:solidFill>
                  <a:srgbClr val="43434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Medication Destruction</a:t>
            </a:r>
            <a:r>
              <a:rPr lang="en-US" sz="1950" dirty="0">
                <a:solidFill>
                  <a:srgbClr val="43434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950" dirty="0">
              <a:solidFill>
                <a:srgbClr val="43434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52425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50"/>
              <a:buFont typeface="Times New Roman"/>
              <a:buChar char="⋆"/>
            </a:pPr>
            <a:r>
              <a:rPr lang="en-US" sz="1950" dirty="0">
                <a:solidFill>
                  <a:srgbClr val="43434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Medications &gt; 14 days expired, discontinued, and/or unclaimed must be stored separately from active medications.</a:t>
            </a:r>
            <a:endParaRPr sz="1950" dirty="0">
              <a:solidFill>
                <a:srgbClr val="43434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52425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50"/>
              <a:buFont typeface="Times New Roman"/>
              <a:buChar char="⋆"/>
            </a:pPr>
            <a:r>
              <a:rPr lang="en-US" sz="1950" dirty="0">
                <a:solidFill>
                  <a:srgbClr val="43434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Follow all steps outlined in the Medication Destruction Policy (MS-003)</a:t>
            </a:r>
            <a:endParaRPr sz="1950" dirty="0">
              <a:solidFill>
                <a:srgbClr val="43434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52425">
              <a:lnSpc>
                <a:spcPct val="108000"/>
              </a:lnSpc>
              <a:spcBef>
                <a:spcPts val="0"/>
              </a:spcBef>
              <a:buClr>
                <a:srgbClr val="434343"/>
              </a:buClr>
              <a:buSzPts val="1950"/>
              <a:buFont typeface="Times New Roman"/>
              <a:buChar char="⋆"/>
            </a:pPr>
            <a:r>
              <a:rPr lang="en-US" sz="1950" dirty="0">
                <a:solidFill>
                  <a:srgbClr val="43434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Ensure appropriate forms are completed and signatures (+ witness signatures) are captured  (e.g., Medication Destruction Form)</a:t>
            </a:r>
            <a:endParaRPr sz="1950" dirty="0"/>
          </a:p>
        </p:txBody>
      </p:sp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471375" y="320222"/>
            <a:ext cx="105156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Nursing and Medical Documentation:</a:t>
            </a:r>
            <a:r>
              <a:rPr lang="en-US" sz="3400" b="1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 of 3)</a:t>
            </a:r>
            <a:endParaRPr sz="2400" b="1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1" name="Google Shape;16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0700" y="4106252"/>
            <a:ext cx="1978875" cy="197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700" y="1627638"/>
            <a:ext cx="1978875" cy="197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423075" y="376022"/>
            <a:ext cx="105156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Nursing and Medical Documentation: </a:t>
            </a:r>
            <a:r>
              <a:rPr lang="en-US" sz="2400" b="1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 of 3)</a:t>
            </a:r>
            <a:endParaRPr sz="2400" b="1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21"/>
          <p:cNvSpPr txBox="1">
            <a:spLocks noGrp="1"/>
          </p:cNvSpPr>
          <p:nvPr>
            <p:ph type="body" idx="1"/>
          </p:nvPr>
        </p:nvSpPr>
        <p:spPr>
          <a:xfrm>
            <a:off x="423075" y="995175"/>
            <a:ext cx="11329200" cy="54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u="sng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Controlled Med Counts:</a:t>
            </a:r>
            <a:endParaRPr sz="2000" b="1" u="sng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🗸"/>
            </a:pPr>
            <a:r>
              <a:rPr lang="en-US" sz="200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Must be counted at each shift, </a:t>
            </a:r>
            <a:r>
              <a:rPr lang="en-US" sz="2000" u="sng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until destroyed</a:t>
            </a:r>
            <a:endParaRPr sz="2000" u="sng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🗸"/>
            </a:pPr>
            <a:r>
              <a:rPr lang="en-US" sz="200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Must be accurate </a:t>
            </a:r>
            <a:endParaRPr sz="2000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🗸"/>
            </a:pPr>
            <a:r>
              <a:rPr lang="en-US" sz="200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Must be double signed</a:t>
            </a:r>
            <a:endParaRPr sz="2000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🗸"/>
            </a:pPr>
            <a:r>
              <a:rPr lang="en-US" sz="200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Follow program policies to ensure compliance with state specific regulations</a:t>
            </a:r>
            <a:endParaRPr sz="2000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Physician’s orders:</a:t>
            </a:r>
            <a:endParaRPr sz="2000" b="1" u="sng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127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mes New Roman"/>
              <a:buChar char="🗸"/>
            </a:pP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Orders must have matching results (e.g., Labs, vitals, increased frequency of COWS/CIWAS, safety observations, etc.) If there is a physician’s order, please make sure there is documentation to back it up!</a:t>
            </a:r>
            <a:endParaRPr sz="19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127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mes New Roman"/>
              <a:buChar char="🗸"/>
            </a:pP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Verbal Orders</a:t>
            </a:r>
            <a:endParaRPr sz="19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127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mes New Roman"/>
              <a:buChar char="⋆"/>
            </a:pP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be documented in Physician’s Orders Tab by the staff recording the order</a:t>
            </a:r>
            <a:endParaRPr sz="19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127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mes New Roman"/>
              <a:buChar char="⋆"/>
            </a:pP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be read back for confirmation by the prescribing doctor </a:t>
            </a:r>
            <a:endParaRPr sz="19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127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mes New Roman"/>
              <a:buChar char="⋆"/>
            </a:pP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</a:t>
            </a:r>
            <a:r>
              <a:rPr lang="en-US" sz="1900" i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Read Back and Verified</a:t>
            </a: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by choosing from the  drop-down menu option in EMR</a:t>
            </a:r>
            <a:endParaRPr sz="19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127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mes New Roman"/>
              <a:buChar char="⋆"/>
            </a:pP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Physician orders must be signed by the prescribing doctor within 72 hours</a:t>
            </a:r>
            <a:endParaRPr sz="19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127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mes New Roman"/>
              <a:buChar char="🗸"/>
            </a:pP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Labs: </a:t>
            </a:r>
            <a:r>
              <a:rPr lang="en-US" sz="1900">
                <a:solidFill>
                  <a:srgbClr val="43434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Make sure labs/tests are appropriately uploaded into the patient record </a:t>
            </a:r>
            <a:endParaRPr sz="1900">
              <a:solidFill>
                <a:srgbClr val="43434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127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mes New Roman"/>
              <a:buChar char="⋆"/>
            </a:pPr>
            <a:r>
              <a:rPr lang="en-US" sz="1900">
                <a:solidFill>
                  <a:srgbClr val="43434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Including urinalysis samples, any Lab panel, related tests </a:t>
            </a:r>
            <a:endParaRPr sz="1900">
              <a:solidFill>
                <a:srgbClr val="43434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mes New Roman"/>
              <a:buChar char="🗸"/>
            </a:pPr>
            <a:r>
              <a:rPr lang="en-US" sz="190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Vitals- Reach out to physician if vitals are out of range and document action steps</a:t>
            </a:r>
            <a:endParaRPr sz="1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body" idx="1"/>
          </p:nvPr>
        </p:nvSpPr>
        <p:spPr>
          <a:xfrm>
            <a:off x="426300" y="2189250"/>
            <a:ext cx="11272200" cy="3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Suicide Screen, Suicide Assessment, Suicide Reassessment and Safety Plan:</a:t>
            </a:r>
            <a:endParaRPr sz="1900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mes New Roman"/>
              <a:buChar char="•"/>
            </a:pPr>
            <a:r>
              <a:rPr lang="en-US" sz="190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Familiarize yourself with the Suicide Assessment Policy and flowchart</a:t>
            </a:r>
            <a:endParaRPr sz="1900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mes New Roman"/>
              <a:buChar char="•"/>
            </a:pPr>
            <a:r>
              <a:rPr lang="en-US" sz="190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All staff are trained to perform the Suicide Screen, Assessment &amp; Reassessment</a:t>
            </a:r>
            <a:endParaRPr sz="1900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mes New Roman"/>
              <a:buChar char="•"/>
            </a:pPr>
            <a:r>
              <a:rPr lang="en-US" sz="190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When clinical staff is available, (e.g., onsite), defer to them. When clinical staff is unavailable, (e.g., offsite), seek direction and support from your supervisor and/or on-call clinician. </a:t>
            </a:r>
            <a:endParaRPr sz="1900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mes New Roman"/>
              <a:buChar char="•"/>
            </a:pPr>
            <a:r>
              <a:rPr lang="en-US" sz="190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Patients identified as moderate and high risk level will require increased observations, suicide reassessment and safety planning</a:t>
            </a:r>
            <a:endParaRPr sz="1900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mes New Roman"/>
              <a:buChar char="•"/>
            </a:pPr>
            <a:r>
              <a:rPr lang="en-US" sz="190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For patients identified as high risk, you will communicate with the entire team by creating and documenting an Urgent Issue in the EMR.</a:t>
            </a:r>
            <a:endParaRPr sz="1900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mes New Roman"/>
              <a:buChar char="•"/>
            </a:pPr>
            <a:r>
              <a:rPr lang="en-US" sz="1900">
                <a:solidFill>
                  <a:srgbClr val="43434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According to the Columbia Lighthouse Project, “Anyone, anywhere, can do that with the questions provided in the Columbia Protocol, also known as the Columbia-Suicide Severity Rating Scale (C-SSRS).”</a:t>
            </a:r>
            <a:endParaRPr sz="1900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426300" y="379575"/>
            <a:ext cx="78606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952"/>
              </a:buClr>
              <a:buSzPts val="3959"/>
              <a:buFont typeface="Open Sans Light"/>
              <a:buNone/>
            </a:pPr>
            <a:r>
              <a:rPr lang="en-US" sz="3000" b="1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Suicide Prevention Protocols and Policy:</a:t>
            </a:r>
            <a:endParaRPr sz="3000" b="1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426300" y="1193175"/>
            <a:ext cx="112722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0066A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“Asking people about their thoughts and behaviors to assess their risk for suicide is the first, critical step in suicide prevention.” </a:t>
            </a:r>
            <a:endParaRPr sz="2000" b="1" i="1">
              <a:solidFill>
                <a:srgbClr val="0066A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0066A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(The Columbia Lighthouse Project, 2020)</a:t>
            </a:r>
            <a:endParaRPr sz="2000" b="1" i="1">
              <a:solidFill>
                <a:srgbClr val="0066A6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6" name="Google Shape;17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5777" y="5255675"/>
            <a:ext cx="1560451" cy="156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>
            <a:spLocks noGrp="1"/>
          </p:cNvSpPr>
          <p:nvPr>
            <p:ph type="body" idx="1"/>
          </p:nvPr>
        </p:nvSpPr>
        <p:spPr>
          <a:xfrm>
            <a:off x="495300" y="1039825"/>
            <a:ext cx="11192100" cy="53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Responding to Suicidal Behavior: If a patient reports suicidal thinking or behavior or information is obtained through collateral sources (e.g., a family member), </a:t>
            </a:r>
            <a:r>
              <a:rPr lang="en-US" sz="2000" i="1" u="sng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clinical staff is not available,</a:t>
            </a: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you will want to:</a:t>
            </a:r>
            <a:endParaRPr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1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➟"/>
            </a:pP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Complete a Suicide Reassessment (e.g., Frequent Screener) with the patient and determine risk level based on patient’s answers and key provided in the Suicide Reassessment.</a:t>
            </a:r>
            <a:endParaRPr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2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➟"/>
            </a:pPr>
            <a:r>
              <a:rPr lang="en-US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Complete the Safety Plan included in the Suicide Reassessment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⋆ If the Suicide Assessment or Reassessment determines patient is a high risk level, and/or you have  concerns about the patient's safety, and patient refuses to formulate a safety plan, ensure patient is placed on one-to-one staff observation and contact your supervisor for further direction.</a:t>
            </a:r>
            <a:endParaRPr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1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Document, document, document!</a:t>
            </a:r>
            <a:endParaRPr sz="3500" b="1" i="1">
              <a:solidFill>
                <a:srgbClr val="0066A6"/>
              </a:solidFill>
            </a:endParaRPr>
          </a:p>
        </p:txBody>
      </p:sp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426300" y="379575"/>
            <a:ext cx="78606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952"/>
              </a:buClr>
              <a:buSzPts val="3959"/>
              <a:buFont typeface="Open Sans Light"/>
              <a:buNone/>
            </a:pPr>
            <a:r>
              <a:rPr lang="en-US" sz="3000" b="1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Suicide Prevention Protocols and Policy:</a:t>
            </a:r>
            <a:endParaRPr sz="3000" b="1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3" name="Google Shape;18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5225" y="4218950"/>
            <a:ext cx="2116425" cy="211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07950" y="4218950"/>
            <a:ext cx="2116425" cy="211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>
            <a:spLocks noGrp="1"/>
          </p:cNvSpPr>
          <p:nvPr>
            <p:ph type="title"/>
          </p:nvPr>
        </p:nvSpPr>
        <p:spPr>
          <a:xfrm>
            <a:off x="452850" y="363475"/>
            <a:ext cx="91905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952"/>
              </a:buClr>
              <a:buSzPts val="3959"/>
              <a:buFont typeface="Open Sans Light"/>
              <a:buNone/>
            </a:pPr>
            <a:r>
              <a:rPr lang="en-US" sz="2400" b="1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Joint Commission's Response to “Poor” Practices in SUD Treatment</a:t>
            </a:r>
            <a:endParaRPr sz="2400" b="1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529050" y="958125"/>
            <a:ext cx="11133900" cy="5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en-US" sz="2000" b="1" dirty="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2000" b="1" i="1" dirty="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Did You Know</a:t>
            </a:r>
            <a:r>
              <a:rPr lang="en-US" sz="2000" b="1" dirty="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?” </a:t>
            </a:r>
            <a:endParaRPr lang="en-US" sz="2000" b="1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has been enhanced Joint Commission SUD Standards effective July 2020. Here are some of the </a:t>
            </a:r>
            <a:r>
              <a:rPr lang="en-US" sz="2000" dirty="0">
                <a:solidFill>
                  <a:srgbClr val="434343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highlights</a:t>
            </a:r>
            <a:r>
              <a:rPr lang="en-US" sz="2000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sz="2000" dirty="0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317500">
              <a:lnSpc>
                <a:spcPct val="90000"/>
              </a:lnSpc>
              <a:buClr>
                <a:srgbClr val="434343"/>
              </a:buClr>
              <a:buSzPts val="1400"/>
              <a:buFont typeface="Times New Roman"/>
              <a:buChar char="⭐"/>
            </a:pPr>
            <a:r>
              <a:rPr lang="en-US" sz="1900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an effort to reduce the stigma surrounding substance use disorder treatment, The Joint Commission published enhanced Substance Use standards effective July 1, 2020. </a:t>
            </a:r>
            <a:endParaRPr sz="19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317500">
              <a:lnSpc>
                <a:spcPct val="90000"/>
              </a:lnSpc>
              <a:buClr>
                <a:srgbClr val="434343"/>
              </a:buClr>
              <a:buSzPts val="1400"/>
              <a:buFont typeface="Times New Roman"/>
              <a:buChar char="⭐"/>
            </a:pPr>
            <a:r>
              <a:rPr lang="en-US" sz="1900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Highlights: </a:t>
            </a:r>
            <a:endParaRPr sz="19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mes New Roman"/>
              <a:buChar char="⋆"/>
            </a:pPr>
            <a:r>
              <a:rPr lang="en-US" sz="1900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Specimens (e.g., urinalysis) must be collected in a manner that demonstrates trust and respect, while taking reasonable steps to prevent falsification of samples (Joint Commission R3, 25, 2 2019)</a:t>
            </a:r>
            <a:endParaRPr sz="1900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mes New Roman"/>
              <a:buChar char="⋆"/>
            </a:pPr>
            <a:r>
              <a:rPr lang="en-US" sz="1900" dirty="0">
                <a:solidFill>
                  <a:srgbClr val="434343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Drug testing and its accompanying results are used to inform clinical decisions and used therapeutically to discuss an individuals’ use, not to reward or punish individuals.</a:t>
            </a:r>
            <a:endParaRPr sz="1900" dirty="0">
              <a:solidFill>
                <a:srgbClr val="434343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9250">
              <a:lnSpc>
                <a:spcPct val="90000"/>
              </a:lnSpc>
              <a:buClr>
                <a:srgbClr val="434343"/>
              </a:buClr>
              <a:buSzPts val="1900"/>
              <a:buFont typeface="Times New Roman"/>
              <a:buChar char="⋆"/>
            </a:pPr>
            <a:r>
              <a:rPr lang="en-US" sz="1900" dirty="0">
                <a:solidFill>
                  <a:srgbClr val="434343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organization provides information on how to obtain life-saving medication (e.g. Naloxone), in the case of an opioid overdose. </a:t>
            </a:r>
            <a:endParaRPr sz="1900">
              <a:solidFill>
                <a:srgbClr val="434343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24" descr="Joint Commission Certific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2272" y="1022525"/>
            <a:ext cx="1647475" cy="164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>
            <a:spLocks noGrp="1"/>
          </p:cNvSpPr>
          <p:nvPr>
            <p:ph type="ctrTitle"/>
          </p:nvPr>
        </p:nvSpPr>
        <p:spPr>
          <a:xfrm>
            <a:off x="1192250" y="1421625"/>
            <a:ext cx="9999000" cy="16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2400" b="1">
                <a:solidFill>
                  <a:srgbClr val="1C62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Clinical Services &amp; Quality Management Paycom Training</a:t>
            </a:r>
            <a:endParaRPr sz="2400" b="1">
              <a:solidFill>
                <a:srgbClr val="1C62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2400" b="1">
                <a:solidFill>
                  <a:srgbClr val="1C62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August, 2020</a:t>
            </a:r>
            <a:endParaRPr sz="2400" b="1">
              <a:solidFill>
                <a:srgbClr val="1C62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3000" b="1">
                <a:solidFill>
                  <a:srgbClr val="1C62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DBH Effective Documentation </a:t>
            </a:r>
            <a:endParaRPr sz="3000" b="1">
              <a:solidFill>
                <a:srgbClr val="1C62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3000" b="1">
                <a:solidFill>
                  <a:srgbClr val="1C62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SUD Division</a:t>
            </a:r>
            <a:endParaRPr sz="3000" b="1">
              <a:solidFill>
                <a:srgbClr val="1C62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3000" b="1">
                <a:solidFill>
                  <a:srgbClr val="1C62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Nursing</a:t>
            </a:r>
            <a:endParaRPr sz="3000" b="1">
              <a:solidFill>
                <a:srgbClr val="1C62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" name="Google Shape;10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1012" y="3388850"/>
            <a:ext cx="3129976" cy="308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492625" y="159549"/>
            <a:ext cx="78816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952"/>
              </a:buClr>
              <a:buSzPts val="3959"/>
              <a:buFont typeface="Open Sans Light"/>
              <a:buNone/>
            </a:pPr>
            <a:r>
              <a:rPr lang="en-US" sz="3000" b="1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 and Objectives:</a:t>
            </a:r>
            <a:endParaRPr sz="3000" b="1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3"/>
          <p:cNvSpPr txBox="1">
            <a:spLocks noGrp="1"/>
          </p:cNvSpPr>
          <p:nvPr>
            <p:ph type="body" idx="1"/>
          </p:nvPr>
        </p:nvSpPr>
        <p:spPr>
          <a:xfrm>
            <a:off x="524100" y="995950"/>
            <a:ext cx="11143800" cy="55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2400" u="sng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 of Training:</a:t>
            </a:r>
            <a:endParaRPr sz="2400" u="sng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279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➟"/>
            </a:pP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Review the purpose of Documentation and Medical Records</a:t>
            </a:r>
            <a:endParaRPr sz="23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279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➟"/>
            </a:pP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 Do’s and Don’ts </a:t>
            </a:r>
            <a:endParaRPr sz="23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279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➟"/>
            </a:pP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 of documentation requirements for your role</a:t>
            </a:r>
            <a:endParaRPr sz="23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Objectives of good clinical documentation practices</a:t>
            </a:r>
            <a:r>
              <a:rPr lang="en-US" sz="24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4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➟"/>
            </a:pP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Uphold Discovery’s commitment to patient and family-centered care and best practices</a:t>
            </a:r>
            <a:endParaRPr sz="23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➟"/>
            </a:pP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Achieve accuracy, reliability, validity and timeliness</a:t>
            </a:r>
            <a:endParaRPr sz="23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➟"/>
            </a:pP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 evidence that services were provided</a:t>
            </a:r>
            <a:endParaRPr sz="23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➟"/>
            </a:pP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Meet and exceed regulatory, accreditation and payer expectations</a:t>
            </a:r>
            <a:endParaRPr sz="23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➟"/>
            </a:pP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 risk and exposure</a:t>
            </a:r>
            <a:endParaRPr sz="23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➟"/>
            </a:pP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Demonstrate compliance with quality and safety guidelines</a:t>
            </a:r>
            <a:endParaRPr sz="23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490100" y="231100"/>
            <a:ext cx="82839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952"/>
              </a:buClr>
              <a:buSzPts val="3959"/>
              <a:buFont typeface="Open Sans Light"/>
              <a:buNone/>
            </a:pPr>
            <a:r>
              <a:rPr lang="en-US" sz="3000" b="1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Purpose: Documentation and Medical Records </a:t>
            </a:r>
            <a:endParaRPr sz="3000" b="1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490100" y="961600"/>
            <a:ext cx="11294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Medical/Clinical Records are:</a:t>
            </a:r>
            <a:endParaRPr sz="23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77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Times New Roman"/>
              <a:buChar char="➟"/>
            </a:pPr>
            <a:r>
              <a:rPr lang="en-US" sz="22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Legal documents</a:t>
            </a:r>
            <a:endParaRPr sz="22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77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Times New Roman"/>
              <a:buChar char="➟"/>
            </a:pPr>
            <a:r>
              <a:rPr lang="en-US" sz="22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Evidence of services provided by staff within the scope of practice of the individual delivering service</a:t>
            </a:r>
            <a:endParaRPr sz="22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77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Times New Roman"/>
              <a:buChar char="➟"/>
            </a:pPr>
            <a:r>
              <a:rPr lang="en-US" sz="22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Substantiation of medical necessity and appropriate level of care</a:t>
            </a:r>
            <a:endParaRPr sz="22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77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Times New Roman"/>
              <a:buChar char="➟"/>
            </a:pPr>
            <a:r>
              <a:rPr lang="en-US" sz="22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that relates to the clinical goals and/or links to substance use disorder (e.g., </a:t>
            </a:r>
            <a:r>
              <a:rPr lang="en-US" sz="2200" i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Problem)</a:t>
            </a:r>
            <a:endParaRPr sz="22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77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Times New Roman"/>
              <a:buChar char="➟"/>
            </a:pPr>
            <a:r>
              <a:rPr lang="en-US" sz="22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 with outside readers (e.g., providers, payers, court of law, etc.)</a:t>
            </a:r>
            <a:endParaRPr sz="22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77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Times New Roman"/>
              <a:buChar char="➟"/>
            </a:pPr>
            <a:r>
              <a:rPr lang="en-US" sz="22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Medical records and documentation include the entire clinical record, including, group notes, rounds, suicide assessments and safety plans</a:t>
            </a:r>
            <a:endParaRPr sz="22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6" name="Google Shape;11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7750" y="4685825"/>
            <a:ext cx="1598725" cy="159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6625" y="4685825"/>
            <a:ext cx="1598725" cy="159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75500" y="4685825"/>
            <a:ext cx="1598725" cy="159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>
            <a:spLocks noGrp="1"/>
          </p:cNvSpPr>
          <p:nvPr>
            <p:ph type="title"/>
          </p:nvPr>
        </p:nvSpPr>
        <p:spPr>
          <a:xfrm>
            <a:off x="457200" y="168749"/>
            <a:ext cx="78816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952"/>
              </a:buClr>
              <a:buSzPts val="3959"/>
              <a:buFont typeface="Open Sans Light"/>
              <a:buNone/>
            </a:pPr>
            <a:r>
              <a:rPr lang="en-US" sz="3600" b="1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 Do’s:</a:t>
            </a:r>
            <a:endParaRPr sz="3959" b="1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5"/>
          <p:cNvSpPr txBox="1">
            <a:spLocks noGrp="1"/>
          </p:cNvSpPr>
          <p:nvPr>
            <p:ph type="body" idx="1"/>
          </p:nvPr>
        </p:nvSpPr>
        <p:spPr>
          <a:xfrm>
            <a:off x="5602575" y="1011925"/>
            <a:ext cx="6153900" cy="55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imes New Roman"/>
              <a:buChar char="🗸"/>
            </a:pPr>
            <a:r>
              <a:rPr lang="en-US" sz="2000" b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 in a professional and clear manner</a:t>
            </a:r>
            <a:endParaRPr sz="2000" b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mes New Roman"/>
              <a:buChar char="•"/>
            </a:pPr>
            <a:r>
              <a:rPr lang="en-US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e.g.: “Patient met with this nurse to obtain vitals and take their medication. Patient was able to have vitals taken and was compliant with medications. ”</a:t>
            </a:r>
            <a:endParaRPr sz="4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imes New Roman"/>
              <a:buChar char="🗸"/>
            </a:pPr>
            <a:r>
              <a:rPr lang="en-US" sz="2000" b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 in a nonjudgmental and objective manner</a:t>
            </a:r>
            <a:endParaRPr sz="2000" b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mes New Roman"/>
              <a:buChar char="•"/>
            </a:pPr>
            <a:r>
              <a:rPr lang="en-US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e.g.: “Patient appeared engaged in meeting as evidenced by maintaining eye contact, and discussion of any current symptoms patient is experiencing.”</a:t>
            </a:r>
            <a:endParaRPr sz="18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imes New Roman"/>
              <a:buChar char="🗸"/>
            </a:pPr>
            <a:r>
              <a:rPr lang="en-US" sz="2000" b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Proofread before signing!</a:t>
            </a:r>
            <a:endParaRPr sz="2000" b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mes New Roman"/>
              <a:buChar char="•"/>
            </a:pPr>
            <a:r>
              <a:rPr lang="en-US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mindful of, Your vs You’re and Their vs They’re </a:t>
            </a:r>
            <a:endParaRPr sz="18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mes New Roman"/>
              <a:buChar char="•"/>
            </a:pPr>
            <a:r>
              <a:rPr lang="en-US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complete sentences</a:t>
            </a:r>
            <a:endParaRPr sz="18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mes New Roman"/>
              <a:buChar char="•"/>
            </a:pPr>
            <a:r>
              <a:rPr lang="en-US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spelling</a:t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id="125" name="Google Shape;125;p15"/>
          <p:cNvPicPr preferRelativeResize="0"/>
          <p:nvPr/>
        </p:nvPicPr>
        <p:blipFill rotWithShape="1">
          <a:blip r:embed="rId3">
            <a:alphaModFix/>
          </a:blip>
          <a:srcRect l="8533" t="2868" b="4004"/>
          <a:stretch/>
        </p:blipFill>
        <p:spPr>
          <a:xfrm>
            <a:off x="982250" y="1275321"/>
            <a:ext cx="4385000" cy="4307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>
            <a:spLocks noGrp="1"/>
          </p:cNvSpPr>
          <p:nvPr>
            <p:ph type="title"/>
          </p:nvPr>
        </p:nvSpPr>
        <p:spPr>
          <a:xfrm>
            <a:off x="533400" y="244949"/>
            <a:ext cx="78816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952"/>
              </a:buClr>
              <a:buSzPts val="3959"/>
              <a:buFont typeface="Open Sans Light"/>
              <a:buNone/>
            </a:pPr>
            <a:r>
              <a:rPr lang="en-US" sz="3400" b="1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 Do’s:</a:t>
            </a:r>
            <a:endParaRPr sz="3400" b="1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1"/>
          </p:nvPr>
        </p:nvSpPr>
        <p:spPr>
          <a:xfrm>
            <a:off x="494400" y="975450"/>
            <a:ext cx="11203200" cy="58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Times New Roman"/>
              <a:buChar char="🗸"/>
            </a:pPr>
            <a:r>
              <a:rPr lang="en-US" sz="2000" b="1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use of abbreviations in clinical documentation must be consistent with Discovery Behavioral Health’s </a:t>
            </a:r>
            <a:r>
              <a:rPr lang="en-US" sz="2000" b="1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Abbreviation Use and Elimination Policy (IM-002).</a:t>
            </a:r>
            <a:endParaRPr sz="2000" b="1" dirty="0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➟"/>
            </a:pPr>
            <a:r>
              <a:rPr lang="en-US" sz="2000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e.g.: “This writer spoke to patient’s boyfriend (bf) on the phone regarding her recent verbal altercation with staff. Bf shared with writer an incident from weekend.”</a:t>
            </a:r>
            <a:endParaRPr sz="2000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Times New Roman"/>
              <a:buChar char="🗸"/>
            </a:pPr>
            <a:r>
              <a:rPr lang="en-US" sz="2000" b="1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Signatures:</a:t>
            </a:r>
            <a:endParaRPr sz="2000" b="1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55600">
              <a:lnSpc>
                <a:spcPct val="100000"/>
              </a:lnSpc>
              <a:spcBef>
                <a:spcPts val="0"/>
              </a:spcBef>
              <a:buClr>
                <a:srgbClr val="434343"/>
              </a:buClr>
              <a:buSzPts val="2000"/>
              <a:buFont typeface="Times New Roman"/>
              <a:buChar char="➟"/>
            </a:pPr>
            <a:r>
              <a:rPr lang="en-US" sz="2000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 without a license or discipline must include a job title: </a:t>
            </a:r>
            <a:endParaRPr lang="en-US"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➟"/>
            </a:pPr>
            <a:r>
              <a:rPr lang="en-US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(e.g., Sandy Stone, Behavioral Health Technician)</a:t>
            </a:r>
            <a:endParaRPr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55600">
              <a:lnSpc>
                <a:spcPct val="100000"/>
              </a:lnSpc>
              <a:spcBef>
                <a:spcPts val="0"/>
              </a:spcBef>
              <a:buClr>
                <a:srgbClr val="434343"/>
              </a:buClr>
              <a:buSzPts val="2000"/>
              <a:buFont typeface="Times New Roman"/>
              <a:buChar char="➟"/>
            </a:pPr>
            <a:r>
              <a:rPr lang="en-US" sz="2000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 must include a license or designation, when applicable: </a:t>
            </a:r>
            <a:endParaRPr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•"/>
            </a:pPr>
            <a:r>
              <a:rPr lang="en-US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(e.g., Peter Roberts, LVN #12345 (CA), Nurse)</a:t>
            </a:r>
            <a:endParaRPr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Times New Roman"/>
              <a:buChar char="🗸"/>
            </a:pPr>
            <a:r>
              <a:rPr lang="en-US" sz="2000" b="1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Annotation:</a:t>
            </a:r>
            <a:endParaRPr sz="2000" b="1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55600">
              <a:lnSpc>
                <a:spcPct val="100000"/>
              </a:lnSpc>
              <a:spcBef>
                <a:spcPts val="0"/>
              </a:spcBef>
              <a:buClr>
                <a:srgbClr val="434343"/>
              </a:buClr>
              <a:buSzPts val="2000"/>
              <a:buFont typeface="Times New Roman"/>
              <a:buChar char="➟"/>
            </a:pPr>
            <a:r>
              <a:rPr lang="en-US" sz="2000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as an annotation to include an addendum when a form is closed (e.g., clarification, late entry, error). </a:t>
            </a:r>
            <a:endParaRPr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•"/>
            </a:pPr>
            <a:r>
              <a:rPr lang="en-US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e.g.: </a:t>
            </a:r>
            <a:r>
              <a:rPr lang="en-US" i="1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Shift note was performed and completed at time dated above. Signature late due to Technician error.</a:t>
            </a:r>
            <a:endParaRPr i="1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•"/>
            </a:pPr>
            <a:r>
              <a:rPr lang="en-US" i="1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e.g..: Late entry for service provided on x/x/xx due to crisis in milieu that required writer’s attention..</a:t>
            </a:r>
            <a:endParaRPr i="1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434343"/>
              </a:buClr>
              <a:buFont typeface="Times New Roman"/>
              <a:buChar char="➟"/>
            </a:pPr>
            <a:r>
              <a:rPr lang="en-US" sz="2000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as evidence of additional reviewer</a:t>
            </a:r>
            <a:r>
              <a:rPr lang="en-US" sz="2000" i="1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(e.g., Physician indicating they reviewed patient’s lab  results. Physician can add annotation to document and/or upload facesheet stating, “Reviewed”. </a:t>
            </a:r>
            <a:r>
              <a:rPr lang="en-US" sz="1800" i="1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 b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6171275" y="1664425"/>
            <a:ext cx="424200" cy="3630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3691125" y="1966900"/>
            <a:ext cx="349200" cy="3021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>
            <a:spLocks noGrp="1"/>
          </p:cNvSpPr>
          <p:nvPr>
            <p:ph type="title"/>
          </p:nvPr>
        </p:nvSpPr>
        <p:spPr>
          <a:xfrm>
            <a:off x="564300" y="134449"/>
            <a:ext cx="78816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952"/>
              </a:buClr>
              <a:buSzPts val="3959"/>
              <a:buFont typeface="Open Sans Light"/>
              <a:buNone/>
            </a:pPr>
            <a:r>
              <a:rPr lang="en-US" sz="3200" b="1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 Don’ts:</a:t>
            </a:r>
            <a:endParaRPr sz="3200" b="1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7"/>
          <p:cNvSpPr txBox="1">
            <a:spLocks noGrp="1"/>
          </p:cNvSpPr>
          <p:nvPr>
            <p:ph type="body" idx="1"/>
          </p:nvPr>
        </p:nvSpPr>
        <p:spPr>
          <a:xfrm>
            <a:off x="467700" y="1165800"/>
            <a:ext cx="11284500" cy="4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81000">
              <a:spcBef>
                <a:spcPts val="0"/>
              </a:spcBef>
              <a:buClr>
                <a:srgbClr val="434343"/>
              </a:buClr>
              <a:buSzPts val="2400"/>
              <a:buFont typeface="Times New Roman"/>
              <a:buChar char="✗"/>
            </a:pPr>
            <a:r>
              <a:rPr lang="en-US" sz="2400" b="1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use judgmental or opinionated language </a:t>
            </a:r>
            <a:endParaRPr sz="2400" b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81000" algn="l" rtl="0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imes New Roman"/>
              <a:buChar char="•"/>
            </a:pPr>
            <a:r>
              <a:rPr lang="en-US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e.g.: “It seems like she doesn’t know how to listen or follow program guidelines.”</a:t>
            </a:r>
            <a:endParaRPr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imes New Roman"/>
              <a:buChar char="✗"/>
            </a:pPr>
            <a:r>
              <a:rPr lang="en-US" sz="2400" b="1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use jargon/subjective language/opinions of patient</a:t>
            </a:r>
            <a:endParaRPr sz="2400" b="1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81000">
              <a:buClr>
                <a:srgbClr val="434343"/>
              </a:buClr>
              <a:buSzPts val="2400"/>
              <a:buFont typeface="Times New Roman"/>
              <a:buChar char="•"/>
            </a:pPr>
            <a:r>
              <a:rPr lang="en-US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e.g.: “Patient looked irritated, is OCD about her clothes and seems rude to everyone.”</a:t>
            </a:r>
            <a:endParaRPr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imes New Roman"/>
              <a:buChar char="✗"/>
            </a:pPr>
            <a:r>
              <a:rPr lang="en-US" sz="2400" b="1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diagnose patient</a:t>
            </a:r>
            <a:r>
              <a:rPr lang="en-US" sz="2400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unless it is in your scope to do so.</a:t>
            </a:r>
            <a:endParaRPr sz="2400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>
              <a:buClr>
                <a:srgbClr val="434343"/>
              </a:buClr>
              <a:buSzPts val="2400"/>
              <a:buFont typeface="Times New Roman"/>
              <a:buChar char="✗"/>
            </a:pPr>
            <a:r>
              <a:rPr lang="en-US" sz="2400" b="1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Avoid </a:t>
            </a:r>
            <a:r>
              <a:rPr lang="en-US" sz="2400" b="1" i="1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labeling</a:t>
            </a:r>
            <a:r>
              <a:rPr lang="en-US" sz="2400" b="1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patient </a:t>
            </a:r>
            <a:r>
              <a:rPr lang="en-US" sz="2400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may negatively impact them if  reviewing their chart.</a:t>
            </a:r>
            <a:endParaRPr sz="2400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81000" algn="l" rtl="0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imes New Roman"/>
              <a:buChar char="•"/>
            </a:pPr>
            <a:r>
              <a:rPr lang="en-US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e.g.: “Patient is a cutter and a purger.” (</a:t>
            </a:r>
            <a:r>
              <a:rPr lang="en-US" i="1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Alternative:</a:t>
            </a:r>
            <a:r>
              <a:rPr lang="en-US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“Patient reported purging and engaging in self-injurious behavior.”)</a:t>
            </a:r>
            <a:endParaRPr sz="2400" b="1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xfrm>
            <a:off x="444275" y="206274"/>
            <a:ext cx="78816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952"/>
              </a:buClr>
              <a:buSzPts val="3959"/>
              <a:buFont typeface="Open Sans Light"/>
              <a:buNone/>
            </a:pPr>
            <a:r>
              <a:rPr lang="en-US" sz="3100" b="1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 Don’ts:</a:t>
            </a:r>
            <a:endParaRPr sz="3100" b="1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18"/>
          <p:cNvSpPr txBox="1">
            <a:spLocks noGrp="1"/>
          </p:cNvSpPr>
          <p:nvPr>
            <p:ph type="body" idx="1"/>
          </p:nvPr>
        </p:nvSpPr>
        <p:spPr>
          <a:xfrm>
            <a:off x="444275" y="1013400"/>
            <a:ext cx="11292000" cy="4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imes New Roman"/>
              <a:buChar char="➟"/>
            </a:pPr>
            <a:r>
              <a:rPr lang="en-US" sz="2400" b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copy and paste into patient’s record- Each note needs to be specific to the service provided</a:t>
            </a:r>
            <a:endParaRPr sz="2400" b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Times New Roman"/>
              <a:buChar char="○"/>
            </a:pPr>
            <a:r>
              <a:rPr lang="en-US" sz="2300" i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Payors have identified this as </a:t>
            </a:r>
            <a:r>
              <a:rPr lang="en-US" sz="2300" b="1" i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“cloning”</a:t>
            </a:r>
            <a:r>
              <a:rPr lang="en-US" sz="2300" i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are prepared to reject claims with cloned documentation </a:t>
            </a:r>
            <a:endParaRPr sz="2300" i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imes New Roman"/>
              <a:buChar char="➟"/>
            </a:pPr>
            <a:r>
              <a:rPr lang="en-US" sz="2400" b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write another patient’s name in the chart</a:t>
            </a:r>
            <a:endParaRPr sz="24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another patient must be identified, use initials. Avoid names of family and friends, rather, refer to the relationship (e.g., mother, friend)</a:t>
            </a:r>
            <a:endParaRPr sz="24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imes New Roman"/>
              <a:buChar char="➟"/>
            </a:pPr>
            <a:r>
              <a:rPr lang="en-US" sz="2400" b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use Annotations for weekly follow up documentation</a:t>
            </a:r>
            <a:endParaRPr sz="2400" b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Times New Roman"/>
              <a:buChar char="➟"/>
            </a:pPr>
            <a:r>
              <a:rPr lang="en-US" sz="2300" b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assume the medical record is complete if critical records are in a separate medical record </a:t>
            </a: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(e.g., RTC vs IOP). Each medical record # is a separate episode of care and must include all relevant records </a:t>
            </a:r>
            <a:endParaRPr sz="2300" b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18" descr="Don't Copy &amp; Paste: Part 1 by Matt Hunter - ELITETRAC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3400" y="5037963"/>
            <a:ext cx="2785200" cy="1800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7" name="Google Shape;147;p18"/>
          <p:cNvSpPr/>
          <p:nvPr/>
        </p:nvSpPr>
        <p:spPr>
          <a:xfrm>
            <a:off x="4704537" y="5035600"/>
            <a:ext cx="2782800" cy="1805400"/>
          </a:xfrm>
          <a:prstGeom prst="noSmoking">
            <a:avLst>
              <a:gd name="adj" fmla="val 8853"/>
            </a:avLst>
          </a:prstGeom>
          <a:solidFill>
            <a:srgbClr val="E06666"/>
          </a:solidFill>
          <a:ln w="952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471375" y="320222"/>
            <a:ext cx="105156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Nursing and Medical Documentation:</a:t>
            </a:r>
            <a:r>
              <a:rPr lang="en-US" sz="3400" b="1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 of 3)</a:t>
            </a:r>
            <a:endParaRPr sz="2400" b="1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19"/>
          <p:cNvSpPr txBox="1">
            <a:spLocks noGrp="1"/>
          </p:cNvSpPr>
          <p:nvPr>
            <p:ph type="body" idx="1"/>
          </p:nvPr>
        </p:nvSpPr>
        <p:spPr>
          <a:xfrm>
            <a:off x="471375" y="1059350"/>
            <a:ext cx="6531900" cy="57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🗸"/>
            </a:pPr>
            <a:r>
              <a:rPr lang="en-US" sz="2000" b="1" u="sng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 Face-to-Face Nursing Assessment</a:t>
            </a:r>
            <a:r>
              <a:rPr lang="en-US" sz="2000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The Face-to-Face Assessment is considered a </a:t>
            </a:r>
            <a:r>
              <a:rPr lang="en-US" sz="2000" b="1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pre-admission document</a:t>
            </a:r>
            <a:r>
              <a:rPr lang="en-US" sz="2000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determine level of care. </a:t>
            </a:r>
            <a:r>
              <a:rPr lang="en-US" sz="2000" b="1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form must be signed by a Nurse prior to patient’s admission date and time</a:t>
            </a:r>
            <a:endParaRPr sz="2000" b="1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🗸"/>
            </a:pPr>
            <a:r>
              <a:rPr lang="en-US" sz="2000" b="1" u="sng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Pain Assessment</a:t>
            </a:r>
            <a:r>
              <a:rPr lang="en-US" sz="2000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included in the Face-to-Face Assessment, please make sure there is appropriate follow through based on responses (e.g., pain reassessment in 72 hrs., referral to physician, and/or pain clinic, etc.)</a:t>
            </a:r>
            <a:endParaRPr sz="2000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🗸"/>
            </a:pPr>
            <a:r>
              <a:rPr lang="en-US" sz="2000" b="1" u="sng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Nursing progress notes:</a:t>
            </a:r>
            <a:endParaRPr sz="2000" b="1" u="sng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55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⋆"/>
            </a:pPr>
            <a:r>
              <a:rPr lang="en-US" sz="2000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Ensure start and stop times do not overlap with other services (e.g., Group sessions, clinical sessions)</a:t>
            </a:r>
            <a:endParaRPr sz="2000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55600">
              <a:lnSpc>
                <a:spcPct val="108000"/>
              </a:lnSpc>
              <a:spcBef>
                <a:spcPts val="0"/>
              </a:spcBef>
              <a:buClr>
                <a:srgbClr val="434343"/>
              </a:buClr>
              <a:buSzPts val="2000"/>
              <a:buFont typeface="Times New Roman"/>
              <a:buChar char="⋆"/>
            </a:pPr>
            <a:r>
              <a:rPr lang="en-US" sz="2000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Ensure appropriate follow through on patient reports (e.g., Pain, suicidality, chest pains, etc.) -  document the plan of action and/or referral provided.</a:t>
            </a:r>
            <a:endParaRPr sz="2000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4" name="Google Shape;15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8400" y="1542400"/>
            <a:ext cx="3773201" cy="377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36C09510182B439C1A780D074D93BE" ma:contentTypeVersion="13" ma:contentTypeDescription="Create a new document." ma:contentTypeScope="" ma:versionID="4d1f0e138e4fd65338574e94a13d1deb">
  <xsd:schema xmlns:xsd="http://www.w3.org/2001/XMLSchema" xmlns:xs="http://www.w3.org/2001/XMLSchema" xmlns:p="http://schemas.microsoft.com/office/2006/metadata/properties" xmlns:ns2="7648c2b7-29bf-47f0-8e67-52d5fbc1eda9" xmlns:ns3="11e6675c-6d73-4874-b07a-7cc85692ac9f" targetNamespace="http://schemas.microsoft.com/office/2006/metadata/properties" ma:root="true" ma:fieldsID="2ccda550685fb6bc3e668b03aa5e1365" ns2:_="" ns3:_="">
    <xsd:import namespace="7648c2b7-29bf-47f0-8e67-52d5fbc1eda9"/>
    <xsd:import namespace="11e6675c-6d73-4874-b07a-7cc85692ac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48c2b7-29bf-47f0-8e67-52d5fbc1e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e6675c-6d73-4874-b07a-7cc85692ac9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1e6675c-6d73-4874-b07a-7cc85692ac9f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D54964D-1093-4EC8-94EF-962558AE78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48c2b7-29bf-47f0-8e67-52d5fbc1eda9"/>
    <ds:schemaRef ds:uri="11e6675c-6d73-4874-b07a-7cc85692ac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F51556-9B1A-4309-95FB-2EFFBF7046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264B1F-95BA-47F7-B4B6-9F21398A2801}">
  <ds:schemaRefs>
    <ds:schemaRef ds:uri="http://schemas.microsoft.com/office/2006/metadata/properties"/>
    <ds:schemaRef ds:uri="http://schemas.microsoft.com/office/infopath/2007/PartnerControls"/>
    <ds:schemaRef ds:uri="11e6675c-6d73-4874-b07a-7cc85692ac9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14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Clinical Services &amp; Quality Management Paycom Training August, 2020 DBH Effective Documentation   SUD Division Nursing</vt:lpstr>
      <vt:lpstr>Overview and Objectives:</vt:lpstr>
      <vt:lpstr>Purpose: Documentation and Medical Records </vt:lpstr>
      <vt:lpstr>Documentation Do’s:</vt:lpstr>
      <vt:lpstr>Documentation Do’s:</vt:lpstr>
      <vt:lpstr>Documentation Don’ts:</vt:lpstr>
      <vt:lpstr>Documentation Don’ts:</vt:lpstr>
      <vt:lpstr>Nursing and Medical Documentation: (1 of 3)</vt:lpstr>
      <vt:lpstr>Nursing and Medical Documentation: (2 of 3)</vt:lpstr>
      <vt:lpstr>Nursing and Medical Documentation: (3 of 3)</vt:lpstr>
      <vt:lpstr>Suicide Prevention Protocols and Policy:</vt:lpstr>
      <vt:lpstr>Suicide Prevention Protocols and Policy:</vt:lpstr>
      <vt:lpstr>Joint Commission's Response to “Poor” Practices in SUD Treatment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13</cp:revision>
  <dcterms:modified xsi:type="dcterms:W3CDTF">2022-03-04T21:18:08Z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0x010100D636C09510182B439C1A780D074D93BE</vt:lpwstr>
  </property>
  <property fmtid="{D5CDD505-2E9C-101B-9397-08002B2CF9AE}" pid="3" name="Order">
    <vt:r8>7600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