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061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3" autoAdjust="0"/>
    <p:restoredTop sz="94660"/>
  </p:normalViewPr>
  <p:slideViewPr>
    <p:cSldViewPr>
      <p:cViewPr varScale="1">
        <p:scale>
          <a:sx n="34" d="100"/>
          <a:sy n="34" d="100"/>
        </p:scale>
        <p:origin x="-992" y="-64"/>
      </p:cViewPr>
      <p:guideLst>
        <p:guide orient="horz" pos="2160"/>
        <p:guide pos="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2061825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8243" y="3886200"/>
            <a:ext cx="8443278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637" y="2007889"/>
            <a:ext cx="10252551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4823" y="274639"/>
            <a:ext cx="2713911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091" y="274639"/>
            <a:ext cx="7940701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22" y="274638"/>
            <a:ext cx="1045358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04122" y="1600200"/>
            <a:ext cx="1045358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22" y="4962526"/>
            <a:ext cx="10401231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122" y="3462339"/>
            <a:ext cx="10401231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04122" y="1600200"/>
            <a:ext cx="4925245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332458" y="1600200"/>
            <a:ext cx="4925245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22" y="274638"/>
            <a:ext cx="1045358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332458" y="2209800"/>
            <a:ext cx="4925245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04122" y="2209800"/>
            <a:ext cx="4925245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22" y="274638"/>
            <a:ext cx="1045358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122" y="1600200"/>
            <a:ext cx="4925245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2458" y="1600200"/>
            <a:ext cx="4925245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22" y="274638"/>
            <a:ext cx="1045358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26791" y="1447800"/>
            <a:ext cx="6131428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142" y="1447800"/>
            <a:ext cx="3920093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142" y="2547892"/>
            <a:ext cx="3920093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061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22" y="1447800"/>
            <a:ext cx="3920093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43489" y="1447800"/>
            <a:ext cx="4511123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122" y="2547891"/>
            <a:ext cx="3920093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06182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4122" y="274638"/>
            <a:ext cx="10453582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122" y="1600201"/>
            <a:ext cx="1045358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8641" y="6356351"/>
            <a:ext cx="20103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991A3D9-22B6-4506-817A-7E84328C9314}" type="datetimeFigureOut">
              <a:rPr lang="en-ZA" smtClean="0"/>
              <a:t>2022/01/27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122" y="6356351"/>
            <a:ext cx="3819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51005" y="6356351"/>
            <a:ext cx="1306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9775781-2EAE-4EEA-9877-DBC6CEA36EFA}" type="slidenum">
              <a:rPr lang="en-ZA" smtClean="0"/>
              <a:t>‹#›</a:t>
            </a:fld>
            <a:endParaRPr lang="en-Z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0432" y="3861048"/>
            <a:ext cx="8168758" cy="33488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FX GOAT FOREX TRADING ACADEMY PTY (LTD) </a:t>
            </a:r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6336" y="2636912"/>
            <a:ext cx="10297144" cy="764704"/>
          </a:xfrm>
        </p:spPr>
        <p:txBody>
          <a:bodyPr/>
          <a:lstStyle/>
          <a:p>
            <a:r>
              <a:rPr lang="en-GB" sz="2400" b="1" dirty="0" smtClean="0">
                <a:latin typeface="Arial Nova" panose="020B0504020202020204" pitchFamily="34" charset="0"/>
              </a:rPr>
              <a:t> forex market </a:t>
            </a:r>
            <a:r>
              <a:rPr lang="en-GB" sz="2400" b="1" dirty="0" smtClean="0">
                <a:latin typeface="Arial Nova" panose="020B0504020202020204" pitchFamily="34" charset="0"/>
              </a:rPr>
              <a:t>STRUCTURE APPROACH </a:t>
            </a:r>
            <a:endParaRPr lang="en-ZA" sz="2400" b="1" dirty="0">
              <a:latin typeface="Arial Nova" panose="020B05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712" y="116632"/>
            <a:ext cx="3096344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0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200" b="1" u="sng" dirty="0" smtClean="0">
                <a:latin typeface="Arial Nova" panose="020B0504020202020204" pitchFamily="34" charset="0"/>
              </a:rPr>
              <a:t>FOREX TRADING </a:t>
            </a:r>
            <a:r>
              <a:rPr lang="en-ZA" sz="3200" b="1" u="sng" dirty="0" smtClean="0">
                <a:latin typeface="Arial Nova" panose="020B0504020202020204" pitchFamily="34" charset="0"/>
              </a:rPr>
              <a:t>approach</a:t>
            </a:r>
            <a:endParaRPr lang="en-ZA" sz="3200" b="1" u="sng" dirty="0">
              <a:latin typeface="Arial Nova" panose="020B05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30312" y="1772816"/>
            <a:ext cx="10453582" cy="4114800"/>
          </a:xfrm>
        </p:spPr>
        <p:txBody>
          <a:bodyPr/>
          <a:lstStyle/>
          <a:p>
            <a:r>
              <a:rPr lang="en-GB" sz="2000" b="1" u="sng" dirty="0">
                <a:latin typeface="Arial Nova" panose="020B0504020202020204" pitchFamily="34" charset="0"/>
              </a:rPr>
              <a:t>A forex trading </a:t>
            </a:r>
            <a:r>
              <a:rPr lang="en-GB" sz="2000" b="1" u="sng" dirty="0" smtClean="0">
                <a:latin typeface="Arial Nova" panose="020B0504020202020204" pitchFamily="34" charset="0"/>
              </a:rPr>
              <a:t>strategy </a:t>
            </a:r>
            <a:r>
              <a:rPr lang="en-GB" sz="2000" b="1" dirty="0" smtClean="0">
                <a:latin typeface="Arial Nova" panose="020B0504020202020204" pitchFamily="34" charset="0"/>
              </a:rPr>
              <a:t>is </a:t>
            </a:r>
            <a:r>
              <a:rPr lang="en-GB" sz="2000" b="1" dirty="0">
                <a:latin typeface="Arial Nova" panose="020B0504020202020204" pitchFamily="34" charset="0"/>
              </a:rPr>
              <a:t>a system that a forex trader uses to determine when to buy or </a:t>
            </a:r>
            <a:r>
              <a:rPr lang="en-GB" sz="2000" b="1" dirty="0" smtClean="0">
                <a:latin typeface="Arial Nova" panose="020B0504020202020204" pitchFamily="34" charset="0"/>
              </a:rPr>
              <a:t>sell, together with</a:t>
            </a:r>
            <a:r>
              <a:rPr lang="en-GB" sz="2000" b="1" dirty="0">
                <a:latin typeface="Arial Nova" panose="020B0504020202020204" pitchFamily="34" charset="0"/>
              </a:rPr>
              <a:t> </a:t>
            </a:r>
            <a:r>
              <a:rPr lang="en-GB" sz="2000" b="1" dirty="0" smtClean="0">
                <a:latin typeface="Arial Nova" panose="020B0504020202020204" pitchFamily="34" charset="0"/>
              </a:rPr>
              <a:t>technical and </a:t>
            </a:r>
            <a:r>
              <a:rPr lang="en-GB" sz="2000" b="1" dirty="0">
                <a:latin typeface="Arial Nova" panose="020B0504020202020204" pitchFamily="34" charset="0"/>
              </a:rPr>
              <a:t>fundamental </a:t>
            </a:r>
            <a:r>
              <a:rPr lang="en-GB" sz="2000" b="1" dirty="0" smtClean="0">
                <a:latin typeface="Arial Nova" panose="020B0504020202020204" pitchFamily="34" charset="0"/>
              </a:rPr>
              <a:t>analysis for building  confidence when executing trades.</a:t>
            </a:r>
          </a:p>
          <a:p>
            <a:endParaRPr lang="en-GB" sz="2000" b="1" u="sng" dirty="0">
              <a:latin typeface="Arial Nova" panose="020B0504020202020204" pitchFamily="34" charset="0"/>
            </a:endParaRPr>
          </a:p>
          <a:p>
            <a:r>
              <a:rPr lang="en-ZA" sz="2400" b="1" u="sng" dirty="0" smtClean="0"/>
              <a:t>COMPONENTS OF BEING A PROFESSIONAL TRADER</a:t>
            </a:r>
          </a:p>
          <a:p>
            <a:pPr marL="0" indent="0">
              <a:buNone/>
            </a:pPr>
            <a:r>
              <a:rPr lang="en-ZA" sz="2000" b="1" dirty="0" smtClean="0"/>
              <a:t>  </a:t>
            </a:r>
            <a:r>
              <a:rPr lang="en-ZA" sz="1600" dirty="0" smtClean="0">
                <a:latin typeface="Arial Nova" panose="020B0504020202020204" pitchFamily="34" charset="0"/>
              </a:rPr>
              <a:t>- </a:t>
            </a:r>
            <a:r>
              <a:rPr lang="en-ZA" sz="1600" b="1" dirty="0" smtClean="0">
                <a:latin typeface="Arial Nova" panose="020B0504020202020204" pitchFamily="34" charset="0"/>
              </a:rPr>
              <a:t>YOU NEED A TRADING PLAN / WEEKLY STRUCTURE APPROACH</a:t>
            </a:r>
          </a:p>
          <a:p>
            <a:pPr marL="0" indent="0">
              <a:buNone/>
            </a:pPr>
            <a:r>
              <a:rPr lang="en-ZA" sz="1600" b="1" dirty="0" smtClean="0">
                <a:latin typeface="Arial Nova" panose="020B0504020202020204" pitchFamily="34" charset="0"/>
              </a:rPr>
              <a:t>  - YOU NEED TO KNOW TRADING HOURS (WHEN &amp; WHEN NOT TO TRADE)</a:t>
            </a:r>
          </a:p>
          <a:p>
            <a:pPr marL="0" indent="0">
              <a:buNone/>
            </a:pPr>
            <a:r>
              <a:rPr lang="en-ZA" sz="1600" b="1" dirty="0" smtClean="0">
                <a:latin typeface="Arial Nova" panose="020B0504020202020204" pitchFamily="34" charset="0"/>
              </a:rPr>
              <a:t>  </a:t>
            </a:r>
            <a:endParaRPr lang="en-ZA" sz="2000" b="1" dirty="0" smtClean="0"/>
          </a:p>
          <a:p>
            <a:endParaRPr lang="en-ZA" sz="2400" b="1" dirty="0"/>
          </a:p>
          <a:p>
            <a:endParaRPr lang="en-ZA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1021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336" y="404664"/>
            <a:ext cx="10453582" cy="1143000"/>
          </a:xfrm>
        </p:spPr>
        <p:txBody>
          <a:bodyPr/>
          <a:lstStyle/>
          <a:p>
            <a:r>
              <a:rPr lang="en-ZA" b="1" u="sng" dirty="0" smtClean="0">
                <a:latin typeface="Arial Nova" panose="020B0504020202020204" pitchFamily="34" charset="0"/>
              </a:rPr>
              <a:t>Forex TRADING HOURS | MARKET OPEN &amp; MARKET CLOSE intervals</a:t>
            </a:r>
            <a:endParaRPr lang="en-ZA" b="1" u="sng" dirty="0">
              <a:latin typeface="Arial Nova" panose="020B05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74328" y="1772816"/>
            <a:ext cx="10627390" cy="4421088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 Nova" panose="020B0504020202020204" pitchFamily="34" charset="0"/>
              </a:rPr>
              <a:t>The forex market is open 24 hours a day in different parts of the </a:t>
            </a:r>
            <a:r>
              <a:rPr lang="en-GB" sz="2400" dirty="0" smtClean="0">
                <a:latin typeface="Arial Nova" panose="020B0504020202020204" pitchFamily="34" charset="0"/>
              </a:rPr>
              <a:t>world,</a:t>
            </a:r>
            <a:r>
              <a:rPr lang="en-GB" sz="2400" dirty="0">
                <a:latin typeface="Arial Nova" panose="020B0504020202020204" pitchFamily="34" charset="0"/>
              </a:rPr>
              <a:t> </a:t>
            </a:r>
            <a:r>
              <a:rPr lang="en-GB" sz="2400" dirty="0" smtClean="0">
                <a:latin typeface="Arial Nova" panose="020B0504020202020204" pitchFamily="34" charset="0"/>
              </a:rPr>
              <a:t>this ability </a:t>
            </a:r>
            <a:r>
              <a:rPr lang="en-GB" sz="2400" dirty="0">
                <a:latin typeface="Arial Nova" panose="020B0504020202020204" pitchFamily="34" charset="0"/>
              </a:rPr>
              <a:t>of the </a:t>
            </a:r>
            <a:r>
              <a:rPr lang="en-GB" sz="2400" dirty="0" smtClean="0">
                <a:latin typeface="Arial Nova" panose="020B0504020202020204" pitchFamily="34" charset="0"/>
              </a:rPr>
              <a:t>forex market tradable </a:t>
            </a:r>
            <a:r>
              <a:rPr lang="en-GB" sz="2400" dirty="0">
                <a:latin typeface="Arial Nova" panose="020B0504020202020204" pitchFamily="34" charset="0"/>
              </a:rPr>
              <a:t>over a 24-hour period is due </a:t>
            </a:r>
            <a:r>
              <a:rPr lang="en-GB" sz="2400" dirty="0" smtClean="0">
                <a:latin typeface="Arial Nova" panose="020B0504020202020204" pitchFamily="34" charset="0"/>
              </a:rPr>
              <a:t>to having different parts of international </a:t>
            </a:r>
            <a:r>
              <a:rPr lang="en-GB" sz="2400" dirty="0">
                <a:latin typeface="Arial Nova" panose="020B0504020202020204" pitchFamily="34" charset="0"/>
              </a:rPr>
              <a:t>time zones</a:t>
            </a:r>
            <a:r>
              <a:rPr lang="en-GB" sz="2400" dirty="0" smtClean="0">
                <a:latin typeface="Arial Nova" panose="020B0504020202020204" pitchFamily="34" charset="0"/>
              </a:rPr>
              <a:t>.</a:t>
            </a:r>
          </a:p>
          <a:p>
            <a:pPr marL="0" indent="0">
              <a:buNone/>
            </a:pPr>
            <a:endParaRPr lang="en-GB" sz="2400" dirty="0" smtClean="0">
              <a:latin typeface="Arial Nova" panose="020B0504020202020204" pitchFamily="34" charset="0"/>
            </a:endParaRPr>
          </a:p>
          <a:p>
            <a:r>
              <a:rPr lang="en-GB" sz="2400" dirty="0">
                <a:latin typeface="Arial Nova" panose="020B0504020202020204" pitchFamily="34" charset="0"/>
              </a:rPr>
              <a:t>The actual </a:t>
            </a:r>
            <a:r>
              <a:rPr lang="en-GB" sz="2400" dirty="0" smtClean="0">
                <a:latin typeface="Arial Nova" panose="020B0504020202020204" pitchFamily="34" charset="0"/>
              </a:rPr>
              <a:t>tradable times </a:t>
            </a:r>
            <a:r>
              <a:rPr lang="en-GB" sz="2400" dirty="0">
                <a:latin typeface="Arial Nova" panose="020B0504020202020204" pitchFamily="34" charset="0"/>
              </a:rPr>
              <a:t>for retail forex </a:t>
            </a:r>
            <a:r>
              <a:rPr lang="en-GB" sz="2400" dirty="0" smtClean="0">
                <a:latin typeface="Arial Nova" panose="020B0504020202020204" pitchFamily="34" charset="0"/>
              </a:rPr>
              <a:t>traders </a:t>
            </a:r>
            <a:r>
              <a:rPr lang="en-GB" sz="2400" dirty="0">
                <a:latin typeface="Arial Nova" panose="020B0504020202020204" pitchFamily="34" charset="0"/>
              </a:rPr>
              <a:t>is 24/5 </a:t>
            </a:r>
            <a:r>
              <a:rPr lang="en-GB" sz="2400" dirty="0" smtClean="0">
                <a:latin typeface="Arial Nova" panose="020B0504020202020204" pitchFamily="34" charset="0"/>
              </a:rPr>
              <a:t>(five </a:t>
            </a:r>
            <a:r>
              <a:rPr lang="en-GB" sz="2400" dirty="0">
                <a:latin typeface="Arial Nova" panose="020B0504020202020204" pitchFamily="34" charset="0"/>
              </a:rPr>
              <a:t>days per week). The </a:t>
            </a:r>
            <a:r>
              <a:rPr lang="en-GB" sz="2400" dirty="0" smtClean="0">
                <a:latin typeface="Arial Nova" panose="020B0504020202020204" pitchFamily="34" charset="0"/>
              </a:rPr>
              <a:t>Market opening </a:t>
            </a:r>
            <a:r>
              <a:rPr lang="en-GB" sz="2400" dirty="0">
                <a:latin typeface="Arial Nova" panose="020B0504020202020204" pitchFamily="34" charset="0"/>
              </a:rPr>
              <a:t>time </a:t>
            </a:r>
            <a:r>
              <a:rPr lang="en-GB" sz="2400" dirty="0" smtClean="0">
                <a:latin typeface="Arial Nova" panose="020B0504020202020204" pitchFamily="34" charset="0"/>
              </a:rPr>
              <a:t>is </a:t>
            </a:r>
            <a:r>
              <a:rPr lang="en-GB" sz="2400" dirty="0">
                <a:latin typeface="Arial Nova" panose="020B0504020202020204" pitchFamily="34" charset="0"/>
              </a:rPr>
              <a:t>Every </a:t>
            </a:r>
            <a:r>
              <a:rPr lang="en-GB" sz="2400" dirty="0" smtClean="0">
                <a:latin typeface="Arial Nova" panose="020B0504020202020204" pitchFamily="34" charset="0"/>
              </a:rPr>
              <a:t>Sunday 12am GMT+2 </a:t>
            </a:r>
            <a:r>
              <a:rPr lang="en-GB" sz="2400" dirty="0">
                <a:latin typeface="Arial Nova" panose="020B0504020202020204" pitchFamily="34" charset="0"/>
              </a:rPr>
              <a:t>with the open of Sydney Session &amp; </a:t>
            </a:r>
            <a:r>
              <a:rPr lang="en-GB" sz="2400" dirty="0" smtClean="0">
                <a:latin typeface="Arial Nova" panose="020B0504020202020204" pitchFamily="34" charset="0"/>
              </a:rPr>
              <a:t>the market </a:t>
            </a:r>
            <a:r>
              <a:rPr lang="en-GB" sz="2400" dirty="0">
                <a:latin typeface="Arial Nova" panose="020B0504020202020204" pitchFamily="34" charset="0"/>
              </a:rPr>
              <a:t>closing </a:t>
            </a:r>
            <a:r>
              <a:rPr lang="en-GB" sz="2400" dirty="0" smtClean="0">
                <a:latin typeface="Arial Nova" panose="020B0504020202020204" pitchFamily="34" charset="0"/>
              </a:rPr>
              <a:t>time on </a:t>
            </a:r>
            <a:r>
              <a:rPr lang="en-GB" sz="2400" dirty="0">
                <a:latin typeface="Arial Nova" panose="020B0504020202020204" pitchFamily="34" charset="0"/>
              </a:rPr>
              <a:t>Friday </a:t>
            </a:r>
            <a:r>
              <a:rPr lang="en-GB" sz="2400" dirty="0" smtClean="0">
                <a:latin typeface="Arial Nova" panose="020B0504020202020204" pitchFamily="34" charset="0"/>
              </a:rPr>
              <a:t>is 12am GMT+2 </a:t>
            </a:r>
            <a:r>
              <a:rPr lang="en-GB" sz="2400" dirty="0">
                <a:latin typeface="Arial Nova" panose="020B0504020202020204" pitchFamily="34" charset="0"/>
              </a:rPr>
              <a:t>with the closing of New York Session.</a:t>
            </a:r>
            <a:endParaRPr lang="en-GB" sz="2400" dirty="0" smtClean="0">
              <a:latin typeface="Arial Nova" panose="020B05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8348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u="sng" dirty="0" smtClean="0">
                <a:latin typeface="Arial Nova" panose="020B0504020202020204" pitchFamily="34" charset="0"/>
              </a:rPr>
              <a:t>Trading sessions (when &amp; when not to trade)</a:t>
            </a:r>
            <a:endParaRPr lang="en-ZA" b="1" u="sng" dirty="0">
              <a:latin typeface="Arial Nova" panose="020B05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latin typeface="Arial Nova" panose="020B0504020202020204" pitchFamily="34" charset="0"/>
              </a:rPr>
              <a:t>The </a:t>
            </a:r>
            <a:r>
              <a:rPr lang="en-GB" sz="2000" dirty="0">
                <a:latin typeface="Arial Nova" panose="020B0504020202020204" pitchFamily="34" charset="0"/>
              </a:rPr>
              <a:t>forex market can be broken up into four major trading sessions: </a:t>
            </a:r>
            <a:r>
              <a:rPr lang="en-GB" sz="2000" dirty="0" smtClean="0">
                <a:latin typeface="Arial Nova" panose="020B0504020202020204" pitchFamily="34" charset="0"/>
              </a:rPr>
              <a:t>The </a:t>
            </a:r>
            <a:r>
              <a:rPr lang="en-GB" sz="2000" dirty="0">
                <a:latin typeface="Arial Nova" panose="020B0504020202020204" pitchFamily="34" charset="0"/>
              </a:rPr>
              <a:t>Sydney session, the </a:t>
            </a:r>
            <a:r>
              <a:rPr lang="en-GB" sz="2000" dirty="0" smtClean="0">
                <a:latin typeface="Arial Nova" panose="020B0504020202020204" pitchFamily="34" charset="0"/>
              </a:rPr>
              <a:t>Tokyo/Asian </a:t>
            </a:r>
            <a:r>
              <a:rPr lang="en-GB" sz="2000" dirty="0">
                <a:latin typeface="Arial Nova" panose="020B0504020202020204" pitchFamily="34" charset="0"/>
              </a:rPr>
              <a:t>session, the London session, and </a:t>
            </a:r>
            <a:r>
              <a:rPr lang="en-GB" sz="2000" dirty="0" smtClean="0">
                <a:latin typeface="Arial Nova" panose="020B0504020202020204" pitchFamily="34" charset="0"/>
              </a:rPr>
              <a:t>lastly Trump's favourite </a:t>
            </a:r>
            <a:r>
              <a:rPr lang="en-GB" sz="2000" dirty="0">
                <a:latin typeface="Arial Nova" panose="020B0504020202020204" pitchFamily="34" charset="0"/>
              </a:rPr>
              <a:t>time to tweet (before he was banned), the New York session</a:t>
            </a:r>
            <a:r>
              <a:rPr lang="en-GB" sz="2000" dirty="0" smtClean="0">
                <a:latin typeface="Arial Nova" panose="020B0504020202020204" pitchFamily="34" charset="0"/>
              </a:rPr>
              <a:t>.</a:t>
            </a:r>
          </a:p>
          <a:p>
            <a:pPr marL="0" indent="0">
              <a:buNone/>
            </a:pPr>
            <a:endParaRPr lang="en-GB" sz="2000" dirty="0" smtClean="0">
              <a:latin typeface="Arial Nova" panose="020B0504020202020204" pitchFamily="34" charset="0"/>
            </a:endParaRPr>
          </a:p>
          <a:p>
            <a:r>
              <a:rPr lang="en-GB" sz="2000" dirty="0" smtClean="0">
                <a:latin typeface="Arial Nova" panose="020B0504020202020204" pitchFamily="34" charset="0"/>
              </a:rPr>
              <a:t>You need to verify each Session’s time-zone of your country to know when they occur </a:t>
            </a:r>
          </a:p>
          <a:p>
            <a:r>
              <a:rPr lang="en-GB" sz="2000" dirty="0" smtClean="0">
                <a:latin typeface="Arial Nova" panose="020B0504020202020204" pitchFamily="34" charset="0"/>
              </a:rPr>
              <a:t> E.g. (</a:t>
            </a:r>
            <a:r>
              <a:rPr lang="en-GB" sz="1800" dirty="0" smtClean="0">
                <a:latin typeface="Arial Nova" panose="020B0504020202020204" pitchFamily="34" charset="0"/>
              </a:rPr>
              <a:t>The </a:t>
            </a:r>
            <a:r>
              <a:rPr lang="en-GB" sz="2000" dirty="0" smtClean="0">
                <a:latin typeface="Arial Nova" panose="020B0504020202020204" pitchFamily="34" charset="0"/>
              </a:rPr>
              <a:t>best </a:t>
            </a:r>
            <a:r>
              <a:rPr lang="en-GB" sz="2000" dirty="0">
                <a:latin typeface="Arial Nova" panose="020B0504020202020204" pitchFamily="34" charset="0"/>
              </a:rPr>
              <a:t>time to trade Forex </a:t>
            </a:r>
            <a:r>
              <a:rPr lang="en-GB" sz="2000" dirty="0" smtClean="0">
                <a:latin typeface="Arial Nova" panose="020B0504020202020204" pitchFamily="34" charset="0"/>
              </a:rPr>
              <a:t>in South Africa is </a:t>
            </a:r>
            <a:r>
              <a:rPr lang="en-GB" sz="2000" dirty="0">
                <a:latin typeface="Arial Nova" panose="020B0504020202020204" pitchFamily="34" charset="0"/>
              </a:rPr>
              <a:t>generally between </a:t>
            </a:r>
            <a:r>
              <a:rPr lang="en-GB" sz="2000" dirty="0" smtClean="0">
                <a:latin typeface="Arial Nova" panose="020B0504020202020204" pitchFamily="34" charset="0"/>
              </a:rPr>
              <a:t>09:00am </a:t>
            </a:r>
            <a:r>
              <a:rPr lang="en-GB" sz="2000" dirty="0">
                <a:latin typeface="Arial Nova" panose="020B0504020202020204" pitchFamily="34" charset="0"/>
              </a:rPr>
              <a:t>and </a:t>
            </a:r>
            <a:r>
              <a:rPr lang="en-GB" sz="2000" dirty="0" smtClean="0">
                <a:latin typeface="Arial Nova" panose="020B0504020202020204" pitchFamily="34" charset="0"/>
              </a:rPr>
              <a:t>16:00pm.) These tradable Sessions are London &amp; New York Sessions</a:t>
            </a:r>
          </a:p>
          <a:p>
            <a:r>
              <a:rPr lang="en-GB" sz="2000" dirty="0" smtClean="0">
                <a:latin typeface="Arial Nova" panose="020B0504020202020204" pitchFamily="34" charset="0"/>
              </a:rPr>
              <a:t>( Spot them in your </a:t>
            </a:r>
            <a:r>
              <a:rPr lang="en-GB" sz="2000" dirty="0">
                <a:latin typeface="Arial Nova" panose="020B0504020202020204" pitchFamily="34" charset="0"/>
              </a:rPr>
              <a:t>time-zone ) These two trading sessions account for more than 50% of all forex trades. </a:t>
            </a:r>
          </a:p>
          <a:p>
            <a:endParaRPr lang="en-GB" sz="2000" dirty="0" smtClean="0">
              <a:latin typeface="Arial Nova" panose="020B0504020202020204" pitchFamily="34" charset="0"/>
            </a:endParaRPr>
          </a:p>
          <a:p>
            <a:endParaRPr lang="en-ZA" sz="20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59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28" y="116632"/>
            <a:ext cx="10453582" cy="1143000"/>
          </a:xfrm>
        </p:spPr>
        <p:txBody>
          <a:bodyPr/>
          <a:lstStyle/>
          <a:p>
            <a:r>
              <a:rPr lang="en-ZA" b="1" u="sng" dirty="0" smtClean="0">
                <a:latin typeface="Arial Nova" panose="020B0504020202020204" pitchFamily="34" charset="0"/>
              </a:rPr>
              <a:t>FOREX SESSIONS | Trading hours</a:t>
            </a:r>
            <a:endParaRPr lang="en-ZA" b="1" u="sng" dirty="0">
              <a:latin typeface="Arial Nova" panose="020B05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46336" y="1484784"/>
            <a:ext cx="10483374" cy="4349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 smtClean="0">
                <a:latin typeface="Arial Nova" panose="020B0504020202020204" pitchFamily="34" charset="0"/>
              </a:rPr>
              <a:t>Non-Tradable Hours</a:t>
            </a:r>
          </a:p>
          <a:p>
            <a:pPr marL="0" indent="0">
              <a:buNone/>
            </a:pPr>
            <a:r>
              <a:rPr lang="en-GB" sz="2000" dirty="0" smtClean="0">
                <a:latin typeface="Arial Nova" panose="020B0504020202020204" pitchFamily="34" charset="0"/>
              </a:rPr>
              <a:t>Sydney Session: 00:00 – 02:00 (GMT+2)</a:t>
            </a:r>
            <a:endParaRPr lang="en-GB" sz="2000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rial Nova" panose="020B0504020202020204" pitchFamily="34" charset="0"/>
              </a:rPr>
              <a:t>Asian Session: 03:00 – 08:00 (GMT+2)</a:t>
            </a:r>
          </a:p>
          <a:p>
            <a:pPr marL="0" indent="0">
              <a:buNone/>
            </a:pPr>
            <a:endParaRPr lang="en-GB" sz="20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en-GB" sz="2400" b="1" u="sng" dirty="0" smtClean="0">
                <a:latin typeface="Arial Nova" panose="020B0504020202020204" pitchFamily="34" charset="0"/>
              </a:rPr>
              <a:t>Tradable Hours</a:t>
            </a:r>
            <a:endParaRPr lang="en-GB" sz="2400" b="1" u="sng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rial Nova" panose="020B0504020202020204" pitchFamily="34" charset="0"/>
              </a:rPr>
              <a:t>London Session: 09:00 – 11:00 (GMT+2)</a:t>
            </a:r>
            <a:endParaRPr lang="en-GB" sz="2000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 Nova" panose="020B0504020202020204" pitchFamily="34" charset="0"/>
              </a:rPr>
              <a:t>New </a:t>
            </a:r>
            <a:r>
              <a:rPr lang="en-GB" sz="2000" dirty="0" smtClean="0">
                <a:latin typeface="Arial Nova" panose="020B0504020202020204" pitchFamily="34" charset="0"/>
              </a:rPr>
              <a:t>York Sessio</a:t>
            </a:r>
            <a:r>
              <a:rPr lang="en-GB" sz="2000" dirty="0">
                <a:latin typeface="Arial Nova" panose="020B0504020202020204" pitchFamily="34" charset="0"/>
              </a:rPr>
              <a:t>n</a:t>
            </a:r>
            <a:r>
              <a:rPr lang="en-GB" sz="2000" dirty="0" smtClean="0">
                <a:latin typeface="Arial Nova" panose="020B0504020202020204" pitchFamily="34" charset="0"/>
              </a:rPr>
              <a:t>: 14:00 – 16:00 (GMT+2)</a:t>
            </a:r>
          </a:p>
          <a:p>
            <a:pPr marL="0" indent="0">
              <a:buNone/>
            </a:pPr>
            <a:endParaRPr lang="en-GB" sz="2000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rial Nova" panose="020B0504020202020204" pitchFamily="34" charset="0"/>
              </a:rPr>
              <a:t>A Professional Trader - Trades only 2/3 times a day on London &amp; New York Sessions only</a:t>
            </a:r>
            <a:endParaRPr lang="en-GB" sz="2000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759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480" y="404664"/>
            <a:ext cx="10453582" cy="1143000"/>
          </a:xfrm>
        </p:spPr>
        <p:txBody>
          <a:bodyPr/>
          <a:lstStyle/>
          <a:p>
            <a:r>
              <a:rPr lang="en-GB" b="1" u="sng" dirty="0" smtClean="0">
                <a:latin typeface="Arial Nova" panose="020B0504020202020204" pitchFamily="34" charset="0"/>
              </a:rPr>
              <a:t>Forex TRADING </a:t>
            </a:r>
            <a:r>
              <a:rPr lang="en-GB" b="1" u="sng" dirty="0">
                <a:latin typeface="Arial Nova" panose="020B0504020202020204" pitchFamily="34" charset="0"/>
              </a:rPr>
              <a:t>PLAN / </a:t>
            </a:r>
            <a:r>
              <a:rPr lang="en-GB" b="1" u="sng" dirty="0" smtClean="0">
                <a:latin typeface="Arial Nova" panose="020B0504020202020204" pitchFamily="34" charset="0"/>
              </a:rPr>
              <a:t>APPROACH</a:t>
            </a:r>
            <a:r>
              <a:rPr lang="en-GB" b="1" dirty="0">
                <a:latin typeface="Arial Nova" panose="020B0504020202020204" pitchFamily="34" charset="0"/>
              </a:rPr>
              <a:t/>
            </a:r>
            <a:br>
              <a:rPr lang="en-GB" b="1" dirty="0">
                <a:latin typeface="Arial Nova" panose="020B0504020202020204" pitchFamily="34" charset="0"/>
              </a:rPr>
            </a:br>
            <a:endParaRPr lang="en-ZA" b="1" dirty="0">
              <a:latin typeface="Arial Nova" panose="020B05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288" y="1340768"/>
            <a:ext cx="10801200" cy="446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200" b="1" u="sng" dirty="0">
                <a:latin typeface="Arial Nova" panose="020B0504020202020204" pitchFamily="34" charset="0"/>
              </a:rPr>
              <a:t>What is a forex trading </a:t>
            </a:r>
            <a:r>
              <a:rPr lang="en-GB" sz="2200" b="1" u="sng" dirty="0" smtClean="0">
                <a:latin typeface="Arial Nova" panose="020B0504020202020204" pitchFamily="34" charset="0"/>
              </a:rPr>
              <a:t>plan ?</a:t>
            </a:r>
            <a:endParaRPr lang="en-GB" sz="2200" b="1" u="sng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en-GB" sz="2200" dirty="0">
                <a:latin typeface="Arial Nova" panose="020B0504020202020204" pitchFamily="34" charset="0"/>
              </a:rPr>
              <a:t>A trading plan is an organized approach to executing a trading system that you've developed based on your market analysis and outlook while </a:t>
            </a:r>
            <a:r>
              <a:rPr lang="en-GB" sz="2200" dirty="0" smtClean="0">
                <a:latin typeface="Arial Nova" panose="020B0504020202020204" pitchFamily="34" charset="0"/>
              </a:rPr>
              <a:t>focusing on </a:t>
            </a:r>
            <a:r>
              <a:rPr lang="en-GB" sz="2200" dirty="0">
                <a:latin typeface="Arial Nova" panose="020B0504020202020204" pitchFamily="34" charset="0"/>
              </a:rPr>
              <a:t>risk management and </a:t>
            </a:r>
            <a:r>
              <a:rPr lang="en-GB" sz="2200" dirty="0" smtClean="0">
                <a:latin typeface="Arial Nova" panose="020B0504020202020204" pitchFamily="34" charset="0"/>
              </a:rPr>
              <a:t>personal trading psychology. A </a:t>
            </a:r>
            <a:r>
              <a:rPr lang="en-GB" sz="2200" dirty="0">
                <a:latin typeface="Arial Nova" panose="020B0504020202020204" pitchFamily="34" charset="0"/>
              </a:rPr>
              <a:t>trading </a:t>
            </a:r>
            <a:r>
              <a:rPr lang="en-GB" sz="2200" dirty="0" smtClean="0">
                <a:latin typeface="Arial Nova" panose="020B0504020202020204" pitchFamily="34" charset="0"/>
              </a:rPr>
              <a:t>plan </a:t>
            </a:r>
            <a:r>
              <a:rPr lang="en-GB" sz="2200" dirty="0">
                <a:latin typeface="Arial Nova" panose="020B0504020202020204" pitchFamily="34" charset="0"/>
              </a:rPr>
              <a:t>is </a:t>
            </a:r>
            <a:r>
              <a:rPr lang="en-GB" sz="2200" dirty="0" smtClean="0">
                <a:latin typeface="Arial Nova" panose="020B0504020202020204" pitchFamily="34" charset="0"/>
              </a:rPr>
              <a:t>created </a:t>
            </a:r>
            <a:r>
              <a:rPr lang="en-GB" sz="2200" dirty="0">
                <a:latin typeface="Arial Nova" panose="020B0504020202020204" pitchFamily="34" charset="0"/>
              </a:rPr>
              <a:t>to </a:t>
            </a:r>
            <a:r>
              <a:rPr lang="en-GB" sz="2200" dirty="0" smtClean="0">
                <a:latin typeface="Arial Nova" panose="020B0504020202020204" pitchFamily="34" charset="0"/>
              </a:rPr>
              <a:t>strictly reduce </a:t>
            </a:r>
            <a:r>
              <a:rPr lang="en-GB" sz="2200" dirty="0">
                <a:latin typeface="Arial Nova" panose="020B0504020202020204" pitchFamily="34" charset="0"/>
              </a:rPr>
              <a:t>the number of bad trades</a:t>
            </a:r>
            <a:r>
              <a:rPr lang="en-GB" sz="2200" dirty="0" smtClean="0">
                <a:latin typeface="Arial Nova" panose="020B0504020202020204" pitchFamily="34" charset="0"/>
              </a:rPr>
              <a:t>.</a:t>
            </a:r>
          </a:p>
          <a:p>
            <a:pPr marL="0" indent="0">
              <a:buNone/>
            </a:pPr>
            <a:endParaRPr lang="en-GB" sz="22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en-GB" sz="2200" u="sng" dirty="0">
                <a:latin typeface="Arial Nova" panose="020B0504020202020204" pitchFamily="34" charset="0"/>
              </a:rPr>
              <a:t>Here </a:t>
            </a:r>
            <a:r>
              <a:rPr lang="en-GB" sz="2200" u="sng" dirty="0" smtClean="0">
                <a:latin typeface="Arial Nova" panose="020B0504020202020204" pitchFamily="34" charset="0"/>
              </a:rPr>
              <a:t>are 4 things </a:t>
            </a:r>
            <a:r>
              <a:rPr lang="en-GB" sz="2200" u="sng" dirty="0">
                <a:latin typeface="Arial Nova" panose="020B0504020202020204" pitchFamily="34" charset="0"/>
              </a:rPr>
              <a:t>that every plan should include:</a:t>
            </a:r>
          </a:p>
          <a:p>
            <a:pPr marL="0" indent="0">
              <a:buNone/>
            </a:pPr>
            <a:r>
              <a:rPr lang="en-GB" sz="2200" dirty="0">
                <a:latin typeface="Arial Nova" panose="020B0504020202020204" pitchFamily="34" charset="0"/>
              </a:rPr>
              <a:t>Skill Assessment. Are you ready to trade</a:t>
            </a:r>
            <a:r>
              <a:rPr lang="en-GB" sz="2200" dirty="0" smtClean="0">
                <a:latin typeface="Arial Nova" panose="020B0504020202020204" pitchFamily="34" charset="0"/>
              </a:rPr>
              <a:t>? (Learn before you Earn)</a:t>
            </a:r>
            <a:endParaRPr lang="en-GB" sz="2200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en-GB" sz="2200" dirty="0" smtClean="0">
                <a:latin typeface="Arial Nova" panose="020B0504020202020204" pitchFamily="34" charset="0"/>
              </a:rPr>
              <a:t>Set </a:t>
            </a:r>
            <a:r>
              <a:rPr lang="en-GB" sz="2200" dirty="0">
                <a:latin typeface="Arial Nova" panose="020B0504020202020204" pitchFamily="34" charset="0"/>
              </a:rPr>
              <a:t>Risk Level. How much </a:t>
            </a:r>
            <a:r>
              <a:rPr lang="en-GB" sz="2200" dirty="0" smtClean="0">
                <a:latin typeface="Arial Nova" panose="020B0504020202020204" pitchFamily="34" charset="0"/>
              </a:rPr>
              <a:t>are you risking </a:t>
            </a:r>
            <a:r>
              <a:rPr lang="en-GB" sz="2200" dirty="0">
                <a:latin typeface="Arial Nova" panose="020B0504020202020204" pitchFamily="34" charset="0"/>
              </a:rPr>
              <a:t>on one </a:t>
            </a:r>
            <a:r>
              <a:rPr lang="en-GB" sz="2200" dirty="0" smtClean="0">
                <a:latin typeface="Arial Nova" panose="020B0504020202020204" pitchFamily="34" charset="0"/>
              </a:rPr>
              <a:t>trade? </a:t>
            </a:r>
          </a:p>
          <a:p>
            <a:pPr marL="0" indent="0">
              <a:buNone/>
            </a:pPr>
            <a:r>
              <a:rPr lang="en-GB" sz="2200" dirty="0" smtClean="0">
                <a:latin typeface="Arial Nova" panose="020B0504020202020204" pitchFamily="34" charset="0"/>
              </a:rPr>
              <a:t>Set Realistic Goals.</a:t>
            </a:r>
            <a:endParaRPr lang="en-GB" sz="2200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en-GB" sz="2200" dirty="0" smtClean="0">
                <a:latin typeface="Arial Nova" panose="020B0504020202020204" pitchFamily="34" charset="0"/>
              </a:rPr>
              <a:t>Trade Preparation (Set Exit &amp; </a:t>
            </a:r>
            <a:r>
              <a:rPr lang="en-GB" sz="2200" dirty="0">
                <a:latin typeface="Arial Nova" panose="020B0504020202020204" pitchFamily="34" charset="0"/>
              </a:rPr>
              <a:t>Entry </a:t>
            </a:r>
            <a:r>
              <a:rPr lang="en-GB" sz="2200" dirty="0" smtClean="0">
                <a:latin typeface="Arial Nova" panose="020B0504020202020204" pitchFamily="34" charset="0"/>
              </a:rPr>
              <a:t>Points)</a:t>
            </a:r>
            <a:endParaRPr lang="en-ZA" sz="2200" dirty="0" smtClean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5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X GOAT SCALPING AND SWINGING APPROACH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FX GOAT SCALPING AND SWINGING APPROACH</Template>
  <TotalTime>5503</TotalTime>
  <Words>427</Words>
  <Application>Microsoft Office PowerPoint</Application>
  <PresentationFormat>Custom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FX GOAT SCALPING AND SWINGING APPROACH</vt:lpstr>
      <vt:lpstr> forex market STRUCTURE APPROACH </vt:lpstr>
      <vt:lpstr>FOREX TRADING approach</vt:lpstr>
      <vt:lpstr>Forex TRADING HOURS | MARKET OPEN &amp; MARKET CLOSE intervals</vt:lpstr>
      <vt:lpstr>Trading sessions (when &amp; when not to trade)</vt:lpstr>
      <vt:lpstr>FOREX SESSIONS | Trading hours</vt:lpstr>
      <vt:lpstr>Forex TRADING PLAN / APPROACH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FX GOAT trends-in-trends strategy</dc:title>
  <dc:creator>FX GOAT</dc:creator>
  <cp:lastModifiedBy>FX GOAT</cp:lastModifiedBy>
  <cp:revision>32</cp:revision>
  <dcterms:created xsi:type="dcterms:W3CDTF">2021-03-20T10:18:03Z</dcterms:created>
  <dcterms:modified xsi:type="dcterms:W3CDTF">2022-01-28T00:14:56Z</dcterms:modified>
</cp:coreProperties>
</file>