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8" r:id="rId1"/>
  </p:sldMasterIdLst>
  <p:notesMasterIdLst>
    <p:notesMasterId r:id="rId14"/>
  </p:notesMasterIdLst>
  <p:sldIdLst>
    <p:sldId id="256" r:id="rId2"/>
    <p:sldId id="257" r:id="rId3"/>
    <p:sldId id="323" r:id="rId4"/>
    <p:sldId id="333" r:id="rId5"/>
    <p:sldId id="336" r:id="rId6"/>
    <p:sldId id="324" r:id="rId7"/>
    <p:sldId id="334" r:id="rId8"/>
    <p:sldId id="338" r:id="rId9"/>
    <p:sldId id="337" r:id="rId10"/>
    <p:sldId id="325" r:id="rId11"/>
    <p:sldId id="339" r:id="rId12"/>
    <p:sldId id="32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87253" autoAdjust="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38273E-6367-4BED-A4D8-909F61F41E04}" type="datetimeFigureOut">
              <a:rPr lang="en-US" smtClean="0"/>
              <a:t>17-Apr-17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042361-7185-4F4F-B1A0-7BA429FFC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957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709D522A-F884-4D38-88F7-7D7CE26D3A93}" type="datetimeFigureOut">
              <a:rPr lang="en-US" smtClean="0"/>
              <a:t>17-Apr-17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B579-C20E-467A-9F9A-A5D476AA898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0365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522A-F884-4D38-88F7-7D7CE26D3A93}" type="datetimeFigureOut">
              <a:rPr lang="en-US" smtClean="0"/>
              <a:t>17-Apr-17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B579-C20E-467A-9F9A-A5D476AA8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50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522A-F884-4D38-88F7-7D7CE26D3A93}" type="datetimeFigureOut">
              <a:rPr lang="en-US" smtClean="0"/>
              <a:t>17-Apr-17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B579-C20E-467A-9F9A-A5D476AA898A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4830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522A-F884-4D38-88F7-7D7CE26D3A93}" type="datetimeFigureOut">
              <a:rPr lang="en-US" smtClean="0"/>
              <a:t>17-Apr-17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B579-C20E-467A-9F9A-A5D476AA8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230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522A-F884-4D38-88F7-7D7CE26D3A93}" type="datetimeFigureOut">
              <a:rPr lang="en-US" smtClean="0"/>
              <a:t>17-Apr-17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B579-C20E-467A-9F9A-A5D476AA898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6242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522A-F884-4D38-88F7-7D7CE26D3A93}" type="datetimeFigureOut">
              <a:rPr lang="en-US" smtClean="0"/>
              <a:t>17-Apr-17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B579-C20E-467A-9F9A-A5D476AA8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93097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522A-F884-4D38-88F7-7D7CE26D3A93}" type="datetimeFigureOut">
              <a:rPr lang="en-US" smtClean="0"/>
              <a:t>17-Apr-17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B579-C20E-467A-9F9A-A5D476AA8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40130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522A-F884-4D38-88F7-7D7CE26D3A93}" type="datetimeFigureOut">
              <a:rPr lang="en-US" smtClean="0"/>
              <a:t>17-Apr-17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B579-C20E-467A-9F9A-A5D476AA8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413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522A-F884-4D38-88F7-7D7CE26D3A93}" type="datetimeFigureOut">
              <a:rPr lang="en-US" smtClean="0"/>
              <a:t>17-Apr-17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B579-C20E-467A-9F9A-A5D476AA8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795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522A-F884-4D38-88F7-7D7CE26D3A93}" type="datetimeFigureOut">
              <a:rPr lang="en-US" smtClean="0"/>
              <a:t>17-Apr-17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B579-C20E-467A-9F9A-A5D476AA8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54641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522A-F884-4D38-88F7-7D7CE26D3A93}" type="datetimeFigureOut">
              <a:rPr lang="en-US" smtClean="0"/>
              <a:t>17-Apr-17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B579-C20E-467A-9F9A-A5D476AA898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7869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09D522A-F884-4D38-88F7-7D7CE26D3A93}" type="datetimeFigureOut">
              <a:rPr lang="en-US" smtClean="0"/>
              <a:t>17-Apr-17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E3DB579-C20E-467A-9F9A-A5D476AA898A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781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9" r:id="rId1"/>
    <p:sldLayoutId id="2147483900" r:id="rId2"/>
    <p:sldLayoutId id="2147483901" r:id="rId3"/>
    <p:sldLayoutId id="2147483902" r:id="rId4"/>
    <p:sldLayoutId id="2147483903" r:id="rId5"/>
    <p:sldLayoutId id="2147483904" r:id="rId6"/>
    <p:sldLayoutId id="2147483905" r:id="rId7"/>
    <p:sldLayoutId id="2147483906" r:id="rId8"/>
    <p:sldLayoutId id="2147483907" r:id="rId9"/>
    <p:sldLayoutId id="2147483908" r:id="rId10"/>
    <p:sldLayoutId id="214748390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smtClean="0"/>
              <a:t>Computer Networks Devices and Services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Dr. Mohammad Adly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2305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Network (LAN) Services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908753" y="2156676"/>
            <a:ext cx="4564584" cy="3604044"/>
          </a:xfrm>
        </p:spPr>
        <p:txBody>
          <a:bodyPr>
            <a:normAutofit/>
          </a:bodyPr>
          <a:lstStyle/>
          <a:p>
            <a:pPr algn="justLow">
              <a:buFont typeface="Wingdings" panose="05000000000000000000" pitchFamily="2" charset="2"/>
              <a:buChar char="§"/>
            </a:pPr>
            <a:r>
              <a:rPr lang="en-US" sz="2400" dirty="0" smtClean="0"/>
              <a:t>Software Resources Centralization</a:t>
            </a:r>
          </a:p>
          <a:p>
            <a:pPr lvl="1" algn="justLow">
              <a:buFont typeface="Wingdings" panose="05000000000000000000" pitchFamily="2" charset="2"/>
              <a:buChar char="§"/>
            </a:pPr>
            <a:r>
              <a:rPr lang="en-US" sz="2000" dirty="0" smtClean="0"/>
              <a:t>Files</a:t>
            </a:r>
          </a:p>
          <a:p>
            <a:pPr lvl="1" algn="justLow">
              <a:buFont typeface="Wingdings" panose="05000000000000000000" pitchFamily="2" charset="2"/>
              <a:buChar char="§"/>
            </a:pPr>
            <a:r>
              <a:rPr lang="en-US" sz="2000" dirty="0" smtClean="0"/>
              <a:t>Databases</a:t>
            </a:r>
          </a:p>
          <a:p>
            <a:pPr lvl="1" algn="justLow">
              <a:buFont typeface="Wingdings" panose="05000000000000000000" pitchFamily="2" charset="2"/>
              <a:buChar char="§"/>
            </a:pPr>
            <a:r>
              <a:rPr lang="en-US" sz="2000" dirty="0" smtClean="0"/>
              <a:t>Applications</a:t>
            </a:r>
          </a:p>
          <a:p>
            <a:pPr algn="justLow">
              <a:buFont typeface="Wingdings" panose="05000000000000000000" pitchFamily="2" charset="2"/>
              <a:buChar char="§"/>
            </a:pPr>
            <a:r>
              <a:rPr lang="en-US" sz="2400" dirty="0" smtClean="0"/>
              <a:t>Hardware Peripheral Sharing</a:t>
            </a:r>
          </a:p>
          <a:p>
            <a:pPr lvl="1" algn="justLow">
              <a:buFont typeface="Wingdings" panose="05000000000000000000" pitchFamily="2" charset="2"/>
              <a:buChar char="§"/>
            </a:pPr>
            <a:r>
              <a:rPr lang="en-US" sz="2000" dirty="0" smtClean="0"/>
              <a:t>Printer</a:t>
            </a:r>
          </a:p>
          <a:p>
            <a:pPr lvl="1" algn="justLow">
              <a:buFont typeface="Wingdings" panose="05000000000000000000" pitchFamily="2" charset="2"/>
              <a:buChar char="§"/>
            </a:pPr>
            <a:r>
              <a:rPr lang="en-US" sz="2000" dirty="0" smtClean="0"/>
              <a:t>Scanner</a:t>
            </a:r>
          </a:p>
          <a:p>
            <a:pPr lvl="1" algn="justLow">
              <a:buFont typeface="Wingdings" panose="05000000000000000000" pitchFamily="2" charset="2"/>
              <a:buChar char="§"/>
            </a:pPr>
            <a:r>
              <a:rPr lang="en-US" sz="2000" dirty="0" smtClean="0"/>
              <a:t>Processor</a:t>
            </a:r>
          </a:p>
          <a:p>
            <a:pPr lvl="1" algn="justLow">
              <a:buFont typeface="Wingdings" panose="05000000000000000000" pitchFamily="2" charset="2"/>
              <a:buChar char="§"/>
            </a:pPr>
            <a:r>
              <a:rPr lang="en-US" sz="2000" dirty="0" smtClean="0"/>
              <a:t>Storage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731" y="2291987"/>
            <a:ext cx="5373189" cy="3962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131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Network (WAN) Services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908753" y="2156676"/>
            <a:ext cx="3192984" cy="4270250"/>
          </a:xfrm>
        </p:spPr>
        <p:txBody>
          <a:bodyPr>
            <a:normAutofit/>
          </a:bodyPr>
          <a:lstStyle/>
          <a:p>
            <a:pPr algn="justLow">
              <a:buFont typeface="Wingdings" panose="05000000000000000000" pitchFamily="2" charset="2"/>
              <a:buChar char="§"/>
            </a:pPr>
            <a:r>
              <a:rPr lang="en-US" sz="2400" dirty="0" smtClean="0"/>
              <a:t>Web Services</a:t>
            </a:r>
          </a:p>
          <a:p>
            <a:pPr lvl="1" algn="justLow">
              <a:buFont typeface="Wingdings" panose="05000000000000000000" pitchFamily="2" charset="2"/>
              <a:buChar char="§"/>
            </a:pPr>
            <a:r>
              <a:rPr lang="en-US" sz="2000" dirty="0" smtClean="0"/>
              <a:t>Web Browsing</a:t>
            </a:r>
          </a:p>
          <a:p>
            <a:pPr lvl="1" algn="justLow">
              <a:buFont typeface="Wingdings" panose="05000000000000000000" pitchFamily="2" charset="2"/>
              <a:buChar char="§"/>
            </a:pPr>
            <a:r>
              <a:rPr lang="en-US" sz="2000" dirty="0" smtClean="0"/>
              <a:t>Web Searching</a:t>
            </a:r>
          </a:p>
          <a:p>
            <a:pPr lvl="1" algn="justLow">
              <a:buFont typeface="Wingdings" panose="05000000000000000000" pitchFamily="2" charset="2"/>
              <a:buChar char="§"/>
            </a:pPr>
            <a:r>
              <a:rPr lang="en-US" sz="2000" dirty="0" smtClean="0"/>
              <a:t>Social Media</a:t>
            </a:r>
          </a:p>
          <a:p>
            <a:pPr algn="justLow">
              <a:buFont typeface="Wingdings" panose="05000000000000000000" pitchFamily="2" charset="2"/>
              <a:buChar char="§"/>
            </a:pPr>
            <a:r>
              <a:rPr lang="en-US" sz="2400" dirty="0" smtClean="0"/>
              <a:t>E-mail Exchanging</a:t>
            </a:r>
          </a:p>
          <a:p>
            <a:pPr algn="justLow">
              <a:buFont typeface="Wingdings" panose="05000000000000000000" pitchFamily="2" charset="2"/>
              <a:buChar char="§"/>
            </a:pPr>
            <a:r>
              <a:rPr lang="en-US" sz="2400" dirty="0" smtClean="0"/>
              <a:t>File Transfer</a:t>
            </a:r>
          </a:p>
          <a:p>
            <a:pPr algn="justLow">
              <a:buFont typeface="Wingdings" panose="05000000000000000000" pitchFamily="2" charset="2"/>
              <a:buChar char="§"/>
            </a:pPr>
            <a:r>
              <a:rPr lang="en-US" sz="2400" dirty="0" smtClean="0"/>
              <a:t>Voice Calls</a:t>
            </a:r>
          </a:p>
          <a:p>
            <a:pPr algn="justLow">
              <a:buFont typeface="Wingdings" panose="05000000000000000000" pitchFamily="2" charset="2"/>
              <a:buChar char="§"/>
            </a:pPr>
            <a:r>
              <a:rPr lang="en-US" sz="2400" dirty="0" smtClean="0"/>
              <a:t>Video Conferencing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9280" y="2400401"/>
            <a:ext cx="5857765" cy="3395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5932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 smtClean="0"/>
              <a:t>Thank you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63925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Networks Devices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024128" y="2084832"/>
            <a:ext cx="6460890" cy="4297680"/>
          </a:xfrm>
        </p:spPr>
        <p:txBody>
          <a:bodyPr>
            <a:noAutofit/>
          </a:bodyPr>
          <a:lstStyle/>
          <a:p>
            <a:pPr algn="justLow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Network Interface Card (NIC)</a:t>
            </a:r>
          </a:p>
          <a:p>
            <a:pPr algn="justLow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Hub</a:t>
            </a:r>
          </a:p>
          <a:p>
            <a:pPr algn="justLow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Switch</a:t>
            </a:r>
          </a:p>
          <a:p>
            <a:pPr algn="justLow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Access Point (AP)</a:t>
            </a:r>
          </a:p>
          <a:p>
            <a:pPr algn="justLow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Router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0443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Interface Card (NIC)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024127" y="2286000"/>
            <a:ext cx="6617643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Network adapter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Interface </a:t>
            </a:r>
            <a:r>
              <a:rPr lang="en-US" sz="2400" dirty="0"/>
              <a:t>between </a:t>
            </a:r>
            <a:r>
              <a:rPr lang="en-US" sz="2400" dirty="0" smtClean="0"/>
              <a:t>PC </a:t>
            </a:r>
            <a:r>
              <a:rPr lang="en-US" sz="2400" dirty="0"/>
              <a:t>and the </a:t>
            </a:r>
            <a:r>
              <a:rPr lang="en-US" sz="2400" dirty="0" smtClean="0"/>
              <a:t>network cable</a:t>
            </a:r>
            <a:endParaRPr lang="en-US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Resides in the motherboard of </a:t>
            </a:r>
            <a:r>
              <a:rPr lang="en-US" sz="2400" dirty="0" smtClean="0"/>
              <a:t>PC </a:t>
            </a:r>
            <a:endParaRPr lang="en-US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Communicate with </a:t>
            </a:r>
            <a:r>
              <a:rPr lang="en-US" sz="2400" dirty="0" smtClean="0"/>
              <a:t>PC </a:t>
            </a:r>
            <a:r>
              <a:rPr lang="en-US" sz="2400" dirty="0"/>
              <a:t>through the device driver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Contain </a:t>
            </a:r>
            <a:r>
              <a:rPr lang="en-US" sz="2400" dirty="0" smtClean="0"/>
              <a:t>transmitter/receiver (transceiver)</a:t>
            </a:r>
            <a:endParaRPr lang="en-US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Wired </a:t>
            </a:r>
            <a:r>
              <a:rPr lang="en-US" sz="2400" dirty="0" smtClean="0"/>
              <a:t>or wireless (via antenna)</a:t>
            </a:r>
            <a:endParaRPr lang="en-US" sz="2400" dirty="0"/>
          </a:p>
          <a:p>
            <a:pPr>
              <a:buFont typeface="Wingdings" panose="05000000000000000000" pitchFamily="2" charset="2"/>
              <a:buChar char="§"/>
            </a:pPr>
            <a:endParaRPr lang="en-US" sz="2400" dirty="0" smtClean="0"/>
          </a:p>
        </p:txBody>
      </p:sp>
      <p:pic>
        <p:nvPicPr>
          <p:cNvPr id="6" name="Picture 4" descr="NI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0339" y="2734019"/>
            <a:ext cx="2946400" cy="3127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1668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HUB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770709" y="2286000"/>
            <a:ext cx="5682342" cy="3644537"/>
          </a:xfrm>
        </p:spPr>
        <p:txBody>
          <a:bodyPr>
            <a:normAutofit/>
          </a:bodyPr>
          <a:lstStyle/>
          <a:p>
            <a:pPr algn="justLow">
              <a:buFont typeface="Wingdings" panose="05000000000000000000" pitchFamily="2" charset="2"/>
              <a:buChar char="§"/>
            </a:pPr>
            <a:r>
              <a:rPr lang="en-US" sz="2400" dirty="0" smtClean="0"/>
              <a:t>Shares frames </a:t>
            </a:r>
            <a:r>
              <a:rPr lang="en-US" sz="2400" dirty="0" smtClean="0"/>
              <a:t>between machines</a:t>
            </a:r>
            <a:endParaRPr lang="en-US" sz="2400" dirty="0"/>
          </a:p>
          <a:p>
            <a:pPr algn="justLow">
              <a:buFont typeface="Wingdings" panose="05000000000000000000" pitchFamily="2" charset="2"/>
              <a:buChar char="§"/>
            </a:pPr>
            <a:r>
              <a:rPr lang="en-US" sz="2400" dirty="0" smtClean="0"/>
              <a:t>Number </a:t>
            </a:r>
            <a:r>
              <a:rPr lang="en-US" sz="2400" dirty="0"/>
              <a:t>of ports </a:t>
            </a:r>
            <a:r>
              <a:rPr lang="en-US" sz="2400" dirty="0" smtClean="0"/>
              <a:t>to connect </a:t>
            </a:r>
            <a:r>
              <a:rPr lang="en-US" sz="2400" dirty="0" smtClean="0"/>
              <a:t>several machines</a:t>
            </a:r>
            <a:endParaRPr lang="en-US" sz="2400" dirty="0" smtClean="0"/>
          </a:p>
          <a:p>
            <a:pPr algn="justLow">
              <a:buFont typeface="Wingdings" panose="05000000000000000000" pitchFamily="2" charset="2"/>
              <a:buChar char="§"/>
            </a:pPr>
            <a:r>
              <a:rPr lang="en-US" sz="2400" dirty="0" smtClean="0"/>
              <a:t>Work </a:t>
            </a:r>
            <a:r>
              <a:rPr lang="en-US" sz="2400" dirty="0"/>
              <a:t>with full duplex </a:t>
            </a:r>
            <a:r>
              <a:rPr lang="en-US" sz="2400" dirty="0" smtClean="0"/>
              <a:t>communication</a:t>
            </a:r>
          </a:p>
          <a:p>
            <a:pPr algn="justLow">
              <a:buFont typeface="Wingdings" panose="05000000000000000000" pitchFamily="2" charset="2"/>
              <a:buChar char="§"/>
            </a:pPr>
            <a:r>
              <a:rPr lang="en-US" sz="2400" dirty="0" smtClean="0"/>
              <a:t>Mixture </a:t>
            </a:r>
            <a:r>
              <a:rPr lang="en-US" sz="2400" dirty="0"/>
              <a:t>of </a:t>
            </a:r>
            <a:r>
              <a:rPr lang="en-US" sz="2400" dirty="0" smtClean="0"/>
              <a:t>speeds (10M, 100M, 1G,…)</a:t>
            </a:r>
          </a:p>
          <a:p>
            <a:pPr algn="justLow">
              <a:buFont typeface="Wingdings" panose="05000000000000000000" pitchFamily="2" charset="2"/>
              <a:buChar char="§"/>
            </a:pPr>
            <a:r>
              <a:rPr lang="en-US" sz="2400" dirty="0" smtClean="0"/>
              <a:t>Allows collisions</a:t>
            </a:r>
            <a:endParaRPr lang="en-US" sz="2400" dirty="0"/>
          </a:p>
          <a:p>
            <a:pPr>
              <a:buFont typeface="Wingdings" panose="05000000000000000000" pitchFamily="2" charset="2"/>
              <a:buChar char="§"/>
            </a:pPr>
            <a:endParaRPr lang="en-US" sz="24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1875" y="1672897"/>
            <a:ext cx="3737302" cy="3737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111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Collisions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919624" y="1899231"/>
            <a:ext cx="9413095" cy="1716459"/>
          </a:xfrm>
        </p:spPr>
        <p:txBody>
          <a:bodyPr>
            <a:noAutofit/>
          </a:bodyPr>
          <a:lstStyle/>
          <a:p>
            <a:pPr algn="justLow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Hub is one collision </a:t>
            </a:r>
            <a:r>
              <a:rPr lang="en-US" sz="2400" dirty="0"/>
              <a:t>domain </a:t>
            </a:r>
            <a:endParaRPr lang="en-US" sz="2400" dirty="0" smtClean="0"/>
          </a:p>
          <a:p>
            <a:pPr algn="justLow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Hub is one broadcast </a:t>
            </a:r>
            <a:r>
              <a:rPr lang="en-US" sz="2400" dirty="0"/>
              <a:t>domain.</a:t>
            </a:r>
          </a:p>
          <a:p>
            <a:pPr algn="justLow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/>
              <a:t>Collisions </a:t>
            </a:r>
            <a:r>
              <a:rPr lang="en-US" sz="2400" dirty="0" smtClean="0"/>
              <a:t>make </a:t>
            </a:r>
            <a:r>
              <a:rPr lang="en-US" sz="2400" dirty="0"/>
              <a:t>the </a:t>
            </a:r>
            <a:r>
              <a:rPr lang="en-US" sz="2400" dirty="0" smtClean="0"/>
              <a:t>network slow </a:t>
            </a:r>
            <a:r>
              <a:rPr lang="en-US" sz="2400" dirty="0"/>
              <a:t>and congested</a:t>
            </a:r>
          </a:p>
        </p:txBody>
      </p:sp>
      <p:pic>
        <p:nvPicPr>
          <p:cNvPr id="6" name="Picture 30" descr="301P_1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1564" y="3926476"/>
            <a:ext cx="8585200" cy="2446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5947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CSMA/CD</a:t>
            </a:r>
            <a:endParaRPr lang="en-US" dirty="0"/>
          </a:p>
        </p:txBody>
      </p:sp>
      <p:pic>
        <p:nvPicPr>
          <p:cNvPr id="7" name="Picture 5" descr="301P_07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3130" y="1439526"/>
            <a:ext cx="6549693" cy="5144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38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Switch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024127" y="1737360"/>
            <a:ext cx="5246043" cy="4820194"/>
          </a:xfrm>
        </p:spPr>
        <p:txBody>
          <a:bodyPr>
            <a:noAutofit/>
          </a:bodyPr>
          <a:lstStyle/>
          <a:p>
            <a:pPr algn="justLow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Forward and filter frames</a:t>
            </a:r>
            <a:endParaRPr lang="en-US" sz="2400" dirty="0"/>
          </a:p>
          <a:p>
            <a:pPr algn="justLow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Work </a:t>
            </a:r>
            <a:r>
              <a:rPr lang="en-US" sz="2400" dirty="0"/>
              <a:t>with full duplex communication </a:t>
            </a:r>
            <a:endParaRPr lang="en-US" sz="2400" dirty="0" smtClean="0"/>
          </a:p>
          <a:p>
            <a:pPr algn="justLow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Mixture </a:t>
            </a:r>
            <a:r>
              <a:rPr lang="en-US" sz="2400" dirty="0"/>
              <a:t>of </a:t>
            </a:r>
            <a:r>
              <a:rPr lang="en-US" sz="2400" dirty="0" smtClean="0"/>
              <a:t>speeds</a:t>
            </a:r>
          </a:p>
          <a:p>
            <a:pPr algn="justLow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One broadcast domain</a:t>
            </a:r>
          </a:p>
          <a:p>
            <a:pPr algn="justLow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Each port is a </a:t>
            </a:r>
            <a:r>
              <a:rPr lang="en-US" sz="2400" dirty="0" smtClean="0"/>
              <a:t>separate collision </a:t>
            </a:r>
            <a:r>
              <a:rPr lang="en-US" sz="2400" dirty="0" smtClean="0"/>
              <a:t>domain</a:t>
            </a:r>
          </a:p>
          <a:p>
            <a:pPr algn="justLow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No </a:t>
            </a:r>
            <a:r>
              <a:rPr lang="en-US" sz="2400" dirty="0" smtClean="0"/>
              <a:t>collisions</a:t>
            </a:r>
          </a:p>
          <a:p>
            <a:pPr algn="justLow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No Sniffing</a:t>
            </a:r>
            <a:endParaRPr lang="en-US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0231" y="2084832"/>
            <a:ext cx="4685212" cy="3513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24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Point</a:t>
            </a:r>
            <a:r>
              <a:rPr lang="en-US" dirty="0"/>
              <a:t> </a:t>
            </a:r>
            <a:r>
              <a:rPr lang="en-US" dirty="0" smtClean="0"/>
              <a:t>(AP)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04250" y="2335639"/>
            <a:ext cx="5322230" cy="3950208"/>
          </a:xfrm>
        </p:spPr>
        <p:txBody>
          <a:bodyPr>
            <a:normAutofit/>
          </a:bodyPr>
          <a:lstStyle/>
          <a:p>
            <a:pPr algn="justLow">
              <a:buFont typeface="Wingdings" panose="05000000000000000000" pitchFamily="2" charset="2"/>
              <a:buChar char="§"/>
            </a:pPr>
            <a:r>
              <a:rPr lang="en-US" sz="2400" dirty="0" smtClean="0"/>
              <a:t>Connects machines wirelessly in LAN</a:t>
            </a:r>
          </a:p>
          <a:p>
            <a:pPr algn="justLow">
              <a:buFont typeface="Wingdings" panose="05000000000000000000" pitchFamily="2" charset="2"/>
              <a:buChar char="§"/>
            </a:pPr>
            <a:r>
              <a:rPr lang="en-US" sz="2400" dirty="0" smtClean="0"/>
              <a:t>Transmits frames in </a:t>
            </a:r>
            <a:r>
              <a:rPr lang="en-US" sz="2400" dirty="0" smtClean="0"/>
              <a:t>the air </a:t>
            </a:r>
            <a:r>
              <a:rPr lang="en-US" sz="2400" dirty="0" smtClean="0"/>
              <a:t>media</a:t>
            </a:r>
          </a:p>
          <a:p>
            <a:pPr algn="justLow">
              <a:buFont typeface="Wingdings" panose="05000000000000000000" pitchFamily="2" charset="2"/>
              <a:buChar char="§"/>
            </a:pPr>
            <a:r>
              <a:rPr lang="en-US" sz="2400" dirty="0" smtClean="0"/>
              <a:t>Links wireless part to wired infrastructure</a:t>
            </a:r>
          </a:p>
          <a:p>
            <a:pPr algn="justLow">
              <a:buFont typeface="Wingdings" panose="05000000000000000000" pitchFamily="2" charset="2"/>
              <a:buChar char="§"/>
            </a:pPr>
            <a:r>
              <a:rPr lang="en-US" sz="2400" dirty="0" smtClean="0"/>
              <a:t>One broadcast domain</a:t>
            </a:r>
          </a:p>
          <a:p>
            <a:pPr algn="justLow">
              <a:buFont typeface="Wingdings" panose="05000000000000000000" pitchFamily="2" charset="2"/>
              <a:buChar char="§"/>
            </a:pPr>
            <a:r>
              <a:rPr lang="en-US" sz="2400" dirty="0" smtClean="0"/>
              <a:t>One collision domain</a:t>
            </a:r>
          </a:p>
          <a:p>
            <a:pPr algn="justLow">
              <a:buFont typeface="Wingdings" panose="05000000000000000000" pitchFamily="2" charset="2"/>
              <a:buChar char="§"/>
            </a:pPr>
            <a:r>
              <a:rPr lang="en-US" sz="2400" dirty="0" smtClean="0"/>
              <a:t>Carrier Sense Multiple Access/Collision Avoidance (CSMA/CA)</a:t>
            </a:r>
          </a:p>
          <a:p>
            <a:pPr algn="justLow">
              <a:buFont typeface="Wingdings" panose="05000000000000000000" pitchFamily="2" charset="2"/>
              <a:buChar char="§"/>
            </a:pPr>
            <a:endParaRPr lang="en-US" sz="2400" dirty="0" smtClean="0"/>
          </a:p>
          <a:p>
            <a:pPr algn="justLow">
              <a:buFont typeface="Wingdings" panose="05000000000000000000" pitchFamily="2" charset="2"/>
              <a:buChar char="§"/>
            </a:pPr>
            <a:endParaRPr lang="en-US" sz="2400" dirty="0"/>
          </a:p>
        </p:txBody>
      </p:sp>
      <p:pic>
        <p:nvPicPr>
          <p:cNvPr id="1026" name="Picture 2" descr="Image result for access poi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7131" y="1706563"/>
            <a:ext cx="3947069" cy="3947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284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Router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04250" y="2335639"/>
            <a:ext cx="5322230" cy="3950208"/>
          </a:xfrm>
        </p:spPr>
        <p:txBody>
          <a:bodyPr>
            <a:normAutofit/>
          </a:bodyPr>
          <a:lstStyle/>
          <a:p>
            <a:pPr algn="justLow">
              <a:buFont typeface="Wingdings" panose="05000000000000000000" pitchFamily="2" charset="2"/>
              <a:buChar char="§"/>
            </a:pPr>
            <a:r>
              <a:rPr lang="en-US" sz="2400" dirty="0" smtClean="0"/>
              <a:t>Redirects </a:t>
            </a:r>
            <a:r>
              <a:rPr lang="en-US" sz="2400" dirty="0"/>
              <a:t>packets between networks</a:t>
            </a:r>
          </a:p>
          <a:p>
            <a:pPr algn="justLow">
              <a:buFont typeface="Wingdings" panose="05000000000000000000" pitchFamily="2" charset="2"/>
              <a:buChar char="§"/>
            </a:pPr>
            <a:r>
              <a:rPr lang="en-US" sz="2400" dirty="0" smtClean="0"/>
              <a:t>Works based on a routing table</a:t>
            </a:r>
          </a:p>
          <a:p>
            <a:pPr algn="justLow">
              <a:buFont typeface="Wingdings" panose="05000000000000000000" pitchFamily="2" charset="2"/>
              <a:buChar char="§"/>
            </a:pPr>
            <a:r>
              <a:rPr lang="en-US" sz="2400" dirty="0" smtClean="0"/>
              <a:t>Divides network into broadcast domains</a:t>
            </a:r>
          </a:p>
          <a:p>
            <a:pPr algn="justLow">
              <a:buFont typeface="Wingdings" panose="05000000000000000000" pitchFamily="2" charset="2"/>
              <a:buChar char="§"/>
            </a:pPr>
            <a:r>
              <a:rPr lang="en-US" sz="2400" dirty="0" smtClean="0"/>
              <a:t>Divides network into collision domains</a:t>
            </a:r>
          </a:p>
          <a:p>
            <a:pPr algn="justLow">
              <a:buFont typeface="Wingdings" panose="05000000000000000000" pitchFamily="2" charset="2"/>
              <a:buChar char="§"/>
            </a:pPr>
            <a:endParaRPr lang="en-US" sz="2400" dirty="0" smtClean="0"/>
          </a:p>
          <a:p>
            <a:pPr algn="justLow">
              <a:buFont typeface="Wingdings" panose="05000000000000000000" pitchFamily="2" charset="2"/>
              <a:buChar char="§"/>
            </a:pPr>
            <a:endParaRPr lang="en-US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7129" y="2734664"/>
            <a:ext cx="5413488" cy="1576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40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TM02900720[[fn=Integral]]</Template>
  <TotalTime>6928</TotalTime>
  <Words>242</Words>
  <Application>Microsoft Office PowerPoint</Application>
  <PresentationFormat>Widescreen</PresentationFormat>
  <Paragraphs>66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Calibri</vt:lpstr>
      <vt:lpstr>Tw Cen MT</vt:lpstr>
      <vt:lpstr>Tw Cen MT Condensed</vt:lpstr>
      <vt:lpstr>Wingdings</vt:lpstr>
      <vt:lpstr>Wingdings 3</vt:lpstr>
      <vt:lpstr>Integral</vt:lpstr>
      <vt:lpstr>Computer Networks Devices and Services</vt:lpstr>
      <vt:lpstr>Computer Networks Devices</vt:lpstr>
      <vt:lpstr>Network Interface Card (NIC)</vt:lpstr>
      <vt:lpstr>HUB</vt:lpstr>
      <vt:lpstr>Collisions</vt:lpstr>
      <vt:lpstr>CSMA/CD</vt:lpstr>
      <vt:lpstr>Switch</vt:lpstr>
      <vt:lpstr>Access Point (AP)</vt:lpstr>
      <vt:lpstr>Router</vt:lpstr>
      <vt:lpstr>Computer Network (LAN) Services</vt:lpstr>
      <vt:lpstr>Computer Network (WAN) Services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Networks</dc:title>
  <dc:creator>Eng.Tarek EL Baz</dc:creator>
  <cp:lastModifiedBy>Mohammad Adly</cp:lastModifiedBy>
  <cp:revision>188</cp:revision>
  <dcterms:created xsi:type="dcterms:W3CDTF">2016-09-20T23:36:10Z</dcterms:created>
  <dcterms:modified xsi:type="dcterms:W3CDTF">2017-04-17T21:42:09Z</dcterms:modified>
</cp:coreProperties>
</file>