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theme/themeOverride8.xml" ContentType="application/vnd.openxmlformats-officedocument.themeOverride+xml"/>
  <Override PartName="/ppt/notesSlides/notesSlide29.xml" ContentType="application/vnd.openxmlformats-officedocument.presentationml.notesSlide+xml"/>
  <Override PartName="/ppt/theme/themeOverride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0.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 id="2147483684" r:id="rId5"/>
  </p:sldMasterIdLst>
  <p:notesMasterIdLst>
    <p:notesMasterId r:id="rId67"/>
  </p:notesMasterIdLst>
  <p:sldIdLst>
    <p:sldId id="313" r:id="rId6"/>
    <p:sldId id="256" r:id="rId7"/>
    <p:sldId id="270" r:id="rId8"/>
    <p:sldId id="325" r:id="rId9"/>
    <p:sldId id="326" r:id="rId10"/>
    <p:sldId id="327" r:id="rId11"/>
    <p:sldId id="328" r:id="rId12"/>
    <p:sldId id="329" r:id="rId13"/>
    <p:sldId id="330" r:id="rId14"/>
    <p:sldId id="331" r:id="rId15"/>
    <p:sldId id="332" r:id="rId16"/>
    <p:sldId id="333" r:id="rId17"/>
    <p:sldId id="290" r:id="rId18"/>
    <p:sldId id="276" r:id="rId19"/>
    <p:sldId id="277" r:id="rId20"/>
    <p:sldId id="278" r:id="rId21"/>
    <p:sldId id="291" r:id="rId22"/>
    <p:sldId id="280" r:id="rId23"/>
    <p:sldId id="281" r:id="rId24"/>
    <p:sldId id="282" r:id="rId25"/>
    <p:sldId id="311" r:id="rId26"/>
    <p:sldId id="310" r:id="rId27"/>
    <p:sldId id="292" r:id="rId28"/>
    <p:sldId id="283" r:id="rId29"/>
    <p:sldId id="284" r:id="rId30"/>
    <p:sldId id="285" r:id="rId31"/>
    <p:sldId id="304" r:id="rId32"/>
    <p:sldId id="305" r:id="rId33"/>
    <p:sldId id="289" r:id="rId34"/>
    <p:sldId id="286" r:id="rId35"/>
    <p:sldId id="287" r:id="rId36"/>
    <p:sldId id="288" r:id="rId37"/>
    <p:sldId id="293" r:id="rId38"/>
    <p:sldId id="334" r:id="rId39"/>
    <p:sldId id="317" r:id="rId40"/>
    <p:sldId id="318" r:id="rId41"/>
    <p:sldId id="319" r:id="rId42"/>
    <p:sldId id="309" r:id="rId43"/>
    <p:sldId id="257" r:id="rId44"/>
    <p:sldId id="261" r:id="rId45"/>
    <p:sldId id="262" r:id="rId46"/>
    <p:sldId id="268" r:id="rId47"/>
    <p:sldId id="263" r:id="rId48"/>
    <p:sldId id="297" r:id="rId49"/>
    <p:sldId id="294" r:id="rId50"/>
    <p:sldId id="258" r:id="rId51"/>
    <p:sldId id="264" r:id="rId52"/>
    <p:sldId id="265" r:id="rId53"/>
    <p:sldId id="266" r:id="rId54"/>
    <p:sldId id="267" r:id="rId55"/>
    <p:sldId id="306" r:id="rId56"/>
    <p:sldId id="336" r:id="rId57"/>
    <p:sldId id="337" r:id="rId58"/>
    <p:sldId id="338" r:id="rId59"/>
    <p:sldId id="339" r:id="rId60"/>
    <p:sldId id="340" r:id="rId61"/>
    <p:sldId id="307" r:id="rId62"/>
    <p:sldId id="302" r:id="rId63"/>
    <p:sldId id="335" r:id="rId64"/>
    <p:sldId id="269" r:id="rId65"/>
    <p:sldId id="314" r:id="rId66"/>
  </p:sldIdLst>
  <p:sldSz cx="12192000" cy="6858000"/>
  <p:notesSz cx="7315200" cy="96012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B0D"/>
    <a:srgbClr val="006600"/>
    <a:srgbClr val="FF66FF"/>
    <a:srgbClr val="A3A0C8"/>
    <a:srgbClr val="7DA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4660"/>
  </p:normalViewPr>
  <p:slideViewPr>
    <p:cSldViewPr>
      <p:cViewPr varScale="1">
        <p:scale>
          <a:sx n="50" d="100"/>
          <a:sy n="50" d="100"/>
        </p:scale>
        <p:origin x="802" y="4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MX"/>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6004DAF-CD57-47CA-8C97-D6AAA8C3F59F}" type="datetimeFigureOut">
              <a:rPr lang="es-MX" smtClean="0"/>
              <a:pPr/>
              <a:t>29/01/2018</a:t>
            </a:fld>
            <a:endParaRPr lang="es-MX"/>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s-MX"/>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MX"/>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0381B4-8167-4CE6-9F28-06E63804EED4}" type="slidenum">
              <a:rPr lang="es-MX" smtClean="0"/>
              <a:pPr/>
              <a:t>‹Nº›</a:t>
            </a:fld>
            <a:endParaRPr lang="es-MX"/>
          </a:p>
        </p:txBody>
      </p:sp>
    </p:spTree>
    <p:extLst>
      <p:ext uri="{BB962C8B-B14F-4D97-AF65-F5344CB8AC3E}">
        <p14:creationId xmlns:p14="http://schemas.microsoft.com/office/powerpoint/2010/main" val="357703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1</a:t>
            </a:fld>
            <a:endParaRPr lang="es-MX">
              <a:solidFill>
                <a:prstClr val="black"/>
              </a:solidFill>
            </a:endParaRPr>
          </a:p>
        </p:txBody>
      </p:sp>
    </p:spTree>
    <p:extLst>
      <p:ext uri="{BB962C8B-B14F-4D97-AF65-F5344CB8AC3E}">
        <p14:creationId xmlns:p14="http://schemas.microsoft.com/office/powerpoint/2010/main" val="131268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17</a:t>
            </a:fld>
            <a:endParaRPr lang="es-MX"/>
          </a:p>
        </p:txBody>
      </p:sp>
    </p:spTree>
    <p:extLst>
      <p:ext uri="{BB962C8B-B14F-4D97-AF65-F5344CB8AC3E}">
        <p14:creationId xmlns:p14="http://schemas.microsoft.com/office/powerpoint/2010/main" val="398591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18</a:t>
            </a:fld>
            <a:endParaRPr lang="es-MX"/>
          </a:p>
        </p:txBody>
      </p:sp>
    </p:spTree>
    <p:extLst>
      <p:ext uri="{BB962C8B-B14F-4D97-AF65-F5344CB8AC3E}">
        <p14:creationId xmlns:p14="http://schemas.microsoft.com/office/powerpoint/2010/main" val="154428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19</a:t>
            </a:fld>
            <a:endParaRPr lang="es-MX"/>
          </a:p>
        </p:txBody>
      </p:sp>
    </p:spTree>
    <p:extLst>
      <p:ext uri="{BB962C8B-B14F-4D97-AF65-F5344CB8AC3E}">
        <p14:creationId xmlns:p14="http://schemas.microsoft.com/office/powerpoint/2010/main" val="238229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20</a:t>
            </a:fld>
            <a:endParaRPr lang="es-MX"/>
          </a:p>
        </p:txBody>
      </p:sp>
    </p:spTree>
    <p:extLst>
      <p:ext uri="{BB962C8B-B14F-4D97-AF65-F5344CB8AC3E}">
        <p14:creationId xmlns:p14="http://schemas.microsoft.com/office/powerpoint/2010/main" val="36449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379513-FDDD-401E-A6F8-89A0EC13E0E2}" type="slidenum">
              <a:rPr lang="en-US"/>
              <a:pPr>
                <a:spcBef>
                  <a:spcPct val="0"/>
                </a:spcBef>
              </a:pPr>
              <a:t>21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atin typeface="Arial" panose="020B0604020202020204" pitchFamily="34" charset="0"/>
            </a:endParaRPr>
          </a:p>
        </p:txBody>
      </p:sp>
    </p:spTree>
    <p:extLst>
      <p:ext uri="{BB962C8B-B14F-4D97-AF65-F5344CB8AC3E}">
        <p14:creationId xmlns:p14="http://schemas.microsoft.com/office/powerpoint/2010/main" val="325847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22</a:t>
            </a:fld>
            <a:endParaRPr lang="es-MX"/>
          </a:p>
        </p:txBody>
      </p:sp>
    </p:spTree>
    <p:extLst>
      <p:ext uri="{BB962C8B-B14F-4D97-AF65-F5344CB8AC3E}">
        <p14:creationId xmlns:p14="http://schemas.microsoft.com/office/powerpoint/2010/main" val="20449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23</a:t>
            </a:fld>
            <a:endParaRPr lang="es-MX"/>
          </a:p>
        </p:txBody>
      </p:sp>
    </p:spTree>
    <p:extLst>
      <p:ext uri="{BB962C8B-B14F-4D97-AF65-F5344CB8AC3E}">
        <p14:creationId xmlns:p14="http://schemas.microsoft.com/office/powerpoint/2010/main" val="876118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24</a:t>
            </a:fld>
            <a:endParaRPr lang="es-MX"/>
          </a:p>
        </p:txBody>
      </p:sp>
    </p:spTree>
    <p:extLst>
      <p:ext uri="{BB962C8B-B14F-4D97-AF65-F5344CB8AC3E}">
        <p14:creationId xmlns:p14="http://schemas.microsoft.com/office/powerpoint/2010/main" val="277234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25</a:t>
            </a:fld>
            <a:endParaRPr lang="es-MX"/>
          </a:p>
        </p:txBody>
      </p:sp>
    </p:spTree>
    <p:extLst>
      <p:ext uri="{BB962C8B-B14F-4D97-AF65-F5344CB8AC3E}">
        <p14:creationId xmlns:p14="http://schemas.microsoft.com/office/powerpoint/2010/main" val="307947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26</a:t>
            </a:fld>
            <a:endParaRPr lang="es-MX"/>
          </a:p>
        </p:txBody>
      </p:sp>
    </p:spTree>
    <p:extLst>
      <p:ext uri="{BB962C8B-B14F-4D97-AF65-F5344CB8AC3E}">
        <p14:creationId xmlns:p14="http://schemas.microsoft.com/office/powerpoint/2010/main" val="178947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a:t>
            </a:fld>
            <a:endParaRPr lang="es-MX"/>
          </a:p>
        </p:txBody>
      </p:sp>
    </p:spTree>
    <p:extLst>
      <p:ext uri="{BB962C8B-B14F-4D97-AF65-F5344CB8AC3E}">
        <p14:creationId xmlns:p14="http://schemas.microsoft.com/office/powerpoint/2010/main" val="212496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27</a:t>
            </a:fld>
            <a:endParaRPr lang="es-MX">
              <a:solidFill>
                <a:prstClr val="black"/>
              </a:solidFill>
            </a:endParaRPr>
          </a:p>
        </p:txBody>
      </p:sp>
    </p:spTree>
    <p:extLst>
      <p:ext uri="{BB962C8B-B14F-4D97-AF65-F5344CB8AC3E}">
        <p14:creationId xmlns:p14="http://schemas.microsoft.com/office/powerpoint/2010/main" val="268299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29</a:t>
            </a:fld>
            <a:endParaRPr lang="es-MX"/>
          </a:p>
        </p:txBody>
      </p:sp>
    </p:spTree>
    <p:extLst>
      <p:ext uri="{BB962C8B-B14F-4D97-AF65-F5344CB8AC3E}">
        <p14:creationId xmlns:p14="http://schemas.microsoft.com/office/powerpoint/2010/main" val="234315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30</a:t>
            </a:fld>
            <a:endParaRPr lang="es-MX"/>
          </a:p>
        </p:txBody>
      </p:sp>
    </p:spTree>
    <p:extLst>
      <p:ext uri="{BB962C8B-B14F-4D97-AF65-F5344CB8AC3E}">
        <p14:creationId xmlns:p14="http://schemas.microsoft.com/office/powerpoint/2010/main" val="319381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31</a:t>
            </a:fld>
            <a:endParaRPr lang="es-MX"/>
          </a:p>
        </p:txBody>
      </p:sp>
    </p:spTree>
    <p:extLst>
      <p:ext uri="{BB962C8B-B14F-4D97-AF65-F5344CB8AC3E}">
        <p14:creationId xmlns:p14="http://schemas.microsoft.com/office/powerpoint/2010/main" val="227647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32</a:t>
            </a:fld>
            <a:endParaRPr lang="es-MX"/>
          </a:p>
        </p:txBody>
      </p:sp>
    </p:spTree>
    <p:extLst>
      <p:ext uri="{BB962C8B-B14F-4D97-AF65-F5344CB8AC3E}">
        <p14:creationId xmlns:p14="http://schemas.microsoft.com/office/powerpoint/2010/main" val="322092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33</a:t>
            </a:fld>
            <a:endParaRPr lang="es-MX"/>
          </a:p>
        </p:txBody>
      </p:sp>
    </p:spTree>
    <p:extLst>
      <p:ext uri="{BB962C8B-B14F-4D97-AF65-F5344CB8AC3E}">
        <p14:creationId xmlns:p14="http://schemas.microsoft.com/office/powerpoint/2010/main" val="40494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34</a:t>
            </a:fld>
            <a:endParaRPr lang="es-MX">
              <a:solidFill>
                <a:prstClr val="black"/>
              </a:solidFill>
            </a:endParaRPr>
          </a:p>
        </p:txBody>
      </p:sp>
    </p:spTree>
    <p:extLst>
      <p:ext uri="{BB962C8B-B14F-4D97-AF65-F5344CB8AC3E}">
        <p14:creationId xmlns:p14="http://schemas.microsoft.com/office/powerpoint/2010/main" val="1506563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Es la </a:t>
            </a:r>
            <a:r>
              <a:rPr lang="es-MX" sz="1200" b="1" i="0" kern="1200" dirty="0">
                <a:solidFill>
                  <a:schemeClr val="tx1"/>
                </a:solidFill>
                <a:effectLst/>
                <a:latin typeface="+mn-lt"/>
                <a:ea typeface="+mn-ea"/>
                <a:cs typeface="+mn-cs"/>
              </a:rPr>
              <a:t>historia</a:t>
            </a:r>
            <a:r>
              <a:rPr lang="es-MX" sz="1200" b="0" i="0" kern="1200" dirty="0">
                <a:solidFill>
                  <a:schemeClr val="tx1"/>
                </a:solidFill>
                <a:effectLst/>
                <a:latin typeface="+mn-lt"/>
                <a:ea typeface="+mn-ea"/>
                <a:cs typeface="+mn-cs"/>
              </a:rPr>
              <a:t> de un padre que estaba teniendo problemas con su hijo en el área de la </a:t>
            </a:r>
            <a:r>
              <a:rPr lang="es-MX" sz="1200" b="1" i="0" kern="1200" dirty="0">
                <a:solidFill>
                  <a:schemeClr val="tx1"/>
                </a:solidFill>
                <a:effectLst/>
                <a:latin typeface="+mn-lt"/>
                <a:ea typeface="+mn-ea"/>
                <a:cs typeface="+mn-cs"/>
              </a:rPr>
              <a:t>mentira</a:t>
            </a:r>
            <a:r>
              <a:rPr lang="es-MX" sz="1200" b="0" i="0" kern="1200" dirty="0">
                <a:solidFill>
                  <a:schemeClr val="tx1"/>
                </a:solidFill>
                <a:effectLst/>
                <a:latin typeface="+mn-lt"/>
                <a:ea typeface="+mn-ea"/>
                <a:cs typeface="+mn-cs"/>
              </a:rPr>
              <a:t>. Para ayudarlo a recapacitar de su comportamiento</a:t>
            </a:r>
            <a:r>
              <a:rPr lang="es-MX" sz="1200" b="0" i="0" kern="1200" baseline="0" dirty="0">
                <a:solidFill>
                  <a:schemeClr val="tx1"/>
                </a:solidFill>
                <a:effectLst/>
                <a:latin typeface="+mn-lt"/>
                <a:ea typeface="+mn-ea"/>
                <a:cs typeface="+mn-cs"/>
              </a:rPr>
              <a:t> llegó a un acuerdo con su hijo, cada vez que su hijo fuera encontrado diciendo una mentira o una media verdad, el hijo tendría que clavar un clavo e una puerta solida que se encontraba en el fondo de su casa</a:t>
            </a:r>
            <a:r>
              <a:rPr lang="es-MX" sz="1200" b="0" i="0" kern="1200" dirty="0">
                <a:solidFill>
                  <a:schemeClr val="tx1"/>
                </a:solidFill>
                <a:effectLst/>
                <a:latin typeface="+mn-lt"/>
                <a:ea typeface="+mn-ea"/>
                <a:cs typeface="+mn-cs"/>
              </a:rPr>
              <a:t>. Y así ocurrió</a:t>
            </a:r>
            <a:r>
              <a:rPr lang="es-MX" sz="1200" b="0" i="0" kern="1200" baseline="0" dirty="0">
                <a:solidFill>
                  <a:schemeClr val="tx1"/>
                </a:solidFill>
                <a:effectLst/>
                <a:latin typeface="+mn-lt"/>
                <a:ea typeface="+mn-ea"/>
                <a:cs typeface="+mn-cs"/>
              </a:rPr>
              <a:t> cada que su hijo era </a:t>
            </a:r>
            <a:r>
              <a:rPr lang="es-MX" sz="1200" b="0" i="0" kern="1200" dirty="0">
                <a:solidFill>
                  <a:schemeClr val="tx1"/>
                </a:solidFill>
                <a:effectLst/>
                <a:latin typeface="+mn-lt"/>
                <a:ea typeface="+mn-ea"/>
                <a:cs typeface="+mn-cs"/>
              </a:rPr>
              <a:t>descubierto diciendo algo que no era verdad, el padre, pacientemente, tomaba un martillo y se lo daba a su hijo para que clavara un </a:t>
            </a:r>
            <a:r>
              <a:rPr lang="es-MX" sz="1200" b="1" i="0" kern="1200" dirty="0">
                <a:solidFill>
                  <a:schemeClr val="tx1"/>
                </a:solidFill>
                <a:effectLst/>
                <a:latin typeface="+mn-lt"/>
                <a:ea typeface="+mn-ea"/>
                <a:cs typeface="+mn-cs"/>
              </a:rPr>
              <a:t>clavo en la puerta </a:t>
            </a:r>
            <a:r>
              <a:rPr lang="es-MX" sz="1200" b="0" i="0" kern="1200" dirty="0">
                <a:solidFill>
                  <a:schemeClr val="tx1"/>
                </a:solidFill>
                <a:effectLst/>
                <a:latin typeface="+mn-lt"/>
                <a:ea typeface="+mn-ea"/>
                <a:cs typeface="+mn-cs"/>
              </a:rPr>
              <a:t>de madera. </a:t>
            </a:r>
          </a:p>
          <a:p>
            <a:endParaRPr lang="es-MX" dirty="0"/>
          </a:p>
        </p:txBody>
      </p:sp>
      <p:sp>
        <p:nvSpPr>
          <p:cNvPr id="4" name="Marcador de número de diapositiva 3"/>
          <p:cNvSpPr>
            <a:spLocks noGrp="1"/>
          </p:cNvSpPr>
          <p:nvPr>
            <p:ph type="sldNum" sz="quarter" idx="10"/>
          </p:nvPr>
        </p:nvSpPr>
        <p:spPr/>
        <p:txBody>
          <a:bodyPr/>
          <a:lstStyle/>
          <a:p>
            <a:fld id="{DF0381B4-8167-4CE6-9F28-06E63804EED4}" type="slidenum">
              <a:rPr lang="es-MX" smtClean="0"/>
              <a:pPr/>
              <a:t>35</a:t>
            </a:fld>
            <a:endParaRPr lang="es-MX"/>
          </a:p>
        </p:txBody>
      </p:sp>
    </p:spTree>
    <p:extLst>
      <p:ext uri="{BB962C8B-B14F-4D97-AF65-F5344CB8AC3E}">
        <p14:creationId xmlns:p14="http://schemas.microsoft.com/office/powerpoint/2010/main" val="381826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Al transcurrir un</a:t>
            </a:r>
            <a:r>
              <a:rPr lang="es-MX" sz="1200" b="0" i="0" kern="1200" baseline="0" dirty="0">
                <a:solidFill>
                  <a:schemeClr val="tx1"/>
                </a:solidFill>
                <a:effectLst/>
                <a:latin typeface="+mn-lt"/>
                <a:ea typeface="+mn-ea"/>
                <a:cs typeface="+mn-cs"/>
              </a:rPr>
              <a:t> mes, la puerta se encontraba llena de clavos. El hijo arrepentido, le preguntó a su padre , qué podía hacer, a lo que su padre le sugirió, que cada vez que dijera la verdad, a pesar de las consecuencias, irían juntos a quitar uno de los clavos que tenía esa puerta. Esta idea desafió positivamente al niño a cambiar su actitud.</a:t>
            </a:r>
            <a:endParaRPr lang="es-MX" dirty="0">
              <a:latin typeface="Times New Roman" pitchFamily="18" charset="0"/>
            </a:endParaRPr>
          </a:p>
          <a:p>
            <a:endParaRPr lang="es-MX" dirty="0">
              <a:latin typeface="Times New Roman" pitchFamily="18" charset="0"/>
            </a:endParaRPr>
          </a:p>
          <a:p>
            <a:r>
              <a:rPr lang="es-MX" dirty="0">
                <a:latin typeface="Times New Roman" pitchFamily="18" charset="0"/>
              </a:rPr>
              <a:t>No mucho tiempo después se dieron cuenta que estaban quitando el último clavo de esa puerta. El padre quería celebrar con su hijo, pero su hijo no se veía muy feliz al terminar de quitar ese último clavo. El padre le preguntó “¿Por qué no estás contento de quitar ese último clavo de la puerta?”, Su hijo le contesto,</a:t>
            </a:r>
            <a:r>
              <a:rPr lang="es-MX" baseline="0" dirty="0">
                <a:latin typeface="Times New Roman" pitchFamily="18" charset="0"/>
              </a:rPr>
              <a:t> “</a:t>
            </a:r>
            <a:endParaRPr lang="es-MX" dirty="0">
              <a:latin typeface="Times New Roman" pitchFamily="18" charset="0"/>
            </a:endParaRPr>
          </a:p>
        </p:txBody>
      </p:sp>
      <p:sp>
        <p:nvSpPr>
          <p:cNvPr id="4" name="Marcador de número de diapositiva 3"/>
          <p:cNvSpPr>
            <a:spLocks noGrp="1"/>
          </p:cNvSpPr>
          <p:nvPr>
            <p:ph type="sldNum" sz="quarter" idx="10"/>
          </p:nvPr>
        </p:nvSpPr>
        <p:spPr/>
        <p:txBody>
          <a:bodyPr/>
          <a:lstStyle/>
          <a:p>
            <a:fld id="{DF0381B4-8167-4CE6-9F28-06E63804EED4}" type="slidenum">
              <a:rPr lang="es-MX" smtClean="0"/>
              <a:pPr/>
              <a:t>36</a:t>
            </a:fld>
            <a:endParaRPr lang="es-MX"/>
          </a:p>
        </p:txBody>
      </p:sp>
    </p:spTree>
    <p:extLst>
      <p:ext uri="{BB962C8B-B14F-4D97-AF65-F5344CB8AC3E}">
        <p14:creationId xmlns:p14="http://schemas.microsoft.com/office/powerpoint/2010/main" val="88218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itchFamily="18" charset="0"/>
              </a:rPr>
              <a:t>si estoy contento, pero me da tristeza que a pesar de haber quitado ese último clavo, las marcas de los clavos siguen ahí en la puerta.”</a:t>
            </a:r>
            <a:endParaRPr lang="es-MX" dirty="0">
              <a:latin typeface="Times New Roman" pitchFamily="18" charset="0"/>
            </a:endParaRPr>
          </a:p>
        </p:txBody>
      </p:sp>
      <p:sp>
        <p:nvSpPr>
          <p:cNvPr id="4" name="Marcador de número de diapositiva 3"/>
          <p:cNvSpPr>
            <a:spLocks noGrp="1"/>
          </p:cNvSpPr>
          <p:nvPr>
            <p:ph type="sldNum" sz="quarter" idx="10"/>
          </p:nvPr>
        </p:nvSpPr>
        <p:spPr/>
        <p:txBody>
          <a:bodyPr/>
          <a:lstStyle/>
          <a:p>
            <a:fld id="{DF0381B4-8167-4CE6-9F28-06E63804EED4}" type="slidenum">
              <a:rPr lang="es-MX" smtClean="0"/>
              <a:pPr/>
              <a:t>37</a:t>
            </a:fld>
            <a:endParaRPr lang="es-MX"/>
          </a:p>
        </p:txBody>
      </p:sp>
    </p:spTree>
    <p:extLst>
      <p:ext uri="{BB962C8B-B14F-4D97-AF65-F5344CB8AC3E}">
        <p14:creationId xmlns:p14="http://schemas.microsoft.com/office/powerpoint/2010/main" val="276211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a:t>
            </a:fld>
            <a:endParaRPr lang="es-MX"/>
          </a:p>
        </p:txBody>
      </p:sp>
    </p:spTree>
    <p:extLst>
      <p:ext uri="{BB962C8B-B14F-4D97-AF65-F5344CB8AC3E}">
        <p14:creationId xmlns:p14="http://schemas.microsoft.com/office/powerpoint/2010/main" val="95168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39</a:t>
            </a:fld>
            <a:endParaRPr lang="es-MX"/>
          </a:p>
        </p:txBody>
      </p:sp>
    </p:spTree>
    <p:extLst>
      <p:ext uri="{BB962C8B-B14F-4D97-AF65-F5344CB8AC3E}">
        <p14:creationId xmlns:p14="http://schemas.microsoft.com/office/powerpoint/2010/main" val="3910701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40</a:t>
            </a:fld>
            <a:endParaRPr lang="es-MX"/>
          </a:p>
        </p:txBody>
      </p:sp>
    </p:spTree>
    <p:extLst>
      <p:ext uri="{BB962C8B-B14F-4D97-AF65-F5344CB8AC3E}">
        <p14:creationId xmlns:p14="http://schemas.microsoft.com/office/powerpoint/2010/main" val="2055023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41</a:t>
            </a:fld>
            <a:endParaRPr lang="es-MX"/>
          </a:p>
        </p:txBody>
      </p:sp>
    </p:spTree>
    <p:extLst>
      <p:ext uri="{BB962C8B-B14F-4D97-AF65-F5344CB8AC3E}">
        <p14:creationId xmlns:p14="http://schemas.microsoft.com/office/powerpoint/2010/main" val="2717023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42</a:t>
            </a:fld>
            <a:endParaRPr lang="es-MX"/>
          </a:p>
        </p:txBody>
      </p:sp>
    </p:spTree>
    <p:extLst>
      <p:ext uri="{BB962C8B-B14F-4D97-AF65-F5344CB8AC3E}">
        <p14:creationId xmlns:p14="http://schemas.microsoft.com/office/powerpoint/2010/main" val="2316086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43</a:t>
            </a:fld>
            <a:endParaRPr lang="es-MX"/>
          </a:p>
        </p:txBody>
      </p:sp>
    </p:spTree>
    <p:extLst>
      <p:ext uri="{BB962C8B-B14F-4D97-AF65-F5344CB8AC3E}">
        <p14:creationId xmlns:p14="http://schemas.microsoft.com/office/powerpoint/2010/main" val="4111066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44</a:t>
            </a:fld>
            <a:endParaRPr lang="es-MX"/>
          </a:p>
        </p:txBody>
      </p:sp>
    </p:spTree>
    <p:extLst>
      <p:ext uri="{BB962C8B-B14F-4D97-AF65-F5344CB8AC3E}">
        <p14:creationId xmlns:p14="http://schemas.microsoft.com/office/powerpoint/2010/main" val="918413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45</a:t>
            </a:fld>
            <a:endParaRPr lang="es-MX"/>
          </a:p>
        </p:txBody>
      </p:sp>
    </p:spTree>
    <p:extLst>
      <p:ext uri="{BB962C8B-B14F-4D97-AF65-F5344CB8AC3E}">
        <p14:creationId xmlns:p14="http://schemas.microsoft.com/office/powerpoint/2010/main" val="3150637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46</a:t>
            </a:fld>
            <a:endParaRPr lang="es-MX"/>
          </a:p>
        </p:txBody>
      </p:sp>
    </p:spTree>
    <p:extLst>
      <p:ext uri="{BB962C8B-B14F-4D97-AF65-F5344CB8AC3E}">
        <p14:creationId xmlns:p14="http://schemas.microsoft.com/office/powerpoint/2010/main" val="3270925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47</a:t>
            </a:fld>
            <a:endParaRPr lang="es-MX"/>
          </a:p>
        </p:txBody>
      </p:sp>
    </p:spTree>
    <p:extLst>
      <p:ext uri="{BB962C8B-B14F-4D97-AF65-F5344CB8AC3E}">
        <p14:creationId xmlns:p14="http://schemas.microsoft.com/office/powerpoint/2010/main" val="2809389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48</a:t>
            </a:fld>
            <a:endParaRPr lang="es-MX"/>
          </a:p>
        </p:txBody>
      </p:sp>
    </p:spTree>
    <p:extLst>
      <p:ext uri="{BB962C8B-B14F-4D97-AF65-F5344CB8AC3E}">
        <p14:creationId xmlns:p14="http://schemas.microsoft.com/office/powerpoint/2010/main" val="338232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347EF1C-95EB-410B-A0C3-632C63DC4012}" type="slidenum">
              <a:rPr lang="es-MX" smtClean="0"/>
              <a:t>8</a:t>
            </a:fld>
            <a:endParaRPr lang="es-MX"/>
          </a:p>
        </p:txBody>
      </p:sp>
    </p:spTree>
    <p:extLst>
      <p:ext uri="{BB962C8B-B14F-4D97-AF65-F5344CB8AC3E}">
        <p14:creationId xmlns:p14="http://schemas.microsoft.com/office/powerpoint/2010/main" val="3887272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49</a:t>
            </a:fld>
            <a:endParaRPr lang="es-MX"/>
          </a:p>
        </p:txBody>
      </p:sp>
    </p:spTree>
    <p:extLst>
      <p:ext uri="{BB962C8B-B14F-4D97-AF65-F5344CB8AC3E}">
        <p14:creationId xmlns:p14="http://schemas.microsoft.com/office/powerpoint/2010/main" val="2308978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50</a:t>
            </a:fld>
            <a:endParaRPr lang="es-MX"/>
          </a:p>
        </p:txBody>
      </p:sp>
    </p:spTree>
    <p:extLst>
      <p:ext uri="{BB962C8B-B14F-4D97-AF65-F5344CB8AC3E}">
        <p14:creationId xmlns:p14="http://schemas.microsoft.com/office/powerpoint/2010/main" val="76307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51</a:t>
            </a:fld>
            <a:endParaRPr lang="es-MX">
              <a:solidFill>
                <a:prstClr val="black"/>
              </a:solidFill>
            </a:endParaRPr>
          </a:p>
        </p:txBody>
      </p:sp>
    </p:spTree>
    <p:extLst>
      <p:ext uri="{BB962C8B-B14F-4D97-AF65-F5344CB8AC3E}">
        <p14:creationId xmlns:p14="http://schemas.microsoft.com/office/powerpoint/2010/main" val="2121979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58</a:t>
            </a:fld>
            <a:endParaRPr lang="es-MX"/>
          </a:p>
        </p:txBody>
      </p:sp>
    </p:spTree>
    <p:extLst>
      <p:ext uri="{BB962C8B-B14F-4D97-AF65-F5344CB8AC3E}">
        <p14:creationId xmlns:p14="http://schemas.microsoft.com/office/powerpoint/2010/main" val="2418188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59</a:t>
            </a:fld>
            <a:endParaRPr lang="es-MX">
              <a:solidFill>
                <a:prstClr val="black"/>
              </a:solidFill>
            </a:endParaRPr>
          </a:p>
        </p:txBody>
      </p:sp>
    </p:spTree>
    <p:extLst>
      <p:ext uri="{BB962C8B-B14F-4D97-AF65-F5344CB8AC3E}">
        <p14:creationId xmlns:p14="http://schemas.microsoft.com/office/powerpoint/2010/main" val="3755647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60</a:t>
            </a:fld>
            <a:endParaRPr lang="es-MX"/>
          </a:p>
        </p:txBody>
      </p:sp>
    </p:spTree>
    <p:extLst>
      <p:ext uri="{BB962C8B-B14F-4D97-AF65-F5344CB8AC3E}">
        <p14:creationId xmlns:p14="http://schemas.microsoft.com/office/powerpoint/2010/main" val="1320600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solidFill>
                  <a:prstClr val="black"/>
                </a:solidFill>
              </a:rPr>
              <a:pPr/>
              <a:t>61</a:t>
            </a:fld>
            <a:endParaRPr lang="es-MX">
              <a:solidFill>
                <a:prstClr val="black"/>
              </a:solidFill>
            </a:endParaRPr>
          </a:p>
        </p:txBody>
      </p:sp>
    </p:spTree>
    <p:extLst>
      <p:ext uri="{BB962C8B-B14F-4D97-AF65-F5344CB8AC3E}">
        <p14:creationId xmlns:p14="http://schemas.microsoft.com/office/powerpoint/2010/main" val="413631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F60487-B9C8-4ADF-97B5-DA341FD6F150}" type="slidenum">
              <a:rPr lang="en-US"/>
              <a:pPr eaLnBrk="1" hangingPunct="1"/>
              <a:t>12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dirty="0">
              <a:latin typeface="Arial" panose="020B0604020202020204" pitchFamily="34" charset="0"/>
            </a:endParaRPr>
          </a:p>
        </p:txBody>
      </p:sp>
    </p:spTree>
    <p:extLst>
      <p:ext uri="{BB962C8B-B14F-4D97-AF65-F5344CB8AC3E}">
        <p14:creationId xmlns:p14="http://schemas.microsoft.com/office/powerpoint/2010/main" val="110510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13</a:t>
            </a:fld>
            <a:endParaRPr lang="es-MX"/>
          </a:p>
        </p:txBody>
      </p:sp>
    </p:spTree>
    <p:extLst>
      <p:ext uri="{BB962C8B-B14F-4D97-AF65-F5344CB8AC3E}">
        <p14:creationId xmlns:p14="http://schemas.microsoft.com/office/powerpoint/2010/main" val="179060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14</a:t>
            </a:fld>
            <a:endParaRPr lang="es-MX"/>
          </a:p>
        </p:txBody>
      </p:sp>
    </p:spTree>
    <p:extLst>
      <p:ext uri="{BB962C8B-B14F-4D97-AF65-F5344CB8AC3E}">
        <p14:creationId xmlns:p14="http://schemas.microsoft.com/office/powerpoint/2010/main" val="328916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15</a:t>
            </a:fld>
            <a:endParaRPr lang="es-MX"/>
          </a:p>
        </p:txBody>
      </p:sp>
    </p:spTree>
    <p:extLst>
      <p:ext uri="{BB962C8B-B14F-4D97-AF65-F5344CB8AC3E}">
        <p14:creationId xmlns:p14="http://schemas.microsoft.com/office/powerpoint/2010/main" val="249755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DF0381B4-8167-4CE6-9F28-06E63804EED4}" type="slidenum">
              <a:rPr lang="es-MX" smtClean="0"/>
              <a:pPr/>
              <a:t>16</a:t>
            </a:fld>
            <a:endParaRPr lang="es-MX"/>
          </a:p>
        </p:txBody>
      </p:sp>
    </p:spTree>
    <p:extLst>
      <p:ext uri="{BB962C8B-B14F-4D97-AF65-F5344CB8AC3E}">
        <p14:creationId xmlns:p14="http://schemas.microsoft.com/office/powerpoint/2010/main" val="330897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pPr>
                <a:defRPr/>
              </a:pPr>
              <a:t>29/01/2018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pPr>
                <a:defRPr/>
              </a:pPr>
              <a:t>‹Nº›</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pPr>
                <a:defRPr/>
              </a:pPr>
              <a:t>29/01/2018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pPr>
                <a:defRPr/>
              </a:pPr>
              <a:t>‹Nº›</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pPr>
                <a:defRPr/>
              </a:pPr>
              <a:t>29/01/2018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pPr>
                <a:defRPr/>
              </a:pPr>
              <a:t>‹Nº›</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53308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6957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45150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97904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29/01/2018</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61787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29/01/2018</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49099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29/01/2018</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55410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72456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pPr>
                <a:defRPr/>
              </a:pPr>
              <a:t>29/01/2018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pPr>
                <a:defRPr/>
              </a:pPr>
              <a:t>‹Nº›</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879133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839891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297921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077225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81238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899335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656882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29/01/2018</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82229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29/01/2018</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294843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29/01/2018</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85139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pPr>
                <a:defRPr/>
              </a:pPr>
              <a:t>29/01/2018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pPr>
                <a:defRPr/>
              </a:pPr>
              <a:t>‹Nº›</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797653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182500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714510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191699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41917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638681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783767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021500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29/01/2018</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2359589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29/01/2018</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57048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pPr>
                <a:defRPr/>
              </a:pPr>
              <a:t>29/01/2018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pPr>
                <a:defRPr/>
              </a:pPr>
              <a:t>‹Nº›</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29/01/2018</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561651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803441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29/01/2018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915286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50334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3971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pPr>
                <a:defRPr/>
              </a:pPr>
              <a:t>29/01/2018</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pPr>
                <a:defRPr/>
              </a:pPr>
              <a:t>‹Nº›</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pPr>
                <a:defRPr/>
              </a:pPr>
              <a:t>29/01/2018</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pPr>
                <a:defRPr/>
              </a:pPr>
              <a:t>‹Nº›</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pPr>
                <a:defRPr/>
              </a:pPr>
              <a:t>29/01/2018</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pPr>
                <a:defRPr/>
              </a:pPr>
              <a:t>‹Nº›</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pPr>
                <a:defRPr/>
              </a:pPr>
              <a:t>29/01/2018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pPr>
                <a:defRPr/>
              </a:pPr>
              <a:t>‹Nº›</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pPr>
                <a:defRPr/>
              </a:pPr>
              <a:t>29/01/2018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pPr>
                <a:defRPr/>
              </a:pPr>
              <a:t>‹Nº›</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pPr>
                <a:defRPr/>
              </a:pPr>
              <a:t>29/01/2018</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pPr>
                <a:defRPr/>
              </a:pPr>
              <a:t>‹Nº›</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361697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4095030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29/01/2018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‹Nº›</a:t>
            </a:fld>
            <a:endParaRPr lang="fr-CA">
              <a:solidFill>
                <a:prstClr val="black">
                  <a:tint val="75000"/>
                </a:prstClr>
              </a:solidFill>
            </a:endParaRPr>
          </a:p>
        </p:txBody>
      </p:sp>
    </p:spTree>
    <p:extLst>
      <p:ext uri="{BB962C8B-B14F-4D97-AF65-F5344CB8AC3E}">
        <p14:creationId xmlns:p14="http://schemas.microsoft.com/office/powerpoint/2010/main" val="1953982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6.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1.jpeg"/><Relationship Id="rId5" Type="http://schemas.openxmlformats.org/officeDocument/2006/relationships/image" Target="../media/image27.png"/><Relationship Id="rId10" Type="http://schemas.openxmlformats.org/officeDocument/2006/relationships/image" Target="../media/image20.jpeg"/><Relationship Id="rId4" Type="http://schemas.microsoft.com/office/2007/relationships/hdphoto" Target="../media/hdphoto2.wdp"/><Relationship Id="rId9" Type="http://schemas.openxmlformats.org/officeDocument/2006/relationships/image" Target="../media/image19.jpeg"/><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4.wdp"/><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5.wdp"/><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notesSlide" Target="../notesSlides/notesSlide14.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28.xml"/><Relationship Id="rId1" Type="http://schemas.openxmlformats.org/officeDocument/2006/relationships/themeOverride" Target="../theme/themeOverride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37.png"/><Relationship Id="rId10" Type="http://schemas.openxmlformats.org/officeDocument/2006/relationships/image" Target="../media/image21.jpeg"/><Relationship Id="rId4" Type="http://schemas.openxmlformats.org/officeDocument/2006/relationships/image" Target="../media/image36.jpeg"/><Relationship Id="rId9" Type="http://schemas.openxmlformats.org/officeDocument/2006/relationships/image" Target="../media/image20.jpe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8.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7.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7.png"/><Relationship Id="rId3" Type="http://schemas.openxmlformats.org/officeDocument/2006/relationships/image" Target="../media/image36.jpeg"/><Relationship Id="rId7" Type="http://schemas.openxmlformats.org/officeDocument/2006/relationships/image" Target="../media/image20.jpeg"/><Relationship Id="rId12" Type="http://schemas.openxmlformats.org/officeDocument/2006/relationships/image" Target="../media/image14.png"/><Relationship Id="rId2" Type="http://schemas.openxmlformats.org/officeDocument/2006/relationships/slideLayout" Target="../slideLayouts/slideLayout29.xml"/><Relationship Id="rId1" Type="http://schemas.openxmlformats.org/officeDocument/2006/relationships/themeOverride" Target="../theme/themeOverride4.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42.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42.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42.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6.xml"/><Relationship Id="rId7" Type="http://schemas.openxmlformats.org/officeDocument/2006/relationships/image" Target="../media/image5.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microsoft.com/office/2007/relationships/hdphoto" Target="../media/hdphoto6.wdp"/><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microsoft.com/office/2007/relationships/hdphoto" Target="../media/hdphoto7.wdp"/><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microsoft.com/office/2007/relationships/hdphoto" Target="../media/hdphoto8.wdp"/><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6.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46.png"/><Relationship Id="rId9" Type="http://schemas.openxmlformats.org/officeDocument/2006/relationships/image" Target="../media/image21.jpeg"/></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6.jpeg"/><Relationship Id="rId7"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6.jpeg"/><Relationship Id="rId7"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6.jpeg"/><Relationship Id="rId7"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6.jpeg"/><Relationship Id="rId7"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6.jpeg"/><Relationship Id="rId7"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35.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50.jpeg"/><Relationship Id="rId9" Type="http://schemas.openxmlformats.org/officeDocument/2006/relationships/image" Target="../media/image6.jpeg"/></Relationships>
</file>

<file path=ppt/slides/_rels/slide4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2.jpeg"/><Relationship Id="rId7"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2.jpeg"/><Relationship Id="rId7"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2.jpeg"/><Relationship Id="rId7"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4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2.jpeg"/><Relationship Id="rId7"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2.jpeg"/><Relationship Id="rId7"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53.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microsoft.com/office/2007/relationships/hdphoto" Target="../media/hdphoto9.wdp"/></Relationships>
</file>

<file path=ppt/slides/_rels/slide5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microsoft.com/office/2007/relationships/hdphoto" Target="../media/hdphoto9.wdp"/><Relationship Id="rId2" Type="http://schemas.openxmlformats.org/officeDocument/2006/relationships/image" Target="../media/image17.jpeg"/><Relationship Id="rId1" Type="http://schemas.openxmlformats.org/officeDocument/2006/relationships/slideLayout" Target="../slideLayouts/slideLayout40.xml"/><Relationship Id="rId6" Type="http://schemas.openxmlformats.org/officeDocument/2006/relationships/image" Target="../media/image21.jpeg"/><Relationship Id="rId11" Type="http://schemas.openxmlformats.org/officeDocument/2006/relationships/image" Target="../media/image53.png"/><Relationship Id="rId5" Type="http://schemas.openxmlformats.org/officeDocument/2006/relationships/image" Target="../media/image20.jpeg"/><Relationship Id="rId10" Type="http://schemas.openxmlformats.org/officeDocument/2006/relationships/image" Target="../media/image14.png"/><Relationship Id="rId4" Type="http://schemas.openxmlformats.org/officeDocument/2006/relationships/image" Target="../media/image19.jpeg"/><Relationship Id="rId9" Type="http://schemas.openxmlformats.org/officeDocument/2006/relationships/image" Target="../media/image24.jpeg"/></Relationships>
</file>

<file path=ppt/slides/_rels/slide5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43.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50.jpeg"/><Relationship Id="rId9" Type="http://schemas.openxmlformats.org/officeDocument/2006/relationships/image" Target="../media/image6.jpeg"/></Relationships>
</file>

<file path=ppt/slides/_rels/slide5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6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bstract Glowing Lines of Light with Rainbow Colors Background.jpg"/>
          <p:cNvPicPr>
            <a:picLocks noChangeAspect="1"/>
          </p:cNvPicPr>
          <p:nvPr/>
        </p:nvPicPr>
        <p:blipFill>
          <a:blip r:embed="rId3"/>
          <a:stretch>
            <a:fillRect/>
          </a:stretch>
        </p:blipFill>
        <p:spPr>
          <a:xfrm>
            <a:off x="0" y="-1553"/>
            <a:ext cx="12192000" cy="6859554"/>
          </a:xfrm>
          <a:prstGeom prst="rect">
            <a:avLst/>
          </a:prstGeom>
        </p:spPr>
      </p:pic>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4" name="Rectangle 13"/>
          <p:cNvSpPr/>
          <p:nvPr/>
        </p:nvSpPr>
        <p:spPr>
          <a:xfrm>
            <a:off x="15240"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7" name="Rectangle 16"/>
          <p:cNvSpPr/>
          <p:nvPr/>
        </p:nvSpPr>
        <p:spPr>
          <a:xfrm>
            <a:off x="1944034"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6" name="Rectangle 15"/>
          <p:cNvSpPr/>
          <p:nvPr/>
        </p:nvSpPr>
        <p:spPr>
          <a:xfrm>
            <a:off x="2586976"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5" name="Rectangle 14"/>
          <p:cNvSpPr/>
          <p:nvPr/>
        </p:nvSpPr>
        <p:spPr>
          <a:xfrm>
            <a:off x="658150"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026" name="Rectangle 2" descr="faro 2"/>
          <p:cNvSpPr>
            <a:spLocks noChangeArrowheads="1"/>
          </p:cNvSpPr>
          <p:nvPr/>
        </p:nvSpPr>
        <p:spPr bwMode="auto">
          <a:xfrm flipH="1">
            <a:off x="1301092"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7" name="Rectangle 3" descr="train rails"/>
          <p:cNvSpPr>
            <a:spLocks noChangeArrowheads="1"/>
          </p:cNvSpPr>
          <p:nvPr/>
        </p:nvSpPr>
        <p:spPr bwMode="auto">
          <a:xfrm flipH="1">
            <a:off x="15208"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8" name="Rectangle 4" descr="match_jpg"/>
          <p:cNvSpPr>
            <a:spLocks noChangeArrowheads="1"/>
          </p:cNvSpPr>
          <p:nvPr/>
        </p:nvSpPr>
        <p:spPr bwMode="auto">
          <a:xfrm flipH="1">
            <a:off x="1310052"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9" name="Rectangle 5" descr="Templando acero en brazas"/>
          <p:cNvSpPr>
            <a:spLocks noChangeArrowheads="1"/>
          </p:cNvSpPr>
          <p:nvPr/>
        </p:nvSpPr>
        <p:spPr bwMode="auto">
          <a:xfrm flipH="1">
            <a:off x="2586976"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0" name="Rectangle 6" descr="Templando acero"/>
          <p:cNvSpPr>
            <a:spLocks noChangeArrowheads="1"/>
          </p:cNvSpPr>
          <p:nvPr/>
        </p:nvSpPr>
        <p:spPr bwMode="auto">
          <a:xfrm flipH="1">
            <a:off x="2594922"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1" name="Rectangle 7" descr="Herrero"/>
          <p:cNvSpPr>
            <a:spLocks noChangeArrowheads="1"/>
          </p:cNvSpPr>
          <p:nvPr/>
        </p:nvSpPr>
        <p:spPr bwMode="auto">
          <a:xfrm flipH="1">
            <a:off x="1944034"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2" name="Rectangle 8" descr="rumbo2"/>
          <p:cNvSpPr>
            <a:spLocks noChangeArrowheads="1"/>
          </p:cNvSpPr>
          <p:nvPr/>
        </p:nvSpPr>
        <p:spPr bwMode="auto">
          <a:xfrm flipH="1">
            <a:off x="658150"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3" name="Rectangle 9" descr="energia eolica 2"/>
          <p:cNvSpPr>
            <a:spLocks noChangeArrowheads="1"/>
          </p:cNvSpPr>
          <p:nvPr/>
        </p:nvSpPr>
        <p:spPr bwMode="auto">
          <a:xfrm flipH="1">
            <a:off x="1520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9" name="Sous-titre 2"/>
          <p:cNvSpPr txBox="1">
            <a:spLocks/>
          </p:cNvSpPr>
          <p:nvPr/>
        </p:nvSpPr>
        <p:spPr bwMode="auto">
          <a:xfrm>
            <a:off x="4881554" y="533392"/>
            <a:ext cx="3500462" cy="966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Arial" charset="0"/>
              <a:buNone/>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Demi Cond" pitchFamily="34" charset="0"/>
              </a:rPr>
              <a:t>HERRAMIENTAS, RECURSOS E INSPIRACIÓN</a:t>
            </a:r>
          </a:p>
        </p:txBody>
      </p:sp>
      <p:sp>
        <p:nvSpPr>
          <p:cNvPr id="21" name="Titre 1"/>
          <p:cNvSpPr txBox="1">
            <a:spLocks/>
          </p:cNvSpPr>
          <p:nvPr/>
        </p:nvSpPr>
        <p:spPr bwMode="auto">
          <a:xfrm>
            <a:off x="5310182" y="1928802"/>
            <a:ext cx="5286412"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r>
              <a:rPr lang="es-MX" sz="4400" b="1" dirty="0">
                <a:ln>
                  <a:solidFill>
                    <a:prstClr val="white"/>
                  </a:solidFill>
                </a:ln>
                <a:solidFill>
                  <a:srgbClr val="FF3B0D"/>
                </a:solidFill>
                <a:ea typeface="+mj-ea"/>
                <a:cs typeface="+mj-cs"/>
              </a:rPr>
              <a:t>CAMBIO DE CULTURA </a:t>
            </a:r>
            <a:r>
              <a:rPr lang="es-MX" sz="4400" b="1" dirty="0">
                <a:ln>
                  <a:solidFill>
                    <a:prstClr val="white"/>
                  </a:solidFill>
                </a:ln>
                <a:solidFill>
                  <a:srgbClr val="7030A0"/>
                </a:solidFill>
                <a:ea typeface="+mj-ea"/>
                <a:cs typeface="+mj-cs"/>
              </a:rPr>
              <a:t>EMPRESARIAL</a:t>
            </a:r>
          </a:p>
        </p:txBody>
      </p:sp>
      <p:pic>
        <p:nvPicPr>
          <p:cNvPr id="20" name="Picture 19" descr="Icono de Herramientas.png"/>
          <p:cNvPicPr>
            <a:picLocks noChangeAspect="1"/>
          </p:cNvPicPr>
          <p:nvPr/>
        </p:nvPicPr>
        <p:blipFill>
          <a:blip r:embed="rId12"/>
          <a:stretch>
            <a:fillRect/>
          </a:stretch>
        </p:blipFill>
        <p:spPr>
          <a:xfrm>
            <a:off x="8024826" y="1"/>
            <a:ext cx="2643174" cy="2114311"/>
          </a:xfrm>
          <a:prstGeom prst="rect">
            <a:avLst/>
          </a:prstGeom>
        </p:spPr>
      </p:pic>
      <p:pic>
        <p:nvPicPr>
          <p:cNvPr id="5" name="Imagen 4"/>
          <p:cNvPicPr>
            <a:picLocks noChangeAspect="1"/>
          </p:cNvPicPr>
          <p:nvPr/>
        </p:nvPicPr>
        <p:blipFill>
          <a:blip r:embed="rId13">
            <a:extLst>
              <a:ext uri="{BEBA8EAE-BF5A-486C-A8C5-ECC9F3942E4B}">
                <a14:imgProps xmlns:a14="http://schemas.microsoft.com/office/drawing/2010/main">
                  <a14:imgLayer r:embed="rId14">
                    <a14:imgEffect>
                      <a14:artisticPaintStrokes/>
                    </a14:imgEffect>
                  </a14:imgLayer>
                </a14:imgProps>
              </a:ext>
            </a:extLst>
          </a:blip>
          <a:stretch>
            <a:fillRect/>
          </a:stretch>
        </p:blipFill>
        <p:spPr>
          <a:xfrm>
            <a:off x="278877" y="5403628"/>
            <a:ext cx="1915684" cy="1454371"/>
          </a:xfrm>
          <a:prstGeom prst="rect">
            <a:avLst/>
          </a:prstGeom>
        </p:spPr>
      </p:pic>
      <p:pic>
        <p:nvPicPr>
          <p:cNvPr id="2" name="Imagen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08" y="16320"/>
            <a:ext cx="12176792" cy="6831623"/>
          </a:xfrm>
          <a:prstGeom prst="rect">
            <a:avLst/>
          </a:prstGeom>
        </p:spPr>
      </p:pic>
    </p:spTree>
    <p:extLst>
      <p:ext uri="{BB962C8B-B14F-4D97-AF65-F5344CB8AC3E}">
        <p14:creationId xmlns:p14="http://schemas.microsoft.com/office/powerpoint/2010/main" val="129877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5379" name="Rectangle 3"/>
          <p:cNvSpPr>
            <a:spLocks noGrp="1" noChangeArrowheads="1"/>
          </p:cNvSpPr>
          <p:nvPr>
            <p:ph type="body" idx="1"/>
          </p:nvPr>
        </p:nvSpPr>
        <p:spPr>
          <a:xfrm>
            <a:off x="293078" y="1172906"/>
            <a:ext cx="9259306" cy="4885294"/>
          </a:xfrm>
          <a:noFill/>
        </p:spPr>
        <p:txBody>
          <a:bodyPr>
            <a:normAutofit/>
          </a:bodyPr>
          <a:lstStyle/>
          <a:p>
            <a:pPr marL="0" indent="0" algn="ctr">
              <a:lnSpc>
                <a:spcPct val="120000"/>
              </a:lnSpc>
              <a:buNone/>
            </a:pPr>
            <a:r>
              <a:rPr lang="es-MX" sz="3200" dirty="0">
                <a:solidFill>
                  <a:schemeClr val="tx1">
                    <a:lumMod val="50000"/>
                    <a:lumOff val="50000"/>
                  </a:schemeClr>
                </a:solidFill>
              </a:rPr>
              <a:t>Su proeza más destacada fue cuando él, sin la ayuda de nadie más, atacó a nueve bombarderos japoneses enemigos que se acercaban a su portaviones. </a:t>
            </a:r>
          </a:p>
          <a:p>
            <a:pPr marL="0" indent="0" algn="ctr">
              <a:lnSpc>
                <a:spcPct val="120000"/>
              </a:lnSpc>
              <a:buNone/>
            </a:pPr>
            <a:r>
              <a:rPr lang="es-MX" sz="3200" dirty="0">
                <a:solidFill>
                  <a:schemeClr val="tx1">
                    <a:lumMod val="50000"/>
                    <a:lumOff val="50000"/>
                  </a:schemeClr>
                </a:solidFill>
              </a:rPr>
              <a:t>Derribó cinco aviones enemigos e hizo que los otros cuatro aterrizaran forzosamente en el mar. Las películas montadas en las ametralladoras corroboraron su historia. </a:t>
            </a:r>
            <a:endParaRPr lang="es-ES" sz="3200" dirty="0">
              <a:solidFill>
                <a:schemeClr val="tx1">
                  <a:lumMod val="50000"/>
                  <a:lumOff val="50000"/>
                </a:schemeClr>
              </a:solidFill>
            </a:endParaRP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 LA OTRA HISTORIA</a:t>
            </a:r>
            <a:endParaRPr lang="es-ES" sz="4000" dirty="0">
              <a:solidFill>
                <a:srgbClr val="7030A0"/>
              </a:solidFill>
            </a:endParaRPr>
          </a:p>
        </p:txBody>
      </p:sp>
      <p:pic>
        <p:nvPicPr>
          <p:cNvPr id="4" name="Imagen 3"/>
          <p:cNvPicPr>
            <a:picLocks noChangeAspect="1"/>
          </p:cNvPicPr>
          <p:nvPr/>
        </p:nvPicPr>
        <p:blipFill rotWithShape="1">
          <a:blip r:embed="rId2"/>
          <a:srcRect t="4568" b="18107"/>
          <a:stretch/>
        </p:blipFill>
        <p:spPr>
          <a:xfrm>
            <a:off x="8968154" y="4365173"/>
            <a:ext cx="3223846" cy="2492827"/>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198907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5379" name="Rectangle 3"/>
          <p:cNvSpPr>
            <a:spLocks noGrp="1" noChangeArrowheads="1"/>
          </p:cNvSpPr>
          <p:nvPr>
            <p:ph type="body" idx="1"/>
          </p:nvPr>
        </p:nvSpPr>
        <p:spPr>
          <a:xfrm>
            <a:off x="152400" y="1268760"/>
            <a:ext cx="8938846" cy="4525963"/>
          </a:xfrm>
          <a:noFill/>
        </p:spPr>
        <p:txBody>
          <a:bodyPr>
            <a:normAutofit/>
          </a:bodyPr>
          <a:lstStyle/>
          <a:p>
            <a:pPr marL="0" indent="0" algn="ctr">
              <a:lnSpc>
                <a:spcPct val="120000"/>
              </a:lnSpc>
              <a:buNone/>
            </a:pPr>
            <a:r>
              <a:rPr lang="es-MX" sz="3200" dirty="0">
                <a:solidFill>
                  <a:schemeClr val="tx1">
                    <a:lumMod val="50000"/>
                    <a:lumOff val="50000"/>
                  </a:schemeClr>
                </a:solidFill>
              </a:rPr>
              <a:t>Aproximadamente un año después esa gran proeza, </a:t>
            </a:r>
            <a:r>
              <a:rPr lang="es-MX" sz="3200" dirty="0" err="1">
                <a:solidFill>
                  <a:schemeClr val="tx1">
                    <a:lumMod val="50000"/>
                    <a:lumOff val="50000"/>
                  </a:schemeClr>
                </a:solidFill>
              </a:rPr>
              <a:t>O'Hare</a:t>
            </a:r>
            <a:r>
              <a:rPr lang="es-MX" sz="3200" dirty="0">
                <a:solidFill>
                  <a:schemeClr val="tx1">
                    <a:lumMod val="50000"/>
                    <a:lumOff val="50000"/>
                  </a:schemeClr>
                </a:solidFill>
              </a:rPr>
              <a:t> fue derribado en pleno combate y murió. Su avión y cuerpo nunca aparecieron. Tenía 29 años. </a:t>
            </a:r>
          </a:p>
          <a:p>
            <a:pPr marL="0" indent="0" algn="ctr">
              <a:lnSpc>
                <a:spcPct val="120000"/>
              </a:lnSpc>
              <a:buNone/>
            </a:pPr>
            <a:r>
              <a:rPr lang="es-MX" sz="3200" dirty="0">
                <a:solidFill>
                  <a:schemeClr val="tx1">
                    <a:lumMod val="50000"/>
                    <a:lumOff val="50000"/>
                  </a:schemeClr>
                </a:solidFill>
              </a:rPr>
              <a:t>Así es como hoy, el Aeropuerto </a:t>
            </a:r>
            <a:r>
              <a:rPr lang="es-MX" sz="3200" dirty="0" err="1">
                <a:solidFill>
                  <a:schemeClr val="tx1">
                    <a:lumMod val="50000"/>
                    <a:lumOff val="50000"/>
                  </a:schemeClr>
                </a:solidFill>
              </a:rPr>
              <a:t>O’Hare</a:t>
            </a:r>
            <a:r>
              <a:rPr lang="es-MX" sz="3200" dirty="0">
                <a:solidFill>
                  <a:schemeClr val="tx1">
                    <a:lumMod val="50000"/>
                    <a:lumOff val="50000"/>
                  </a:schemeClr>
                </a:solidFill>
              </a:rPr>
              <a:t> de Chicago se llama precisamente así en tributo y honor a este gran joven héroe norteamericano. </a:t>
            </a:r>
            <a:endParaRPr lang="es-ES" sz="3200" dirty="0">
              <a:solidFill>
                <a:schemeClr val="tx1">
                  <a:lumMod val="50000"/>
                  <a:lumOff val="50000"/>
                </a:schemeClr>
              </a:solidFill>
            </a:endParaRP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 LA OTRA HISTORIA</a:t>
            </a:r>
            <a:endParaRPr lang="es-ES" sz="4000" dirty="0">
              <a:solidFill>
                <a:srgbClr val="7030A0"/>
              </a:solidFill>
            </a:endParaRPr>
          </a:p>
        </p:txBody>
      </p:sp>
      <p:pic>
        <p:nvPicPr>
          <p:cNvPr id="4" name="Imagen 3"/>
          <p:cNvPicPr>
            <a:picLocks noChangeAspect="1"/>
          </p:cNvPicPr>
          <p:nvPr/>
        </p:nvPicPr>
        <p:blipFill rotWithShape="1">
          <a:blip r:embed="rId2"/>
          <a:srcRect t="4568" b="18107"/>
          <a:stretch/>
        </p:blipFill>
        <p:spPr>
          <a:xfrm>
            <a:off x="8968154" y="4365173"/>
            <a:ext cx="3223846" cy="2492827"/>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31247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5"/>
          <p:cNvSpPr>
            <a:spLocks noGrp="1" noChangeArrowheads="1"/>
          </p:cNvSpPr>
          <p:nvPr>
            <p:ph type="title"/>
          </p:nvPr>
        </p:nvSpPr>
        <p:spPr>
          <a:xfrm>
            <a:off x="609600" y="152400"/>
            <a:ext cx="10187354" cy="1143000"/>
          </a:xfrm>
          <a:noFill/>
        </p:spPr>
        <p:txBody>
          <a:bodyPr>
            <a:normAutofit fontScale="90000"/>
          </a:bodyPr>
          <a:lstStyle/>
          <a:p>
            <a:pPr algn="just" eaLnBrk="1" hangingPunct="1"/>
            <a:r>
              <a:rPr lang="es-MX" sz="4800" dirty="0">
                <a:solidFill>
                  <a:srgbClr val="7030A0"/>
                </a:solidFill>
              </a:rPr>
              <a:t>¿Cómo se relacionan estas dos historias?</a:t>
            </a:r>
          </a:p>
        </p:txBody>
      </p:sp>
      <p:sp>
        <p:nvSpPr>
          <p:cNvPr id="348166" name="Rectangle 6"/>
          <p:cNvSpPr>
            <a:spLocks noGrp="1" noChangeArrowheads="1"/>
          </p:cNvSpPr>
          <p:nvPr>
            <p:ph type="body" idx="1"/>
          </p:nvPr>
        </p:nvSpPr>
        <p:spPr>
          <a:xfrm>
            <a:off x="486508" y="1828800"/>
            <a:ext cx="6353908" cy="3780692"/>
          </a:xfrm>
          <a:noFill/>
        </p:spPr>
        <p:txBody>
          <a:bodyPr>
            <a:normAutofit/>
          </a:bodyPr>
          <a:lstStyle/>
          <a:p>
            <a:pPr marL="0" indent="0" algn="just">
              <a:buNone/>
            </a:pPr>
            <a:r>
              <a:rPr lang="es-MX" sz="3200" dirty="0" err="1">
                <a:solidFill>
                  <a:srgbClr val="FF6600"/>
                </a:solidFill>
              </a:rPr>
              <a:t>Butch</a:t>
            </a:r>
            <a:r>
              <a:rPr lang="es-MX" sz="3200" dirty="0">
                <a:solidFill>
                  <a:srgbClr val="FF6600"/>
                </a:solidFill>
              </a:rPr>
              <a:t> </a:t>
            </a:r>
            <a:r>
              <a:rPr lang="es-MX" sz="3200" dirty="0" err="1">
                <a:solidFill>
                  <a:srgbClr val="FF6600"/>
                </a:solidFill>
              </a:rPr>
              <a:t>O’Hare</a:t>
            </a:r>
            <a:r>
              <a:rPr lang="es-MX" sz="3200" dirty="0">
                <a:solidFill>
                  <a:srgbClr val="FF6600"/>
                </a:solidFill>
              </a:rPr>
              <a:t> era el hijo de “</a:t>
            </a:r>
            <a:r>
              <a:rPr lang="es-MX" sz="3200" dirty="0" err="1">
                <a:solidFill>
                  <a:srgbClr val="FF6600"/>
                </a:solidFill>
              </a:rPr>
              <a:t>Easy</a:t>
            </a:r>
            <a:r>
              <a:rPr lang="es-MX" sz="3200" dirty="0">
                <a:solidFill>
                  <a:srgbClr val="FF6600"/>
                </a:solidFill>
              </a:rPr>
              <a:t> Eddie”, el abogado de Al Capone…</a:t>
            </a:r>
          </a:p>
          <a:p>
            <a:pPr marL="0" indent="0" algn="just">
              <a:buNone/>
            </a:pPr>
            <a:endParaRPr lang="es-MX" sz="3200" dirty="0">
              <a:solidFill>
                <a:srgbClr val="C00000"/>
              </a:solidFill>
            </a:endParaRPr>
          </a:p>
          <a:p>
            <a:pPr marL="0" indent="0" algn="just">
              <a:buNone/>
            </a:pPr>
            <a:r>
              <a:rPr lang="es-MX" sz="3200" dirty="0">
                <a:solidFill>
                  <a:schemeClr val="tx1">
                    <a:lumMod val="50000"/>
                    <a:lumOff val="50000"/>
                  </a:schemeClr>
                </a:solidFill>
              </a:rPr>
              <a:t>Ante los ojos de “</a:t>
            </a:r>
            <a:r>
              <a:rPr lang="es-MX" sz="3200" dirty="0" err="1">
                <a:solidFill>
                  <a:schemeClr val="tx1">
                    <a:lumMod val="50000"/>
                    <a:lumOff val="50000"/>
                  </a:schemeClr>
                </a:solidFill>
              </a:rPr>
              <a:t>Easy</a:t>
            </a:r>
            <a:r>
              <a:rPr lang="es-MX" sz="3200" dirty="0">
                <a:solidFill>
                  <a:schemeClr val="tx1">
                    <a:lumMod val="50000"/>
                    <a:lumOff val="50000"/>
                  </a:schemeClr>
                </a:solidFill>
              </a:rPr>
              <a:t>” Eddie, le había dado a su hijo el regalo más grande que él podía ofrecer</a:t>
            </a:r>
            <a:r>
              <a:rPr lang="es-ES_tradnl" sz="3200" dirty="0">
                <a:solidFill>
                  <a:schemeClr val="tx1">
                    <a:lumMod val="50000"/>
                    <a:lumOff val="50000"/>
                  </a:schemeClr>
                </a:solidFill>
              </a:rPr>
              <a:t>: un buen nombre que pudiera replicar.</a:t>
            </a:r>
          </a:p>
          <a:p>
            <a:pPr marL="0" indent="0" algn="just">
              <a:buNone/>
            </a:pPr>
            <a:endParaRPr lang="es-MX" sz="3200" dirty="0">
              <a:solidFill>
                <a:schemeClr val="accent4">
                  <a:lumMod val="75000"/>
                </a:schemeClr>
              </a:solidFill>
            </a:endParaRPr>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052163" y="1576557"/>
            <a:ext cx="2469906" cy="3105025"/>
          </a:xfrm>
          <a:prstGeom prst="rect">
            <a:avLst/>
          </a:prstGeom>
        </p:spPr>
      </p:pic>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527929" y="2772310"/>
            <a:ext cx="2593731" cy="4032935"/>
          </a:xfrm>
          <a:prstGeom prst="rect">
            <a:avLst/>
          </a:prstGeom>
        </p:spPr>
      </p:pic>
      <p:sp>
        <p:nvSpPr>
          <p:cNvPr id="6" name="Rectangle 2" descr="faro 2"/>
          <p:cNvSpPr>
            <a:spLocks noChangeArrowheads="1"/>
          </p:cNvSpPr>
          <p:nvPr/>
        </p:nvSpPr>
        <p:spPr bwMode="auto">
          <a:xfrm flipH="1">
            <a:off x="5588682" y="606585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3" descr="train rails"/>
          <p:cNvSpPr>
            <a:spLocks noChangeArrowheads="1"/>
          </p:cNvSpPr>
          <p:nvPr/>
        </p:nvSpPr>
        <p:spPr bwMode="auto">
          <a:xfrm flipH="1">
            <a:off x="3229954" y="6064549"/>
            <a:ext cx="796625" cy="793451"/>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8" descr="rumbo2"/>
          <p:cNvSpPr>
            <a:spLocks noChangeArrowheads="1"/>
          </p:cNvSpPr>
          <p:nvPr/>
        </p:nvSpPr>
        <p:spPr bwMode="auto">
          <a:xfrm flipH="1">
            <a:off x="4802864" y="6065856"/>
            <a:ext cx="795350" cy="792144"/>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9" descr="energia eolica 2"/>
          <p:cNvSpPr>
            <a:spLocks noChangeArrowheads="1"/>
          </p:cNvSpPr>
          <p:nvPr/>
        </p:nvSpPr>
        <p:spPr bwMode="auto">
          <a:xfrm flipH="1">
            <a:off x="4015772" y="6064573"/>
            <a:ext cx="796624"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4" descr="match_jpg"/>
          <p:cNvSpPr>
            <a:spLocks noChangeArrowheads="1"/>
          </p:cNvSpPr>
          <p:nvPr/>
        </p:nvSpPr>
        <p:spPr bwMode="auto">
          <a:xfrm flipH="1">
            <a:off x="87956" y="6072206"/>
            <a:ext cx="795350" cy="792144"/>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5" descr="Templando acero en brazas"/>
          <p:cNvSpPr>
            <a:spLocks noChangeArrowheads="1"/>
          </p:cNvSpPr>
          <p:nvPr/>
        </p:nvSpPr>
        <p:spPr bwMode="auto">
          <a:xfrm flipH="1">
            <a:off x="872500" y="6064549"/>
            <a:ext cx="796625" cy="793451"/>
          </a:xfrm>
          <a:prstGeom prst="rect">
            <a:avLst/>
          </a:prstGeom>
          <a:blipFill dpi="0" rotWithShape="1">
            <a:blip r:embed="rId12"/>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6" descr="Templando acero"/>
          <p:cNvSpPr>
            <a:spLocks noChangeArrowheads="1"/>
          </p:cNvSpPr>
          <p:nvPr/>
        </p:nvSpPr>
        <p:spPr bwMode="auto">
          <a:xfrm flipH="1">
            <a:off x="1658318" y="6064548"/>
            <a:ext cx="796624" cy="793452"/>
          </a:xfrm>
          <a:prstGeom prst="rect">
            <a:avLst/>
          </a:prstGeom>
          <a:blipFill dpi="0" rotWithShape="1">
            <a:blip r:embed="rId1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7" descr="Herrero"/>
          <p:cNvSpPr>
            <a:spLocks noChangeArrowheads="1"/>
          </p:cNvSpPr>
          <p:nvPr/>
        </p:nvSpPr>
        <p:spPr bwMode="auto">
          <a:xfrm flipH="1">
            <a:off x="2445410" y="6064549"/>
            <a:ext cx="795350" cy="793451"/>
          </a:xfrm>
          <a:prstGeom prst="rect">
            <a:avLst/>
          </a:prstGeom>
          <a:blipFill dpi="0" rotWithShape="1">
            <a:blip r:embed="rId1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24712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66">
                                            <p:txEl>
                                              <p:pRg st="0" end="0"/>
                                            </p:txEl>
                                          </p:spTgt>
                                        </p:tgtEl>
                                        <p:attrNameLst>
                                          <p:attrName>style.visibility</p:attrName>
                                        </p:attrNameLst>
                                      </p:cBhvr>
                                      <p:to>
                                        <p:strVal val="visible"/>
                                      </p:to>
                                    </p:set>
                                    <p:animEffect transition="in" filter="circle(in)">
                                      <p:cBhvr>
                                        <p:cTn id="7" dur="2000"/>
                                        <p:tgtEl>
                                          <p:spTgt spid="348166">
                                            <p:txEl>
                                              <p:pRg st="0" end="0"/>
                                            </p:txEl>
                                          </p:spTgt>
                                        </p:tgtEl>
                                      </p:cBhvr>
                                    </p:animEffect>
                                  </p:childTnLst>
                                  <p:subTnLst>
                                    <p:animClr clrSpc="rgb" dir="cw">
                                      <p:cBhvr override="childStyle">
                                        <p:cTn dur="1" fill="hold" display="0" masterRel="nextClick" afterEffect="1"/>
                                        <p:tgtEl>
                                          <p:spTgt spid="34816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166">
                                            <p:txEl>
                                              <p:pRg st="2" end="2"/>
                                            </p:txEl>
                                          </p:spTgt>
                                        </p:tgtEl>
                                        <p:attrNameLst>
                                          <p:attrName>style.visibility</p:attrName>
                                        </p:attrNameLst>
                                      </p:cBhvr>
                                      <p:to>
                                        <p:strVal val="visible"/>
                                      </p:to>
                                    </p:set>
                                    <p:animEffect transition="in" filter="circle(in)">
                                      <p:cBhvr>
                                        <p:cTn id="12" dur="2000"/>
                                        <p:tgtEl>
                                          <p:spTgt spid="348166">
                                            <p:txEl>
                                              <p:pRg st="2" end="2"/>
                                            </p:txEl>
                                          </p:spTgt>
                                        </p:tgtEl>
                                      </p:cBhvr>
                                    </p:animEffect>
                                  </p:childTnLst>
                                  <p:subTnLst>
                                    <p:animClr clrSpc="rgb" dir="cw">
                                      <p:cBhvr override="childStyle">
                                        <p:cTn dur="1" fill="hold" display="0" masterRel="nextClick" afterEffect="1"/>
                                        <p:tgtEl>
                                          <p:spTgt spid="348166">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431704" y="104764"/>
            <a:ext cx="8424936"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r>
              <a:rPr lang="es-MX" sz="2800" dirty="0">
                <a:solidFill>
                  <a:schemeClr val="bg1"/>
                </a:solidFill>
              </a:rPr>
              <a:t>.</a:t>
            </a:r>
          </a:p>
        </p:txBody>
      </p:sp>
      <p:sp>
        <p:nvSpPr>
          <p:cNvPr id="18" name="Subtitle 17"/>
          <p:cNvSpPr txBox="1">
            <a:spLocks/>
          </p:cNvSpPr>
          <p:nvPr/>
        </p:nvSpPr>
        <p:spPr bwMode="auto">
          <a:xfrm>
            <a:off x="1524000" y="6340718"/>
            <a:ext cx="6660232"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5381620" y="2387580"/>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s-MX" sz="4400" b="1" dirty="0">
                <a:ln>
                  <a:solidFill>
                    <a:schemeClr val="accent6">
                      <a:lumMod val="60000"/>
                      <a:lumOff val="40000"/>
                    </a:schemeClr>
                  </a:solidFill>
                </a:ln>
                <a:solidFill>
                  <a:srgbClr val="FF3B0D"/>
                </a:solidFill>
                <a:latin typeface="+mj-lt"/>
                <a:ea typeface="+mj-ea"/>
                <a:cs typeface="+mj-cs"/>
              </a:rPr>
              <a:t>DEFINICIÓN</a:t>
            </a:r>
          </a:p>
        </p:txBody>
      </p:sp>
      <p:pic>
        <p:nvPicPr>
          <p:cNvPr id="21" name="Picture 2" descr="http://cdn.marketplaceimages.windowsphone.com/v8/images/973959e7-26bf-46f1-a20d-08854d24c813?imageType=ws_icon_large"/>
          <p:cNvPicPr>
            <a:picLocks noChangeAspect="1" noChangeArrowheads="1"/>
          </p:cNvPicPr>
          <p:nvPr/>
        </p:nvPicPr>
        <p:blipFill>
          <a:blip r:embed="rId12">
            <a:duotone>
              <a:schemeClr val="accent6">
                <a:shade val="45000"/>
                <a:satMod val="135000"/>
              </a:schemeClr>
              <a:prstClr val="white"/>
            </a:duotone>
            <a:lum bright="-12000" contrast="61000"/>
          </a:blip>
          <a:srcRect/>
          <a:stretch>
            <a:fillRect/>
          </a:stretch>
        </p:blipFill>
        <p:spPr bwMode="auto">
          <a:xfrm>
            <a:off x="8453454" y="2143117"/>
            <a:ext cx="1315302" cy="1315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2" name="Rectángulo 21"/>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http://cambiodecultura.teachable.com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263352" y="1976277"/>
            <a:ext cx="7118532" cy="3036899"/>
          </a:xfrm>
        </p:spPr>
        <p:txBody>
          <a:bodyPr rtlCol="0">
            <a:normAutofit/>
          </a:bodyPr>
          <a:lstStyle/>
          <a:p>
            <a:pPr marL="0" indent="0" algn="just" fontAlgn="auto">
              <a:spcAft>
                <a:spcPts val="0"/>
              </a:spcAft>
              <a:buNone/>
              <a:defRPr/>
            </a:pPr>
            <a:r>
              <a:rPr lang="es-ES" sz="2800" dirty="0"/>
              <a:t>El diccionario define la honestidad como </a:t>
            </a:r>
            <a:r>
              <a:rPr lang="es-ES" sz="2800" b="1" dirty="0"/>
              <a:t>justo, verdadero, y como estar libre de engaños</a:t>
            </a:r>
            <a:r>
              <a:rPr lang="es-ES" sz="2800" dirty="0"/>
              <a:t>.  Básicamente esto describe a una persona que no miente, no hace trampa, ni roba.  Esto incluye todo tipo de manipulación o intento de engañar</a:t>
            </a:r>
            <a:r>
              <a:rPr lang="es-MX" sz="2800" dirty="0"/>
              <a:t>.</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Definición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7" name="Picture 2" descr="http://cdn.marketplaceimages.windowsphone.com/v8/images/973959e7-26bf-46f1-a20d-08854d24c813?imageType=ws_icon_large"/>
          <p:cNvPicPr>
            <a:picLocks noChangeAspect="1" noChangeArrowheads="1"/>
          </p:cNvPicPr>
          <p:nvPr/>
        </p:nvPicPr>
        <p:blipFill>
          <a:blip r:embed="rId11">
            <a:duotone>
              <a:schemeClr val="accent6">
                <a:shade val="45000"/>
                <a:satMod val="135000"/>
              </a:schemeClr>
              <a:prstClr val="white"/>
            </a:duotone>
            <a:lum bright="-12000" contrast="61000"/>
          </a:blip>
          <a:srcRect/>
          <a:stretch>
            <a:fillRect/>
          </a:stretch>
        </p:blipFill>
        <p:spPr bwMode="auto">
          <a:xfrm rot="606697">
            <a:off x="10543047" y="5251273"/>
            <a:ext cx="1416289" cy="1416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5" descr="http://img2.mlstatic.com/abogados-soluciones-de-veraz-accidentes-laboral_MLA-O-3440949552_112012.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67027" y="2106612"/>
            <a:ext cx="42941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335360" y="1714488"/>
            <a:ext cx="6768752" cy="3226680"/>
          </a:xfrm>
        </p:spPr>
        <p:txBody>
          <a:bodyPr rtlCol="0">
            <a:normAutofit/>
          </a:bodyPr>
          <a:lstStyle/>
          <a:p>
            <a:pPr marL="0" indent="0" algn="just" fontAlgn="auto">
              <a:spcAft>
                <a:spcPts val="0"/>
              </a:spcAft>
              <a:buNone/>
              <a:defRPr/>
            </a:pPr>
            <a:r>
              <a:rPr lang="es-MX" sz="2800" dirty="0"/>
              <a:t>La honestidad también incluye </a:t>
            </a:r>
            <a:r>
              <a:rPr lang="es-MX" sz="2800" b="1" dirty="0"/>
              <a:t>la intención con la que hacemos las cosas</a:t>
            </a:r>
            <a:r>
              <a:rPr lang="es-MX" sz="2800" dirty="0"/>
              <a:t>.  Esto significa ser íntegros.  Si una persona es honesta, no habrá ni la menor razón para pensar de manera equivocada con respecto a ella. </a:t>
            </a:r>
            <a:r>
              <a:rPr lang="es-MX" sz="2800" b="1" dirty="0"/>
              <a:t>La persona madura en honestidad se encuentra en los niveles superiores en su integridad</a:t>
            </a:r>
            <a:r>
              <a:rPr lang="es-MX" sz="2800" dirty="0"/>
              <a:t>.</a:t>
            </a:r>
          </a:p>
          <a:p>
            <a:pPr marL="0" indent="0" algn="just" fontAlgn="auto">
              <a:spcAft>
                <a:spcPts val="0"/>
              </a:spcAft>
              <a:buNone/>
              <a:defRPr/>
            </a:pPr>
            <a:endParaRPr lang="es-MX" sz="2800" dirty="0"/>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Definición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2050" name="Picture 2" descr="http://cdn.marketplaceimages.windowsphone.com/v8/images/973959e7-26bf-46f1-a20d-08854d24c813?imageType=ws_icon_large"/>
          <p:cNvPicPr>
            <a:picLocks noChangeAspect="1" noChangeArrowheads="1"/>
          </p:cNvPicPr>
          <p:nvPr/>
        </p:nvPicPr>
        <p:blipFill>
          <a:blip r:embed="rId11">
            <a:duotone>
              <a:schemeClr val="accent6">
                <a:shade val="45000"/>
                <a:satMod val="135000"/>
              </a:schemeClr>
              <a:prstClr val="white"/>
            </a:duotone>
            <a:lum bright="-12000" contrast="61000"/>
          </a:blip>
          <a:srcRect/>
          <a:stretch>
            <a:fillRect/>
          </a:stretch>
        </p:blipFill>
        <p:spPr bwMode="auto">
          <a:xfrm rot="606697">
            <a:off x="10529808" y="5270520"/>
            <a:ext cx="1416289" cy="1416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p:cNvPicPr>
            <a:picLocks noChangeAspect="1"/>
          </p:cNvPicPr>
          <p:nvPr/>
        </p:nvPicPr>
        <p:blipFill rotWithShape="1">
          <a:blip r:embed="rId12"/>
          <a:srcRect l="6625" t="10500"/>
          <a:stretch/>
        </p:blipFill>
        <p:spPr>
          <a:xfrm>
            <a:off x="7206073" y="1714488"/>
            <a:ext cx="4853352" cy="34889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59322" y="-5271367"/>
            <a:ext cx="1428736" cy="11971469"/>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407368" y="1714488"/>
            <a:ext cx="6480720" cy="4071966"/>
          </a:xfrm>
        </p:spPr>
        <p:txBody>
          <a:bodyPr rtlCol="0">
            <a:normAutofit/>
          </a:bodyPr>
          <a:lstStyle/>
          <a:p>
            <a:pPr marL="0" indent="0" algn="just" fontAlgn="auto">
              <a:spcAft>
                <a:spcPts val="0"/>
              </a:spcAft>
              <a:buNone/>
              <a:defRPr/>
            </a:pPr>
            <a:r>
              <a:rPr lang="es-MX" sz="2800" dirty="0"/>
              <a:t>La honestidad es el valor esencial del carácter, probablemente el más grande de todos los valores humanos. </a:t>
            </a:r>
            <a:r>
              <a:rPr lang="es-MX" sz="2800" b="1" dirty="0"/>
              <a:t>Es el estabilizador y gobernador del alma</a:t>
            </a:r>
            <a:r>
              <a:rPr lang="es-MX" sz="2800" dirty="0"/>
              <a:t>, nos da grandes beneficios personales y aún recompensas más grandes en la comunidad y en nuestra nación.</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Definición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7" name="Picture 2" descr="http://cdn.marketplaceimages.windowsphone.com/v8/images/973959e7-26bf-46f1-a20d-08854d24c813?imageType=ws_icon_large"/>
          <p:cNvPicPr>
            <a:picLocks noChangeAspect="1" noChangeArrowheads="1"/>
          </p:cNvPicPr>
          <p:nvPr/>
        </p:nvPicPr>
        <p:blipFill>
          <a:blip r:embed="rId11">
            <a:duotone>
              <a:schemeClr val="accent6">
                <a:shade val="45000"/>
                <a:satMod val="135000"/>
              </a:schemeClr>
              <a:prstClr val="white"/>
            </a:duotone>
            <a:lum bright="-12000" contrast="61000"/>
          </a:blip>
          <a:srcRect/>
          <a:stretch>
            <a:fillRect/>
          </a:stretch>
        </p:blipFill>
        <p:spPr bwMode="auto">
          <a:xfrm rot="606697">
            <a:off x="10529808" y="5270520"/>
            <a:ext cx="1416289" cy="1416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7104112" y="1714488"/>
            <a:ext cx="4762500" cy="2828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503712" y="104764"/>
            <a:ext cx="8352928"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r>
              <a:rPr lang="es-MX" sz="2800" dirty="0">
                <a:solidFill>
                  <a:schemeClr val="bg1"/>
                </a:solidFill>
              </a:rPr>
              <a:t>.</a:t>
            </a:r>
          </a:p>
        </p:txBody>
      </p:sp>
      <p:sp>
        <p:nvSpPr>
          <p:cNvPr id="18" name="Subtitle 17"/>
          <p:cNvSpPr txBox="1">
            <a:spLocks/>
          </p:cNvSpPr>
          <p:nvPr/>
        </p:nvSpPr>
        <p:spPr bwMode="auto">
          <a:xfrm>
            <a:off x="1524000" y="6340718"/>
            <a:ext cx="6732240"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4452926" y="2387580"/>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chemeClr val="accent6">
                      <a:lumMod val="60000"/>
                      <a:lumOff val="40000"/>
                    </a:schemeClr>
                  </a:solidFill>
                </a:ln>
                <a:solidFill>
                  <a:srgbClr val="FF3B0D"/>
                </a:solidFill>
                <a:latin typeface="+mj-lt"/>
                <a:ea typeface="+mj-ea"/>
                <a:cs typeface="+mj-cs"/>
              </a:rPr>
              <a:t>Primeros </a:t>
            </a:r>
          </a:p>
          <a:p>
            <a:pPr algn="ctr">
              <a:defRPr/>
            </a:pPr>
            <a:r>
              <a:rPr lang="es-MX" sz="4400" b="1" dirty="0">
                <a:ln>
                  <a:solidFill>
                    <a:schemeClr val="accent6">
                      <a:lumMod val="60000"/>
                      <a:lumOff val="40000"/>
                    </a:schemeClr>
                  </a:solidFill>
                </a:ln>
                <a:solidFill>
                  <a:srgbClr val="FF3B0D"/>
                </a:solidFill>
                <a:latin typeface="+mj-lt"/>
                <a:ea typeface="+mj-ea"/>
                <a:cs typeface="+mj-cs"/>
              </a:rPr>
              <a:t>Pasos</a:t>
            </a:r>
          </a:p>
        </p:txBody>
      </p:sp>
      <p:pic>
        <p:nvPicPr>
          <p:cNvPr id="20" name="Picture 4" descr="http://etc-mysitemyway.s3.amazonaws.com/icons/legacy-previews/icons/simple-black-square-icons-people-things/127390-simple-black-square-icon-people-things-foot-steps.png"/>
          <p:cNvPicPr>
            <a:picLocks noChangeAspect="1" noChangeArrowheads="1"/>
          </p:cNvPicPr>
          <p:nvPr/>
        </p:nvPicPr>
        <p:blipFill>
          <a:blip r:embed="rId12">
            <a:duotone>
              <a:schemeClr val="accent6">
                <a:shade val="45000"/>
                <a:satMod val="135000"/>
              </a:schemeClr>
              <a:prstClr val="white"/>
            </a:duotone>
            <a:lum bright="-5000" contrast="45000"/>
          </a:blip>
          <a:srcRect/>
          <a:stretch>
            <a:fillRect/>
          </a:stretch>
        </p:blipFill>
        <p:spPr bwMode="auto">
          <a:xfrm>
            <a:off x="7933980" y="1857365"/>
            <a:ext cx="2091110" cy="2091111"/>
          </a:xfrm>
          <a:prstGeom prst="rect">
            <a:avLst/>
          </a:prstGeom>
          <a:noFill/>
        </p:spPr>
      </p:pic>
      <p:pic>
        <p:nvPicPr>
          <p:cNvPr id="21" name="Imagen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2" name="Rectángulo 21"/>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97322" y="-5277986"/>
            <a:ext cx="1428736" cy="1198470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Rectangle 2" descr="faro 2"/>
          <p:cNvSpPr>
            <a:spLocks noChangeArrowheads="1"/>
          </p:cNvSpPr>
          <p:nvPr/>
        </p:nvSpPr>
        <p:spPr bwMode="auto">
          <a:xfrm flipH="1">
            <a:off x="1130869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199456" y="-24"/>
            <a:ext cx="898274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La deshonestidad tiene consecuencias</a:t>
            </a:r>
          </a:p>
        </p:txBody>
      </p:sp>
      <p:pic>
        <p:nvPicPr>
          <p:cNvPr id="18" name="Picture 4" descr="http://etc-mysitemyway.s3.amazonaws.com/icons/legacy-previews/icons/simple-black-square-icons-people-things/127390-simple-black-square-icon-people-things-foot-steps.png"/>
          <p:cNvPicPr>
            <a:picLocks noChangeAspect="1" noChangeArrowheads="1"/>
          </p:cNvPicPr>
          <p:nvPr/>
        </p:nvPicPr>
        <p:blipFill>
          <a:blip r:embed="rId11">
            <a:duotone>
              <a:schemeClr val="accent6">
                <a:shade val="45000"/>
                <a:satMod val="135000"/>
              </a:schemeClr>
              <a:prstClr val="white"/>
            </a:duotone>
            <a:lum bright="-5000" contrast="45000"/>
          </a:blip>
          <a:srcRect/>
          <a:stretch>
            <a:fillRect/>
          </a:stretch>
        </p:blipFill>
        <p:spPr bwMode="auto">
          <a:xfrm rot="20696698">
            <a:off x="283021" y="4842426"/>
            <a:ext cx="2091110" cy="2091111"/>
          </a:xfrm>
          <a:prstGeom prst="rect">
            <a:avLst/>
          </a:prstGeom>
          <a:noFill/>
        </p:spPr>
      </p:pic>
      <p:sp>
        <p:nvSpPr>
          <p:cNvPr id="20" name="Espace réservé du contenu 2"/>
          <p:cNvSpPr>
            <a:spLocks noGrp="1"/>
          </p:cNvSpPr>
          <p:nvPr>
            <p:ph idx="1"/>
          </p:nvPr>
        </p:nvSpPr>
        <p:spPr>
          <a:xfrm>
            <a:off x="335360" y="1517274"/>
            <a:ext cx="8064896" cy="4071966"/>
          </a:xfrm>
        </p:spPr>
        <p:txBody>
          <a:bodyPr rtlCol="0">
            <a:normAutofit/>
          </a:bodyPr>
          <a:lstStyle/>
          <a:p>
            <a:pPr marL="0" indent="0" algn="just" fontAlgn="auto">
              <a:spcAft>
                <a:spcPts val="0"/>
              </a:spcAft>
              <a:buNone/>
              <a:defRPr/>
            </a:pPr>
            <a:r>
              <a:rPr lang="es-ES" dirty="0"/>
              <a:t>El ser deshonesto y el propiciar una cultura deshonesta trae muchos problemas.  De hecho, la inseguridad en la sociedad es más grave que los problemas económicos.  </a:t>
            </a:r>
            <a:r>
              <a:rPr lang="es-ES" b="1" dirty="0"/>
              <a:t>La inseguridad genera el crimen, los fraudes y la corrupción</a:t>
            </a:r>
            <a:r>
              <a:rPr lang="es-ES" dirty="0"/>
              <a:t>.  Las inversiones, el crecimiento y desarrollo se ven frenados por la falta de honestidad</a:t>
            </a:r>
            <a:r>
              <a:rPr lang="es-MX" dirty="0"/>
              <a:t>. </a:t>
            </a:r>
          </a:p>
        </p:txBody>
      </p:sp>
      <p:pic>
        <p:nvPicPr>
          <p:cNvPr id="19" name="Picture 6" descr="http://blog.beliefnet.com/palabrasquefortalecen/files/2011/12/La-mentira-273x41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5805" y="1228677"/>
            <a:ext cx="3112782" cy="46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Rectangle 2" descr="faro 2"/>
          <p:cNvSpPr>
            <a:spLocks noChangeArrowheads="1"/>
          </p:cNvSpPr>
          <p:nvPr/>
        </p:nvSpPr>
        <p:spPr bwMode="auto">
          <a:xfrm flipH="1">
            <a:off x="1130869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La deshonestidad tiene consecuencias</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8" name="Picture 4" descr="http://etc-mysitemyway.s3.amazonaws.com/icons/legacy-previews/icons/simple-black-square-icons-people-things/127390-simple-black-square-icon-people-things-foot-steps.png"/>
          <p:cNvPicPr>
            <a:picLocks noChangeAspect="1" noChangeArrowheads="1"/>
          </p:cNvPicPr>
          <p:nvPr/>
        </p:nvPicPr>
        <p:blipFill>
          <a:blip r:embed="rId11">
            <a:duotone>
              <a:schemeClr val="accent6">
                <a:shade val="45000"/>
                <a:satMod val="135000"/>
              </a:schemeClr>
              <a:prstClr val="white"/>
            </a:duotone>
            <a:lum bright="-5000" contrast="45000"/>
          </a:blip>
          <a:srcRect/>
          <a:stretch>
            <a:fillRect/>
          </a:stretch>
        </p:blipFill>
        <p:spPr bwMode="auto">
          <a:xfrm rot="20696698">
            <a:off x="283021" y="4842426"/>
            <a:ext cx="2091110" cy="2091111"/>
          </a:xfrm>
          <a:prstGeom prst="rect">
            <a:avLst/>
          </a:prstGeom>
          <a:noFill/>
        </p:spPr>
      </p:pic>
      <p:sp>
        <p:nvSpPr>
          <p:cNvPr id="20" name="Espace réservé du contenu 2"/>
          <p:cNvSpPr>
            <a:spLocks noGrp="1"/>
          </p:cNvSpPr>
          <p:nvPr>
            <p:ph idx="1"/>
          </p:nvPr>
        </p:nvSpPr>
        <p:spPr>
          <a:xfrm>
            <a:off x="263352" y="1643050"/>
            <a:ext cx="6984776" cy="3297050"/>
          </a:xfrm>
        </p:spPr>
        <p:txBody>
          <a:bodyPr rtlCol="0">
            <a:normAutofit fontScale="92500"/>
          </a:bodyPr>
          <a:lstStyle/>
          <a:p>
            <a:pPr marL="0" indent="0" algn="just" fontAlgn="auto">
              <a:spcAft>
                <a:spcPts val="0"/>
              </a:spcAft>
              <a:buNone/>
              <a:defRPr/>
            </a:pPr>
            <a:r>
              <a:rPr lang="es-MX" b="1" dirty="0"/>
              <a:t>No podemos separar la verdad y la honestidad</a:t>
            </a:r>
            <a:r>
              <a:rPr lang="es-MX" dirty="0"/>
              <a:t>. La verdad debe estar basada en los hechos, en otras palabras debe haber congruencia entre lo que es, y lo que se dice ser. Si una persona habla con exactitud los hechos, es veraz. Si exagera o esconde información está faltando a la verdad. </a:t>
            </a:r>
          </a:p>
        </p:txBody>
      </p:sp>
      <p:pic>
        <p:nvPicPr>
          <p:cNvPr id="17" name="Imagen 16"/>
          <p:cNvPicPr>
            <a:picLocks noChangeAspect="1"/>
          </p:cNvPicPr>
          <p:nvPr/>
        </p:nvPicPr>
        <p:blipFill>
          <a:blip r:embed="rId12"/>
          <a:stretch>
            <a:fillRect/>
          </a:stretch>
        </p:blipFill>
        <p:spPr>
          <a:xfrm>
            <a:off x="7465540" y="1927310"/>
            <a:ext cx="4278923" cy="2774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431704" y="104764"/>
            <a:ext cx="8568952"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p>
        </p:txBody>
      </p:sp>
      <p:sp>
        <p:nvSpPr>
          <p:cNvPr id="19" name="Titre 1"/>
          <p:cNvSpPr txBox="1">
            <a:spLocks/>
          </p:cNvSpPr>
          <p:nvPr/>
        </p:nvSpPr>
        <p:spPr bwMode="auto">
          <a:xfrm>
            <a:off x="5381620" y="2387580"/>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latin typeface="+mj-lt"/>
                <a:ea typeface="+mj-ea"/>
                <a:cs typeface="+mj-cs"/>
              </a:rPr>
              <a:t>FACTOR CARÁCTER</a:t>
            </a:r>
          </a:p>
        </p:txBody>
      </p:sp>
      <p:sp>
        <p:nvSpPr>
          <p:cNvPr id="20" name="Subtitle 17"/>
          <p:cNvSpPr txBox="1">
            <a:spLocks/>
          </p:cNvSpPr>
          <p:nvPr/>
        </p:nvSpPr>
        <p:spPr bwMode="auto">
          <a:xfrm>
            <a:off x="1524000" y="6381328"/>
            <a:ext cx="6643702"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pic>
        <p:nvPicPr>
          <p:cNvPr id="21" name="Imagen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2" name="Rectángulo 21"/>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Rectangle 2" descr="faro 2"/>
          <p:cNvSpPr>
            <a:spLocks noChangeArrowheads="1"/>
          </p:cNvSpPr>
          <p:nvPr/>
        </p:nvSpPr>
        <p:spPr bwMode="auto">
          <a:xfrm flipH="1">
            <a:off x="1130869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La deshonestidad tiene consecuencias</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8" name="Picture 4" descr="http://etc-mysitemyway.s3.amazonaws.com/icons/legacy-previews/icons/simple-black-square-icons-people-things/127390-simple-black-square-icon-people-things-foot-steps.png"/>
          <p:cNvPicPr>
            <a:picLocks noChangeAspect="1" noChangeArrowheads="1"/>
          </p:cNvPicPr>
          <p:nvPr/>
        </p:nvPicPr>
        <p:blipFill>
          <a:blip r:embed="rId11">
            <a:duotone>
              <a:schemeClr val="accent6">
                <a:shade val="45000"/>
                <a:satMod val="135000"/>
              </a:schemeClr>
              <a:prstClr val="white"/>
            </a:duotone>
            <a:lum bright="-5000" contrast="45000"/>
          </a:blip>
          <a:srcRect/>
          <a:stretch>
            <a:fillRect/>
          </a:stretch>
        </p:blipFill>
        <p:spPr bwMode="auto">
          <a:xfrm rot="20696698">
            <a:off x="283021" y="4842426"/>
            <a:ext cx="2091110" cy="2091111"/>
          </a:xfrm>
          <a:prstGeom prst="rect">
            <a:avLst/>
          </a:prstGeom>
          <a:noFill/>
        </p:spPr>
      </p:pic>
      <p:sp>
        <p:nvSpPr>
          <p:cNvPr id="20" name="Espace réservé du contenu 2"/>
          <p:cNvSpPr>
            <a:spLocks noGrp="1"/>
          </p:cNvSpPr>
          <p:nvPr>
            <p:ph idx="1"/>
          </p:nvPr>
        </p:nvSpPr>
        <p:spPr>
          <a:xfrm>
            <a:off x="149221" y="1623806"/>
            <a:ext cx="6666859" cy="3638850"/>
          </a:xfrm>
        </p:spPr>
        <p:txBody>
          <a:bodyPr rtlCol="0">
            <a:normAutofit/>
          </a:bodyPr>
          <a:lstStyle/>
          <a:p>
            <a:pPr marL="0" indent="0" algn="just" fontAlgn="auto">
              <a:spcAft>
                <a:spcPts val="0"/>
              </a:spcAft>
              <a:buNone/>
              <a:defRPr/>
            </a:pPr>
            <a:r>
              <a:rPr lang="es-MX" sz="2800" dirty="0"/>
              <a:t>Como la honestidad es el núcleo de los valores, todo funciona correctamente cuando la practicamos.  En realidad, nunca cambiaremos como sociedad hasta que vivamos el principio de la honestidad</a:t>
            </a:r>
            <a:r>
              <a:rPr lang="es-MX" sz="3000" dirty="0"/>
              <a:t>.</a:t>
            </a:r>
          </a:p>
        </p:txBody>
      </p:sp>
      <p:pic>
        <p:nvPicPr>
          <p:cNvPr id="23" name="Picture 6" descr="http://psicocode.com/wp-content/uploads/2012/07/broken_promise.jp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6689" y="1611502"/>
            <a:ext cx="4439680" cy="280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3297798" y="1283196"/>
            <a:ext cx="8414013" cy="3585964"/>
          </a:xfrm>
        </p:spPr>
        <p:txBody>
          <a:bodyPr/>
          <a:lstStyle/>
          <a:p>
            <a:pPr marL="514350" indent="-514350" algn="just">
              <a:spcBef>
                <a:spcPct val="0"/>
              </a:spcBef>
              <a:spcAft>
                <a:spcPct val="50000"/>
              </a:spcAft>
              <a:buFont typeface="+mj-lt"/>
              <a:buAutoNum type="arabicPeriod"/>
            </a:pPr>
            <a:r>
              <a:rPr lang="es-MX" b="1" dirty="0"/>
              <a:t>¿Qué mentiras se dicen comúnmente en el trabajo y el hogar? ¿Cuáles son las consecuencias?</a:t>
            </a:r>
          </a:p>
          <a:p>
            <a:pPr marL="495300" indent="-495300" algn="just">
              <a:spcBef>
                <a:spcPct val="0"/>
              </a:spcBef>
              <a:spcAft>
                <a:spcPct val="50000"/>
              </a:spcAft>
              <a:buFontTx/>
              <a:buAutoNum type="arabicPeriod"/>
            </a:pPr>
            <a:r>
              <a:rPr lang="es-MX" b="1" dirty="0"/>
              <a:t>¿Qué formas de exageración se usan frecuentemente y cómo afecta la credibilidad con los demás?</a:t>
            </a:r>
          </a:p>
        </p:txBody>
      </p:sp>
      <p:grpSp>
        <p:nvGrpSpPr>
          <p:cNvPr id="3" name="Group 12"/>
          <p:cNvGrpSpPr/>
          <p:nvPr/>
        </p:nvGrpSpPr>
        <p:grpSpPr>
          <a:xfrm>
            <a:off x="119336" y="0"/>
            <a:ext cx="2520280" cy="6858000"/>
            <a:chOff x="0" y="0"/>
            <a:chExt cx="2143108" cy="6858000"/>
          </a:xfrm>
        </p:grpSpPr>
        <p:sp>
          <p:nvSpPr>
            <p:cNvPr id="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pic>
        <p:nvPicPr>
          <p:cNvPr id="6" name="Picture 2" descr="http://productivelifeconcepts.com/wp-content/uploads/2012/04/bullet_ques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211" y="4005064"/>
            <a:ext cx="1736725" cy="1736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3297798" y="476672"/>
            <a:ext cx="5596404" cy="646331"/>
          </a:xfrm>
          <a:prstGeom prst="rect">
            <a:avLst/>
          </a:prstGeom>
        </p:spPr>
        <p:txBody>
          <a:bodyPr wrap="none">
            <a:spAutoFit/>
          </a:bodyPr>
          <a:lstStyle/>
          <a:p>
            <a:pPr algn="just">
              <a:buFont typeface="Arial" panose="020B0604020202020204" pitchFamily="34" charset="0"/>
              <a:buNone/>
            </a:pPr>
            <a:r>
              <a:rPr lang="es-MX" sz="3600" b="1" dirty="0">
                <a:solidFill>
                  <a:srgbClr val="7030A0"/>
                </a:solidFill>
              </a:rPr>
              <a:t>Preguntas de Discusión:</a:t>
            </a:r>
          </a:p>
        </p:txBody>
      </p:sp>
      <p:sp>
        <p:nvSpPr>
          <p:cNvPr id="10" name="Rectangle 2" descr="faro 2"/>
          <p:cNvSpPr>
            <a:spLocks noChangeArrowheads="1"/>
          </p:cNvSpPr>
          <p:nvPr/>
        </p:nvSpPr>
        <p:spPr bwMode="auto">
          <a:xfrm flipH="1">
            <a:off x="11380702"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1" name="Rectangle 3" descr="train rails"/>
          <p:cNvSpPr>
            <a:spLocks noChangeArrowheads="1"/>
          </p:cNvSpPr>
          <p:nvPr/>
        </p:nvSpPr>
        <p:spPr bwMode="auto">
          <a:xfrm flipH="1">
            <a:off x="9021974" y="6064549"/>
            <a:ext cx="796625"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2" name="Rectangle 8" descr="rumbo2"/>
          <p:cNvSpPr>
            <a:spLocks noChangeArrowheads="1"/>
          </p:cNvSpPr>
          <p:nvPr/>
        </p:nvSpPr>
        <p:spPr bwMode="auto">
          <a:xfrm flipH="1">
            <a:off x="10594884" y="606585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3" name="Rectangle 9" descr="energia eolica 2"/>
          <p:cNvSpPr>
            <a:spLocks noChangeArrowheads="1"/>
          </p:cNvSpPr>
          <p:nvPr/>
        </p:nvSpPr>
        <p:spPr bwMode="auto">
          <a:xfrm flipH="1">
            <a:off x="9807792" y="6064573"/>
            <a:ext cx="796624" cy="793451"/>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4" name="Rectangle 4" descr="match_jpg"/>
          <p:cNvSpPr>
            <a:spLocks noChangeArrowheads="1"/>
          </p:cNvSpPr>
          <p:nvPr/>
        </p:nvSpPr>
        <p:spPr bwMode="auto">
          <a:xfrm flipH="1">
            <a:off x="5879976" y="6072206"/>
            <a:ext cx="795350" cy="792144"/>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5" name="Rectangle 5" descr="Templando acero en brazas"/>
          <p:cNvSpPr>
            <a:spLocks noChangeArrowheads="1"/>
          </p:cNvSpPr>
          <p:nvPr/>
        </p:nvSpPr>
        <p:spPr bwMode="auto">
          <a:xfrm flipH="1">
            <a:off x="6664520" y="6064549"/>
            <a:ext cx="796625" cy="793451"/>
          </a:xfrm>
          <a:prstGeom prst="rect">
            <a:avLst/>
          </a:prstGeom>
          <a:blipFill dpi="0" rotWithShape="1">
            <a:blip r:embed="rId11"/>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6" name="Rectangle 6" descr="Templando acero"/>
          <p:cNvSpPr>
            <a:spLocks noChangeArrowheads="1"/>
          </p:cNvSpPr>
          <p:nvPr/>
        </p:nvSpPr>
        <p:spPr bwMode="auto">
          <a:xfrm flipH="1">
            <a:off x="7450338" y="6064548"/>
            <a:ext cx="796624" cy="793452"/>
          </a:xfrm>
          <a:prstGeom prst="rect">
            <a:avLst/>
          </a:prstGeom>
          <a:blipFill dpi="0" rotWithShape="1">
            <a:blip r:embed="rId1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7" name="Rectangle 7" descr="Herrero"/>
          <p:cNvSpPr>
            <a:spLocks noChangeArrowheads="1"/>
          </p:cNvSpPr>
          <p:nvPr/>
        </p:nvSpPr>
        <p:spPr bwMode="auto">
          <a:xfrm flipH="1">
            <a:off x="8237430" y="6064549"/>
            <a:ext cx="795350" cy="793451"/>
          </a:xfrm>
          <a:prstGeom prst="rect">
            <a:avLst/>
          </a:prstGeom>
          <a:blipFill dpi="0" rotWithShape="1">
            <a:blip r:embed="rId1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pic>
        <p:nvPicPr>
          <p:cNvPr id="18" name="Imagen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93526" y="5615455"/>
            <a:ext cx="1611555" cy="1222196"/>
          </a:xfrm>
          <a:prstGeom prst="rect">
            <a:avLst/>
          </a:prstGeom>
        </p:spPr>
      </p:pic>
    </p:spTree>
    <p:extLst>
      <p:ext uri="{BB962C8B-B14F-4D97-AF65-F5344CB8AC3E}">
        <p14:creationId xmlns:p14="http://schemas.microsoft.com/office/powerpoint/2010/main" val="106870479"/>
      </p:ext>
    </p:extLst>
  </p:cSld>
  <p:clrMapOvr>
    <a:overrideClrMapping bg1="lt1" tx1="dk1" bg2="lt2" tx2="dk2" accent1="accent1" accent2="accent2" accent3="accent3" accent4="accent4" accent5="accent5" accent6="accent6" hlink="hlink" folHlink="folHlink"/>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2" descr="faro 2"/>
          <p:cNvSpPr>
            <a:spLocks noChangeArrowheads="1"/>
          </p:cNvSpPr>
          <p:nvPr/>
        </p:nvSpPr>
        <p:spPr bwMode="auto">
          <a:xfrm flipH="1">
            <a:off x="1286853" y="1"/>
            <a:ext cx="633982" cy="641883"/>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3" descr="train rails"/>
          <p:cNvSpPr>
            <a:spLocks noChangeArrowheads="1"/>
          </p:cNvSpPr>
          <p:nvPr/>
        </p:nvSpPr>
        <p:spPr bwMode="auto">
          <a:xfrm flipH="1">
            <a:off x="969" y="1285860"/>
            <a:ext cx="634998" cy="642942"/>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4" descr="match_jpg"/>
          <p:cNvSpPr>
            <a:spLocks noChangeArrowheads="1"/>
          </p:cNvSpPr>
          <p:nvPr/>
        </p:nvSpPr>
        <p:spPr bwMode="auto">
          <a:xfrm flipH="1">
            <a:off x="1295813" y="1285861"/>
            <a:ext cx="633982" cy="641883"/>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5" descr="Templando acero en brazas"/>
          <p:cNvSpPr>
            <a:spLocks noChangeArrowheads="1"/>
          </p:cNvSpPr>
          <p:nvPr/>
        </p:nvSpPr>
        <p:spPr bwMode="auto">
          <a:xfrm flipH="1">
            <a:off x="2572737" y="1285860"/>
            <a:ext cx="634998" cy="642942"/>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6" descr="Templando acero"/>
          <p:cNvSpPr>
            <a:spLocks noChangeArrowheads="1"/>
          </p:cNvSpPr>
          <p:nvPr/>
        </p:nvSpPr>
        <p:spPr bwMode="auto">
          <a:xfrm flipH="1">
            <a:off x="2580683" y="1"/>
            <a:ext cx="634997" cy="642943"/>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7" descr="Herrero"/>
          <p:cNvSpPr>
            <a:spLocks noChangeArrowheads="1"/>
          </p:cNvSpPr>
          <p:nvPr/>
        </p:nvSpPr>
        <p:spPr bwMode="auto">
          <a:xfrm flipH="1">
            <a:off x="1929795" y="642918"/>
            <a:ext cx="633982" cy="642942"/>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8" descr="rumbo2"/>
          <p:cNvSpPr>
            <a:spLocks noChangeArrowheads="1"/>
          </p:cNvSpPr>
          <p:nvPr/>
        </p:nvSpPr>
        <p:spPr bwMode="auto">
          <a:xfrm flipH="1">
            <a:off x="643911" y="642919"/>
            <a:ext cx="633982" cy="641883"/>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9" descr="energia eolica 2"/>
          <p:cNvSpPr>
            <a:spLocks noChangeArrowheads="1"/>
          </p:cNvSpPr>
          <p:nvPr/>
        </p:nvSpPr>
        <p:spPr bwMode="auto">
          <a:xfrm flipH="1">
            <a:off x="970" y="0"/>
            <a:ext cx="634997" cy="64294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Titre 1"/>
          <p:cNvSpPr txBox="1">
            <a:spLocks/>
          </p:cNvSpPr>
          <p:nvPr/>
        </p:nvSpPr>
        <p:spPr bwMode="auto">
          <a:xfrm>
            <a:off x="5453058" y="571481"/>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effectLst>
                  <a:glow rad="228600">
                    <a:schemeClr val="accent4">
                      <a:satMod val="175000"/>
                      <a:alpha val="40000"/>
                    </a:schemeClr>
                  </a:glow>
                </a:effectLst>
                <a:latin typeface="+mj-lt"/>
                <a:ea typeface="+mj-ea"/>
                <a:cs typeface="+mj-cs"/>
              </a:rPr>
              <a:t>FACTOR CARÁCTER</a:t>
            </a:r>
          </a:p>
        </p:txBody>
      </p:sp>
      <p:sp>
        <p:nvSpPr>
          <p:cNvPr id="19" name="Content Placeholder 18"/>
          <p:cNvSpPr>
            <a:spLocks noGrp="1"/>
          </p:cNvSpPr>
          <p:nvPr>
            <p:ph idx="1"/>
          </p:nvPr>
        </p:nvSpPr>
        <p:spPr>
          <a:xfrm>
            <a:off x="983432" y="2621640"/>
            <a:ext cx="9200472" cy="2319528"/>
          </a:xfrm>
        </p:spPr>
        <p:txBody>
          <a:bodyPr/>
          <a:lstStyle/>
          <a:p>
            <a:pPr algn="ctr">
              <a:buNone/>
            </a:pPr>
            <a:r>
              <a:rPr lang="es-MX" b="1" dirty="0">
                <a:ln w="22225">
                  <a:solidFill>
                    <a:srgbClr val="FF3B0D"/>
                  </a:solidFill>
                  <a:prstDash val="solid"/>
                </a:ln>
                <a:solidFill>
                  <a:schemeClr val="accent6">
                    <a:lumMod val="40000"/>
                    <a:lumOff val="60000"/>
                  </a:schemeClr>
                </a:solidFill>
              </a:rPr>
              <a:t>La verdad siempre se eleva sobre la falsedad, como el aceite sube sobre el agua.</a:t>
            </a:r>
          </a:p>
          <a:p>
            <a:pPr algn="r">
              <a:buNone/>
            </a:pPr>
            <a:r>
              <a:rPr lang="es-MX" b="1" i="1" dirty="0">
                <a:ln w="22225">
                  <a:solidFill>
                    <a:srgbClr val="FF3B0D"/>
                  </a:solidFill>
                  <a:prstDash val="solid"/>
                </a:ln>
                <a:solidFill>
                  <a:schemeClr val="accent6">
                    <a:lumMod val="40000"/>
                    <a:lumOff val="60000"/>
                  </a:schemeClr>
                </a:solidFill>
              </a:rPr>
              <a:t>— Cervantes en Don Quijote</a:t>
            </a:r>
          </a:p>
        </p:txBody>
      </p:sp>
      <p:sp>
        <p:nvSpPr>
          <p:cNvPr id="20" name="Rectángulo 19"/>
          <p:cNvSpPr/>
          <p:nvPr/>
        </p:nvSpPr>
        <p:spPr>
          <a:xfrm>
            <a:off x="1545450" y="5235246"/>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spTree>
    <p:extLst>
      <p:ext uri="{BB962C8B-B14F-4D97-AF65-F5344CB8AC3E}">
        <p14:creationId xmlns:p14="http://schemas.microsoft.com/office/powerpoint/2010/main" val="368739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431704" y="104764"/>
            <a:ext cx="8424936" cy="1752600"/>
          </a:xfrm>
        </p:spPr>
        <p:txBody>
          <a:bodyPr/>
          <a:lstStyle/>
          <a:p>
            <a:pPr algn="just"/>
            <a:r>
              <a:rPr lang="es-MX" sz="2400" dirty="0">
                <a:solidFill>
                  <a:schemeClr val="bg1"/>
                </a:solidFill>
              </a:rPr>
              <a:t>El carácter es lo que determina éxito auténtico nos ayuda a tomar buenas decisiones, potencializar las oportunidades y fortalecer nuestra relaciones.</a:t>
            </a:r>
          </a:p>
        </p:txBody>
      </p:sp>
      <p:sp>
        <p:nvSpPr>
          <p:cNvPr id="18" name="Subtitle 17"/>
          <p:cNvSpPr txBox="1">
            <a:spLocks/>
          </p:cNvSpPr>
          <p:nvPr/>
        </p:nvSpPr>
        <p:spPr bwMode="auto">
          <a:xfrm>
            <a:off x="1524000" y="6309320"/>
            <a:ext cx="6804248"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4452926" y="2387580"/>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chemeClr val="accent6">
                      <a:lumMod val="60000"/>
                      <a:lumOff val="40000"/>
                    </a:schemeClr>
                  </a:solidFill>
                </a:ln>
                <a:solidFill>
                  <a:srgbClr val="FF3B0D"/>
                </a:solidFill>
                <a:latin typeface="+mj-lt"/>
                <a:ea typeface="+mj-ea"/>
                <a:cs typeface="+mj-cs"/>
              </a:rPr>
              <a:t>Ilustración </a:t>
            </a:r>
          </a:p>
          <a:p>
            <a:pPr algn="ctr">
              <a:defRPr/>
            </a:pPr>
            <a:r>
              <a:rPr lang="es-MX" sz="4400" b="1" dirty="0">
                <a:ln>
                  <a:solidFill>
                    <a:schemeClr val="accent6">
                      <a:lumMod val="60000"/>
                      <a:lumOff val="40000"/>
                    </a:schemeClr>
                  </a:solidFill>
                </a:ln>
                <a:solidFill>
                  <a:srgbClr val="FF3B0D"/>
                </a:solidFill>
                <a:latin typeface="+mj-lt"/>
                <a:ea typeface="+mj-ea"/>
                <a:cs typeface="+mj-cs"/>
              </a:rPr>
              <a:t>Objetiva</a:t>
            </a:r>
          </a:p>
        </p:txBody>
      </p:sp>
      <p:pic>
        <p:nvPicPr>
          <p:cNvPr id="21" name="Picture 6" descr="https://cdn1.iconfinder.com/data/icons/customicondesign-office6-shadow/256/lessons.png"/>
          <p:cNvPicPr>
            <a:picLocks noChangeAspect="1" noChangeArrowheads="1"/>
          </p:cNvPicPr>
          <p:nvPr/>
        </p:nvPicPr>
        <p:blipFill>
          <a:blip r:embed="rId12">
            <a:duotone>
              <a:schemeClr val="accent6">
                <a:shade val="45000"/>
                <a:satMod val="135000"/>
              </a:schemeClr>
              <a:prstClr val="white"/>
            </a:duotone>
            <a:lum bright="-23000" contrast="70000"/>
          </a:blip>
          <a:srcRect/>
          <a:stretch>
            <a:fillRect/>
          </a:stretch>
        </p:blipFill>
        <p:spPr bwMode="auto">
          <a:xfrm>
            <a:off x="8209986" y="2071678"/>
            <a:ext cx="1674546" cy="1674546"/>
          </a:xfrm>
          <a:prstGeom prst="roundRect">
            <a:avLst>
              <a:gd name="adj" fmla="val 169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2" name="Rectángulo 21"/>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99346" y="-5280010"/>
            <a:ext cx="1428736" cy="11988756"/>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315030" y="1484784"/>
            <a:ext cx="7221129" cy="3279878"/>
          </a:xfrm>
        </p:spPr>
        <p:txBody>
          <a:bodyPr rtlCol="0">
            <a:noAutofit/>
          </a:bodyPr>
          <a:lstStyle/>
          <a:p>
            <a:pPr marL="0" indent="0" algn="just" fontAlgn="auto">
              <a:spcAft>
                <a:spcPts val="0"/>
              </a:spcAft>
              <a:buNone/>
              <a:defRPr/>
            </a:pPr>
            <a:r>
              <a:rPr lang="es-ES" sz="3000" dirty="0"/>
              <a:t>El mundo quedo atónito en 1912 cuando el R.M.S. </a:t>
            </a:r>
            <a:r>
              <a:rPr lang="es-ES" sz="3000" dirty="0" err="1"/>
              <a:t>Titanic</a:t>
            </a:r>
            <a:r>
              <a:rPr lang="es-ES" sz="3000" dirty="0"/>
              <a:t> se hundió en la profundidad del océano. El buque había sido considerado por muchos como la creación humana que ni Dios lo podía hundir. Tal arrogancia y exageración finalmente resultó en que el “insumergible” buque, se hundió, dejando un saldo trágico de muertes y desaparecidos</a:t>
            </a:r>
            <a:r>
              <a:rPr lang="es-MX" sz="3000" dirty="0"/>
              <a:t>. </a:t>
            </a:r>
          </a:p>
        </p:txBody>
      </p:sp>
      <p:sp>
        <p:nvSpPr>
          <p:cNvPr id="5" name="Rectangle 2" descr="faro 2"/>
          <p:cNvSpPr>
            <a:spLocks noChangeArrowheads="1"/>
          </p:cNvSpPr>
          <p:nvPr/>
        </p:nvSpPr>
        <p:spPr bwMode="auto">
          <a:xfrm flipH="1">
            <a:off x="551667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15794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73085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394376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1594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0049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58631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37340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 El Problema de la Exageración</a:t>
            </a:r>
          </a:p>
        </p:txBody>
      </p:sp>
      <p:pic>
        <p:nvPicPr>
          <p:cNvPr id="18" name="Picture 6" descr="https://cdn1.iconfinder.com/data/icons/customicondesign-office6-shadow/256/lessons.png"/>
          <p:cNvPicPr>
            <a:picLocks noChangeAspect="1" noChangeArrowheads="1"/>
          </p:cNvPicPr>
          <p:nvPr/>
        </p:nvPicPr>
        <p:blipFill>
          <a:blip r:embed="rId11">
            <a:duotone>
              <a:schemeClr val="accent6">
                <a:shade val="45000"/>
                <a:satMod val="135000"/>
              </a:schemeClr>
              <a:prstClr val="white"/>
            </a:duotone>
            <a:lum bright="-23000" contrast="70000"/>
          </a:blip>
          <a:srcRect/>
          <a:stretch>
            <a:fillRect/>
          </a:stretch>
        </p:blipFill>
        <p:spPr bwMode="auto">
          <a:xfrm rot="702826">
            <a:off x="10280997" y="4986281"/>
            <a:ext cx="1674546" cy="1674546"/>
          </a:xfrm>
          <a:prstGeom prst="roundRect">
            <a:avLst>
              <a:gd name="adj" fmla="val 169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6" descr="http://2.bp.blogspot.com/-3_U2elYvSqU/T3mNhVSD8aI/AAAAAAAAIIs/Vlsp3yfRkfM/s1600/titanic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0176" y="1539826"/>
            <a:ext cx="4242898" cy="318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335360" y="1607331"/>
            <a:ext cx="6552728" cy="3643338"/>
          </a:xfrm>
        </p:spPr>
        <p:txBody>
          <a:bodyPr rtlCol="0">
            <a:noAutofit/>
          </a:bodyPr>
          <a:lstStyle/>
          <a:p>
            <a:pPr marL="0" indent="0" algn="just" fontAlgn="auto">
              <a:spcAft>
                <a:spcPts val="0"/>
              </a:spcAft>
              <a:buNone/>
              <a:defRPr/>
            </a:pPr>
            <a:r>
              <a:rPr lang="es-ES" dirty="0"/>
              <a:t>La honestidad con nosotros mismos es el primer paso para ser veraces y confiables. El deseo de impresionar a otros o atraer la atención a menudo resulta en falta de veracidad.</a:t>
            </a:r>
            <a:endParaRPr lang="es-MX" dirty="0"/>
          </a:p>
        </p:txBody>
      </p:sp>
      <p:sp>
        <p:nvSpPr>
          <p:cNvPr id="5" name="Rectangle 2" descr="faro 2"/>
          <p:cNvSpPr>
            <a:spLocks noChangeArrowheads="1"/>
          </p:cNvSpPr>
          <p:nvPr/>
        </p:nvSpPr>
        <p:spPr bwMode="auto">
          <a:xfrm flipH="1">
            <a:off x="551667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15794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73085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394376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1594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0049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58631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37340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El Problema de la Exageración</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8" name="Picture 6" descr="https://cdn1.iconfinder.com/data/icons/customicondesign-office6-shadow/256/lessons.png"/>
          <p:cNvPicPr>
            <a:picLocks noChangeAspect="1" noChangeArrowheads="1"/>
          </p:cNvPicPr>
          <p:nvPr/>
        </p:nvPicPr>
        <p:blipFill>
          <a:blip r:embed="rId11">
            <a:duotone>
              <a:schemeClr val="accent6">
                <a:shade val="45000"/>
                <a:satMod val="135000"/>
              </a:schemeClr>
              <a:prstClr val="white"/>
            </a:duotone>
            <a:lum bright="-23000" contrast="70000"/>
          </a:blip>
          <a:srcRect/>
          <a:stretch>
            <a:fillRect/>
          </a:stretch>
        </p:blipFill>
        <p:spPr bwMode="auto">
          <a:xfrm rot="702826">
            <a:off x="10280997" y="4986281"/>
            <a:ext cx="1674546" cy="1674546"/>
          </a:xfrm>
          <a:prstGeom prst="roundRect">
            <a:avLst>
              <a:gd name="adj" fmla="val 169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6" descr="http://www.keepitahundred.com/wp-content/uploads/2013/02/Screen-Shot-2012-10-29-at-10.30.22-PM.png"/>
          <p:cNvPicPr>
            <a:picLocks noChangeAspect="1" noChangeArrowheads="1"/>
          </p:cNvPicPr>
          <p:nvPr/>
        </p:nvPicPr>
        <p:blipFill rotWithShape="1">
          <a:blip r:embed="rId12">
            <a:extLst>
              <a:ext uri="{28A0092B-C50C-407E-A947-70E740481C1C}">
                <a14:useLocalDpi xmlns:a14="http://schemas.microsoft.com/office/drawing/2010/main" val="0"/>
              </a:ext>
            </a:extLst>
          </a:blip>
          <a:srcRect l="1276" b="4749"/>
          <a:stretch/>
        </p:blipFill>
        <p:spPr bwMode="auto">
          <a:xfrm>
            <a:off x="7289649" y="1727688"/>
            <a:ext cx="4783015" cy="340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flipH="1" flipV="1">
            <a:off x="5399346" y="-5280010"/>
            <a:ext cx="1428736" cy="11988756"/>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263352" y="1785926"/>
            <a:ext cx="7056784" cy="4071966"/>
          </a:xfrm>
        </p:spPr>
        <p:txBody>
          <a:bodyPr rtlCol="0">
            <a:normAutofit/>
          </a:bodyPr>
          <a:lstStyle/>
          <a:p>
            <a:pPr marL="0" indent="0" algn="just" fontAlgn="auto">
              <a:spcAft>
                <a:spcPts val="0"/>
              </a:spcAft>
              <a:buNone/>
              <a:defRPr/>
            </a:pPr>
            <a:r>
              <a:rPr lang="es-MX" dirty="0"/>
              <a:t>Una mentira empañará nuestra reputación que nos llevó años construirla. La gente empezará a cuestionar todo lo que digamos o prometamos. Cuando cada persona comunica su propia realidad, es casi imposible construir una sociedad estable.</a:t>
            </a:r>
          </a:p>
        </p:txBody>
      </p:sp>
      <p:sp>
        <p:nvSpPr>
          <p:cNvPr id="5" name="Rectangle 2" descr="faro 2"/>
          <p:cNvSpPr>
            <a:spLocks noChangeArrowheads="1"/>
          </p:cNvSpPr>
          <p:nvPr/>
        </p:nvSpPr>
        <p:spPr bwMode="auto">
          <a:xfrm flipH="1">
            <a:off x="551667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15794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73085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394376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1594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0049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58631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37340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El Problema de la Exageración</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pic>
        <p:nvPicPr>
          <p:cNvPr id="18" name="Picture 6" descr="https://cdn1.iconfinder.com/data/icons/customicondesign-office6-shadow/256/lessons.png"/>
          <p:cNvPicPr>
            <a:picLocks noChangeAspect="1" noChangeArrowheads="1"/>
          </p:cNvPicPr>
          <p:nvPr/>
        </p:nvPicPr>
        <p:blipFill>
          <a:blip r:embed="rId11">
            <a:duotone>
              <a:schemeClr val="accent6">
                <a:shade val="45000"/>
                <a:satMod val="135000"/>
              </a:schemeClr>
              <a:prstClr val="white"/>
            </a:duotone>
            <a:lum bright="-23000" contrast="70000"/>
          </a:blip>
          <a:srcRect/>
          <a:stretch>
            <a:fillRect/>
          </a:stretch>
        </p:blipFill>
        <p:spPr bwMode="auto">
          <a:xfrm rot="702826">
            <a:off x="10280997" y="4986281"/>
            <a:ext cx="1674546" cy="1674546"/>
          </a:xfrm>
          <a:prstGeom prst="roundRect">
            <a:avLst>
              <a:gd name="adj" fmla="val 169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www.jornalistasconcurseiros.com.br/blog/wp-content/uploads/2011/09/calculador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0176" y="2000006"/>
            <a:ext cx="4176464" cy="28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0" name="Espace réservé du titre 1"/>
          <p:cNvSpPr txBox="1">
            <a:spLocks/>
          </p:cNvSpPr>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CA">
                <a:solidFill>
                  <a:prstClr val="black"/>
                </a:solidFill>
              </a:rPr>
              <a:t>Cliquez pour modifier le style du titre</a:t>
            </a:r>
          </a:p>
        </p:txBody>
      </p:sp>
      <p:sp>
        <p:nvSpPr>
          <p:cNvPr id="22" name="Rectangle 3"/>
          <p:cNvSpPr/>
          <p:nvPr/>
        </p:nvSpPr>
        <p:spPr>
          <a:xfrm>
            <a:off x="-96688" y="0"/>
            <a:ext cx="12288688"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3" name="Rectangle 4"/>
          <p:cNvSpPr/>
          <p:nvPr/>
        </p:nvSpPr>
        <p:spPr>
          <a:xfrm>
            <a:off x="-96656"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4" name="Rectangle 5"/>
          <p:cNvSpPr/>
          <p:nvPr/>
        </p:nvSpPr>
        <p:spPr>
          <a:xfrm>
            <a:off x="1832138"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5" name="Rectangle 6"/>
          <p:cNvSpPr/>
          <p:nvPr/>
        </p:nvSpPr>
        <p:spPr>
          <a:xfrm>
            <a:off x="2475080"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6" name="Rectangle 7"/>
          <p:cNvSpPr/>
          <p:nvPr/>
        </p:nvSpPr>
        <p:spPr>
          <a:xfrm>
            <a:off x="546254"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7" name="Rectangle 2" descr="faro 2"/>
          <p:cNvSpPr>
            <a:spLocks noChangeArrowheads="1"/>
          </p:cNvSpPr>
          <p:nvPr/>
        </p:nvSpPr>
        <p:spPr bwMode="auto">
          <a:xfrm flipH="1">
            <a:off x="1189196"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28" name="Rectangle 3" descr="train rails"/>
          <p:cNvSpPr>
            <a:spLocks noChangeArrowheads="1"/>
          </p:cNvSpPr>
          <p:nvPr/>
        </p:nvSpPr>
        <p:spPr bwMode="auto">
          <a:xfrm flipH="1">
            <a:off x="-96688"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29" name="Rectangle 4" descr="match_jpg"/>
          <p:cNvSpPr>
            <a:spLocks noChangeArrowheads="1"/>
          </p:cNvSpPr>
          <p:nvPr/>
        </p:nvSpPr>
        <p:spPr bwMode="auto">
          <a:xfrm flipH="1">
            <a:off x="1198156"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0" name="Rectangle 5" descr="Templando acero en brazas"/>
          <p:cNvSpPr>
            <a:spLocks noChangeArrowheads="1"/>
          </p:cNvSpPr>
          <p:nvPr/>
        </p:nvSpPr>
        <p:spPr bwMode="auto">
          <a:xfrm flipH="1">
            <a:off x="2475080"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1" name="Rectangle 6" descr="Templando acero"/>
          <p:cNvSpPr>
            <a:spLocks noChangeArrowheads="1"/>
          </p:cNvSpPr>
          <p:nvPr/>
        </p:nvSpPr>
        <p:spPr bwMode="auto">
          <a:xfrm flipH="1">
            <a:off x="2483026"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2" name="Rectangle 7" descr="Herrero"/>
          <p:cNvSpPr>
            <a:spLocks noChangeArrowheads="1"/>
          </p:cNvSpPr>
          <p:nvPr/>
        </p:nvSpPr>
        <p:spPr bwMode="auto">
          <a:xfrm flipH="1">
            <a:off x="1832138"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3" name="Rectangle 8" descr="rumbo2"/>
          <p:cNvSpPr>
            <a:spLocks noChangeArrowheads="1"/>
          </p:cNvSpPr>
          <p:nvPr/>
        </p:nvSpPr>
        <p:spPr bwMode="auto">
          <a:xfrm flipH="1">
            <a:off x="546254"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4" name="Rectangle 9" descr="energia eolica 2"/>
          <p:cNvSpPr>
            <a:spLocks noChangeArrowheads="1"/>
          </p:cNvSpPr>
          <p:nvPr/>
        </p:nvSpPr>
        <p:spPr bwMode="auto">
          <a:xfrm flipH="1">
            <a:off x="-96687"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8" name="Subtitle 17"/>
          <p:cNvSpPr txBox="1">
            <a:spLocks/>
          </p:cNvSpPr>
          <p:nvPr/>
        </p:nvSpPr>
        <p:spPr bwMode="auto">
          <a:xfrm>
            <a:off x="1524000" y="6340718"/>
            <a:ext cx="6948264"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prstClr val="white"/>
                </a:solidFill>
                <a:latin typeface="Calibri"/>
              </a:rPr>
              <a:t>Inspiramos </a:t>
            </a:r>
            <a:r>
              <a:rPr lang="es-MX" sz="2800" dirty="0">
                <a:solidFill>
                  <a:srgbClr val="FF3B0D"/>
                </a:solidFill>
                <a:latin typeface="Calibri"/>
              </a:rPr>
              <a:t>al Cambio</a:t>
            </a:r>
            <a:r>
              <a:rPr lang="es-MX" sz="2800" dirty="0">
                <a:solidFill>
                  <a:prstClr val="white"/>
                </a:solidFill>
                <a:latin typeface="Calibri"/>
              </a:rPr>
              <a:t>, Enseñando </a:t>
            </a:r>
            <a:r>
              <a:rPr lang="es-MX" sz="2800" dirty="0">
                <a:solidFill>
                  <a:srgbClr val="7030A0"/>
                </a:solidFill>
                <a:latin typeface="Calibri"/>
              </a:rPr>
              <a:t>Principios</a:t>
            </a:r>
          </a:p>
        </p:txBody>
      </p:sp>
      <p:sp>
        <p:nvSpPr>
          <p:cNvPr id="19" name="Titre 1"/>
          <p:cNvSpPr txBox="1">
            <a:spLocks/>
          </p:cNvSpPr>
          <p:nvPr/>
        </p:nvSpPr>
        <p:spPr bwMode="auto">
          <a:xfrm>
            <a:off x="4367808" y="2081064"/>
            <a:ext cx="4786314" cy="14919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rgbClr val="F79646">
                      <a:lumMod val="60000"/>
                      <a:lumOff val="40000"/>
                    </a:srgbClr>
                  </a:solidFill>
                </a:ln>
                <a:solidFill>
                  <a:srgbClr val="FF3B0D"/>
                </a:solidFill>
                <a:latin typeface="Calibri"/>
                <a:ea typeface="+mj-ea"/>
                <a:cs typeface="+mj-cs"/>
              </a:rPr>
              <a:t>Preguntas de Reflexión</a:t>
            </a:r>
          </a:p>
        </p:txBody>
      </p:sp>
      <p:pic>
        <p:nvPicPr>
          <p:cNvPr id="37" name="Imagen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38" name="Sous-titre 2"/>
          <p:cNvSpPr>
            <a:spLocks noGrp="1"/>
          </p:cNvSpPr>
          <p:nvPr>
            <p:ph type="subTitle" idx="1"/>
          </p:nvPr>
        </p:nvSpPr>
        <p:spPr>
          <a:xfrm>
            <a:off x="3189460" y="92224"/>
            <a:ext cx="8667180" cy="1752600"/>
          </a:xfrm>
        </p:spPr>
        <p:txBody>
          <a:bodyPr/>
          <a:lstStyle/>
          <a:p>
            <a:pPr algn="just"/>
            <a:r>
              <a:rPr lang="es-MX" dirty="0">
                <a:solidFill>
                  <a:schemeClr val="bg1"/>
                </a:solidFill>
              </a:rPr>
              <a:t>El carácter es lo que determina éxito auténtico nos ayuda a tomar buenas decisiones, potencializar las oportunidades y fortalecer nuestra relaciones.</a:t>
            </a:r>
          </a:p>
        </p:txBody>
      </p:sp>
      <p:pic>
        <p:nvPicPr>
          <p:cNvPr id="1026" name="Picture 2" descr="http://productivelifeconcepts.com/wp-content/uploads/2012/04/bullet_questi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70877" y="2021026"/>
            <a:ext cx="1736725" cy="17367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extLst>
      <p:ext uri="{BB962C8B-B14F-4D97-AF65-F5344CB8AC3E}">
        <p14:creationId xmlns:p14="http://schemas.microsoft.com/office/powerpoint/2010/main" val="175290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2" name="Group 12"/>
          <p:cNvGrpSpPr/>
          <p:nvPr/>
        </p:nvGrpSpPr>
        <p:grpSpPr>
          <a:xfrm>
            <a:off x="119336" y="0"/>
            <a:ext cx="2520280"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5" name="Rectangle 2" descr="faro 2"/>
          <p:cNvSpPr>
            <a:spLocks noChangeArrowheads="1"/>
          </p:cNvSpPr>
          <p:nvPr/>
        </p:nvSpPr>
        <p:spPr bwMode="auto">
          <a:xfrm flipH="1">
            <a:off x="1138070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6" name="Rectangle 3" descr="train rails"/>
          <p:cNvSpPr>
            <a:spLocks noChangeArrowheads="1"/>
          </p:cNvSpPr>
          <p:nvPr/>
        </p:nvSpPr>
        <p:spPr bwMode="auto">
          <a:xfrm flipH="1">
            <a:off x="902197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7" name="Rectangle 8" descr="rumbo2"/>
          <p:cNvSpPr>
            <a:spLocks noChangeArrowheads="1"/>
          </p:cNvSpPr>
          <p:nvPr/>
        </p:nvSpPr>
        <p:spPr bwMode="auto">
          <a:xfrm flipH="1">
            <a:off x="1059488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8" name="Rectangle 9" descr="energia eolica 2"/>
          <p:cNvSpPr>
            <a:spLocks noChangeArrowheads="1"/>
          </p:cNvSpPr>
          <p:nvPr/>
        </p:nvSpPr>
        <p:spPr bwMode="auto">
          <a:xfrm flipH="1">
            <a:off x="980779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9" name="Rectangle 4" descr="match_jpg"/>
          <p:cNvSpPr>
            <a:spLocks noChangeArrowheads="1"/>
          </p:cNvSpPr>
          <p:nvPr/>
        </p:nvSpPr>
        <p:spPr bwMode="auto">
          <a:xfrm flipH="1">
            <a:off x="587997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0" name="Rectangle 5" descr="Templando acero en brazas"/>
          <p:cNvSpPr>
            <a:spLocks noChangeArrowheads="1"/>
          </p:cNvSpPr>
          <p:nvPr/>
        </p:nvSpPr>
        <p:spPr bwMode="auto">
          <a:xfrm flipH="1">
            <a:off x="666452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1" name="Rectangle 6" descr="Templando acero"/>
          <p:cNvSpPr>
            <a:spLocks noChangeArrowheads="1"/>
          </p:cNvSpPr>
          <p:nvPr/>
        </p:nvSpPr>
        <p:spPr bwMode="auto">
          <a:xfrm flipH="1">
            <a:off x="745033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2" name="Rectangle 7" descr="Herrero"/>
          <p:cNvSpPr>
            <a:spLocks noChangeArrowheads="1"/>
          </p:cNvSpPr>
          <p:nvPr/>
        </p:nvSpPr>
        <p:spPr bwMode="auto">
          <a:xfrm flipH="1">
            <a:off x="823743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pic>
        <p:nvPicPr>
          <p:cNvPr id="13" name="Imagen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3526" y="5615455"/>
            <a:ext cx="1611555" cy="1222196"/>
          </a:xfrm>
          <a:prstGeom prst="rect">
            <a:avLst/>
          </a:prstGeom>
        </p:spPr>
      </p:pic>
      <p:pic>
        <p:nvPicPr>
          <p:cNvPr id="14" name="Picture 2" descr="http://productivelifeconcepts.com/wp-content/uploads/2012/04/bullet_questi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211" y="4005064"/>
            <a:ext cx="1736725" cy="1736725"/>
          </a:xfrm>
          <a:prstGeom prst="rect">
            <a:avLst/>
          </a:prstGeom>
          <a:noFill/>
          <a:extLst>
            <a:ext uri="{909E8E84-426E-40DD-AFC4-6F175D3DCCD1}">
              <a14:hiddenFill xmlns:a14="http://schemas.microsoft.com/office/drawing/2010/main">
                <a:solidFill>
                  <a:srgbClr val="FFFFFF"/>
                </a:solidFill>
              </a14:hiddenFill>
            </a:ext>
          </a:extLst>
        </p:spPr>
      </p:pic>
      <p:sp>
        <p:nvSpPr>
          <p:cNvPr id="15" name="1 Marcador de contenido"/>
          <p:cNvSpPr txBox="1">
            <a:spLocks/>
          </p:cNvSpPr>
          <p:nvPr/>
        </p:nvSpPr>
        <p:spPr>
          <a:xfrm>
            <a:off x="3415903" y="116632"/>
            <a:ext cx="8440737" cy="532859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anose="020B0604020202020204" pitchFamily="34" charset="0"/>
              <a:buNone/>
            </a:pPr>
            <a:r>
              <a:rPr lang="es-MX" sz="3600" b="1" dirty="0">
                <a:solidFill>
                  <a:srgbClr val="7030A0"/>
                </a:solidFill>
              </a:rPr>
              <a:t>Preguntas de Discusión:</a:t>
            </a:r>
          </a:p>
          <a:p>
            <a:pPr algn="just">
              <a:buFont typeface="Arial" panose="020B0604020202020204" pitchFamily="34" charset="0"/>
              <a:buNone/>
            </a:pPr>
            <a:endParaRPr lang="es-MX" sz="3600" b="1" dirty="0">
              <a:solidFill>
                <a:srgbClr val="7030A0"/>
              </a:solidFill>
            </a:endParaRPr>
          </a:p>
          <a:p>
            <a:pPr algn="just">
              <a:buFont typeface="Consolas" panose="020B0609020204030204" pitchFamily="49" charset="0"/>
              <a:buAutoNum type="arabicPeriod"/>
            </a:pPr>
            <a:r>
              <a:rPr lang="es-MX" b="1" dirty="0">
                <a:solidFill>
                  <a:prstClr val="black"/>
                </a:solidFill>
              </a:rPr>
              <a:t>¿Cuáles son algunos actos de deshonestidad comunes en tu entorno?</a:t>
            </a:r>
          </a:p>
          <a:p>
            <a:pPr algn="just">
              <a:buFont typeface="Consolas" panose="020B0609020204030204" pitchFamily="49" charset="0"/>
              <a:buAutoNum type="arabicPeriod"/>
            </a:pPr>
            <a:r>
              <a:rPr lang="es-MX" b="1" dirty="0">
                <a:solidFill>
                  <a:prstClr val="black"/>
                </a:solidFill>
              </a:rPr>
              <a:t>¿Qué ventajas y desventajas puedes ver en una sociedad honesta? </a:t>
            </a:r>
          </a:p>
          <a:p>
            <a:pPr algn="just">
              <a:buFont typeface="Consolas" panose="020B0609020204030204" pitchFamily="49" charset="0"/>
              <a:buAutoNum type="arabicPeriod"/>
            </a:pPr>
            <a:r>
              <a:rPr lang="es-MX" b="1" dirty="0">
                <a:solidFill>
                  <a:prstClr val="black"/>
                </a:solidFill>
              </a:rPr>
              <a:t>¿Qué puedes hacer personalmente para ayudar en tu círculo de influencia a promover la honestidad?</a:t>
            </a:r>
          </a:p>
        </p:txBody>
      </p:sp>
    </p:spTree>
    <p:extLst>
      <p:ext uri="{BB962C8B-B14F-4D97-AF65-F5344CB8AC3E}">
        <p14:creationId xmlns:p14="http://schemas.microsoft.com/office/powerpoint/2010/main" val="2957822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86853"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969"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95813"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72737"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80683"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29795"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43911"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970"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431704" y="104764"/>
            <a:ext cx="8568952"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r>
              <a:rPr lang="es-MX" sz="2800" dirty="0">
                <a:solidFill>
                  <a:schemeClr val="bg1"/>
                </a:solidFill>
              </a:rPr>
              <a:t>.</a:t>
            </a:r>
          </a:p>
        </p:txBody>
      </p:sp>
      <p:sp>
        <p:nvSpPr>
          <p:cNvPr id="18" name="Subtitle 17"/>
          <p:cNvSpPr txBox="1">
            <a:spLocks/>
          </p:cNvSpPr>
          <p:nvPr/>
        </p:nvSpPr>
        <p:spPr bwMode="auto">
          <a:xfrm>
            <a:off x="1523999" y="6340718"/>
            <a:ext cx="6929455"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5381620" y="2387580"/>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s-MX" sz="4400" b="1" dirty="0">
                <a:ln>
                  <a:solidFill>
                    <a:schemeClr val="accent6">
                      <a:lumMod val="60000"/>
                      <a:lumOff val="40000"/>
                    </a:schemeClr>
                  </a:solidFill>
                </a:ln>
                <a:solidFill>
                  <a:srgbClr val="FF3B0D"/>
                </a:solidFill>
                <a:latin typeface="+mj-lt"/>
                <a:ea typeface="+mj-ea"/>
                <a:cs typeface="+mj-cs"/>
              </a:rPr>
              <a:t>BENEFICIOS</a:t>
            </a:r>
          </a:p>
        </p:txBody>
      </p:sp>
      <p:pic>
        <p:nvPicPr>
          <p:cNvPr id="20" name="Picture 4" descr="http://hydro.anh.gob.bo/Imagenes/icono_registro1.jpg"/>
          <p:cNvPicPr>
            <a:picLocks noChangeAspect="1" noChangeArrowheads="1"/>
          </p:cNvPicPr>
          <p:nvPr/>
        </p:nvPicPr>
        <p:blipFill>
          <a:blip r:embed="rId12">
            <a:duotone>
              <a:schemeClr val="accent6">
                <a:shade val="45000"/>
                <a:satMod val="135000"/>
              </a:schemeClr>
              <a:prstClr val="white"/>
            </a:duotone>
            <a:lum bright="-35000" contrast="70000"/>
          </a:blip>
          <a:srcRect/>
          <a:stretch>
            <a:fillRect/>
          </a:stretch>
        </p:blipFill>
        <p:spPr bwMode="auto">
          <a:xfrm>
            <a:off x="8453455" y="2143116"/>
            <a:ext cx="1357321" cy="1357322"/>
          </a:xfrm>
          <a:prstGeom prst="roundRect">
            <a:avLst>
              <a:gd name="adj" fmla="val 16667"/>
            </a:avLst>
          </a:prstGeom>
          <a:ln w="76200">
            <a:solidFill>
              <a:srgbClr val="FF3B0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n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2" name="Rectángulo 21"/>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Titre 1"/>
          <p:cNvSpPr txBox="1">
            <a:spLocks/>
          </p:cNvSpPr>
          <p:nvPr/>
        </p:nvSpPr>
        <p:spPr bwMode="auto">
          <a:xfrm>
            <a:off x="5453058" y="296497"/>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effectLst>
                  <a:glow rad="228600">
                    <a:schemeClr val="accent4">
                      <a:satMod val="175000"/>
                      <a:alpha val="40000"/>
                    </a:schemeClr>
                  </a:glow>
                </a:effectLst>
                <a:latin typeface="+mj-lt"/>
                <a:ea typeface="+mj-ea"/>
                <a:cs typeface="+mj-cs"/>
              </a:rPr>
              <a:t>FACTOR CARÁCTER</a:t>
            </a:r>
          </a:p>
        </p:txBody>
      </p:sp>
      <p:sp>
        <p:nvSpPr>
          <p:cNvPr id="21" name="Sous-titre 2"/>
          <p:cNvSpPr txBox="1">
            <a:spLocks/>
          </p:cNvSpPr>
          <p:nvPr/>
        </p:nvSpPr>
        <p:spPr bwMode="auto">
          <a:xfrm>
            <a:off x="6096000" y="2428867"/>
            <a:ext cx="5760640" cy="3138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s-MX" sz="3200" b="1" dirty="0">
                <a:solidFill>
                  <a:srgbClr val="7030A0"/>
                </a:solidFill>
                <a:latin typeface="+mn-lt"/>
              </a:rPr>
              <a:t>Honestidad</a:t>
            </a:r>
          </a:p>
          <a:p>
            <a:pPr marL="342900" indent="-342900" algn="ctr">
              <a:spcBef>
                <a:spcPct val="20000"/>
              </a:spcBef>
              <a:defRPr/>
            </a:pPr>
            <a:r>
              <a:rPr lang="es-MX" sz="3200" dirty="0">
                <a:solidFill>
                  <a:srgbClr val="FF3B0D"/>
                </a:solidFill>
                <a:latin typeface="+mn-lt"/>
              </a:rPr>
              <a:t>Actuar de manera íntegra ante los demás, presentando los hechos sin engaños, de manera que la gente confíe en mí.</a:t>
            </a:r>
          </a:p>
        </p:txBody>
      </p:sp>
      <p:sp>
        <p:nvSpPr>
          <p:cNvPr id="20" name="Rectángulo 19"/>
          <p:cNvSpPr/>
          <p:nvPr/>
        </p:nvSpPr>
        <p:spPr>
          <a:xfrm>
            <a:off x="1332642" y="6211669"/>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pic>
        <p:nvPicPr>
          <p:cNvPr id="19" name="Imagen 18" descr="http://images.rapgenius.com/e83a4380d27556aa31dd1eb42ff2d47b.750x350x1.jpg"/>
          <p:cNvPicPr/>
          <p:nvPr/>
        </p:nvPicPr>
        <p:blipFill>
          <a:blip r:embed="rId12">
            <a:extLst>
              <a:ext uri="{28A0092B-C50C-407E-A947-70E740481C1C}">
                <a14:useLocalDpi xmlns:a14="http://schemas.microsoft.com/office/drawing/2010/main" val="0"/>
              </a:ext>
            </a:extLst>
          </a:blip>
          <a:srcRect/>
          <a:stretch>
            <a:fillRect/>
          </a:stretch>
        </p:blipFill>
        <p:spPr bwMode="auto">
          <a:xfrm>
            <a:off x="532239" y="2428868"/>
            <a:ext cx="5563761" cy="3138801"/>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p:nvPr/>
        </p:nvGrpSpPr>
        <p:grpSpPr>
          <a:xfrm>
            <a:off x="119336" y="0"/>
            <a:ext cx="2143108" cy="6858000"/>
            <a:chOff x="0" y="0"/>
            <a:chExt cx="2143108" cy="6858000"/>
          </a:xfrm>
        </p:grpSpPr>
        <p:sp>
          <p:nvSpPr>
            <p:cNvPr id="26" name="Wave 25"/>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angle 26"/>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2366670" y="4464855"/>
            <a:ext cx="3079085" cy="1143000"/>
          </a:xfrm>
        </p:spPr>
        <p:txBody>
          <a:bodyPr rtlCol="0">
            <a:normAutofit/>
          </a:bodyPr>
          <a:lstStyle/>
          <a:p>
            <a:pPr algn="l"/>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Beneficios: </a:t>
            </a:r>
          </a:p>
        </p:txBody>
      </p:sp>
      <p:sp>
        <p:nvSpPr>
          <p:cNvPr id="3" name="Espace réservé du contenu 2"/>
          <p:cNvSpPr>
            <a:spLocks noGrp="1"/>
          </p:cNvSpPr>
          <p:nvPr>
            <p:ph idx="1"/>
          </p:nvPr>
        </p:nvSpPr>
        <p:spPr>
          <a:xfrm>
            <a:off x="1788914" y="447261"/>
            <a:ext cx="8627566" cy="3168352"/>
          </a:xfrm>
        </p:spPr>
        <p:txBody>
          <a:bodyPr rtlCol="0">
            <a:normAutofit/>
          </a:bodyPr>
          <a:lstStyle/>
          <a:p>
            <a:pPr algn="just" fontAlgn="auto">
              <a:spcAft>
                <a:spcPts val="0"/>
              </a:spcAft>
              <a:buFont typeface="Arial" pitchFamily="34" charset="0"/>
              <a:buChar char="•"/>
              <a:defRPr/>
            </a:pPr>
            <a:r>
              <a:rPr lang="es-MX" dirty="0"/>
              <a:t>Provee ahorros, porque no se tendría que gastar tiempo, dinero y talento en sofisticados sistemas de seguridad. No habría necesidad de echarle llave a las puertas, ni levantar paredes o muros alrededor de los negocios</a:t>
            </a:r>
            <a:r>
              <a:rPr lang="es-MX" dirty="0">
                <a:solidFill>
                  <a:schemeClr val="tx1">
                    <a:lumMod val="75000"/>
                    <a:lumOff val="25000"/>
                  </a:schemeClr>
                </a:solidFill>
              </a:rPr>
              <a:t>.</a:t>
            </a:r>
            <a:endParaRPr lang="fr-CA" dirty="0">
              <a:solidFill>
                <a:schemeClr val="tx1">
                  <a:lumMod val="75000"/>
                  <a:lumOff val="25000"/>
                </a:schemeClr>
              </a:solidFill>
            </a:endParaRPr>
          </a:p>
        </p:txBody>
      </p:sp>
      <p:sp>
        <p:nvSpPr>
          <p:cNvPr id="12" name="Rectangle 2" descr="faro 2"/>
          <p:cNvSpPr>
            <a:spLocks noChangeArrowheads="1"/>
          </p:cNvSpPr>
          <p:nvPr/>
        </p:nvSpPr>
        <p:spPr bwMode="auto">
          <a:xfrm flipH="1">
            <a:off x="11308694" y="6086890"/>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3" descr="train rails"/>
          <p:cNvSpPr>
            <a:spLocks noChangeArrowheads="1"/>
          </p:cNvSpPr>
          <p:nvPr/>
        </p:nvSpPr>
        <p:spPr bwMode="auto">
          <a:xfrm flipH="1">
            <a:off x="8949966" y="6085583"/>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8" descr="rumbo2"/>
          <p:cNvSpPr>
            <a:spLocks noChangeArrowheads="1"/>
          </p:cNvSpPr>
          <p:nvPr/>
        </p:nvSpPr>
        <p:spPr bwMode="auto">
          <a:xfrm flipH="1">
            <a:off x="10522876" y="6086890"/>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9" descr="energia eolica 2"/>
          <p:cNvSpPr>
            <a:spLocks noChangeArrowheads="1"/>
          </p:cNvSpPr>
          <p:nvPr/>
        </p:nvSpPr>
        <p:spPr bwMode="auto">
          <a:xfrm flipH="1">
            <a:off x="9735784" y="6085607"/>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4" descr="match_jpg"/>
          <p:cNvSpPr>
            <a:spLocks noChangeArrowheads="1"/>
          </p:cNvSpPr>
          <p:nvPr/>
        </p:nvSpPr>
        <p:spPr bwMode="auto">
          <a:xfrm flipH="1">
            <a:off x="5807968" y="6093240"/>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5" descr="Templando acero en brazas"/>
          <p:cNvSpPr>
            <a:spLocks noChangeArrowheads="1"/>
          </p:cNvSpPr>
          <p:nvPr/>
        </p:nvSpPr>
        <p:spPr bwMode="auto">
          <a:xfrm flipH="1">
            <a:off x="6592512" y="6085583"/>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Rectangle 6" descr="Templando acero"/>
          <p:cNvSpPr>
            <a:spLocks noChangeArrowheads="1"/>
          </p:cNvSpPr>
          <p:nvPr/>
        </p:nvSpPr>
        <p:spPr bwMode="auto">
          <a:xfrm flipH="1">
            <a:off x="7378330" y="6085582"/>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9" name="Rectangle 7" descr="Herrero"/>
          <p:cNvSpPr>
            <a:spLocks noChangeArrowheads="1"/>
          </p:cNvSpPr>
          <p:nvPr/>
        </p:nvSpPr>
        <p:spPr bwMode="auto">
          <a:xfrm flipH="1">
            <a:off x="8165422" y="6085583"/>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pic>
        <p:nvPicPr>
          <p:cNvPr id="64516" name="Picture 4" descr="http://hydro.anh.gob.bo/Imagenes/icono_registro1.jpg"/>
          <p:cNvPicPr>
            <a:picLocks noChangeAspect="1" noChangeArrowheads="1"/>
          </p:cNvPicPr>
          <p:nvPr/>
        </p:nvPicPr>
        <p:blipFill>
          <a:blip r:embed="rId11">
            <a:duotone>
              <a:schemeClr val="accent6">
                <a:shade val="45000"/>
                <a:satMod val="135000"/>
              </a:schemeClr>
              <a:prstClr val="white"/>
            </a:duotone>
            <a:lum bright="-35000" contrast="70000"/>
          </a:blip>
          <a:srcRect/>
          <a:stretch>
            <a:fillRect/>
          </a:stretch>
        </p:blipFill>
        <p:spPr bwMode="auto">
          <a:xfrm>
            <a:off x="407368" y="4357694"/>
            <a:ext cx="1357321" cy="1357322"/>
          </a:xfrm>
          <a:prstGeom prst="roundRect">
            <a:avLst>
              <a:gd name="adj" fmla="val 16667"/>
            </a:avLst>
          </a:prstGeom>
          <a:ln w="76200">
            <a:solidFill>
              <a:srgbClr val="FF3B0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descr="http://static.hogarmania.com/archivos/201204/cerraduras-668x400x80xX.jpg"/>
          <p:cNvPicPr/>
          <p:nvPr/>
        </p:nvPicPr>
        <p:blipFill>
          <a:blip r:embed="rId12">
            <a:extLst>
              <a:ext uri="{28A0092B-C50C-407E-A947-70E740481C1C}">
                <a14:useLocalDpi xmlns:a14="http://schemas.microsoft.com/office/drawing/2010/main" val="0"/>
              </a:ext>
            </a:extLst>
          </a:blip>
          <a:srcRect/>
          <a:stretch>
            <a:fillRect/>
          </a:stretch>
        </p:blipFill>
        <p:spPr bwMode="auto">
          <a:xfrm>
            <a:off x="7694682" y="3169671"/>
            <a:ext cx="4174951" cy="237604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p:nvPr/>
        </p:nvGrpSpPr>
        <p:grpSpPr>
          <a:xfrm>
            <a:off x="136468" y="0"/>
            <a:ext cx="2143108" cy="6858000"/>
            <a:chOff x="0" y="0"/>
            <a:chExt cx="2143108" cy="6858000"/>
          </a:xfrm>
        </p:grpSpPr>
        <p:sp>
          <p:nvSpPr>
            <p:cNvPr id="26" name="Wave 25"/>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angle 26"/>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2369408" y="4464855"/>
            <a:ext cx="3854097" cy="1143000"/>
          </a:xfrm>
        </p:spPr>
        <p:txBody>
          <a:bodyPr rtlCol="0">
            <a:normAutofit/>
          </a:bodyPr>
          <a:lstStyle/>
          <a:p>
            <a:pPr algn="l"/>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Beneficios: </a:t>
            </a:r>
          </a:p>
        </p:txBody>
      </p:sp>
      <p:sp>
        <p:nvSpPr>
          <p:cNvPr id="3" name="Espace réservé du contenu 2"/>
          <p:cNvSpPr>
            <a:spLocks noGrp="1"/>
          </p:cNvSpPr>
          <p:nvPr>
            <p:ph idx="1"/>
          </p:nvPr>
        </p:nvSpPr>
        <p:spPr>
          <a:xfrm>
            <a:off x="1931809" y="326170"/>
            <a:ext cx="8484671" cy="2940056"/>
          </a:xfrm>
        </p:spPr>
        <p:txBody>
          <a:bodyPr rtlCol="0">
            <a:normAutofit lnSpcReduction="10000"/>
          </a:bodyPr>
          <a:lstStyle/>
          <a:p>
            <a:pPr algn="just" fontAlgn="auto">
              <a:spcAft>
                <a:spcPts val="0"/>
              </a:spcAft>
              <a:buFont typeface="Arial" pitchFamily="34" charset="0"/>
              <a:buChar char="•"/>
              <a:defRPr/>
            </a:pPr>
            <a:r>
              <a:rPr lang="es-ES" dirty="0"/>
              <a:t>Mejora la sociedad, porque El número de divorcios descendería porque no habría quien mintiera o quien fuera infiel</a:t>
            </a:r>
            <a:r>
              <a:rPr lang="es-MX" dirty="0"/>
              <a:t>.  Viviríamos de acuerdo con nuestras promesas, cumpliendo compromisos y resolviendo amigablemente los problemas</a:t>
            </a:r>
            <a:r>
              <a:rPr lang="es-MX" dirty="0">
                <a:solidFill>
                  <a:schemeClr val="tx1">
                    <a:lumMod val="75000"/>
                    <a:lumOff val="25000"/>
                  </a:schemeClr>
                </a:solidFill>
              </a:rPr>
              <a:t>.</a:t>
            </a:r>
            <a:endParaRPr lang="fr-CA" dirty="0">
              <a:solidFill>
                <a:schemeClr val="tx1">
                  <a:lumMod val="75000"/>
                  <a:lumOff val="25000"/>
                </a:schemeClr>
              </a:solidFill>
            </a:endParaRPr>
          </a:p>
        </p:txBody>
      </p:sp>
      <p:sp>
        <p:nvSpPr>
          <p:cNvPr id="12" name="Rectangle 2" descr="faro 2"/>
          <p:cNvSpPr>
            <a:spLocks noChangeArrowheads="1"/>
          </p:cNvSpPr>
          <p:nvPr/>
        </p:nvSpPr>
        <p:spPr bwMode="auto">
          <a:xfrm flipH="1">
            <a:off x="1130869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3" descr="train rails"/>
          <p:cNvSpPr>
            <a:spLocks noChangeArrowheads="1"/>
          </p:cNvSpPr>
          <p:nvPr/>
        </p:nvSpPr>
        <p:spPr bwMode="auto">
          <a:xfrm flipH="1">
            <a:off x="894996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8" descr="rumbo2"/>
          <p:cNvSpPr>
            <a:spLocks noChangeArrowheads="1"/>
          </p:cNvSpPr>
          <p:nvPr/>
        </p:nvSpPr>
        <p:spPr bwMode="auto">
          <a:xfrm flipH="1">
            <a:off x="1052287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9" descr="energia eolica 2"/>
          <p:cNvSpPr>
            <a:spLocks noChangeArrowheads="1"/>
          </p:cNvSpPr>
          <p:nvPr/>
        </p:nvSpPr>
        <p:spPr bwMode="auto">
          <a:xfrm flipH="1">
            <a:off x="973578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4" descr="match_jpg"/>
          <p:cNvSpPr>
            <a:spLocks noChangeArrowheads="1"/>
          </p:cNvSpPr>
          <p:nvPr/>
        </p:nvSpPr>
        <p:spPr bwMode="auto">
          <a:xfrm flipH="1">
            <a:off x="580796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5" descr="Templando acero en brazas"/>
          <p:cNvSpPr>
            <a:spLocks noChangeArrowheads="1"/>
          </p:cNvSpPr>
          <p:nvPr/>
        </p:nvSpPr>
        <p:spPr bwMode="auto">
          <a:xfrm flipH="1">
            <a:off x="659251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Rectangle 6" descr="Templando acero"/>
          <p:cNvSpPr>
            <a:spLocks noChangeArrowheads="1"/>
          </p:cNvSpPr>
          <p:nvPr/>
        </p:nvSpPr>
        <p:spPr bwMode="auto">
          <a:xfrm flipH="1">
            <a:off x="737833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9" name="Rectangle 7" descr="Herrero"/>
          <p:cNvSpPr>
            <a:spLocks noChangeArrowheads="1"/>
          </p:cNvSpPr>
          <p:nvPr/>
        </p:nvSpPr>
        <p:spPr bwMode="auto">
          <a:xfrm flipH="1">
            <a:off x="816542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pic>
        <p:nvPicPr>
          <p:cNvPr id="64516" name="Picture 4" descr="http://hydro.anh.gob.bo/Imagenes/icono_registro1.jpg"/>
          <p:cNvPicPr>
            <a:picLocks noChangeAspect="1" noChangeArrowheads="1"/>
          </p:cNvPicPr>
          <p:nvPr/>
        </p:nvPicPr>
        <p:blipFill>
          <a:blip r:embed="rId11">
            <a:duotone>
              <a:schemeClr val="accent6">
                <a:shade val="45000"/>
                <a:satMod val="135000"/>
              </a:schemeClr>
              <a:prstClr val="white"/>
            </a:duotone>
            <a:lum bright="-35000" contrast="70000"/>
          </a:blip>
          <a:srcRect/>
          <a:stretch>
            <a:fillRect/>
          </a:stretch>
        </p:blipFill>
        <p:spPr bwMode="auto">
          <a:xfrm>
            <a:off x="418199" y="4357694"/>
            <a:ext cx="1357321" cy="1357322"/>
          </a:xfrm>
          <a:prstGeom prst="roundRect">
            <a:avLst>
              <a:gd name="adj" fmla="val 16667"/>
            </a:avLst>
          </a:prstGeom>
          <a:ln w="76200">
            <a:solidFill>
              <a:srgbClr val="FF3B0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descr="http://www.masconsulting.es/wp-content/uploads/2011/09/sociedad_civil_red.jpg"/>
          <p:cNvPicPr/>
          <p:nvPr/>
        </p:nvPicPr>
        <p:blipFill>
          <a:blip r:embed="rId12">
            <a:extLst>
              <a:ext uri="{28A0092B-C50C-407E-A947-70E740481C1C}">
                <a14:useLocalDpi xmlns:a14="http://schemas.microsoft.com/office/drawing/2010/main" val="0"/>
              </a:ext>
            </a:extLst>
          </a:blip>
          <a:srcRect/>
          <a:stretch>
            <a:fillRect/>
          </a:stretch>
        </p:blipFill>
        <p:spPr bwMode="auto">
          <a:xfrm>
            <a:off x="7389137" y="3196759"/>
            <a:ext cx="4347542" cy="251666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p:nvPr/>
        </p:nvGrpSpPr>
        <p:grpSpPr>
          <a:xfrm>
            <a:off x="119336" y="0"/>
            <a:ext cx="2143108" cy="6858000"/>
            <a:chOff x="0" y="0"/>
            <a:chExt cx="2143108" cy="6858000"/>
          </a:xfrm>
        </p:grpSpPr>
        <p:sp>
          <p:nvSpPr>
            <p:cNvPr id="26" name="Wave 25"/>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angle 26"/>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2419235" y="4464855"/>
            <a:ext cx="3579879" cy="1143000"/>
          </a:xfrm>
        </p:spPr>
        <p:txBody>
          <a:bodyPr rtlCol="0">
            <a:normAutofit/>
          </a:bodyPr>
          <a:lstStyle/>
          <a:p>
            <a:pPr algn="l"/>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Beneficios: </a:t>
            </a:r>
          </a:p>
        </p:txBody>
      </p:sp>
      <p:sp>
        <p:nvSpPr>
          <p:cNvPr id="3" name="Espace réservé du contenu 2"/>
          <p:cNvSpPr>
            <a:spLocks noGrp="1"/>
          </p:cNvSpPr>
          <p:nvPr>
            <p:ph idx="1"/>
          </p:nvPr>
        </p:nvSpPr>
        <p:spPr>
          <a:xfrm>
            <a:off x="1845514" y="260648"/>
            <a:ext cx="8498958" cy="3312368"/>
          </a:xfrm>
        </p:spPr>
        <p:txBody>
          <a:bodyPr rtlCol="0">
            <a:normAutofit/>
          </a:bodyPr>
          <a:lstStyle/>
          <a:p>
            <a:pPr algn="just" fontAlgn="auto">
              <a:spcAft>
                <a:spcPts val="0"/>
              </a:spcAft>
              <a:buFont typeface="Arial" pitchFamily="34" charset="0"/>
              <a:buChar char="•"/>
              <a:defRPr/>
            </a:pPr>
            <a:r>
              <a:rPr lang="es-ES" dirty="0"/>
              <a:t>Menor delincuencia y fraudes, porque precisamente el crimen es el producto de la deshonestidad, la mentira y el robo</a:t>
            </a:r>
            <a:r>
              <a:rPr lang="es-MX" dirty="0"/>
              <a:t>. No existiría el tráfico y el consumo de drogas ilegales, dos actividades vinculadas con el fraude y el engaño</a:t>
            </a:r>
            <a:r>
              <a:rPr lang="es-MX" dirty="0">
                <a:solidFill>
                  <a:schemeClr val="tx1">
                    <a:lumMod val="75000"/>
                    <a:lumOff val="25000"/>
                  </a:schemeClr>
                </a:solidFill>
              </a:rPr>
              <a:t>.</a:t>
            </a:r>
            <a:endParaRPr lang="fr-CA" dirty="0">
              <a:solidFill>
                <a:schemeClr val="tx1">
                  <a:lumMod val="75000"/>
                  <a:lumOff val="25000"/>
                </a:schemeClr>
              </a:solidFill>
            </a:endParaRPr>
          </a:p>
        </p:txBody>
      </p:sp>
      <p:sp>
        <p:nvSpPr>
          <p:cNvPr id="12" name="Rectangle 2" descr="faro 2"/>
          <p:cNvSpPr>
            <a:spLocks noChangeArrowheads="1"/>
          </p:cNvSpPr>
          <p:nvPr/>
        </p:nvSpPr>
        <p:spPr bwMode="auto">
          <a:xfrm flipH="1">
            <a:off x="11308694"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3" descr="train rails"/>
          <p:cNvSpPr>
            <a:spLocks noChangeArrowheads="1"/>
          </p:cNvSpPr>
          <p:nvPr/>
        </p:nvSpPr>
        <p:spPr bwMode="auto">
          <a:xfrm flipH="1">
            <a:off x="8949966"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8" descr="rumbo2"/>
          <p:cNvSpPr>
            <a:spLocks noChangeArrowheads="1"/>
          </p:cNvSpPr>
          <p:nvPr/>
        </p:nvSpPr>
        <p:spPr bwMode="auto">
          <a:xfrm flipH="1">
            <a:off x="10522876"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9" descr="energia eolica 2"/>
          <p:cNvSpPr>
            <a:spLocks noChangeArrowheads="1"/>
          </p:cNvSpPr>
          <p:nvPr/>
        </p:nvSpPr>
        <p:spPr bwMode="auto">
          <a:xfrm flipH="1">
            <a:off x="9735784"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4" descr="match_jpg"/>
          <p:cNvSpPr>
            <a:spLocks noChangeArrowheads="1"/>
          </p:cNvSpPr>
          <p:nvPr/>
        </p:nvSpPr>
        <p:spPr bwMode="auto">
          <a:xfrm flipH="1">
            <a:off x="5807968"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5" descr="Templando acero en brazas"/>
          <p:cNvSpPr>
            <a:spLocks noChangeArrowheads="1"/>
          </p:cNvSpPr>
          <p:nvPr/>
        </p:nvSpPr>
        <p:spPr bwMode="auto">
          <a:xfrm flipH="1">
            <a:off x="6592512"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Rectangle 6" descr="Templando acero"/>
          <p:cNvSpPr>
            <a:spLocks noChangeArrowheads="1"/>
          </p:cNvSpPr>
          <p:nvPr/>
        </p:nvSpPr>
        <p:spPr bwMode="auto">
          <a:xfrm flipH="1">
            <a:off x="7378330"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9" name="Rectangle 7" descr="Herrero"/>
          <p:cNvSpPr>
            <a:spLocks noChangeArrowheads="1"/>
          </p:cNvSpPr>
          <p:nvPr/>
        </p:nvSpPr>
        <p:spPr bwMode="auto">
          <a:xfrm flipH="1">
            <a:off x="8165422"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pic>
        <p:nvPicPr>
          <p:cNvPr id="64516" name="Picture 4" descr="http://hydro.anh.gob.bo/Imagenes/icono_registro1.jpg"/>
          <p:cNvPicPr>
            <a:picLocks noChangeAspect="1" noChangeArrowheads="1"/>
          </p:cNvPicPr>
          <p:nvPr/>
        </p:nvPicPr>
        <p:blipFill>
          <a:blip r:embed="rId11">
            <a:duotone>
              <a:schemeClr val="accent6">
                <a:shade val="45000"/>
                <a:satMod val="135000"/>
              </a:schemeClr>
              <a:prstClr val="white"/>
            </a:duotone>
            <a:lum bright="-35000" contrast="70000"/>
          </a:blip>
          <a:srcRect/>
          <a:stretch>
            <a:fillRect/>
          </a:stretch>
        </p:blipFill>
        <p:spPr bwMode="auto">
          <a:xfrm>
            <a:off x="407368" y="4357694"/>
            <a:ext cx="1357321" cy="1357322"/>
          </a:xfrm>
          <a:prstGeom prst="roundRect">
            <a:avLst>
              <a:gd name="adj" fmla="val 16667"/>
            </a:avLst>
          </a:prstGeom>
          <a:ln w="76200">
            <a:solidFill>
              <a:srgbClr val="FF3B0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descr="http://pueblatrespuntocero.com/wp-content/uploads/2015/07/p166.jpg"/>
          <p:cNvPicPr/>
          <p:nvPr/>
        </p:nvPicPr>
        <p:blipFill>
          <a:blip r:embed="rId12">
            <a:extLst>
              <a:ext uri="{28A0092B-C50C-407E-A947-70E740481C1C}">
                <a14:useLocalDpi xmlns:a14="http://schemas.microsoft.com/office/drawing/2010/main" val="0"/>
              </a:ext>
            </a:extLst>
          </a:blip>
          <a:srcRect/>
          <a:stretch>
            <a:fillRect/>
          </a:stretch>
        </p:blipFill>
        <p:spPr bwMode="auto">
          <a:xfrm>
            <a:off x="6816080" y="3164574"/>
            <a:ext cx="4679007" cy="23862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86853"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969"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95813"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72737"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80683"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29795"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43911"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970"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431704" y="104764"/>
            <a:ext cx="8640960"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r>
              <a:rPr lang="es-MX" sz="2800" dirty="0">
                <a:solidFill>
                  <a:schemeClr val="bg1"/>
                </a:solidFill>
              </a:rPr>
              <a:t>.</a:t>
            </a:r>
          </a:p>
        </p:txBody>
      </p:sp>
      <p:sp>
        <p:nvSpPr>
          <p:cNvPr id="18" name="Subtitle 17"/>
          <p:cNvSpPr txBox="1">
            <a:spLocks/>
          </p:cNvSpPr>
          <p:nvPr/>
        </p:nvSpPr>
        <p:spPr bwMode="auto">
          <a:xfrm>
            <a:off x="1524000" y="6340718"/>
            <a:ext cx="6876256"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4310050" y="2387580"/>
            <a:ext cx="4786314" cy="1041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chemeClr val="accent6">
                      <a:lumMod val="60000"/>
                      <a:lumOff val="40000"/>
                    </a:schemeClr>
                  </a:solidFill>
                </a:ln>
                <a:solidFill>
                  <a:srgbClr val="FF3B0D"/>
                </a:solidFill>
                <a:latin typeface="+mj-lt"/>
                <a:ea typeface="+mj-ea"/>
                <a:cs typeface="+mj-cs"/>
              </a:rPr>
              <a:t>DECISIONES</a:t>
            </a:r>
          </a:p>
          <a:p>
            <a:pPr algn="ctr">
              <a:defRPr/>
            </a:pPr>
            <a:r>
              <a:rPr lang="es-MX" sz="4400" b="1" dirty="0">
                <a:ln>
                  <a:solidFill>
                    <a:schemeClr val="accent6">
                      <a:lumMod val="60000"/>
                      <a:lumOff val="40000"/>
                    </a:schemeClr>
                  </a:solidFill>
                </a:ln>
                <a:solidFill>
                  <a:srgbClr val="FF3B0D"/>
                </a:solidFill>
                <a:latin typeface="+mj-lt"/>
                <a:ea typeface="+mj-ea"/>
                <a:cs typeface="+mj-cs"/>
              </a:rPr>
              <a:t>CLAVE</a:t>
            </a:r>
          </a:p>
        </p:txBody>
      </p:sp>
      <p:pic>
        <p:nvPicPr>
          <p:cNvPr id="72706" name="Picture 2" descr="http://muddam.com/model/dw-waltairclub_02.com/images/105340-3d-glossy-orange-orb-icon-business-key11-sc48.png"/>
          <p:cNvPicPr>
            <a:picLocks noChangeAspect="1" noChangeArrowheads="1"/>
          </p:cNvPicPr>
          <p:nvPr/>
        </p:nvPicPr>
        <p:blipFill>
          <a:blip r:embed="rId12">
            <a:duotone>
              <a:schemeClr val="accent6">
                <a:shade val="45000"/>
                <a:satMod val="135000"/>
              </a:schemeClr>
              <a:prstClr val="white"/>
            </a:duotone>
            <a:lum bright="-45000" contrast="75000"/>
          </a:blip>
          <a:srcRect/>
          <a:stretch>
            <a:fillRect/>
          </a:stretch>
        </p:blipFill>
        <p:spPr bwMode="auto">
          <a:xfrm>
            <a:off x="7881950" y="1857364"/>
            <a:ext cx="2152648" cy="2152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ángulo 19"/>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pic>
        <p:nvPicPr>
          <p:cNvPr id="21" name="Imagen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Rectangle 4"/>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 name="Rectangle 5"/>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Rectangle 6"/>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Rectangle 7"/>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Rectangle 2" descr="faro 2"/>
          <p:cNvSpPr>
            <a:spLocks noChangeArrowheads="1"/>
          </p:cNvSpPr>
          <p:nvPr/>
        </p:nvSpPr>
        <p:spPr bwMode="auto">
          <a:xfrm flipH="1">
            <a:off x="1261204"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0" name="Rectangle 3" descr="train rails"/>
          <p:cNvSpPr>
            <a:spLocks noChangeArrowheads="1"/>
          </p:cNvSpPr>
          <p:nvPr/>
        </p:nvSpPr>
        <p:spPr bwMode="auto">
          <a:xfrm flipH="1">
            <a:off x="-24680"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1" name="Rectangle 4" descr="match_jpg"/>
          <p:cNvSpPr>
            <a:spLocks noChangeArrowheads="1"/>
          </p:cNvSpPr>
          <p:nvPr/>
        </p:nvSpPr>
        <p:spPr bwMode="auto">
          <a:xfrm flipH="1">
            <a:off x="1270164"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2" name="Rectangle 5" descr="Templando acero en brazas"/>
          <p:cNvSpPr>
            <a:spLocks noChangeArrowheads="1"/>
          </p:cNvSpPr>
          <p:nvPr/>
        </p:nvSpPr>
        <p:spPr bwMode="auto">
          <a:xfrm flipH="1">
            <a:off x="2547088"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3" name="Rectangle 6" descr="Templando acero"/>
          <p:cNvSpPr>
            <a:spLocks noChangeArrowheads="1"/>
          </p:cNvSpPr>
          <p:nvPr/>
        </p:nvSpPr>
        <p:spPr bwMode="auto">
          <a:xfrm flipH="1">
            <a:off x="2555034"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4" name="Rectangle 7" descr="Herrero"/>
          <p:cNvSpPr>
            <a:spLocks noChangeArrowheads="1"/>
          </p:cNvSpPr>
          <p:nvPr/>
        </p:nvSpPr>
        <p:spPr bwMode="auto">
          <a:xfrm flipH="1">
            <a:off x="1904146"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5" name="Rectangle 8" descr="rumbo2"/>
          <p:cNvSpPr>
            <a:spLocks noChangeArrowheads="1"/>
          </p:cNvSpPr>
          <p:nvPr/>
        </p:nvSpPr>
        <p:spPr bwMode="auto">
          <a:xfrm flipH="1">
            <a:off x="618262"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6" name="Rectangle 9" descr="energia eolica 2"/>
          <p:cNvSpPr>
            <a:spLocks noChangeArrowheads="1"/>
          </p:cNvSpPr>
          <p:nvPr/>
        </p:nvSpPr>
        <p:spPr bwMode="auto">
          <a:xfrm flipH="1">
            <a:off x="-2467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8" name="Titre 1"/>
          <p:cNvSpPr txBox="1">
            <a:spLocks/>
          </p:cNvSpPr>
          <p:nvPr/>
        </p:nvSpPr>
        <p:spPr bwMode="auto">
          <a:xfrm>
            <a:off x="5453058" y="296497"/>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rgbClr val="F79646">
                      <a:lumMod val="60000"/>
                      <a:lumOff val="40000"/>
                    </a:srgbClr>
                  </a:solidFill>
                </a:ln>
                <a:solidFill>
                  <a:srgbClr val="FF3B0D"/>
                </a:solidFill>
                <a:effectLst>
                  <a:glow rad="228600">
                    <a:srgbClr val="8064A2">
                      <a:satMod val="175000"/>
                      <a:alpha val="40000"/>
                    </a:srgbClr>
                  </a:glow>
                </a:effectLst>
                <a:latin typeface="Calibri"/>
                <a:ea typeface="+mj-ea"/>
                <a:cs typeface="+mj-cs"/>
              </a:rPr>
              <a:t>FACTOR CARÁCTER</a:t>
            </a:r>
          </a:p>
        </p:txBody>
      </p:sp>
      <p:sp>
        <p:nvSpPr>
          <p:cNvPr id="21" name="Sous-titre 2"/>
          <p:cNvSpPr txBox="1">
            <a:spLocks/>
          </p:cNvSpPr>
          <p:nvPr/>
        </p:nvSpPr>
        <p:spPr bwMode="auto">
          <a:xfrm>
            <a:off x="6096000" y="2428867"/>
            <a:ext cx="5760640" cy="3138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s-MX" sz="3200" b="1" dirty="0">
                <a:solidFill>
                  <a:srgbClr val="7030A0"/>
                </a:solidFill>
                <a:latin typeface="Calibri"/>
              </a:rPr>
              <a:t>Honestidad</a:t>
            </a:r>
          </a:p>
          <a:p>
            <a:pPr marL="342900" indent="-342900" algn="ctr">
              <a:spcBef>
                <a:spcPct val="20000"/>
              </a:spcBef>
              <a:defRPr/>
            </a:pPr>
            <a:r>
              <a:rPr lang="es-MX" sz="3200" dirty="0">
                <a:solidFill>
                  <a:srgbClr val="FF3B0D"/>
                </a:solidFill>
                <a:latin typeface="Calibri"/>
              </a:rPr>
              <a:t>Actuar de manera íntegra ante los demás, presentando los hechos sin engaños, de manera que la gente confíe en mí.</a:t>
            </a:r>
          </a:p>
        </p:txBody>
      </p:sp>
      <p:sp>
        <p:nvSpPr>
          <p:cNvPr id="20" name="Rectángulo 19"/>
          <p:cNvSpPr/>
          <p:nvPr/>
        </p:nvSpPr>
        <p:spPr>
          <a:xfrm>
            <a:off x="1332642" y="6211669"/>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pic>
        <p:nvPicPr>
          <p:cNvPr id="19" name="Imagen 18" descr="http://images.rapgenius.com/e83a4380d27556aa31dd1eb42ff2d47b.750x350x1.jpg"/>
          <p:cNvPicPr/>
          <p:nvPr/>
        </p:nvPicPr>
        <p:blipFill>
          <a:blip r:embed="rId12">
            <a:extLst>
              <a:ext uri="{28A0092B-C50C-407E-A947-70E740481C1C}">
                <a14:useLocalDpi xmlns:a14="http://schemas.microsoft.com/office/drawing/2010/main" val="0"/>
              </a:ext>
            </a:extLst>
          </a:blip>
          <a:srcRect/>
          <a:stretch>
            <a:fillRect/>
          </a:stretch>
        </p:blipFill>
        <p:spPr bwMode="auto">
          <a:xfrm>
            <a:off x="532239" y="2428868"/>
            <a:ext cx="5563761" cy="3138801"/>
          </a:xfrm>
          <a:prstGeom prst="rect">
            <a:avLst/>
          </a:prstGeom>
          <a:noFill/>
          <a:ln>
            <a:noFill/>
          </a:ln>
        </p:spPr>
      </p:pic>
    </p:spTree>
    <p:extLst>
      <p:ext uri="{BB962C8B-B14F-4D97-AF65-F5344CB8AC3E}">
        <p14:creationId xmlns:p14="http://schemas.microsoft.com/office/powerpoint/2010/main" val="226541986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12"/>
          <p:cNvGrpSpPr/>
          <p:nvPr/>
        </p:nvGrpSpPr>
        <p:grpSpPr>
          <a:xfrm rot="16200000" flipH="1" flipV="1">
            <a:off x="5399346" y="-5280010"/>
            <a:ext cx="1428736" cy="11988756"/>
            <a:chOff x="0" y="0"/>
            <a:chExt cx="2143108" cy="6858000"/>
          </a:xfrm>
        </p:grpSpPr>
        <p:sp>
          <p:nvSpPr>
            <p:cNvPr id="5"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81282" name="Rectangle 2"/>
          <p:cNvSpPr>
            <a:spLocks noGrp="1" noChangeArrowheads="1"/>
          </p:cNvSpPr>
          <p:nvPr>
            <p:ph type="title"/>
          </p:nvPr>
        </p:nvSpPr>
        <p:spPr>
          <a:xfrm>
            <a:off x="2057400" y="44624"/>
            <a:ext cx="8153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4800" b="1" dirty="0">
                <a:ln w="6600">
                  <a:solidFill>
                    <a:srgbClr val="FF3B0D"/>
                  </a:solidFill>
                  <a:prstDash val="solid"/>
                </a:ln>
                <a:solidFill>
                  <a:srgbClr val="FFFFFF"/>
                </a:solidFill>
                <a:effectLst>
                  <a:outerShdw dist="38100" dir="2700000" algn="tl" rotWithShape="0">
                    <a:schemeClr val="accent2"/>
                  </a:outerShdw>
                </a:effectLst>
              </a:rPr>
              <a:t>La puerta y los clavos</a:t>
            </a:r>
          </a:p>
        </p:txBody>
      </p:sp>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630852" y="1963616"/>
            <a:ext cx="7251701" cy="433517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78204087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12"/>
          <p:cNvGrpSpPr/>
          <p:nvPr/>
        </p:nvGrpSpPr>
        <p:grpSpPr>
          <a:xfrm rot="16200000" flipH="1" flipV="1">
            <a:off x="5399346" y="-5280010"/>
            <a:ext cx="1428736" cy="11988756"/>
            <a:chOff x="0" y="0"/>
            <a:chExt cx="2143108" cy="6858000"/>
          </a:xfrm>
        </p:grpSpPr>
        <p:sp>
          <p:nvSpPr>
            <p:cNvPr id="5"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Rectangle 2"/>
          <p:cNvSpPr>
            <a:spLocks noGrp="1" noChangeArrowheads="1"/>
          </p:cNvSpPr>
          <p:nvPr>
            <p:ph type="title"/>
          </p:nvPr>
        </p:nvSpPr>
        <p:spPr>
          <a:xfrm>
            <a:off x="2057400" y="44624"/>
            <a:ext cx="8153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4800" b="1" dirty="0">
                <a:ln w="6600">
                  <a:solidFill>
                    <a:srgbClr val="FF3B0D"/>
                  </a:solidFill>
                  <a:prstDash val="solid"/>
                </a:ln>
                <a:solidFill>
                  <a:srgbClr val="FFFFFF"/>
                </a:solidFill>
                <a:effectLst>
                  <a:outerShdw dist="38100" dir="2700000" algn="tl" rotWithShape="0">
                    <a:schemeClr val="accent2"/>
                  </a:outerShdw>
                </a:effectLst>
              </a:rPr>
              <a:t>La puerta y los clavos</a:t>
            </a:r>
          </a:p>
        </p:txBody>
      </p:sp>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3323492" y="1899137"/>
            <a:ext cx="6682154" cy="4593981"/>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04781336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12"/>
          <p:cNvGrpSpPr/>
          <p:nvPr/>
        </p:nvGrpSpPr>
        <p:grpSpPr>
          <a:xfrm rot="16200000" flipH="1" flipV="1">
            <a:off x="5399346" y="-5280010"/>
            <a:ext cx="1428736" cy="11988756"/>
            <a:chOff x="0" y="0"/>
            <a:chExt cx="2143108" cy="6858000"/>
          </a:xfrm>
        </p:grpSpPr>
        <p:sp>
          <p:nvSpPr>
            <p:cNvPr id="5"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Rectangle 2"/>
          <p:cNvSpPr>
            <a:spLocks noGrp="1" noChangeArrowheads="1"/>
          </p:cNvSpPr>
          <p:nvPr>
            <p:ph type="title"/>
          </p:nvPr>
        </p:nvSpPr>
        <p:spPr>
          <a:xfrm>
            <a:off x="2057400" y="44624"/>
            <a:ext cx="8153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4800" b="1" dirty="0">
                <a:ln w="6600">
                  <a:solidFill>
                    <a:srgbClr val="FF3B0D"/>
                  </a:solidFill>
                  <a:prstDash val="solid"/>
                </a:ln>
                <a:solidFill>
                  <a:srgbClr val="FFFFFF"/>
                </a:solidFill>
                <a:effectLst>
                  <a:outerShdw dist="38100" dir="2700000" algn="tl" rotWithShape="0">
                    <a:schemeClr val="accent2"/>
                  </a:outerShdw>
                </a:effectLst>
              </a:rPr>
              <a:t>La puerta y los clavos</a:t>
            </a:r>
          </a:p>
        </p:txBody>
      </p:sp>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5767754" y="1828800"/>
            <a:ext cx="6172200" cy="4057650"/>
          </a:xfrm>
          <a:prstGeom prst="rect">
            <a:avLst/>
          </a:prstGeom>
          <a:noFill/>
          <a:ln w="12700" cap="sq">
            <a:noFill/>
            <a:miter lim="800000"/>
            <a:headEnd type="none" w="sm" len="sm"/>
            <a:tailEnd type="none" w="sm" len="sm"/>
          </a:ln>
        </p:spPr>
      </p:pic>
      <p:sp>
        <p:nvSpPr>
          <p:cNvPr id="9" name="Rectángulo 8"/>
          <p:cNvSpPr/>
          <p:nvPr/>
        </p:nvSpPr>
        <p:spPr>
          <a:xfrm>
            <a:off x="240323" y="2450702"/>
            <a:ext cx="5158154" cy="2308324"/>
          </a:xfrm>
          <a:prstGeom prst="rect">
            <a:avLst/>
          </a:prstGeom>
        </p:spPr>
        <p:txBody>
          <a:bodyPr wrap="square">
            <a:spAutoFit/>
          </a:bodyPr>
          <a:lstStyle/>
          <a:p>
            <a:pPr algn="ctr"/>
            <a:r>
              <a:rPr lang="es-MX" sz="3600" dirty="0">
                <a:solidFill>
                  <a:srgbClr val="FF6600"/>
                </a:solidFill>
              </a:rPr>
              <a:t>Decir la verdad al final </a:t>
            </a:r>
            <a:br>
              <a:rPr lang="es-MX" sz="3600" dirty="0">
                <a:solidFill>
                  <a:srgbClr val="FF6600"/>
                </a:solidFill>
              </a:rPr>
            </a:br>
            <a:r>
              <a:rPr lang="es-MX" sz="3600" dirty="0">
                <a:solidFill>
                  <a:srgbClr val="FF6600"/>
                </a:solidFill>
              </a:rPr>
              <a:t>tiene sus beneficios.</a:t>
            </a:r>
            <a:br>
              <a:rPr lang="es-MX" sz="3600" dirty="0">
                <a:solidFill>
                  <a:srgbClr val="FF6600"/>
                </a:solidFill>
              </a:rPr>
            </a:br>
            <a:r>
              <a:rPr lang="es-MX" sz="3600" dirty="0">
                <a:solidFill>
                  <a:srgbClr val="FF6600"/>
                </a:solidFill>
              </a:rPr>
              <a:t>El mentir siempre deja </a:t>
            </a:r>
            <a:br>
              <a:rPr lang="es-MX" sz="3600" dirty="0">
                <a:solidFill>
                  <a:srgbClr val="FF6600"/>
                </a:solidFill>
              </a:rPr>
            </a:br>
            <a:r>
              <a:rPr lang="es-MX" sz="3600" dirty="0">
                <a:solidFill>
                  <a:srgbClr val="FF6600"/>
                </a:solidFill>
              </a:rPr>
              <a:t>sus huellas</a:t>
            </a:r>
          </a:p>
        </p:txBody>
      </p:sp>
    </p:spTree>
    <p:extLst>
      <p:ext uri="{BB962C8B-B14F-4D97-AF65-F5344CB8AC3E}">
        <p14:creationId xmlns:p14="http://schemas.microsoft.com/office/powerpoint/2010/main" val="37239098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86096" y="134617"/>
            <a:ext cx="8640960" cy="1143000"/>
          </a:xfrm>
        </p:spPr>
        <p:txBody>
          <a:bodyPr/>
          <a:lstStyle/>
          <a:p>
            <a:pPr>
              <a:defRPr/>
            </a:pPr>
            <a:r>
              <a:rPr lang="es-MX" b="1" dirty="0">
                <a:ln>
                  <a:solidFill>
                    <a:schemeClr val="accent6">
                      <a:lumMod val="60000"/>
                      <a:lumOff val="40000"/>
                    </a:schemeClr>
                  </a:solidFill>
                </a:ln>
                <a:solidFill>
                  <a:srgbClr val="FF3B0D"/>
                </a:solidFill>
              </a:rPr>
              <a:t>DECISIONES CLAVE</a:t>
            </a:r>
            <a:endParaRPr lang="es-MX" dirty="0"/>
          </a:p>
        </p:txBody>
      </p:sp>
      <p:grpSp>
        <p:nvGrpSpPr>
          <p:cNvPr id="5" name="Group 12"/>
          <p:cNvGrpSpPr/>
          <p:nvPr/>
        </p:nvGrpSpPr>
        <p:grpSpPr>
          <a:xfrm>
            <a:off x="136468" y="0"/>
            <a:ext cx="2143108" cy="6858000"/>
            <a:chOff x="0" y="0"/>
            <a:chExt cx="2143108" cy="6858000"/>
          </a:xfrm>
        </p:grpSpPr>
        <p:sp>
          <p:nvSpPr>
            <p:cNvPr id="6"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 name="Picture 2" descr="http://muddam.com/model/dw-waltairclub_02.com/images/105340-3d-glossy-orange-orb-icon-business-key11-sc48.png"/>
          <p:cNvPicPr>
            <a:picLocks noChangeAspect="1" noChangeArrowheads="1"/>
          </p:cNvPicPr>
          <p:nvPr/>
        </p:nvPicPr>
        <p:blipFill>
          <a:blip r:embed="rId4">
            <a:duotone>
              <a:schemeClr val="accent6">
                <a:shade val="45000"/>
                <a:satMod val="135000"/>
              </a:schemeClr>
              <a:prstClr val="white"/>
            </a:duotone>
            <a:lum bright="-45000" contrast="75000"/>
          </a:blip>
          <a:srcRect/>
          <a:stretch>
            <a:fillRect/>
          </a:stretch>
        </p:blipFill>
        <p:spPr bwMode="auto">
          <a:xfrm>
            <a:off x="103398" y="3789040"/>
            <a:ext cx="2152648" cy="2152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re 1"/>
          <p:cNvSpPr>
            <a:spLocks noGrp="1"/>
          </p:cNvSpPr>
          <p:nvPr>
            <p:ph idx="1"/>
          </p:nvPr>
        </p:nvSpPr>
        <p:spPr>
          <a:xfrm>
            <a:off x="3143672" y="1268760"/>
            <a:ext cx="8749753" cy="4525963"/>
          </a:xfrm>
        </p:spPr>
        <p:txBody>
          <a:bodyPr rtlCol="0">
            <a:noAutofit/>
          </a:bodyPr>
          <a:lstStyle/>
          <a:p>
            <a:pPr marL="514350" indent="-514350">
              <a:buFont typeface="+mj-lt"/>
              <a:buAutoNum type="arabicPeriod"/>
            </a:pPr>
            <a:r>
              <a:rPr lang="es-MX" sz="3600" i="1" dirty="0">
                <a:solidFill>
                  <a:srgbClr val="7030A0"/>
                </a:solidFill>
              </a:rPr>
              <a:t>Comprométete a decir siempre la verdad</a:t>
            </a:r>
          </a:p>
          <a:p>
            <a:pPr marL="514350" indent="-514350">
              <a:buFont typeface="+mj-lt"/>
              <a:buAutoNum type="arabicPeriod"/>
            </a:pPr>
            <a:r>
              <a:rPr lang="es-MX" sz="3600" i="1" dirty="0">
                <a:solidFill>
                  <a:srgbClr val="7030A0"/>
                </a:solidFill>
              </a:rPr>
              <a:t>No hagas trampa, ni robes</a:t>
            </a:r>
          </a:p>
          <a:p>
            <a:pPr marL="514350" indent="-514350">
              <a:buFont typeface="+mj-lt"/>
              <a:buAutoNum type="arabicPeriod"/>
            </a:pPr>
            <a:r>
              <a:rPr lang="es-MX" sz="3600" i="1" dirty="0">
                <a:solidFill>
                  <a:srgbClr val="7030A0"/>
                </a:solidFill>
              </a:rPr>
              <a:t>No exageres, manipules o escondas información</a:t>
            </a:r>
          </a:p>
          <a:p>
            <a:pPr marL="514350" indent="-514350">
              <a:buFont typeface="+mj-lt"/>
              <a:buAutoNum type="arabicPeriod"/>
            </a:pPr>
            <a:r>
              <a:rPr lang="es-MX" sz="3600" i="1" dirty="0">
                <a:solidFill>
                  <a:srgbClr val="7030A0"/>
                </a:solidFill>
              </a:rPr>
              <a:t>Anima a otros a ser íntegros y honestos</a:t>
            </a:r>
          </a:p>
          <a:p>
            <a:pPr marL="514350" indent="-514350">
              <a:buFont typeface="+mj-lt"/>
              <a:buAutoNum type="arabicPeriod"/>
            </a:pPr>
            <a:r>
              <a:rPr lang="es-MX" sz="3600" i="1" dirty="0">
                <a:solidFill>
                  <a:srgbClr val="7030A0"/>
                </a:solidFill>
              </a:rPr>
              <a:t>Afronta tus errores, y restituye si es aplicable</a:t>
            </a:r>
            <a:endParaRPr lang="es-MX" sz="3600" dirty="0">
              <a:solidFill>
                <a:srgbClr val="7030A0"/>
              </a:solidFill>
            </a:endParaRPr>
          </a:p>
        </p:txBody>
      </p:sp>
      <p:sp>
        <p:nvSpPr>
          <p:cNvPr id="9" name="Rectangle 2" descr="faro 2"/>
          <p:cNvSpPr>
            <a:spLocks noChangeArrowheads="1"/>
          </p:cNvSpPr>
          <p:nvPr/>
        </p:nvSpPr>
        <p:spPr bwMode="auto">
          <a:xfrm flipH="1">
            <a:off x="1130869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3" descr="train rails"/>
          <p:cNvSpPr>
            <a:spLocks noChangeArrowheads="1"/>
          </p:cNvSpPr>
          <p:nvPr/>
        </p:nvSpPr>
        <p:spPr bwMode="auto">
          <a:xfrm flipH="1">
            <a:off x="8949966" y="6064549"/>
            <a:ext cx="796625"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8" descr="rumbo2"/>
          <p:cNvSpPr>
            <a:spLocks noChangeArrowheads="1"/>
          </p:cNvSpPr>
          <p:nvPr/>
        </p:nvSpPr>
        <p:spPr bwMode="auto">
          <a:xfrm flipH="1">
            <a:off x="10522876" y="606585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9" descr="energia eolica 2"/>
          <p:cNvSpPr>
            <a:spLocks noChangeArrowheads="1"/>
          </p:cNvSpPr>
          <p:nvPr/>
        </p:nvSpPr>
        <p:spPr bwMode="auto">
          <a:xfrm flipH="1">
            <a:off x="9735784" y="6064573"/>
            <a:ext cx="796624" cy="793451"/>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4" descr="match_jpg"/>
          <p:cNvSpPr>
            <a:spLocks noChangeArrowheads="1"/>
          </p:cNvSpPr>
          <p:nvPr/>
        </p:nvSpPr>
        <p:spPr bwMode="auto">
          <a:xfrm flipH="1">
            <a:off x="5807968" y="6072206"/>
            <a:ext cx="795350" cy="792144"/>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5" descr="Templando acero en brazas"/>
          <p:cNvSpPr>
            <a:spLocks noChangeArrowheads="1"/>
          </p:cNvSpPr>
          <p:nvPr/>
        </p:nvSpPr>
        <p:spPr bwMode="auto">
          <a:xfrm flipH="1">
            <a:off x="6592512" y="6064549"/>
            <a:ext cx="796625" cy="793451"/>
          </a:xfrm>
          <a:prstGeom prst="rect">
            <a:avLst/>
          </a:prstGeom>
          <a:blipFill dpi="0" rotWithShape="1">
            <a:blip r:embed="rId10"/>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6" descr="Templando acero"/>
          <p:cNvSpPr>
            <a:spLocks noChangeArrowheads="1"/>
          </p:cNvSpPr>
          <p:nvPr/>
        </p:nvSpPr>
        <p:spPr bwMode="auto">
          <a:xfrm flipH="1">
            <a:off x="7378330" y="6064548"/>
            <a:ext cx="796624" cy="79345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7" descr="Herrero"/>
          <p:cNvSpPr>
            <a:spLocks noChangeArrowheads="1"/>
          </p:cNvSpPr>
          <p:nvPr/>
        </p:nvSpPr>
        <p:spPr bwMode="auto">
          <a:xfrm flipH="1">
            <a:off x="8165422" y="6064549"/>
            <a:ext cx="795350" cy="793451"/>
          </a:xfrm>
          <a:prstGeom prst="rect">
            <a:avLst/>
          </a:prstGeom>
          <a:blipFill dpi="0" rotWithShape="1">
            <a:blip r:embed="rId1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254613165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19336" y="0"/>
            <a:ext cx="2143108" cy="6858000"/>
            <a:chOff x="0" y="0"/>
            <a:chExt cx="2143108" cy="6858000"/>
          </a:xfrm>
        </p:grpSpPr>
        <p:sp>
          <p:nvSpPr>
            <p:cNvPr id="26" name="Wave 25"/>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angle 26"/>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3952876" y="274638"/>
            <a:ext cx="7365350" cy="1143000"/>
          </a:xfrm>
        </p:spPr>
        <p:txBody>
          <a:bodyPr rtlCol="0">
            <a:normAutofit fontScale="90000"/>
          </a:bodyPr>
          <a:lstStyle/>
          <a:p>
            <a:r>
              <a:rPr lang="es-MX" i="1" dirty="0">
                <a:solidFill>
                  <a:srgbClr val="7030A0"/>
                </a:solidFill>
              </a:rPr>
              <a:t>Comprométete a decir siempre la verdad:</a:t>
            </a:r>
            <a:endParaRPr lang="es-MX" dirty="0">
              <a:solidFill>
                <a:srgbClr val="7030A0"/>
              </a:solidFill>
            </a:endParaRPr>
          </a:p>
        </p:txBody>
      </p:sp>
      <p:sp>
        <p:nvSpPr>
          <p:cNvPr id="3" name="Espace réservé du contenu 2"/>
          <p:cNvSpPr>
            <a:spLocks noGrp="1"/>
          </p:cNvSpPr>
          <p:nvPr>
            <p:ph idx="1"/>
          </p:nvPr>
        </p:nvSpPr>
        <p:spPr>
          <a:xfrm>
            <a:off x="3952876" y="1600201"/>
            <a:ext cx="7903764" cy="3400436"/>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just" fontAlgn="auto">
              <a:spcAft>
                <a:spcPts val="0"/>
              </a:spcAft>
              <a:buNone/>
              <a:defRPr/>
            </a:pPr>
            <a:r>
              <a:rPr lang="es-MX" sz="2800" dirty="0"/>
              <a:t>Decir la verdad en ocasiones es incómodo de manera inmediata, pero nos evita tener una mayor incomodidad en el futuro por las repercusiones de fallar en decir la verdad.</a:t>
            </a:r>
            <a:endParaRPr lang="fr-CA" sz="2800" dirty="0"/>
          </a:p>
        </p:txBody>
      </p:sp>
      <p:sp>
        <p:nvSpPr>
          <p:cNvPr id="11" name="Rectangle 10"/>
          <p:cNvSpPr/>
          <p:nvPr/>
        </p:nvSpPr>
        <p:spPr>
          <a:xfrm>
            <a:off x="191344" y="164305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1</a:t>
            </a:r>
          </a:p>
        </p:txBody>
      </p:sp>
      <p:sp>
        <p:nvSpPr>
          <p:cNvPr id="12" name="Rectangle 2" descr="faro 2"/>
          <p:cNvSpPr>
            <a:spLocks noChangeArrowheads="1"/>
          </p:cNvSpPr>
          <p:nvPr/>
        </p:nvSpPr>
        <p:spPr bwMode="auto">
          <a:xfrm flipH="1">
            <a:off x="1130869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3" descr="train rails"/>
          <p:cNvSpPr>
            <a:spLocks noChangeArrowheads="1"/>
          </p:cNvSpPr>
          <p:nvPr/>
        </p:nvSpPr>
        <p:spPr bwMode="auto">
          <a:xfrm flipH="1">
            <a:off x="8949966"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8" descr="rumbo2"/>
          <p:cNvSpPr>
            <a:spLocks noChangeArrowheads="1"/>
          </p:cNvSpPr>
          <p:nvPr/>
        </p:nvSpPr>
        <p:spPr bwMode="auto">
          <a:xfrm flipH="1">
            <a:off x="10522876"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9" descr="energia eolica 2"/>
          <p:cNvSpPr>
            <a:spLocks noChangeArrowheads="1"/>
          </p:cNvSpPr>
          <p:nvPr/>
        </p:nvSpPr>
        <p:spPr bwMode="auto">
          <a:xfrm flipH="1">
            <a:off x="9735784"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4" descr="match_jpg"/>
          <p:cNvSpPr>
            <a:spLocks noChangeArrowheads="1"/>
          </p:cNvSpPr>
          <p:nvPr/>
        </p:nvSpPr>
        <p:spPr bwMode="auto">
          <a:xfrm flipH="1">
            <a:off x="5807968"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5" descr="Templando acero en brazas"/>
          <p:cNvSpPr>
            <a:spLocks noChangeArrowheads="1"/>
          </p:cNvSpPr>
          <p:nvPr/>
        </p:nvSpPr>
        <p:spPr bwMode="auto">
          <a:xfrm flipH="1">
            <a:off x="6592512"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Rectangle 6" descr="Templando acero"/>
          <p:cNvSpPr>
            <a:spLocks noChangeArrowheads="1"/>
          </p:cNvSpPr>
          <p:nvPr/>
        </p:nvSpPr>
        <p:spPr bwMode="auto">
          <a:xfrm flipH="1">
            <a:off x="7378330"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9" name="Rectangle 7" descr="Herrero"/>
          <p:cNvSpPr>
            <a:spLocks noChangeArrowheads="1"/>
          </p:cNvSpPr>
          <p:nvPr/>
        </p:nvSpPr>
        <p:spPr bwMode="auto">
          <a:xfrm flipH="1">
            <a:off x="8165422"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txBox="1">
            <a:spLocks/>
          </p:cNvSpPr>
          <p:nvPr/>
        </p:nvSpPr>
        <p:spPr>
          <a:xfrm>
            <a:off x="1127448" y="3276419"/>
            <a:ext cx="10009112" cy="267286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5400" kern="1200">
                <a:solidFill>
                  <a:schemeClr val="accent1"/>
                </a:solidFill>
                <a:latin typeface="+mj-lt"/>
                <a:ea typeface="+mj-ea"/>
                <a:cs typeface="+mj-cs"/>
              </a:defRPr>
            </a:lvl1pPr>
          </a:lstStyle>
          <a:p>
            <a:pPr algn="ctr"/>
            <a:r>
              <a:rPr lang="es-MX" sz="6600" dirty="0">
                <a:solidFill>
                  <a:srgbClr val="7030A0"/>
                </a:solidFill>
              </a:rPr>
              <a:t>H O N E S T I D A D</a:t>
            </a:r>
          </a:p>
          <a:p>
            <a:pPr algn="ctr"/>
            <a:endParaRPr lang="es-MX" dirty="0">
              <a:solidFill>
                <a:prstClr val="black">
                  <a:lumMod val="50000"/>
                  <a:lumOff val="50000"/>
                </a:prstClr>
              </a:solidFill>
            </a:endParaRPr>
          </a:p>
          <a:p>
            <a:pPr algn="ctr"/>
            <a:r>
              <a:rPr lang="es-MX" dirty="0">
                <a:solidFill>
                  <a:prstClr val="black">
                    <a:lumMod val="50000"/>
                    <a:lumOff val="50000"/>
                  </a:prstClr>
                </a:solidFill>
              </a:rPr>
              <a:t>LA INTEGRIDAD TIENE CONSECUENCIAS, LAS MENTIRAS TAMBIÉN</a:t>
            </a:r>
            <a:endParaRPr lang="es-ES" dirty="0">
              <a:solidFill>
                <a:prstClr val="black">
                  <a:lumMod val="50000"/>
                  <a:lumOff val="50000"/>
                </a:prstClr>
              </a:solidFill>
            </a:endParaRPr>
          </a:p>
        </p:txBody>
      </p:sp>
      <p:sp>
        <p:nvSpPr>
          <p:cNvPr id="3" name="Rectangle 4"/>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5"/>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6"/>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7"/>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2" descr="faro 2"/>
          <p:cNvSpPr>
            <a:spLocks noChangeArrowheads="1"/>
          </p:cNvSpPr>
          <p:nvPr/>
        </p:nvSpPr>
        <p:spPr bwMode="auto">
          <a:xfrm flipH="1">
            <a:off x="1261204" y="1"/>
            <a:ext cx="633982" cy="641883"/>
          </a:xfrm>
          <a:prstGeom prst="rect">
            <a:avLst/>
          </a:prstGeom>
          <a:blipFill dpi="0" rotWithShape="1">
            <a:blip r:embed="rId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3" descr="train rails"/>
          <p:cNvSpPr>
            <a:spLocks noChangeArrowheads="1"/>
          </p:cNvSpPr>
          <p:nvPr/>
        </p:nvSpPr>
        <p:spPr bwMode="auto">
          <a:xfrm flipH="1">
            <a:off x="-24680" y="1285860"/>
            <a:ext cx="634998" cy="642942"/>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1270164" y="128586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2547088"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2555034" y="1"/>
            <a:ext cx="634997" cy="64294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1904146" y="642918"/>
            <a:ext cx="633982"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8" descr="rumbo2"/>
          <p:cNvSpPr>
            <a:spLocks noChangeArrowheads="1"/>
          </p:cNvSpPr>
          <p:nvPr/>
        </p:nvSpPr>
        <p:spPr bwMode="auto">
          <a:xfrm flipH="1">
            <a:off x="618262" y="642919"/>
            <a:ext cx="633982" cy="64188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9" descr="energia eolica 2"/>
          <p:cNvSpPr>
            <a:spLocks noChangeArrowheads="1"/>
          </p:cNvSpPr>
          <p:nvPr/>
        </p:nvSpPr>
        <p:spPr bwMode="auto">
          <a:xfrm flipH="1">
            <a:off x="-24679" y="0"/>
            <a:ext cx="634997"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Titre 1"/>
          <p:cNvSpPr txBox="1">
            <a:spLocks/>
          </p:cNvSpPr>
          <p:nvPr/>
        </p:nvSpPr>
        <p:spPr bwMode="auto">
          <a:xfrm>
            <a:off x="5453058" y="296497"/>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effectLst>
                  <a:glow rad="228600">
                    <a:schemeClr val="accent4">
                      <a:satMod val="175000"/>
                      <a:alpha val="40000"/>
                    </a:schemeClr>
                  </a:glow>
                </a:effectLst>
                <a:latin typeface="+mj-lt"/>
                <a:ea typeface="+mj-ea"/>
                <a:cs typeface="+mj-cs"/>
              </a:rPr>
              <a:t>FACTOR CARÁCTER</a:t>
            </a:r>
          </a:p>
        </p:txBody>
      </p:sp>
    </p:spTree>
    <p:extLst>
      <p:ext uri="{BB962C8B-B14F-4D97-AF65-F5344CB8AC3E}">
        <p14:creationId xmlns:p14="http://schemas.microsoft.com/office/powerpoint/2010/main" val="2651039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19336" y="0"/>
            <a:ext cx="2143108" cy="6858000"/>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3952876" y="274638"/>
            <a:ext cx="7255692" cy="1143000"/>
          </a:xfrm>
        </p:spPr>
        <p:txBody>
          <a:bodyPr rtlCol="0">
            <a:normAutofit/>
          </a:bodyPr>
          <a:lstStyle/>
          <a:p>
            <a:r>
              <a:rPr lang="es-MX" i="1" dirty="0">
                <a:solidFill>
                  <a:srgbClr val="7030A0"/>
                </a:solidFill>
              </a:rPr>
              <a:t>No hagas trampa, ni robes: </a:t>
            </a:r>
          </a:p>
        </p:txBody>
      </p:sp>
      <p:sp>
        <p:nvSpPr>
          <p:cNvPr id="3" name="Espace réservé du contenu 2"/>
          <p:cNvSpPr>
            <a:spLocks noGrp="1"/>
          </p:cNvSpPr>
          <p:nvPr>
            <p:ph idx="1"/>
          </p:nvPr>
        </p:nvSpPr>
        <p:spPr>
          <a:xfrm>
            <a:off x="3952876" y="1600201"/>
            <a:ext cx="7903764" cy="3757626"/>
          </a:xfrm>
        </p:spPr>
        <p:txBody>
          <a:bodyPr rtlCol="0">
            <a:normAutofit/>
          </a:bodyPr>
          <a:lstStyle/>
          <a:p>
            <a:pPr algn="just" fontAlgn="auto">
              <a:spcAft>
                <a:spcPts val="0"/>
              </a:spcAft>
              <a:buNone/>
              <a:defRPr/>
            </a:pPr>
            <a:r>
              <a:rPr lang="es-MX" sz="2800" dirty="0"/>
              <a:t>La persona honesta es cuidadosa y respetuosa con la propiedad,  confianza e intereses de las otras personas. Comprométete a no aprovecharte de la confianza que te otorgan los demás</a:t>
            </a:r>
            <a:r>
              <a:rPr lang="es-MX" sz="2800" dirty="0">
                <a:solidFill>
                  <a:schemeClr val="tx1">
                    <a:lumMod val="75000"/>
                    <a:lumOff val="25000"/>
                  </a:schemeClr>
                </a:solidFill>
              </a:rPr>
              <a:t>.</a:t>
            </a:r>
            <a:endParaRPr lang="fr-CA" sz="2800" dirty="0">
              <a:solidFill>
                <a:schemeClr val="tx1">
                  <a:lumMod val="75000"/>
                  <a:lumOff val="25000"/>
                </a:schemeClr>
              </a:solidFill>
            </a:endParaRPr>
          </a:p>
        </p:txBody>
      </p:sp>
      <p:sp>
        <p:nvSpPr>
          <p:cNvPr id="4" name="Rectangle 3"/>
          <p:cNvSpPr/>
          <p:nvPr/>
        </p:nvSpPr>
        <p:spPr>
          <a:xfrm>
            <a:off x="172196" y="164305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2</a:t>
            </a:r>
          </a:p>
        </p:txBody>
      </p:sp>
      <p:sp>
        <p:nvSpPr>
          <p:cNvPr id="5" name="Rectangle 2" descr="faro 2"/>
          <p:cNvSpPr>
            <a:spLocks noChangeArrowheads="1"/>
          </p:cNvSpPr>
          <p:nvPr/>
        </p:nvSpPr>
        <p:spPr bwMode="auto">
          <a:xfrm flipH="1">
            <a:off x="1130869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136468" y="0"/>
            <a:ext cx="2143108" cy="6858000"/>
            <a:chOff x="0" y="0"/>
            <a:chExt cx="2143108" cy="6858000"/>
          </a:xfrm>
        </p:grpSpPr>
        <p:sp>
          <p:nvSpPr>
            <p:cNvPr id="15" name="Wave 14"/>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3952876" y="274638"/>
            <a:ext cx="6257925" cy="1143000"/>
          </a:xfrm>
        </p:spPr>
        <p:txBody>
          <a:bodyPr rtlCol="0">
            <a:noAutofit/>
          </a:bodyPr>
          <a:lstStyle/>
          <a:p>
            <a:r>
              <a:rPr lang="es-ES" sz="4000" i="1" dirty="0">
                <a:solidFill>
                  <a:srgbClr val="7030A0"/>
                </a:solidFill>
              </a:rPr>
              <a:t>No exageres, manipules o escondas información</a:t>
            </a:r>
            <a:r>
              <a:rPr lang="es-MX" sz="4000" i="1" dirty="0">
                <a:solidFill>
                  <a:srgbClr val="7030A0"/>
                </a:solidFill>
              </a:rPr>
              <a:t>: </a:t>
            </a:r>
          </a:p>
        </p:txBody>
      </p:sp>
      <p:sp>
        <p:nvSpPr>
          <p:cNvPr id="3" name="Espace réservé du contenu 2"/>
          <p:cNvSpPr>
            <a:spLocks noGrp="1"/>
          </p:cNvSpPr>
          <p:nvPr>
            <p:ph idx="1"/>
          </p:nvPr>
        </p:nvSpPr>
        <p:spPr>
          <a:xfrm>
            <a:off x="3952876" y="1600201"/>
            <a:ext cx="7975772" cy="3400436"/>
          </a:xfrm>
        </p:spPr>
        <p:txBody>
          <a:bodyPr rtlCol="0">
            <a:normAutofit/>
          </a:bodyPr>
          <a:lstStyle/>
          <a:p>
            <a:pPr algn="just" fontAlgn="auto">
              <a:spcAft>
                <a:spcPts val="0"/>
              </a:spcAft>
              <a:buNone/>
              <a:defRPr/>
            </a:pPr>
            <a:r>
              <a:rPr lang="es-MX" sz="2800" dirty="0"/>
              <a:t>La exageración provoca que otros cuestionen nuestra veracidad y afecta la confianza en las relaciones.</a:t>
            </a:r>
          </a:p>
          <a:p>
            <a:pPr algn="just" fontAlgn="auto">
              <a:spcAft>
                <a:spcPts val="0"/>
              </a:spcAft>
              <a:buNone/>
              <a:defRPr/>
            </a:pPr>
            <a:endParaRPr lang="es-MX" sz="2800" dirty="0"/>
          </a:p>
          <a:p>
            <a:pPr algn="just" fontAlgn="auto">
              <a:spcAft>
                <a:spcPts val="0"/>
              </a:spcAft>
              <a:buNone/>
              <a:defRPr/>
            </a:pPr>
            <a:r>
              <a:rPr lang="es-MX" sz="2800" dirty="0"/>
              <a:t>Si tratas de “maquillar la verdad”, te darás cuenta que lo único que tendrás, son conflictos difíciles de resolver.</a:t>
            </a:r>
            <a:endParaRPr lang="fr-CA" sz="2800" dirty="0"/>
          </a:p>
        </p:txBody>
      </p:sp>
      <p:sp>
        <p:nvSpPr>
          <p:cNvPr id="4" name="Rectangle 3"/>
          <p:cNvSpPr/>
          <p:nvPr/>
        </p:nvSpPr>
        <p:spPr>
          <a:xfrm>
            <a:off x="172196" y="164305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3</a:t>
            </a:r>
          </a:p>
        </p:txBody>
      </p:sp>
      <p:sp>
        <p:nvSpPr>
          <p:cNvPr id="6" name="Rectangle 2" descr="faro 2"/>
          <p:cNvSpPr>
            <a:spLocks noChangeArrowheads="1"/>
          </p:cNvSpPr>
          <p:nvPr/>
        </p:nvSpPr>
        <p:spPr bwMode="auto">
          <a:xfrm flipH="1">
            <a:off x="1130869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3" descr="train rails"/>
          <p:cNvSpPr>
            <a:spLocks noChangeArrowheads="1"/>
          </p:cNvSpPr>
          <p:nvPr/>
        </p:nvSpPr>
        <p:spPr bwMode="auto">
          <a:xfrm flipH="1">
            <a:off x="8949966"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8" descr="rumbo2"/>
          <p:cNvSpPr>
            <a:spLocks noChangeArrowheads="1"/>
          </p:cNvSpPr>
          <p:nvPr/>
        </p:nvSpPr>
        <p:spPr bwMode="auto">
          <a:xfrm flipH="1">
            <a:off x="10522876"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9" descr="energia eolica 2"/>
          <p:cNvSpPr>
            <a:spLocks noChangeArrowheads="1"/>
          </p:cNvSpPr>
          <p:nvPr/>
        </p:nvSpPr>
        <p:spPr bwMode="auto">
          <a:xfrm flipH="1">
            <a:off x="9735784"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4" descr="match_jpg"/>
          <p:cNvSpPr>
            <a:spLocks noChangeArrowheads="1"/>
          </p:cNvSpPr>
          <p:nvPr/>
        </p:nvSpPr>
        <p:spPr bwMode="auto">
          <a:xfrm flipH="1">
            <a:off x="5807968"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5" descr="Templando acero en brazas"/>
          <p:cNvSpPr>
            <a:spLocks noChangeArrowheads="1"/>
          </p:cNvSpPr>
          <p:nvPr/>
        </p:nvSpPr>
        <p:spPr bwMode="auto">
          <a:xfrm flipH="1">
            <a:off x="6592512"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6" descr="Templando acero"/>
          <p:cNvSpPr>
            <a:spLocks noChangeArrowheads="1"/>
          </p:cNvSpPr>
          <p:nvPr/>
        </p:nvSpPr>
        <p:spPr bwMode="auto">
          <a:xfrm flipH="1">
            <a:off x="7378330"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7" descr="Herrero"/>
          <p:cNvSpPr>
            <a:spLocks noChangeArrowheads="1"/>
          </p:cNvSpPr>
          <p:nvPr/>
        </p:nvSpPr>
        <p:spPr bwMode="auto">
          <a:xfrm flipH="1">
            <a:off x="8165422"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19336" y="0"/>
            <a:ext cx="2143108" cy="6858000"/>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3952876" y="274638"/>
            <a:ext cx="6257925" cy="1143000"/>
          </a:xfrm>
        </p:spPr>
        <p:txBody>
          <a:bodyPr rtlCol="0">
            <a:normAutofit fontScale="90000"/>
          </a:bodyPr>
          <a:lstStyle/>
          <a:p>
            <a:r>
              <a:rPr lang="es-MX" i="1" dirty="0">
                <a:solidFill>
                  <a:srgbClr val="7030A0"/>
                </a:solidFill>
              </a:rPr>
              <a:t>Anima a otros a ser íntegros y honestos:</a:t>
            </a:r>
          </a:p>
        </p:txBody>
      </p:sp>
      <p:sp>
        <p:nvSpPr>
          <p:cNvPr id="3" name="Espace réservé du contenu 2"/>
          <p:cNvSpPr>
            <a:spLocks noGrp="1"/>
          </p:cNvSpPr>
          <p:nvPr>
            <p:ph idx="1"/>
          </p:nvPr>
        </p:nvSpPr>
        <p:spPr>
          <a:xfrm>
            <a:off x="3952876" y="1600201"/>
            <a:ext cx="7975772" cy="4043377"/>
          </a:xfrm>
        </p:spPr>
        <p:txBody>
          <a:bodyPr rtlCol="0">
            <a:normAutofit/>
          </a:bodyPr>
          <a:lstStyle/>
          <a:p>
            <a:pPr algn="just" fontAlgn="auto">
              <a:spcAft>
                <a:spcPts val="0"/>
              </a:spcAft>
              <a:buNone/>
              <a:defRPr/>
            </a:pPr>
            <a:r>
              <a:rPr lang="es-MX" sz="2800" dirty="0"/>
              <a:t>Estimula la honestidad en tu área de influencia siendo ejemplo en tus decisiones diarias.</a:t>
            </a:r>
          </a:p>
          <a:p>
            <a:pPr algn="just" fontAlgn="auto">
              <a:spcAft>
                <a:spcPts val="0"/>
              </a:spcAft>
              <a:buNone/>
              <a:defRPr/>
            </a:pPr>
            <a:r>
              <a:rPr lang="es-MX" sz="2800" dirty="0"/>
              <a:t>Esto se debe hacer tanto en las acciones, como en palabras. Por ejemplo un ciudadano que rechaza participar en corrupción es ejemplo de su integridad y su compromiso con su sociedad.</a:t>
            </a:r>
          </a:p>
        </p:txBody>
      </p:sp>
      <p:sp>
        <p:nvSpPr>
          <p:cNvPr id="4" name="Rectangle 3"/>
          <p:cNvSpPr/>
          <p:nvPr/>
        </p:nvSpPr>
        <p:spPr>
          <a:xfrm>
            <a:off x="191344" y="164305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4</a:t>
            </a:r>
          </a:p>
        </p:txBody>
      </p:sp>
      <p:sp>
        <p:nvSpPr>
          <p:cNvPr id="5" name="Rectangle 2" descr="faro 2"/>
          <p:cNvSpPr>
            <a:spLocks noChangeArrowheads="1"/>
          </p:cNvSpPr>
          <p:nvPr/>
        </p:nvSpPr>
        <p:spPr bwMode="auto">
          <a:xfrm flipH="1">
            <a:off x="1130869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36468" y="0"/>
            <a:ext cx="2143108" cy="6858000"/>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itre 1"/>
          <p:cNvSpPr>
            <a:spLocks noGrp="1"/>
          </p:cNvSpPr>
          <p:nvPr>
            <p:ph type="title"/>
          </p:nvPr>
        </p:nvSpPr>
        <p:spPr>
          <a:xfrm>
            <a:off x="3952876" y="274638"/>
            <a:ext cx="6257925" cy="1143000"/>
          </a:xfrm>
        </p:spPr>
        <p:txBody>
          <a:bodyPr rtlCol="0">
            <a:noAutofit/>
          </a:bodyPr>
          <a:lstStyle/>
          <a:p>
            <a:r>
              <a:rPr lang="es-MX" sz="4000" i="1" dirty="0">
                <a:solidFill>
                  <a:srgbClr val="7030A0"/>
                </a:solidFill>
              </a:rPr>
              <a:t>Afronta tus errores, y restituye si es aplicable: </a:t>
            </a:r>
          </a:p>
        </p:txBody>
      </p:sp>
      <p:sp>
        <p:nvSpPr>
          <p:cNvPr id="3" name="Espace réservé du contenu 2"/>
          <p:cNvSpPr>
            <a:spLocks noGrp="1"/>
          </p:cNvSpPr>
          <p:nvPr>
            <p:ph idx="1"/>
          </p:nvPr>
        </p:nvSpPr>
        <p:spPr>
          <a:xfrm>
            <a:off x="3952876" y="1600201"/>
            <a:ext cx="7975772" cy="4114816"/>
          </a:xfrm>
        </p:spPr>
        <p:txBody>
          <a:bodyPr rtlCol="0">
            <a:normAutofit/>
          </a:bodyPr>
          <a:lstStyle/>
          <a:p>
            <a:pPr algn="just" fontAlgn="auto">
              <a:spcAft>
                <a:spcPts val="0"/>
              </a:spcAft>
              <a:buNone/>
              <a:defRPr/>
            </a:pPr>
            <a:r>
              <a:rPr lang="es-MX" sz="2800" dirty="0"/>
              <a:t>Las personas honestas buscan enfrentar sus equivocaciones aunque les sea adverso. Asume responsabilidad de hacer los ajustes necesarios para sobre pasar los retos.</a:t>
            </a:r>
          </a:p>
        </p:txBody>
      </p:sp>
      <p:sp>
        <p:nvSpPr>
          <p:cNvPr id="4" name="Rectangle 3"/>
          <p:cNvSpPr/>
          <p:nvPr/>
        </p:nvSpPr>
        <p:spPr>
          <a:xfrm>
            <a:off x="191344" y="164305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5</a:t>
            </a:r>
          </a:p>
        </p:txBody>
      </p:sp>
      <p:sp>
        <p:nvSpPr>
          <p:cNvPr id="5" name="Rectangle 2" descr="faro 2"/>
          <p:cNvSpPr>
            <a:spLocks noChangeArrowheads="1"/>
          </p:cNvSpPr>
          <p:nvPr/>
        </p:nvSpPr>
        <p:spPr bwMode="auto">
          <a:xfrm flipH="1">
            <a:off x="1130869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8949966"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10522876"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9735784"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5807968"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6592512"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7378330"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8165422"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2" descr="faro 2"/>
          <p:cNvSpPr>
            <a:spLocks noChangeArrowheads="1"/>
          </p:cNvSpPr>
          <p:nvPr/>
        </p:nvSpPr>
        <p:spPr bwMode="auto">
          <a:xfrm flipH="1">
            <a:off x="1286853" y="1"/>
            <a:ext cx="633982" cy="641883"/>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3" descr="train rails"/>
          <p:cNvSpPr>
            <a:spLocks noChangeArrowheads="1"/>
          </p:cNvSpPr>
          <p:nvPr/>
        </p:nvSpPr>
        <p:spPr bwMode="auto">
          <a:xfrm flipH="1">
            <a:off x="969" y="1285860"/>
            <a:ext cx="634998" cy="642942"/>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4" descr="match_jpg"/>
          <p:cNvSpPr>
            <a:spLocks noChangeArrowheads="1"/>
          </p:cNvSpPr>
          <p:nvPr/>
        </p:nvSpPr>
        <p:spPr bwMode="auto">
          <a:xfrm flipH="1">
            <a:off x="1295813" y="1285861"/>
            <a:ext cx="633982" cy="641883"/>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5" descr="Templando acero en brazas"/>
          <p:cNvSpPr>
            <a:spLocks noChangeArrowheads="1"/>
          </p:cNvSpPr>
          <p:nvPr/>
        </p:nvSpPr>
        <p:spPr bwMode="auto">
          <a:xfrm flipH="1">
            <a:off x="2572737" y="1285860"/>
            <a:ext cx="634998" cy="642942"/>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6" descr="Templando acero"/>
          <p:cNvSpPr>
            <a:spLocks noChangeArrowheads="1"/>
          </p:cNvSpPr>
          <p:nvPr/>
        </p:nvSpPr>
        <p:spPr bwMode="auto">
          <a:xfrm flipH="1">
            <a:off x="2580683" y="1"/>
            <a:ext cx="634997" cy="642943"/>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7" descr="Herrero"/>
          <p:cNvSpPr>
            <a:spLocks noChangeArrowheads="1"/>
          </p:cNvSpPr>
          <p:nvPr/>
        </p:nvSpPr>
        <p:spPr bwMode="auto">
          <a:xfrm flipH="1">
            <a:off x="1929795" y="642918"/>
            <a:ext cx="633982" cy="64294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8" descr="rumbo2"/>
          <p:cNvSpPr>
            <a:spLocks noChangeArrowheads="1"/>
          </p:cNvSpPr>
          <p:nvPr/>
        </p:nvSpPr>
        <p:spPr bwMode="auto">
          <a:xfrm flipH="1">
            <a:off x="643911" y="642919"/>
            <a:ext cx="633982" cy="641883"/>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9" descr="energia eolica 2"/>
          <p:cNvSpPr>
            <a:spLocks noChangeArrowheads="1"/>
          </p:cNvSpPr>
          <p:nvPr/>
        </p:nvSpPr>
        <p:spPr bwMode="auto">
          <a:xfrm flipH="1">
            <a:off x="970" y="0"/>
            <a:ext cx="634997" cy="642942"/>
          </a:xfrm>
          <a:prstGeom prst="rect">
            <a:avLst/>
          </a:prstGeom>
          <a:blipFill dpi="0" rotWithShape="1">
            <a:blip r:embed="rId1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Titre 1"/>
          <p:cNvSpPr txBox="1">
            <a:spLocks/>
          </p:cNvSpPr>
          <p:nvPr/>
        </p:nvSpPr>
        <p:spPr bwMode="auto">
          <a:xfrm>
            <a:off x="5453058" y="571481"/>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effectLst>
                  <a:glow rad="228600">
                    <a:schemeClr val="accent4">
                      <a:satMod val="175000"/>
                      <a:alpha val="40000"/>
                    </a:schemeClr>
                  </a:glow>
                </a:effectLst>
                <a:latin typeface="+mj-lt"/>
                <a:ea typeface="+mj-ea"/>
                <a:cs typeface="+mj-cs"/>
              </a:rPr>
              <a:t>FACTOR CARÁCTER</a:t>
            </a:r>
          </a:p>
        </p:txBody>
      </p:sp>
      <p:sp>
        <p:nvSpPr>
          <p:cNvPr id="19" name="Content Placeholder 18"/>
          <p:cNvSpPr>
            <a:spLocks noGrp="1"/>
          </p:cNvSpPr>
          <p:nvPr>
            <p:ph idx="1"/>
          </p:nvPr>
        </p:nvSpPr>
        <p:spPr>
          <a:xfrm>
            <a:off x="1954304" y="2348880"/>
            <a:ext cx="8229600" cy="1900238"/>
          </a:xfrm>
        </p:spPr>
        <p:txBody>
          <a:bodyPr/>
          <a:lstStyle/>
          <a:p>
            <a:pPr algn="ctr">
              <a:buNone/>
            </a:pPr>
            <a:r>
              <a:rPr lang="es-MX" b="1" dirty="0">
                <a:ln w="22225">
                  <a:solidFill>
                    <a:srgbClr val="FF3B0D"/>
                  </a:solidFill>
                  <a:prstDash val="solid"/>
                </a:ln>
                <a:solidFill>
                  <a:schemeClr val="accent6">
                    <a:lumMod val="40000"/>
                    <a:lumOff val="60000"/>
                  </a:schemeClr>
                </a:solidFill>
              </a:rPr>
              <a:t>La corrupción es una enfermedad mortal que sólo puede ser curada con la honestidad.</a:t>
            </a:r>
          </a:p>
          <a:p>
            <a:pPr algn="r">
              <a:buNone/>
            </a:pPr>
            <a:endParaRPr lang="es-MX" b="1" dirty="0">
              <a:ln w="22225">
                <a:solidFill>
                  <a:srgbClr val="FF3B0D"/>
                </a:solidFill>
                <a:prstDash val="solid"/>
              </a:ln>
              <a:solidFill>
                <a:schemeClr val="accent6">
                  <a:lumMod val="40000"/>
                  <a:lumOff val="60000"/>
                </a:schemeClr>
              </a:solidFill>
            </a:endParaRPr>
          </a:p>
        </p:txBody>
      </p:sp>
      <p:sp>
        <p:nvSpPr>
          <p:cNvPr id="20" name="Rectángulo 19"/>
          <p:cNvSpPr/>
          <p:nvPr/>
        </p:nvSpPr>
        <p:spPr>
          <a:xfrm>
            <a:off x="1545450" y="5235246"/>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86853"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969"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95813"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72737"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80683"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29795"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43911"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970"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2051" name="Sous-titre 2"/>
          <p:cNvSpPr>
            <a:spLocks noGrp="1"/>
          </p:cNvSpPr>
          <p:nvPr>
            <p:ph type="subTitle" idx="1"/>
          </p:nvPr>
        </p:nvSpPr>
        <p:spPr>
          <a:xfrm>
            <a:off x="3359696" y="104764"/>
            <a:ext cx="8640960" cy="1752600"/>
          </a:xfrm>
        </p:spPr>
        <p:txBody>
          <a:bodyPr/>
          <a:lstStyle/>
          <a:p>
            <a:pPr algn="just"/>
            <a:r>
              <a:rPr lang="es-MX" sz="2800" dirty="0">
                <a:solidFill>
                  <a:schemeClr val="bg1"/>
                </a:solidFill>
              </a:rPr>
              <a:t>El carácter es lo que determina éxito auténtico nos ayuda a </a:t>
            </a:r>
            <a:r>
              <a:rPr lang="es-MX" sz="2800" dirty="0">
                <a:ln>
                  <a:solidFill>
                    <a:schemeClr val="bg1"/>
                  </a:solidFill>
                </a:ln>
                <a:solidFill>
                  <a:srgbClr val="FF0000"/>
                </a:solidFill>
              </a:rPr>
              <a:t>tomar buenas decisiones, potencializar las oportunidades y fortalecer nuestra relaciones</a:t>
            </a:r>
            <a:r>
              <a:rPr lang="es-MX" sz="2800" dirty="0">
                <a:solidFill>
                  <a:schemeClr val="bg1"/>
                </a:solidFill>
              </a:rPr>
              <a:t>.</a:t>
            </a:r>
          </a:p>
        </p:txBody>
      </p:sp>
      <p:sp>
        <p:nvSpPr>
          <p:cNvPr id="18" name="Subtitle 17"/>
          <p:cNvSpPr txBox="1">
            <a:spLocks/>
          </p:cNvSpPr>
          <p:nvPr/>
        </p:nvSpPr>
        <p:spPr bwMode="auto">
          <a:xfrm>
            <a:off x="1524000" y="6340718"/>
            <a:ext cx="7020272"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schemeClr val="bg1"/>
                </a:solidFill>
                <a:latin typeface="+mn-lt"/>
              </a:rPr>
              <a:t>Inspiramos </a:t>
            </a:r>
            <a:r>
              <a:rPr lang="es-MX" sz="2800" dirty="0">
                <a:solidFill>
                  <a:srgbClr val="FF3B0D"/>
                </a:solidFill>
                <a:latin typeface="+mn-lt"/>
              </a:rPr>
              <a:t>al Cambio</a:t>
            </a:r>
            <a:r>
              <a:rPr lang="es-MX" sz="2800" dirty="0">
                <a:solidFill>
                  <a:schemeClr val="bg1"/>
                </a:solidFill>
                <a:latin typeface="+mn-lt"/>
              </a:rPr>
              <a:t>, Enseñando </a:t>
            </a:r>
            <a:r>
              <a:rPr lang="es-MX" sz="2800" dirty="0">
                <a:solidFill>
                  <a:srgbClr val="7030A0"/>
                </a:solidFill>
                <a:latin typeface="+mn-lt"/>
              </a:rPr>
              <a:t>Principios</a:t>
            </a:r>
          </a:p>
        </p:txBody>
      </p:sp>
      <p:sp>
        <p:nvSpPr>
          <p:cNvPr id="19" name="Titre 1"/>
          <p:cNvSpPr txBox="1">
            <a:spLocks/>
          </p:cNvSpPr>
          <p:nvPr/>
        </p:nvSpPr>
        <p:spPr bwMode="auto">
          <a:xfrm>
            <a:off x="4667240" y="2357431"/>
            <a:ext cx="3571900" cy="1041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chemeClr val="accent6">
                      <a:lumMod val="60000"/>
                      <a:lumOff val="40000"/>
                    </a:schemeClr>
                  </a:solidFill>
                </a:ln>
                <a:solidFill>
                  <a:srgbClr val="FF3B0D"/>
                </a:solidFill>
                <a:latin typeface="+mj-lt"/>
                <a:ea typeface="+mj-ea"/>
                <a:cs typeface="+mj-cs"/>
              </a:rPr>
              <a:t>Ideas en Acción</a:t>
            </a:r>
          </a:p>
        </p:txBody>
      </p:sp>
      <p:pic>
        <p:nvPicPr>
          <p:cNvPr id="87042" name="Picture 2" descr="http://www.psdgraphics.com/wp-content/uploads/2010/11/hammer-wrench-icon.jpg"/>
          <p:cNvPicPr>
            <a:picLocks noChangeAspect="1" noChangeArrowheads="1"/>
          </p:cNvPicPr>
          <p:nvPr/>
        </p:nvPicPr>
        <p:blipFill>
          <a:blip r:embed="rId12" cstate="print">
            <a:duotone>
              <a:schemeClr val="accent6">
                <a:shade val="45000"/>
                <a:satMod val="135000"/>
              </a:schemeClr>
              <a:prstClr val="white"/>
            </a:duotone>
            <a:lum bright="-49000" contrast="75000"/>
          </a:blip>
          <a:srcRect/>
          <a:stretch>
            <a:fillRect/>
          </a:stretch>
        </p:blipFill>
        <p:spPr bwMode="auto">
          <a:xfrm>
            <a:off x="7881951" y="2214554"/>
            <a:ext cx="1742341" cy="1308184"/>
          </a:xfrm>
          <a:prstGeom prst="roundRect">
            <a:avLst>
              <a:gd name="adj" fmla="val 16667"/>
            </a:avLst>
          </a:prstGeom>
          <a:ln w="76200">
            <a:solidFill>
              <a:srgbClr val="FF3B0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1" name="Rectángulo 20"/>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rot="16200000" flipH="1" flipV="1">
            <a:off x="5365942" y="-5277986"/>
            <a:ext cx="1428736" cy="1198470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Espace réservé du contenu 2"/>
          <p:cNvSpPr>
            <a:spLocks noGrp="1"/>
          </p:cNvSpPr>
          <p:nvPr>
            <p:ph idx="1"/>
          </p:nvPr>
        </p:nvSpPr>
        <p:spPr>
          <a:xfrm>
            <a:off x="1055440" y="2089151"/>
            <a:ext cx="9433048" cy="2840048"/>
          </a:xfrm>
        </p:spPr>
        <p:txBody>
          <a:bodyPr rtlCol="0">
            <a:normAutofit/>
          </a:bodyPr>
          <a:lstStyle/>
          <a:p>
            <a:pPr algn="just" fontAlgn="auto">
              <a:spcAft>
                <a:spcPts val="0"/>
              </a:spcAft>
              <a:buFont typeface="Arial" pitchFamily="34" charset="0"/>
              <a:buChar char="•"/>
              <a:defRPr/>
            </a:pPr>
            <a:r>
              <a:rPr lang="es-ES" dirty="0"/>
              <a:t>Sé honesto en lo que haces. También en lo que dices, lo que piensas y lo que sientes. La honestidad es ser integro y se refiere al todo en conjunto que somos como personas</a:t>
            </a:r>
            <a:r>
              <a:rPr lang="es-MX" dirty="0"/>
              <a:t>.</a:t>
            </a:r>
          </a:p>
        </p:txBody>
      </p:sp>
      <p:sp>
        <p:nvSpPr>
          <p:cNvPr id="4" name="Rectangle 3"/>
          <p:cNvSpPr/>
          <p:nvPr/>
        </p:nvSpPr>
        <p:spPr>
          <a:xfrm>
            <a:off x="10272464" y="370329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1</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4098" name="Titre 1"/>
          <p:cNvSpPr>
            <a:spLocks noGrp="1"/>
          </p:cNvSpPr>
          <p:nvPr>
            <p:ph type="title"/>
          </p:nvPr>
        </p:nvSpPr>
        <p:spPr>
          <a:xfrm>
            <a:off x="1952596" y="-2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Pasos hacia la  Acción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098" name="Titre 1"/>
          <p:cNvSpPr>
            <a:spLocks noGrp="1"/>
          </p:cNvSpPr>
          <p:nvPr>
            <p:ph type="title"/>
          </p:nvPr>
        </p:nvSpPr>
        <p:spPr>
          <a:xfrm>
            <a:off x="1981200" y="7141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Pasos hacia la  Acción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sp>
        <p:nvSpPr>
          <p:cNvPr id="3" name="Espace réservé du contenu 2"/>
          <p:cNvSpPr>
            <a:spLocks noGrp="1"/>
          </p:cNvSpPr>
          <p:nvPr>
            <p:ph idx="1"/>
          </p:nvPr>
        </p:nvSpPr>
        <p:spPr>
          <a:xfrm>
            <a:off x="839416" y="2089151"/>
            <a:ext cx="10081120" cy="2840048"/>
          </a:xfrm>
        </p:spPr>
        <p:txBody>
          <a:bodyPr rtlCol="0">
            <a:normAutofit/>
          </a:bodyPr>
          <a:lstStyle/>
          <a:p>
            <a:pPr algn="just" fontAlgn="auto">
              <a:spcAft>
                <a:spcPts val="0"/>
              </a:spcAft>
              <a:buFont typeface="Arial" pitchFamily="34" charset="0"/>
              <a:buChar char="•"/>
              <a:defRPr/>
            </a:pPr>
            <a:r>
              <a:rPr lang="es-ES" dirty="0"/>
              <a:t>Di con tus palabras todos los hechos que requiere la otra persona. No omitas o acomodes las versiones para evitar consecuencias o salirte con la tuya</a:t>
            </a:r>
            <a:r>
              <a:rPr lang="es-MX" dirty="0"/>
              <a:t>. Dile a los demás las cosas que deben saber, aun aquellas que no son fáciles.</a:t>
            </a:r>
          </a:p>
        </p:txBody>
      </p:sp>
      <p:sp>
        <p:nvSpPr>
          <p:cNvPr id="4" name="Rectangle 3"/>
          <p:cNvSpPr/>
          <p:nvPr/>
        </p:nvSpPr>
        <p:spPr>
          <a:xfrm>
            <a:off x="10272464" y="370329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2</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rot="16200000" flipH="1" flipV="1">
            <a:off x="5365942" y="-5277986"/>
            <a:ext cx="1428736" cy="1198470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098" name="Titre 1"/>
          <p:cNvSpPr>
            <a:spLocks noGrp="1"/>
          </p:cNvSpPr>
          <p:nvPr>
            <p:ph type="title"/>
          </p:nvPr>
        </p:nvSpPr>
        <p:spPr>
          <a:xfrm>
            <a:off x="1981200" y="7141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Pasos hacia la  Acción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sp>
        <p:nvSpPr>
          <p:cNvPr id="3" name="Espace réservé du contenu 2"/>
          <p:cNvSpPr>
            <a:spLocks noGrp="1"/>
          </p:cNvSpPr>
          <p:nvPr>
            <p:ph idx="1"/>
          </p:nvPr>
        </p:nvSpPr>
        <p:spPr>
          <a:xfrm>
            <a:off x="1055440" y="2089151"/>
            <a:ext cx="9433048" cy="2840048"/>
          </a:xfrm>
        </p:spPr>
        <p:txBody>
          <a:bodyPr rtlCol="0">
            <a:normAutofit/>
          </a:bodyPr>
          <a:lstStyle/>
          <a:p>
            <a:pPr algn="just" fontAlgn="auto">
              <a:spcAft>
                <a:spcPts val="0"/>
              </a:spcAft>
              <a:buFont typeface="Arial" pitchFamily="34" charset="0"/>
              <a:buChar char="•"/>
              <a:defRPr/>
            </a:pPr>
            <a:r>
              <a:rPr lang="es-ES" dirty="0"/>
              <a:t>Nunca digas mentiras, pero tampoco medias verdades. En general, evita las exageraciones, prometer lo que no puedas cumplir, deformar deliberadamente una información o encubrir hechos importantes</a:t>
            </a:r>
            <a:r>
              <a:rPr lang="es-MX" dirty="0"/>
              <a:t>.</a:t>
            </a:r>
            <a:endParaRPr lang="es-MX" dirty="0">
              <a:solidFill>
                <a:schemeClr val="tx1">
                  <a:lumMod val="75000"/>
                  <a:lumOff val="25000"/>
                </a:schemeClr>
              </a:solidFill>
            </a:endParaRPr>
          </a:p>
        </p:txBody>
      </p:sp>
      <p:sp>
        <p:nvSpPr>
          <p:cNvPr id="4" name="Rectangle 3"/>
          <p:cNvSpPr/>
          <p:nvPr/>
        </p:nvSpPr>
        <p:spPr>
          <a:xfrm>
            <a:off x="10253316" y="370329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3</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rot="16200000" flipH="1" flipV="1">
            <a:off x="5381632" y="-5262296"/>
            <a:ext cx="1428736" cy="1195332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098" name="Titre 1"/>
          <p:cNvSpPr>
            <a:spLocks noGrp="1"/>
          </p:cNvSpPr>
          <p:nvPr>
            <p:ph type="title"/>
          </p:nvPr>
        </p:nvSpPr>
        <p:spPr>
          <a:xfrm>
            <a:off x="1981200" y="7141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Pasos hacia la  Acción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sp>
        <p:nvSpPr>
          <p:cNvPr id="3" name="Espace réservé du contenu 2"/>
          <p:cNvSpPr>
            <a:spLocks noGrp="1"/>
          </p:cNvSpPr>
          <p:nvPr>
            <p:ph idx="1"/>
          </p:nvPr>
        </p:nvSpPr>
        <p:spPr>
          <a:xfrm>
            <a:off x="883306" y="2089151"/>
            <a:ext cx="10181246" cy="2840048"/>
          </a:xfrm>
        </p:spPr>
        <p:txBody>
          <a:bodyPr rtlCol="0">
            <a:normAutofit/>
          </a:bodyPr>
          <a:lstStyle/>
          <a:p>
            <a:pPr algn="just" fontAlgn="auto">
              <a:spcAft>
                <a:spcPts val="0"/>
              </a:spcAft>
              <a:buFont typeface="Arial" pitchFamily="34" charset="0"/>
              <a:buChar char="•"/>
              <a:defRPr/>
            </a:pPr>
            <a:r>
              <a:rPr lang="es-ES" dirty="0"/>
              <a:t>Sé confiable y recto. Significa no hacer trampas, cuidar con mayor esmero los bienes ajenos, no robar, no manipular, no solapar o quedarse callado cuando hay que hablar</a:t>
            </a:r>
            <a:r>
              <a:rPr lang="es-MX" dirty="0"/>
              <a:t>.</a:t>
            </a:r>
            <a:endParaRPr lang="es-MX" dirty="0">
              <a:solidFill>
                <a:schemeClr val="tx1">
                  <a:lumMod val="75000"/>
                  <a:lumOff val="25000"/>
                </a:schemeClr>
              </a:solidFill>
            </a:endParaRPr>
          </a:p>
        </p:txBody>
      </p:sp>
      <p:sp>
        <p:nvSpPr>
          <p:cNvPr id="4" name="Rectangle 3"/>
          <p:cNvSpPr/>
          <p:nvPr/>
        </p:nvSpPr>
        <p:spPr>
          <a:xfrm>
            <a:off x="10272464" y="370329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4</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2057400" y="274638"/>
            <a:ext cx="8153400" cy="1143000"/>
          </a:xfrm>
          <a:effectLst/>
        </p:spPr>
        <p:txBody>
          <a:bodyPr/>
          <a:lstStyle/>
          <a:p>
            <a:pPr algn="ctr" eaLnBrk="1" hangingPunct="1">
              <a:defRPr/>
            </a:pPr>
            <a:r>
              <a:rPr lang="es-MX" sz="4000" dirty="0">
                <a:solidFill>
                  <a:srgbClr val="7030A0"/>
                </a:solidFill>
              </a:rPr>
              <a:t>Dos historias</a:t>
            </a:r>
            <a:endParaRPr lang="es-ES" sz="4000" dirty="0">
              <a:solidFill>
                <a:srgbClr val="7030A0"/>
              </a:solidFill>
            </a:endParaRPr>
          </a:p>
        </p:txBody>
      </p:sp>
      <p:sp>
        <p:nvSpPr>
          <p:cNvPr id="481283" name="Rectangle 3"/>
          <p:cNvSpPr>
            <a:spLocks noGrp="1" noChangeArrowheads="1"/>
          </p:cNvSpPr>
          <p:nvPr>
            <p:ph idx="1"/>
          </p:nvPr>
        </p:nvSpPr>
        <p:spPr>
          <a:xfrm>
            <a:off x="2196171" y="1417638"/>
            <a:ext cx="9847385" cy="4525962"/>
          </a:xfrm>
        </p:spPr>
        <p:txBody>
          <a:bodyPr>
            <a:noAutofit/>
          </a:bodyPr>
          <a:lstStyle/>
          <a:p>
            <a:pPr marL="0" indent="0" algn="r">
              <a:lnSpc>
                <a:spcPct val="120000"/>
              </a:lnSpc>
              <a:buNone/>
            </a:pPr>
            <a:r>
              <a:rPr lang="es-MX" sz="2800" dirty="0">
                <a:solidFill>
                  <a:schemeClr val="tx1">
                    <a:lumMod val="50000"/>
                    <a:lumOff val="50000"/>
                  </a:schemeClr>
                </a:solidFill>
              </a:rPr>
              <a:t> Hace cerca de 100 años que “Al” Capone llegó a ser prácticamente el dueño de la Ciudad de Chicago.  Capone no se hizo famoso por nada heroico, su fama le vino por sus actividades fuera de la ley, llegando a ser el prototipo del mafioso que controlaba todo tipo de “negocios ilegales”: prostitución, extorsión, producción y contrabando de alcohol, en los tiempos en que estaba prohibido; para mantener su poderío se requerían asesinatos y comprar o esquivar la ley. Para defenderse tenía un buen abogado, apodado “</a:t>
            </a:r>
            <a:r>
              <a:rPr lang="es-MX" sz="2800" dirty="0" err="1">
                <a:solidFill>
                  <a:schemeClr val="tx1">
                    <a:lumMod val="50000"/>
                    <a:lumOff val="50000"/>
                  </a:schemeClr>
                </a:solidFill>
              </a:rPr>
              <a:t>Easy</a:t>
            </a:r>
            <a:r>
              <a:rPr lang="es-MX" sz="2800" dirty="0">
                <a:solidFill>
                  <a:schemeClr val="tx1">
                    <a:lumMod val="50000"/>
                    <a:lumOff val="50000"/>
                  </a:schemeClr>
                </a:solidFill>
              </a:rPr>
              <a:t> Eddie”</a:t>
            </a:r>
            <a:r>
              <a:rPr lang="es-ES" sz="2800" dirty="0">
                <a:solidFill>
                  <a:schemeClr val="tx1">
                    <a:lumMod val="50000"/>
                    <a:lumOff val="50000"/>
                  </a:schemeClr>
                </a:solidFill>
              </a:rPr>
              <a:t>. </a:t>
            </a:r>
          </a:p>
        </p:txBody>
      </p:sp>
      <p:pic>
        <p:nvPicPr>
          <p:cNvPr id="4" name="Imagen 3"/>
          <p:cNvPicPr>
            <a:picLocks noChangeAspect="1"/>
          </p:cNvPicPr>
          <p:nvPr/>
        </p:nvPicPr>
        <p:blipFill>
          <a:blip r:embed="rId3"/>
          <a:stretch>
            <a:fillRect/>
          </a:stretch>
        </p:blipFill>
        <p:spPr>
          <a:xfrm>
            <a:off x="35170" y="1558131"/>
            <a:ext cx="2152650" cy="2533650"/>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1106522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checkerboard(across)">
                                      <p:cBhvr>
                                        <p:cTn id="7" dur="500"/>
                                        <p:tgtEl>
                                          <p:spTgt spid="481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rot="16200000" flipH="1" flipV="1">
            <a:off x="5365942" y="-5277986"/>
            <a:ext cx="1428736" cy="11984708"/>
            <a:chOff x="0" y="0"/>
            <a:chExt cx="2143108" cy="6858000"/>
          </a:xfrm>
        </p:grpSpPr>
        <p:sp>
          <p:nvSpPr>
            <p:cNvPr id="14"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098" name="Titre 1"/>
          <p:cNvSpPr>
            <a:spLocks noGrp="1"/>
          </p:cNvSpPr>
          <p:nvPr>
            <p:ph type="title"/>
          </p:nvPr>
        </p:nvSpPr>
        <p:spPr>
          <a:xfrm>
            <a:off x="1981200" y="71414"/>
            <a:ext cx="8229600" cy="1143000"/>
          </a:xfrm>
        </p:spPr>
        <p:txBody>
          <a:bodyPr/>
          <a:lstStyle/>
          <a:p>
            <a:r>
              <a:rPr lang="es-MX"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rPr>
              <a:t>Pasos hacia la  Acción </a:t>
            </a:r>
            <a:endParaRPr lang="fr-CA" b="1" dirty="0">
              <a:ln w="31550" cmpd="sng">
                <a:solidFill>
                  <a:schemeClr val="accent6">
                    <a:lumMod val="60000"/>
                    <a:lumOff val="40000"/>
                  </a:schemeClr>
                </a:solidFill>
                <a:prstDash val="solid"/>
              </a:ln>
              <a:solidFill>
                <a:srgbClr val="FF3B0D"/>
              </a:solidFill>
              <a:effectLst>
                <a:outerShdw blurRad="50800" dist="40000" dir="5400000" algn="tl" rotWithShape="0">
                  <a:srgbClr val="000000">
                    <a:shade val="5000"/>
                    <a:satMod val="120000"/>
                    <a:alpha val="33000"/>
                  </a:srgbClr>
                </a:outerShdw>
              </a:effectLst>
            </a:endParaRPr>
          </a:p>
        </p:txBody>
      </p:sp>
      <p:sp>
        <p:nvSpPr>
          <p:cNvPr id="3" name="Espace réservé du contenu 2"/>
          <p:cNvSpPr>
            <a:spLocks noGrp="1"/>
          </p:cNvSpPr>
          <p:nvPr>
            <p:ph idx="1"/>
          </p:nvPr>
        </p:nvSpPr>
        <p:spPr>
          <a:xfrm>
            <a:off x="767408" y="2089151"/>
            <a:ext cx="9721080" cy="2840048"/>
          </a:xfrm>
        </p:spPr>
        <p:txBody>
          <a:bodyPr rtlCol="0">
            <a:normAutofit lnSpcReduction="10000"/>
          </a:bodyPr>
          <a:lstStyle/>
          <a:p>
            <a:pPr algn="just" fontAlgn="auto">
              <a:spcAft>
                <a:spcPts val="0"/>
              </a:spcAft>
              <a:buFont typeface="Arial" pitchFamily="34" charset="0"/>
              <a:buChar char="•"/>
              <a:defRPr/>
            </a:pPr>
            <a:r>
              <a:rPr lang="es-ES" dirty="0"/>
              <a:t>Conviértete en un formador de honestidad. Recalca este principio entre los tuyos, premia la honestidad y síguela en tu vida para que otros quieran imitarte.  Las culturas que no son claras, francas, fijas y previsibles, terminan por ser desechadas y apartadas del desarrollo</a:t>
            </a:r>
            <a:r>
              <a:rPr lang="es-MX" dirty="0"/>
              <a:t>.</a:t>
            </a:r>
          </a:p>
        </p:txBody>
      </p:sp>
      <p:sp>
        <p:nvSpPr>
          <p:cNvPr id="4" name="Rectangle 3"/>
          <p:cNvSpPr/>
          <p:nvPr/>
        </p:nvSpPr>
        <p:spPr>
          <a:xfrm>
            <a:off x="10272464" y="3703290"/>
            <a:ext cx="1603324" cy="3154710"/>
          </a:xfrm>
          <a:prstGeom prst="rect">
            <a:avLst/>
          </a:prstGeom>
          <a:noFill/>
        </p:spPr>
        <p:txBody>
          <a:bodyPr wrap="none" lIns="91440" tIns="45720" rIns="91440" bIns="45720">
            <a:spAutoFit/>
          </a:bodyPr>
          <a:lstStyle/>
          <a:p>
            <a:pPr algn="ct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B0D"/>
                </a:solidFill>
                <a:effectLst>
                  <a:outerShdw blurRad="50800" dist="40000" dir="5400000" algn="tl" rotWithShape="0">
                    <a:srgbClr val="000000">
                      <a:shade val="5000"/>
                      <a:satMod val="120000"/>
                      <a:alpha val="33000"/>
                    </a:srgbClr>
                  </a:outerShdw>
                </a:effectLst>
              </a:rPr>
              <a:t>5</a:t>
            </a:r>
          </a:p>
        </p:txBody>
      </p:sp>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0" name="Espace réservé du titre 1"/>
          <p:cNvSpPr txBox="1">
            <a:spLocks/>
          </p:cNvSpPr>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CA">
                <a:solidFill>
                  <a:prstClr val="black"/>
                </a:solidFill>
              </a:rPr>
              <a:t>Cliquez pour modifier le style du titre</a:t>
            </a:r>
          </a:p>
        </p:txBody>
      </p:sp>
      <p:sp>
        <p:nvSpPr>
          <p:cNvPr id="21" name="Rectangle 3"/>
          <p:cNvSpPr/>
          <p:nvPr/>
        </p:nvSpPr>
        <p:spPr>
          <a:xfrm>
            <a:off x="-96688" y="0"/>
            <a:ext cx="12288688"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2" name="Rectangle 4"/>
          <p:cNvSpPr/>
          <p:nvPr/>
        </p:nvSpPr>
        <p:spPr>
          <a:xfrm>
            <a:off x="-96656"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3" name="Rectangle 5"/>
          <p:cNvSpPr/>
          <p:nvPr/>
        </p:nvSpPr>
        <p:spPr>
          <a:xfrm>
            <a:off x="1832138"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4" name="Rectangle 6"/>
          <p:cNvSpPr/>
          <p:nvPr/>
        </p:nvSpPr>
        <p:spPr>
          <a:xfrm>
            <a:off x="2475080"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5" name="Rectangle 7"/>
          <p:cNvSpPr/>
          <p:nvPr/>
        </p:nvSpPr>
        <p:spPr>
          <a:xfrm>
            <a:off x="546254"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6" name="Rectangle 2" descr="faro 2"/>
          <p:cNvSpPr>
            <a:spLocks noChangeArrowheads="1"/>
          </p:cNvSpPr>
          <p:nvPr/>
        </p:nvSpPr>
        <p:spPr bwMode="auto">
          <a:xfrm flipH="1">
            <a:off x="1189196"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27" name="Rectangle 3" descr="train rails"/>
          <p:cNvSpPr>
            <a:spLocks noChangeArrowheads="1"/>
          </p:cNvSpPr>
          <p:nvPr/>
        </p:nvSpPr>
        <p:spPr bwMode="auto">
          <a:xfrm flipH="1">
            <a:off x="-96688"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28" name="Rectangle 4" descr="match_jpg"/>
          <p:cNvSpPr>
            <a:spLocks noChangeArrowheads="1"/>
          </p:cNvSpPr>
          <p:nvPr/>
        </p:nvSpPr>
        <p:spPr bwMode="auto">
          <a:xfrm flipH="1">
            <a:off x="1198156"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29" name="Rectangle 5" descr="Templando acero en brazas"/>
          <p:cNvSpPr>
            <a:spLocks noChangeArrowheads="1"/>
          </p:cNvSpPr>
          <p:nvPr/>
        </p:nvSpPr>
        <p:spPr bwMode="auto">
          <a:xfrm flipH="1">
            <a:off x="2475080"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0" name="Rectangle 6" descr="Templando acero"/>
          <p:cNvSpPr>
            <a:spLocks noChangeArrowheads="1"/>
          </p:cNvSpPr>
          <p:nvPr/>
        </p:nvSpPr>
        <p:spPr bwMode="auto">
          <a:xfrm flipH="1">
            <a:off x="2483026"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1" name="Rectangle 7" descr="Herrero"/>
          <p:cNvSpPr>
            <a:spLocks noChangeArrowheads="1"/>
          </p:cNvSpPr>
          <p:nvPr/>
        </p:nvSpPr>
        <p:spPr bwMode="auto">
          <a:xfrm flipH="1">
            <a:off x="1832138"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2" name="Rectangle 8" descr="rumbo2"/>
          <p:cNvSpPr>
            <a:spLocks noChangeArrowheads="1"/>
          </p:cNvSpPr>
          <p:nvPr/>
        </p:nvSpPr>
        <p:spPr bwMode="auto">
          <a:xfrm flipH="1">
            <a:off x="546254"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33" name="Rectangle 9" descr="energia eolica 2"/>
          <p:cNvSpPr>
            <a:spLocks noChangeArrowheads="1"/>
          </p:cNvSpPr>
          <p:nvPr/>
        </p:nvSpPr>
        <p:spPr bwMode="auto">
          <a:xfrm flipH="1">
            <a:off x="-96687"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8" name="Subtitle 17"/>
          <p:cNvSpPr txBox="1">
            <a:spLocks/>
          </p:cNvSpPr>
          <p:nvPr/>
        </p:nvSpPr>
        <p:spPr bwMode="auto">
          <a:xfrm>
            <a:off x="1524000" y="6381328"/>
            <a:ext cx="6948264" cy="328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MX" sz="2800" dirty="0">
                <a:solidFill>
                  <a:prstClr val="white"/>
                </a:solidFill>
                <a:latin typeface="Calibri"/>
              </a:rPr>
              <a:t>Inspiramos </a:t>
            </a:r>
            <a:r>
              <a:rPr lang="es-MX" sz="2800" dirty="0">
                <a:solidFill>
                  <a:srgbClr val="FF3B0D"/>
                </a:solidFill>
                <a:latin typeface="Calibri"/>
              </a:rPr>
              <a:t>al Cambio</a:t>
            </a:r>
            <a:r>
              <a:rPr lang="es-MX" sz="2800" dirty="0">
                <a:solidFill>
                  <a:prstClr val="white"/>
                </a:solidFill>
                <a:latin typeface="Calibri"/>
              </a:rPr>
              <a:t>, Enseñando </a:t>
            </a:r>
            <a:r>
              <a:rPr lang="es-MX" sz="2800" dirty="0">
                <a:solidFill>
                  <a:srgbClr val="7030A0"/>
                </a:solidFill>
                <a:latin typeface="Calibri"/>
              </a:rPr>
              <a:t>Principios</a:t>
            </a:r>
          </a:p>
        </p:txBody>
      </p:sp>
      <p:sp>
        <p:nvSpPr>
          <p:cNvPr id="19" name="Titre 1"/>
          <p:cNvSpPr txBox="1">
            <a:spLocks/>
          </p:cNvSpPr>
          <p:nvPr/>
        </p:nvSpPr>
        <p:spPr bwMode="auto">
          <a:xfrm>
            <a:off x="4667240" y="2357431"/>
            <a:ext cx="3571900" cy="1041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s-MX" sz="4400" b="1" dirty="0">
                <a:ln>
                  <a:solidFill>
                    <a:srgbClr val="F79646">
                      <a:lumMod val="60000"/>
                      <a:lumOff val="40000"/>
                    </a:srgbClr>
                  </a:solidFill>
                </a:ln>
                <a:solidFill>
                  <a:srgbClr val="FF3B0D"/>
                </a:solidFill>
                <a:latin typeface="Calibri"/>
                <a:ea typeface="+mj-ea"/>
                <a:cs typeface="+mj-cs"/>
              </a:rPr>
              <a:t>Evaluación Personal</a:t>
            </a:r>
          </a:p>
        </p:txBody>
      </p:sp>
      <p:pic>
        <p:nvPicPr>
          <p:cNvPr id="36" name="Imagen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37" name="Sous-titre 2"/>
          <p:cNvSpPr>
            <a:spLocks noGrp="1"/>
          </p:cNvSpPr>
          <p:nvPr>
            <p:ph type="subTitle" idx="1"/>
          </p:nvPr>
        </p:nvSpPr>
        <p:spPr>
          <a:xfrm>
            <a:off x="3189460" y="92224"/>
            <a:ext cx="8667180" cy="1752600"/>
          </a:xfrm>
        </p:spPr>
        <p:txBody>
          <a:bodyPr/>
          <a:lstStyle/>
          <a:p>
            <a:pPr algn="just"/>
            <a:r>
              <a:rPr lang="es-MX" dirty="0">
                <a:solidFill>
                  <a:schemeClr val="bg1"/>
                </a:solidFill>
              </a:rPr>
              <a:t>El carácter es lo que determina éxito auténtico nos ayuda a tomar buenas decisiones, potencializar las oportunidades y fortalecer nuestra relaciones.</a:t>
            </a:r>
          </a:p>
        </p:txBody>
      </p:sp>
      <p:pic>
        <p:nvPicPr>
          <p:cNvPr id="2" name="Imagen 1"/>
          <p:cNvPicPr>
            <a:picLocks noChangeAspect="1"/>
          </p:cNvPicPr>
          <p:nvPr/>
        </p:nvPicPr>
        <p:blipFill>
          <a:blip r:embed="rId13">
            <a:clrChange>
              <a:clrFrom>
                <a:srgbClr val="E1DD9C"/>
              </a:clrFrom>
              <a:clrTo>
                <a:srgbClr val="E1DD9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8103160" y="1923939"/>
            <a:ext cx="1638773" cy="1721086"/>
          </a:xfrm>
          <a:prstGeom prst="rect">
            <a:avLst/>
          </a:prstGeom>
        </p:spPr>
      </p:pic>
      <p:sp>
        <p:nvSpPr>
          <p:cNvPr id="34" name="Rectángulo 33"/>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extLst>
      <p:ext uri="{BB962C8B-B14F-4D97-AF65-F5344CB8AC3E}">
        <p14:creationId xmlns:p14="http://schemas.microsoft.com/office/powerpoint/2010/main" val="1510557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
          <p:cNvGrpSpPr/>
          <p:nvPr/>
        </p:nvGrpSpPr>
        <p:grpSpPr>
          <a:xfrm>
            <a:off x="136468" y="0"/>
            <a:ext cx="2143108"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 name="Imagen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263352" y="3707050"/>
            <a:ext cx="1817133" cy="1908405"/>
          </a:xfrm>
          <a:prstGeom prst="ellipse">
            <a:avLst/>
          </a:prstGeom>
          <a:ln>
            <a:noFill/>
          </a:ln>
          <a:effectLst>
            <a:softEdge rad="112500"/>
          </a:effectLst>
        </p:spPr>
      </p:pic>
      <p:sp>
        <p:nvSpPr>
          <p:cNvPr id="7" name="Rectángulo 6"/>
          <p:cNvSpPr/>
          <p:nvPr/>
        </p:nvSpPr>
        <p:spPr>
          <a:xfrm>
            <a:off x="3071664" y="842536"/>
            <a:ext cx="8424936" cy="2280881"/>
          </a:xfrm>
          <a:prstGeom prst="rect">
            <a:avLst/>
          </a:prstGeom>
        </p:spPr>
        <p:txBody>
          <a:bodyPr wrap="square">
            <a:spAutoFit/>
          </a:bodyPr>
          <a:lstStyle/>
          <a:p>
            <a:pPr algn="just">
              <a:spcAft>
                <a:spcPts val="0"/>
              </a:spcAft>
            </a:pPr>
            <a:r>
              <a:rPr lang="es-MX" sz="3200" b="1" i="1" dirty="0">
                <a:latin typeface="Arial" panose="020B0604020202020204" pitchFamily="34" charset="0"/>
                <a:ea typeface="Times New Roman" panose="02020603050405020304" pitchFamily="18" charset="0"/>
              </a:rPr>
              <a:t>Considera las consecuencias</a:t>
            </a:r>
            <a:endParaRPr lang="es-MX" sz="2000" dirty="0">
              <a:latin typeface="Times New Roman" panose="02020603050405020304" pitchFamily="18" charset="0"/>
              <a:ea typeface="Times New Roman" panose="02020603050405020304" pitchFamily="18" charset="0"/>
            </a:endParaRPr>
          </a:p>
          <a:p>
            <a:pPr algn="just">
              <a:spcAft>
                <a:spcPts val="0"/>
              </a:spcAft>
            </a:pPr>
            <a:r>
              <a:rPr lang="es-ES_tradnl" sz="2000" dirty="0">
                <a:latin typeface="Arial" panose="020B0604020202020204" pitchFamily="34" charset="0"/>
                <a:ea typeface="Times New Roman" panose="02020603050405020304" pitchFamily="18" charset="0"/>
              </a:rPr>
              <a:t> </a:t>
            </a:r>
            <a:endParaRPr lang="es-MX"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s-ES_tradnl" sz="3200" dirty="0">
                <a:latin typeface="Arial" panose="020B0604020202020204" pitchFamily="34" charset="0"/>
                <a:ea typeface="Times New Roman" panose="02020603050405020304" pitchFamily="18" charset="0"/>
              </a:rPr>
              <a:t>Piensa las palabras antes de decirlas ____</a:t>
            </a:r>
            <a:endParaRPr lang="es-MX"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es-ES_tradnl" sz="3200" dirty="0">
                <a:latin typeface="Arial" panose="020B0604020202020204" pitchFamily="34" charset="0"/>
                <a:ea typeface="Times New Roman" panose="02020603050405020304" pitchFamily="18" charset="0"/>
              </a:rPr>
              <a:t>Escucha más de lo que habla ____</a:t>
            </a:r>
            <a:endParaRPr lang="es-MX"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472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
          <p:cNvGrpSpPr/>
          <p:nvPr/>
        </p:nvGrpSpPr>
        <p:grpSpPr>
          <a:xfrm>
            <a:off x="136468" y="0"/>
            <a:ext cx="2143108"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 name="Imagen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263352" y="3707050"/>
            <a:ext cx="1817133" cy="1908405"/>
          </a:xfrm>
          <a:prstGeom prst="ellipse">
            <a:avLst/>
          </a:prstGeom>
          <a:ln>
            <a:noFill/>
          </a:ln>
          <a:effectLst>
            <a:softEdge rad="112500"/>
          </a:effectLst>
        </p:spPr>
      </p:pic>
      <p:sp>
        <p:nvSpPr>
          <p:cNvPr id="7" name="Rectángulo 6"/>
          <p:cNvSpPr/>
          <p:nvPr/>
        </p:nvSpPr>
        <p:spPr>
          <a:xfrm>
            <a:off x="2639616" y="842536"/>
            <a:ext cx="9001000" cy="4462760"/>
          </a:xfrm>
          <a:prstGeom prst="rect">
            <a:avLst/>
          </a:prstGeom>
        </p:spPr>
        <p:txBody>
          <a:bodyPr wrap="square">
            <a:spAutoFit/>
          </a:bodyPr>
          <a:lstStyle/>
          <a:p>
            <a:pPr algn="just">
              <a:spcAft>
                <a:spcPts val="0"/>
              </a:spcAft>
            </a:pPr>
            <a:r>
              <a:rPr lang="es-ES_tradnl" sz="3200" b="1" i="1" dirty="0">
                <a:solidFill>
                  <a:srgbClr val="7030A0"/>
                </a:solidFill>
                <a:latin typeface="+mj-lt"/>
                <a:ea typeface="Times New Roman" panose="02020603050405020304" pitchFamily="18" charset="0"/>
              </a:rPr>
              <a:t>Cumple sus obligaciones</a:t>
            </a:r>
            <a:endParaRPr lang="es-MX" sz="3200" dirty="0">
              <a:solidFill>
                <a:srgbClr val="7030A0"/>
              </a:solidFill>
              <a:latin typeface="+mj-lt"/>
              <a:ea typeface="Times New Roman" panose="02020603050405020304" pitchFamily="18" charset="0"/>
            </a:endParaRPr>
          </a:p>
          <a:p>
            <a:pPr algn="just">
              <a:spcAft>
                <a:spcPts val="0"/>
              </a:spcAft>
            </a:pPr>
            <a:r>
              <a:rPr lang="es-ES_tradnl" sz="2800" b="1" i="1" dirty="0">
                <a:latin typeface="+mj-lt"/>
                <a:ea typeface="Times New Roman" panose="02020603050405020304" pitchFamily="18" charset="0"/>
              </a:rPr>
              <a:t> </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MX" sz="2800" dirty="0">
                <a:latin typeface="+mj-lt"/>
                <a:ea typeface="Times New Roman" panose="02020603050405020304" pitchFamily="18" charset="0"/>
              </a:rPr>
              <a:t>Entiendes cómo tus obligaciones afectan las responsabilidades de otros</a:t>
            </a:r>
            <a:r>
              <a:rPr lang="es-ES_tradnl" sz="2800" dirty="0">
                <a:latin typeface="+mj-lt"/>
                <a:ea typeface="Times New Roman" panose="02020603050405020304" pitchFamily="18" charset="0"/>
              </a:rPr>
              <a:t> ____</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MX" sz="2800" dirty="0">
                <a:latin typeface="+mj-lt"/>
                <a:ea typeface="Times New Roman" panose="02020603050405020304" pitchFamily="18" charset="0"/>
              </a:rPr>
              <a:t>Buscas formas de cooperar mejor, aún si no te lo han pedido</a:t>
            </a:r>
            <a:r>
              <a:rPr lang="es-ES_tradnl" sz="2800" dirty="0">
                <a:latin typeface="+mj-lt"/>
                <a:ea typeface="Times New Roman" panose="02020603050405020304" pitchFamily="18" charset="0"/>
              </a:rPr>
              <a:t> ___</a:t>
            </a:r>
            <a:endParaRPr lang="es-MX"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500851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
          <p:cNvGrpSpPr/>
          <p:nvPr/>
        </p:nvGrpSpPr>
        <p:grpSpPr>
          <a:xfrm>
            <a:off x="136468" y="0"/>
            <a:ext cx="2143108"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 name="Imagen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263352" y="3707050"/>
            <a:ext cx="1817133" cy="1908405"/>
          </a:xfrm>
          <a:prstGeom prst="ellipse">
            <a:avLst/>
          </a:prstGeom>
          <a:ln>
            <a:noFill/>
          </a:ln>
          <a:effectLst>
            <a:softEdge rad="112500"/>
          </a:effectLst>
        </p:spPr>
      </p:pic>
      <p:sp>
        <p:nvSpPr>
          <p:cNvPr id="7" name="Rectángulo 6"/>
          <p:cNvSpPr/>
          <p:nvPr/>
        </p:nvSpPr>
        <p:spPr>
          <a:xfrm>
            <a:off x="2406461" y="842536"/>
            <a:ext cx="9090139" cy="4462760"/>
          </a:xfrm>
          <a:prstGeom prst="rect">
            <a:avLst/>
          </a:prstGeom>
        </p:spPr>
        <p:txBody>
          <a:bodyPr wrap="square">
            <a:spAutoFit/>
          </a:bodyPr>
          <a:lstStyle/>
          <a:p>
            <a:pPr algn="just">
              <a:spcAft>
                <a:spcPts val="0"/>
              </a:spcAft>
            </a:pPr>
            <a:r>
              <a:rPr lang="es-ES_tradnl" sz="3200" b="1" i="1" dirty="0">
                <a:solidFill>
                  <a:srgbClr val="7030A0"/>
                </a:solidFill>
                <a:latin typeface="+mj-lt"/>
                <a:ea typeface="Times New Roman" panose="02020603050405020304" pitchFamily="18" charset="0"/>
              </a:rPr>
              <a:t>Respeta las instituciones</a:t>
            </a:r>
            <a:endParaRPr lang="es-MX" sz="3200" dirty="0">
              <a:solidFill>
                <a:srgbClr val="7030A0"/>
              </a:solidFill>
              <a:latin typeface="+mj-lt"/>
              <a:ea typeface="Times New Roman" panose="02020603050405020304" pitchFamily="18" charset="0"/>
            </a:endParaRPr>
          </a:p>
          <a:p>
            <a:pPr algn="just">
              <a:spcAft>
                <a:spcPts val="0"/>
              </a:spcAft>
            </a:pPr>
            <a:r>
              <a:rPr lang="es-ES_tradnl" sz="2800" b="1" i="1" dirty="0">
                <a:latin typeface="+mj-lt"/>
                <a:ea typeface="Times New Roman" panose="02020603050405020304" pitchFamily="18" charset="0"/>
              </a:rPr>
              <a:t> </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Cumples fiel y diligentemente tus tareas y responsabilidades </a:t>
            </a:r>
            <a:r>
              <a:rPr lang="es-ES_tradnl" sz="2800" dirty="0">
                <a:latin typeface="+mj-lt"/>
                <a:ea typeface="Times New Roman" panose="02020603050405020304" pitchFamily="18" charset="0"/>
              </a:rPr>
              <a:t>____</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Obedeces los procedimientos, normas e indicaciones de tus autoridades</a:t>
            </a:r>
            <a:r>
              <a:rPr lang="es-ES_tradnl" sz="2800" dirty="0">
                <a:latin typeface="+mj-lt"/>
                <a:ea typeface="Times New Roman" panose="02020603050405020304" pitchFamily="18" charset="0"/>
              </a:rPr>
              <a:t> ____</a:t>
            </a:r>
            <a:endParaRPr lang="es-MX"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1184988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
          <p:cNvGrpSpPr/>
          <p:nvPr/>
        </p:nvGrpSpPr>
        <p:grpSpPr>
          <a:xfrm>
            <a:off x="136468" y="0"/>
            <a:ext cx="2143108"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 name="Imagen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263352" y="3707050"/>
            <a:ext cx="1817133" cy="1908405"/>
          </a:xfrm>
          <a:prstGeom prst="ellipse">
            <a:avLst/>
          </a:prstGeom>
          <a:ln>
            <a:noFill/>
          </a:ln>
          <a:effectLst>
            <a:softEdge rad="112500"/>
          </a:effectLst>
        </p:spPr>
      </p:pic>
      <p:sp>
        <p:nvSpPr>
          <p:cNvPr id="7" name="Rectángulo 6"/>
          <p:cNvSpPr/>
          <p:nvPr/>
        </p:nvSpPr>
        <p:spPr>
          <a:xfrm>
            <a:off x="2567608" y="842536"/>
            <a:ext cx="9361040" cy="3600986"/>
          </a:xfrm>
          <a:prstGeom prst="rect">
            <a:avLst/>
          </a:prstGeom>
        </p:spPr>
        <p:txBody>
          <a:bodyPr wrap="square">
            <a:spAutoFit/>
          </a:bodyPr>
          <a:lstStyle/>
          <a:p>
            <a:pPr algn="just">
              <a:spcAft>
                <a:spcPts val="0"/>
              </a:spcAft>
            </a:pPr>
            <a:r>
              <a:rPr lang="es-ES_tradnl" sz="3200" b="1" i="1" dirty="0">
                <a:solidFill>
                  <a:srgbClr val="7030A0"/>
                </a:solidFill>
                <a:latin typeface="+mj-lt"/>
                <a:ea typeface="Times New Roman" panose="02020603050405020304" pitchFamily="18" charset="0"/>
              </a:rPr>
              <a:t>Respeta las diferencias</a:t>
            </a:r>
            <a:endParaRPr lang="es-MX" sz="3200" dirty="0">
              <a:solidFill>
                <a:srgbClr val="7030A0"/>
              </a:solidFill>
              <a:latin typeface="+mj-lt"/>
              <a:ea typeface="Times New Roman" panose="02020603050405020304" pitchFamily="18" charset="0"/>
            </a:endParaRPr>
          </a:p>
          <a:p>
            <a:pPr algn="just">
              <a:spcAft>
                <a:spcPts val="0"/>
              </a:spcAft>
            </a:pPr>
            <a:r>
              <a:rPr lang="es-ES_tradnl" sz="2800" b="1" i="1" dirty="0">
                <a:latin typeface="+mj-lt"/>
                <a:ea typeface="Times New Roman" panose="02020603050405020304" pitchFamily="18" charset="0"/>
              </a:rPr>
              <a:t> </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Buscas saludar y conocer a otros en </a:t>
            </a:r>
            <a:r>
              <a:rPr lang="es-MX" sz="2800" dirty="0">
                <a:latin typeface="+mj-lt"/>
                <a:ea typeface="Times New Roman" panose="02020603050405020304" pitchFamily="18" charset="0"/>
              </a:rPr>
              <a:t>tu entorno </a:t>
            </a:r>
            <a:r>
              <a:rPr lang="es-ES_tradnl" sz="2800" dirty="0">
                <a:latin typeface="+mj-lt"/>
                <a:ea typeface="Times New Roman" panose="02020603050405020304" pitchFamily="18" charset="0"/>
              </a:rPr>
              <a:t>____</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Tratas de conocer más a otros y sus costumbres para comprenderlos mejor</a:t>
            </a:r>
            <a:r>
              <a:rPr lang="es-ES_tradnl" sz="2800" dirty="0">
                <a:latin typeface="+mj-lt"/>
                <a:ea typeface="Times New Roman" panose="02020603050405020304" pitchFamily="18" charset="0"/>
              </a:rPr>
              <a:t> ____</a:t>
            </a:r>
            <a:endParaRPr lang="es-MX"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1082224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
          <p:cNvGrpSpPr/>
          <p:nvPr/>
        </p:nvGrpSpPr>
        <p:grpSpPr>
          <a:xfrm>
            <a:off x="136468" y="0"/>
            <a:ext cx="2143108"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 name="Imagen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263352" y="3707050"/>
            <a:ext cx="1817133" cy="1908405"/>
          </a:xfrm>
          <a:prstGeom prst="ellipse">
            <a:avLst/>
          </a:prstGeom>
          <a:ln>
            <a:noFill/>
          </a:ln>
          <a:effectLst>
            <a:softEdge rad="112500"/>
          </a:effectLst>
        </p:spPr>
      </p:pic>
      <p:sp>
        <p:nvSpPr>
          <p:cNvPr id="7" name="Rectángulo 6"/>
          <p:cNvSpPr/>
          <p:nvPr/>
        </p:nvSpPr>
        <p:spPr>
          <a:xfrm>
            <a:off x="2567608" y="842536"/>
            <a:ext cx="9361040" cy="4462760"/>
          </a:xfrm>
          <a:prstGeom prst="rect">
            <a:avLst/>
          </a:prstGeom>
        </p:spPr>
        <p:txBody>
          <a:bodyPr wrap="square">
            <a:spAutoFit/>
          </a:bodyPr>
          <a:lstStyle/>
          <a:p>
            <a:pPr algn="just">
              <a:spcAft>
                <a:spcPts val="0"/>
              </a:spcAft>
            </a:pPr>
            <a:r>
              <a:rPr lang="es-ES_tradnl" sz="3200" b="1" i="1" dirty="0">
                <a:solidFill>
                  <a:srgbClr val="7030A0"/>
                </a:solidFill>
                <a:latin typeface="+mj-lt"/>
                <a:ea typeface="Times New Roman" panose="02020603050405020304" pitchFamily="18" charset="0"/>
              </a:rPr>
              <a:t>Cuida la propiedad de otros</a:t>
            </a:r>
            <a:endParaRPr lang="es-MX" sz="3200" dirty="0">
              <a:solidFill>
                <a:srgbClr val="7030A0"/>
              </a:solidFill>
              <a:latin typeface="+mj-lt"/>
              <a:ea typeface="Times New Roman" panose="02020603050405020304" pitchFamily="18" charset="0"/>
            </a:endParaRPr>
          </a:p>
          <a:p>
            <a:pPr algn="just">
              <a:spcAft>
                <a:spcPts val="0"/>
              </a:spcAft>
            </a:pPr>
            <a:r>
              <a:rPr lang="es-ES_tradnl" sz="2800" b="1" i="1" dirty="0">
                <a:latin typeface="+mj-lt"/>
                <a:ea typeface="Times New Roman" panose="02020603050405020304" pitchFamily="18" charset="0"/>
              </a:rPr>
              <a:t> </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Cuidas las herramientas que se te han facilitado para hacer tus responsabilidades</a:t>
            </a:r>
            <a:r>
              <a:rPr lang="es-ES_tradnl" sz="2800" dirty="0">
                <a:latin typeface="+mj-lt"/>
                <a:ea typeface="Times New Roman" panose="02020603050405020304" pitchFamily="18" charset="0"/>
              </a:rPr>
              <a:t> ____</a:t>
            </a:r>
            <a:endParaRPr lang="es-MX" sz="2800" dirty="0">
              <a:latin typeface="+mj-lt"/>
              <a:ea typeface="Times New Roman" panose="02020603050405020304" pitchFamily="18" charset="0"/>
            </a:endParaRPr>
          </a:p>
          <a:p>
            <a:pPr marL="342900" lvl="0" indent="-342900" algn="just">
              <a:lnSpc>
                <a:spcPct val="200000"/>
              </a:lnSpc>
              <a:spcAft>
                <a:spcPts val="0"/>
              </a:spcAft>
              <a:buFont typeface="+mj-lt"/>
              <a:buAutoNum type="arabicPeriod"/>
            </a:pPr>
            <a:r>
              <a:rPr lang="es-ES" sz="2800" dirty="0">
                <a:latin typeface="+mj-lt"/>
                <a:ea typeface="Times New Roman" panose="02020603050405020304" pitchFamily="18" charset="0"/>
              </a:rPr>
              <a:t>Buscas mejorar la forma de organizar, limpiar o acomodar las cosas que se usas diariamente</a:t>
            </a:r>
            <a:r>
              <a:rPr lang="es-ES_tradnl" sz="2800" dirty="0">
                <a:latin typeface="+mj-lt"/>
                <a:ea typeface="Times New Roman" panose="02020603050405020304" pitchFamily="18" charset="0"/>
              </a:rPr>
              <a:t> ____</a:t>
            </a:r>
            <a:endParaRPr lang="es-MX"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4204388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19336" y="0"/>
            <a:ext cx="2520280" cy="6858000"/>
            <a:chOff x="0" y="0"/>
            <a:chExt cx="2143108" cy="6858000"/>
          </a:xfrm>
        </p:grpSpPr>
        <p:sp>
          <p:nvSpPr>
            <p:cNvPr id="3" name="Wave 13"/>
            <p:cNvSpPr/>
            <p:nvPr/>
          </p:nvSpPr>
          <p:spPr>
            <a:xfrm rot="5400000" flipH="1">
              <a:off x="-2357446" y="2357446"/>
              <a:ext cx="6858000" cy="2143108"/>
            </a:xfrm>
            <a:prstGeom prst="wave">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 name="Rectangle 14"/>
            <p:cNvSpPr/>
            <p:nvPr/>
          </p:nvSpPr>
          <p:spPr>
            <a:xfrm>
              <a:off x="0" y="0"/>
              <a:ext cx="1214414" cy="6858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5" name="Rectangle 2" descr="faro 2"/>
          <p:cNvSpPr>
            <a:spLocks noChangeArrowheads="1"/>
          </p:cNvSpPr>
          <p:nvPr/>
        </p:nvSpPr>
        <p:spPr bwMode="auto">
          <a:xfrm flipH="1">
            <a:off x="11380702" y="6065856"/>
            <a:ext cx="795350" cy="792144"/>
          </a:xfrm>
          <a:prstGeom prst="rect">
            <a:avLst/>
          </a:prstGeom>
          <a:blipFill dpi="0" rotWithShape="1">
            <a:blip r:embed="rId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6" name="Rectangle 3" descr="train rails"/>
          <p:cNvSpPr>
            <a:spLocks noChangeArrowheads="1"/>
          </p:cNvSpPr>
          <p:nvPr/>
        </p:nvSpPr>
        <p:spPr bwMode="auto">
          <a:xfrm flipH="1">
            <a:off x="9021974" y="6064549"/>
            <a:ext cx="796625" cy="793451"/>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7" name="Rectangle 8" descr="rumbo2"/>
          <p:cNvSpPr>
            <a:spLocks noChangeArrowheads="1"/>
          </p:cNvSpPr>
          <p:nvPr/>
        </p:nvSpPr>
        <p:spPr bwMode="auto">
          <a:xfrm flipH="1">
            <a:off x="10594884"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8" name="Rectangle 9" descr="energia eolica 2"/>
          <p:cNvSpPr>
            <a:spLocks noChangeArrowheads="1"/>
          </p:cNvSpPr>
          <p:nvPr/>
        </p:nvSpPr>
        <p:spPr bwMode="auto">
          <a:xfrm flipH="1">
            <a:off x="9807792" y="6064573"/>
            <a:ext cx="796624"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9" name="Rectangle 4" descr="match_jpg"/>
          <p:cNvSpPr>
            <a:spLocks noChangeArrowheads="1"/>
          </p:cNvSpPr>
          <p:nvPr/>
        </p:nvSpPr>
        <p:spPr bwMode="auto">
          <a:xfrm flipH="1">
            <a:off x="5879976" y="607220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0" name="Rectangle 5" descr="Templando acero en brazas"/>
          <p:cNvSpPr>
            <a:spLocks noChangeArrowheads="1"/>
          </p:cNvSpPr>
          <p:nvPr/>
        </p:nvSpPr>
        <p:spPr bwMode="auto">
          <a:xfrm flipH="1">
            <a:off x="6664520" y="6064549"/>
            <a:ext cx="796625" cy="793451"/>
          </a:xfrm>
          <a:prstGeom prst="rect">
            <a:avLst/>
          </a:prstGeom>
          <a:blipFill dpi="0" rotWithShape="1">
            <a:blip r:embed="rId7"/>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1" name="Rectangle 6" descr="Templando acero"/>
          <p:cNvSpPr>
            <a:spLocks noChangeArrowheads="1"/>
          </p:cNvSpPr>
          <p:nvPr/>
        </p:nvSpPr>
        <p:spPr bwMode="auto">
          <a:xfrm flipH="1">
            <a:off x="7450338" y="6064548"/>
            <a:ext cx="796624" cy="793452"/>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2" name="Rectangle 7" descr="Herrero"/>
          <p:cNvSpPr>
            <a:spLocks noChangeArrowheads="1"/>
          </p:cNvSpPr>
          <p:nvPr/>
        </p:nvSpPr>
        <p:spPr bwMode="auto">
          <a:xfrm flipH="1">
            <a:off x="8237430" y="6064549"/>
            <a:ext cx="795350" cy="793451"/>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3526" y="5615455"/>
            <a:ext cx="1611555" cy="1222196"/>
          </a:xfrm>
          <a:prstGeom prst="rect">
            <a:avLst/>
          </a:prstGeom>
        </p:spPr>
      </p:pic>
      <p:pic>
        <p:nvPicPr>
          <p:cNvPr id="16" name="Imagen 15"/>
          <p:cNvPicPr>
            <a:picLocks noChangeAspect="1"/>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colorTemperature colorTemp="11200"/>
                    </a14:imgEffect>
                    <a14:imgEffect>
                      <a14:saturation sat="400000"/>
                    </a14:imgEffect>
                    <a14:imgEffect>
                      <a14:brightnessContrast bright="-35000" contrast="65000"/>
                    </a14:imgEffect>
                  </a14:imgLayer>
                </a14:imgProps>
              </a:ext>
            </a:extLst>
          </a:blip>
          <a:stretch>
            <a:fillRect/>
          </a:stretch>
        </p:blipFill>
        <p:spPr>
          <a:xfrm>
            <a:off x="339331" y="3707050"/>
            <a:ext cx="1817133" cy="1908405"/>
          </a:xfrm>
          <a:prstGeom prst="ellipse">
            <a:avLst/>
          </a:prstGeom>
          <a:ln>
            <a:noFill/>
          </a:ln>
          <a:effectLst>
            <a:softEdge rad="112500"/>
          </a:effectLst>
        </p:spPr>
      </p:pic>
      <p:sp>
        <p:nvSpPr>
          <p:cNvPr id="17" name="Rectangle 11"/>
          <p:cNvSpPr txBox="1">
            <a:spLocks noChangeArrowheads="1"/>
          </p:cNvSpPr>
          <p:nvPr/>
        </p:nvSpPr>
        <p:spPr>
          <a:xfrm>
            <a:off x="2665100" y="267504"/>
            <a:ext cx="9335556" cy="534795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5000"/>
              </a:lnSpc>
              <a:spcBef>
                <a:spcPct val="0"/>
              </a:spcBef>
              <a:spcAft>
                <a:spcPts val="1200"/>
              </a:spcAft>
              <a:buFont typeface="Bodoni" pitchFamily="18" charset="0"/>
              <a:buAutoNum type="arabicPeriod"/>
            </a:pPr>
            <a:r>
              <a:rPr lang="es-MX" sz="3600" b="1" dirty="0">
                <a:solidFill>
                  <a:srgbClr val="7030A0"/>
                </a:solidFill>
              </a:rPr>
              <a:t>Califícate del 1 al 5</a:t>
            </a:r>
          </a:p>
          <a:p>
            <a:pPr algn="just">
              <a:lnSpc>
                <a:spcPts val="5000"/>
              </a:lnSpc>
              <a:spcBef>
                <a:spcPct val="0"/>
              </a:spcBef>
              <a:spcAft>
                <a:spcPts val="1200"/>
              </a:spcAft>
              <a:buFont typeface="Bodoni" pitchFamily="18" charset="0"/>
              <a:buAutoNum type="arabicPeriod"/>
            </a:pPr>
            <a:r>
              <a:rPr lang="es-MX" sz="3600" b="1" dirty="0">
                <a:solidFill>
                  <a:srgbClr val="7030A0"/>
                </a:solidFill>
              </a:rPr>
              <a:t>¿Por qué te diste esa calificación?</a:t>
            </a:r>
          </a:p>
          <a:p>
            <a:pPr algn="just">
              <a:lnSpc>
                <a:spcPts val="5000"/>
              </a:lnSpc>
              <a:spcBef>
                <a:spcPct val="0"/>
              </a:spcBef>
              <a:spcAft>
                <a:spcPts val="1200"/>
              </a:spcAft>
              <a:buFont typeface="Bodoni" pitchFamily="18" charset="0"/>
              <a:buAutoNum type="arabicPeriod"/>
            </a:pPr>
            <a:r>
              <a:rPr lang="es-MX" sz="3600" b="1" dirty="0">
                <a:solidFill>
                  <a:srgbClr val="7030A0"/>
                </a:solidFill>
              </a:rPr>
              <a:t>¿Qué beneficios obtendrás si subes tu calificación?</a:t>
            </a:r>
          </a:p>
          <a:p>
            <a:pPr algn="just">
              <a:lnSpc>
                <a:spcPts val="5000"/>
              </a:lnSpc>
              <a:spcBef>
                <a:spcPct val="0"/>
              </a:spcBef>
              <a:spcAft>
                <a:spcPts val="1200"/>
              </a:spcAft>
              <a:buFont typeface="Bodoni" pitchFamily="18" charset="0"/>
              <a:buAutoNum type="arabicPeriod"/>
            </a:pPr>
            <a:r>
              <a:rPr lang="es-MX" sz="3600" b="1" dirty="0">
                <a:solidFill>
                  <a:srgbClr val="7030A0"/>
                </a:solidFill>
              </a:rPr>
              <a:t>¿Qué consecuencias tendrás si no haces nada?</a:t>
            </a:r>
            <a:endParaRPr lang="es-ES" sz="3600" dirty="0">
              <a:solidFill>
                <a:srgbClr val="7030A0"/>
              </a:solidFill>
            </a:endParaRPr>
          </a:p>
          <a:p>
            <a:pPr algn="just">
              <a:lnSpc>
                <a:spcPts val="5000"/>
              </a:lnSpc>
              <a:spcBef>
                <a:spcPct val="0"/>
              </a:spcBef>
              <a:spcAft>
                <a:spcPts val="1200"/>
              </a:spcAft>
              <a:buFont typeface="Bodoni" pitchFamily="18" charset="0"/>
              <a:buAutoNum type="arabicPeriod"/>
            </a:pPr>
            <a:r>
              <a:rPr lang="es-MX" sz="3600" b="1" dirty="0">
                <a:solidFill>
                  <a:srgbClr val="7030A0"/>
                </a:solidFill>
              </a:rPr>
              <a:t>Determina una acción específica para practicar este principio.</a:t>
            </a:r>
          </a:p>
        </p:txBody>
      </p:sp>
    </p:spTree>
    <p:extLst>
      <p:ext uri="{BB962C8B-B14F-4D97-AF65-F5344CB8AC3E}">
        <p14:creationId xmlns:p14="http://schemas.microsoft.com/office/powerpoint/2010/main" val="36186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checkerboard(across)">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checkerboard(across)">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19" name="Content Placeholder 18"/>
          <p:cNvSpPr>
            <a:spLocks noGrp="1"/>
          </p:cNvSpPr>
          <p:nvPr>
            <p:ph idx="1"/>
          </p:nvPr>
        </p:nvSpPr>
        <p:spPr>
          <a:xfrm>
            <a:off x="1487489" y="2157033"/>
            <a:ext cx="9217024" cy="2784135"/>
          </a:xfrm>
        </p:spPr>
        <p:txBody>
          <a:bodyPr/>
          <a:lstStyle/>
          <a:p>
            <a:pPr algn="ctr">
              <a:buNone/>
            </a:pPr>
            <a:r>
              <a:rPr lang="es-MX" sz="3600" b="1" dirty="0">
                <a:ln w="22225">
                  <a:solidFill>
                    <a:srgbClr val="FF3B0D"/>
                  </a:solidFill>
                  <a:prstDash val="solid"/>
                </a:ln>
                <a:solidFill>
                  <a:schemeClr val="accent6">
                    <a:lumMod val="40000"/>
                    <a:lumOff val="60000"/>
                  </a:schemeClr>
                </a:solidFill>
              </a:rPr>
              <a:t>Las mentiras meterán en dificultades a cualquier hombre, pero la honradez es defensa suficiente. </a:t>
            </a:r>
          </a:p>
          <a:p>
            <a:pPr algn="r">
              <a:buNone/>
            </a:pPr>
            <a:r>
              <a:rPr lang="es-ES" sz="3600" b="1" dirty="0">
                <a:ln w="22225">
                  <a:solidFill>
                    <a:srgbClr val="FF3B0D"/>
                  </a:solidFill>
                  <a:prstDash val="solid"/>
                </a:ln>
                <a:solidFill>
                  <a:schemeClr val="accent6">
                    <a:lumMod val="40000"/>
                    <a:lumOff val="60000"/>
                  </a:schemeClr>
                </a:solidFill>
              </a:rPr>
              <a:t>Proverbio antiguo </a:t>
            </a:r>
            <a:endParaRPr lang="es-MX" sz="3600" b="1" i="1" dirty="0">
              <a:ln w="22225">
                <a:solidFill>
                  <a:srgbClr val="FF3B0D"/>
                </a:solidFill>
                <a:prstDash val="solid"/>
              </a:ln>
              <a:solidFill>
                <a:schemeClr val="accent6">
                  <a:lumMod val="40000"/>
                  <a:lumOff val="60000"/>
                </a:schemeClr>
              </a:solidFill>
            </a:endParaRPr>
          </a:p>
        </p:txBody>
      </p:sp>
      <p:sp>
        <p:nvSpPr>
          <p:cNvPr id="5" name="Rectangle 4"/>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2" descr="faro 2"/>
          <p:cNvSpPr>
            <a:spLocks noChangeArrowheads="1"/>
          </p:cNvSpPr>
          <p:nvPr/>
        </p:nvSpPr>
        <p:spPr bwMode="auto">
          <a:xfrm flipH="1">
            <a:off x="1286853" y="1"/>
            <a:ext cx="633982" cy="641883"/>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3" descr="train rails"/>
          <p:cNvSpPr>
            <a:spLocks noChangeArrowheads="1"/>
          </p:cNvSpPr>
          <p:nvPr/>
        </p:nvSpPr>
        <p:spPr bwMode="auto">
          <a:xfrm flipH="1">
            <a:off x="969" y="1285860"/>
            <a:ext cx="634998" cy="642942"/>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4" descr="match_jpg"/>
          <p:cNvSpPr>
            <a:spLocks noChangeArrowheads="1"/>
          </p:cNvSpPr>
          <p:nvPr/>
        </p:nvSpPr>
        <p:spPr bwMode="auto">
          <a:xfrm flipH="1">
            <a:off x="1295813" y="1285861"/>
            <a:ext cx="633982" cy="641883"/>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3" name="Rectangle 5" descr="Templando acero en brazas"/>
          <p:cNvSpPr>
            <a:spLocks noChangeArrowheads="1"/>
          </p:cNvSpPr>
          <p:nvPr/>
        </p:nvSpPr>
        <p:spPr bwMode="auto">
          <a:xfrm flipH="1">
            <a:off x="2572737" y="1285860"/>
            <a:ext cx="634998" cy="642942"/>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4" name="Rectangle 6" descr="Templando acero"/>
          <p:cNvSpPr>
            <a:spLocks noChangeArrowheads="1"/>
          </p:cNvSpPr>
          <p:nvPr/>
        </p:nvSpPr>
        <p:spPr bwMode="auto">
          <a:xfrm flipH="1">
            <a:off x="2580683" y="1"/>
            <a:ext cx="634997" cy="642943"/>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5" name="Rectangle 7" descr="Herrero"/>
          <p:cNvSpPr>
            <a:spLocks noChangeArrowheads="1"/>
          </p:cNvSpPr>
          <p:nvPr/>
        </p:nvSpPr>
        <p:spPr bwMode="auto">
          <a:xfrm flipH="1">
            <a:off x="1929795" y="642918"/>
            <a:ext cx="633982" cy="64294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6" name="Rectangle 8" descr="rumbo2"/>
          <p:cNvSpPr>
            <a:spLocks noChangeArrowheads="1"/>
          </p:cNvSpPr>
          <p:nvPr/>
        </p:nvSpPr>
        <p:spPr bwMode="auto">
          <a:xfrm flipH="1">
            <a:off x="643911" y="642919"/>
            <a:ext cx="633982" cy="641883"/>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7" name="Rectangle 9" descr="energia eolica 2"/>
          <p:cNvSpPr>
            <a:spLocks noChangeArrowheads="1"/>
          </p:cNvSpPr>
          <p:nvPr/>
        </p:nvSpPr>
        <p:spPr bwMode="auto">
          <a:xfrm flipH="1">
            <a:off x="970" y="0"/>
            <a:ext cx="634997" cy="642942"/>
          </a:xfrm>
          <a:prstGeom prst="rect">
            <a:avLst/>
          </a:prstGeom>
          <a:blipFill dpi="0" rotWithShape="1">
            <a:blip r:embed="rId12"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Titre 1"/>
          <p:cNvSpPr txBox="1">
            <a:spLocks/>
          </p:cNvSpPr>
          <p:nvPr/>
        </p:nvSpPr>
        <p:spPr bwMode="auto">
          <a:xfrm>
            <a:off x="5453058" y="571481"/>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chemeClr val="accent6">
                      <a:lumMod val="60000"/>
                      <a:lumOff val="40000"/>
                    </a:schemeClr>
                  </a:solidFill>
                </a:ln>
                <a:solidFill>
                  <a:srgbClr val="FF3B0D"/>
                </a:solidFill>
                <a:effectLst>
                  <a:glow rad="228600">
                    <a:schemeClr val="accent4">
                      <a:satMod val="175000"/>
                      <a:alpha val="40000"/>
                    </a:schemeClr>
                  </a:glow>
                </a:effectLst>
                <a:latin typeface="+mj-lt"/>
                <a:ea typeface="+mj-ea"/>
                <a:cs typeface="+mj-cs"/>
              </a:rPr>
              <a:t>FACTOR CARÁCTER</a:t>
            </a:r>
          </a:p>
        </p:txBody>
      </p:sp>
      <p:sp>
        <p:nvSpPr>
          <p:cNvPr id="20" name="Rectángulo 19"/>
          <p:cNvSpPr/>
          <p:nvPr/>
        </p:nvSpPr>
        <p:spPr>
          <a:xfrm>
            <a:off x="1616521" y="5140123"/>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Rectangle 4"/>
          <p:cNvSpPr/>
          <p:nvPr/>
        </p:nvSpPr>
        <p:spPr>
          <a:xfrm>
            <a:off x="-2464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 name="Rectangle 5"/>
          <p:cNvSpPr/>
          <p:nvPr/>
        </p:nvSpPr>
        <p:spPr>
          <a:xfrm>
            <a:off x="1904146"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Rectangle 6"/>
          <p:cNvSpPr/>
          <p:nvPr/>
        </p:nvSpPr>
        <p:spPr>
          <a:xfrm>
            <a:off x="2547088"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Rectangle 7"/>
          <p:cNvSpPr/>
          <p:nvPr/>
        </p:nvSpPr>
        <p:spPr>
          <a:xfrm>
            <a:off x="618262"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Rectangle 2" descr="faro 2"/>
          <p:cNvSpPr>
            <a:spLocks noChangeArrowheads="1"/>
          </p:cNvSpPr>
          <p:nvPr/>
        </p:nvSpPr>
        <p:spPr bwMode="auto">
          <a:xfrm flipH="1">
            <a:off x="1261204" y="1"/>
            <a:ext cx="633982" cy="641883"/>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0" name="Rectangle 3" descr="train rails"/>
          <p:cNvSpPr>
            <a:spLocks noChangeArrowheads="1"/>
          </p:cNvSpPr>
          <p:nvPr/>
        </p:nvSpPr>
        <p:spPr bwMode="auto">
          <a:xfrm flipH="1">
            <a:off x="-24680" y="1285860"/>
            <a:ext cx="634998" cy="642942"/>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1" name="Rectangle 4" descr="match_jpg"/>
          <p:cNvSpPr>
            <a:spLocks noChangeArrowheads="1"/>
          </p:cNvSpPr>
          <p:nvPr/>
        </p:nvSpPr>
        <p:spPr bwMode="auto">
          <a:xfrm flipH="1">
            <a:off x="1270164" y="1285861"/>
            <a:ext cx="633982" cy="641883"/>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2" name="Rectangle 5" descr="Templando acero en brazas"/>
          <p:cNvSpPr>
            <a:spLocks noChangeArrowheads="1"/>
          </p:cNvSpPr>
          <p:nvPr/>
        </p:nvSpPr>
        <p:spPr bwMode="auto">
          <a:xfrm flipH="1">
            <a:off x="2547088" y="1285860"/>
            <a:ext cx="634998" cy="642942"/>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3" name="Rectangle 6" descr="Templando acero"/>
          <p:cNvSpPr>
            <a:spLocks noChangeArrowheads="1"/>
          </p:cNvSpPr>
          <p:nvPr/>
        </p:nvSpPr>
        <p:spPr bwMode="auto">
          <a:xfrm flipH="1">
            <a:off x="2555034" y="1"/>
            <a:ext cx="634997" cy="642943"/>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4" name="Rectangle 7" descr="Herrero"/>
          <p:cNvSpPr>
            <a:spLocks noChangeArrowheads="1"/>
          </p:cNvSpPr>
          <p:nvPr/>
        </p:nvSpPr>
        <p:spPr bwMode="auto">
          <a:xfrm flipH="1">
            <a:off x="1904146" y="642918"/>
            <a:ext cx="633982" cy="642942"/>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5" name="Rectangle 8" descr="rumbo2"/>
          <p:cNvSpPr>
            <a:spLocks noChangeArrowheads="1"/>
          </p:cNvSpPr>
          <p:nvPr/>
        </p:nvSpPr>
        <p:spPr bwMode="auto">
          <a:xfrm flipH="1">
            <a:off x="618262" y="642919"/>
            <a:ext cx="633982" cy="641883"/>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6" name="Rectangle 9" descr="energia eolica 2"/>
          <p:cNvSpPr>
            <a:spLocks noChangeArrowheads="1"/>
          </p:cNvSpPr>
          <p:nvPr/>
        </p:nvSpPr>
        <p:spPr bwMode="auto">
          <a:xfrm flipH="1">
            <a:off x="-24679" y="0"/>
            <a:ext cx="634997" cy="64294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solidFill>
                <a:prstClr val="black"/>
              </a:solidFill>
            </a:endParaRPr>
          </a:p>
        </p:txBody>
      </p:sp>
      <p:sp>
        <p:nvSpPr>
          <p:cNvPr id="18" name="Titre 1"/>
          <p:cNvSpPr txBox="1">
            <a:spLocks/>
          </p:cNvSpPr>
          <p:nvPr/>
        </p:nvSpPr>
        <p:spPr bwMode="auto">
          <a:xfrm>
            <a:off x="5453058" y="296497"/>
            <a:ext cx="4786314" cy="6842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es-MX" sz="4400" b="1" dirty="0">
                <a:ln>
                  <a:solidFill>
                    <a:srgbClr val="F79646">
                      <a:lumMod val="60000"/>
                      <a:lumOff val="40000"/>
                    </a:srgbClr>
                  </a:solidFill>
                </a:ln>
                <a:solidFill>
                  <a:srgbClr val="FF3B0D"/>
                </a:solidFill>
                <a:effectLst>
                  <a:glow rad="228600">
                    <a:srgbClr val="8064A2">
                      <a:satMod val="175000"/>
                      <a:alpha val="40000"/>
                    </a:srgbClr>
                  </a:glow>
                </a:effectLst>
                <a:latin typeface="Calibri"/>
                <a:ea typeface="+mj-ea"/>
                <a:cs typeface="+mj-cs"/>
              </a:rPr>
              <a:t>FACTOR CARÁCTER</a:t>
            </a:r>
          </a:p>
        </p:txBody>
      </p:sp>
      <p:sp>
        <p:nvSpPr>
          <p:cNvPr id="21" name="Sous-titre 2"/>
          <p:cNvSpPr txBox="1">
            <a:spLocks/>
          </p:cNvSpPr>
          <p:nvPr/>
        </p:nvSpPr>
        <p:spPr bwMode="auto">
          <a:xfrm>
            <a:off x="6096000" y="2428867"/>
            <a:ext cx="5760640" cy="3138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s-MX" sz="3200" b="1" dirty="0">
                <a:solidFill>
                  <a:srgbClr val="7030A0"/>
                </a:solidFill>
                <a:latin typeface="Calibri"/>
              </a:rPr>
              <a:t>Honestidad</a:t>
            </a:r>
          </a:p>
          <a:p>
            <a:pPr marL="342900" indent="-342900" algn="ctr">
              <a:spcBef>
                <a:spcPct val="20000"/>
              </a:spcBef>
              <a:defRPr/>
            </a:pPr>
            <a:r>
              <a:rPr lang="es-MX" sz="3200" dirty="0">
                <a:solidFill>
                  <a:srgbClr val="FF3B0D"/>
                </a:solidFill>
                <a:latin typeface="Calibri"/>
              </a:rPr>
              <a:t>Actuar de manera íntegra ante los demás, presentando los hechos sin engaños, de manera que la gente confíe en mí.</a:t>
            </a:r>
          </a:p>
        </p:txBody>
      </p:sp>
      <p:sp>
        <p:nvSpPr>
          <p:cNvPr id="20" name="Rectángulo 19"/>
          <p:cNvSpPr/>
          <p:nvPr/>
        </p:nvSpPr>
        <p:spPr>
          <a:xfrm>
            <a:off x="1332642" y="6211669"/>
            <a:ext cx="8958958" cy="646331"/>
          </a:xfrm>
          <a:prstGeom prst="rect">
            <a:avLst/>
          </a:prstGeom>
        </p:spPr>
        <p:txBody>
          <a:bodyPr wrap="square">
            <a:spAutoFit/>
          </a:bodyPr>
          <a:lstStyle/>
          <a:p>
            <a:r>
              <a:rPr lang="es-MX" dirty="0">
                <a:solidFill>
                  <a:srgbClr val="7030A0"/>
                </a:solidFill>
              </a:rPr>
              <a:t>www.cambiodecultura.org 		https://www.facebook.com/CambioDeCultura</a:t>
            </a:r>
          </a:p>
          <a:p>
            <a:r>
              <a:rPr lang="es-MX" dirty="0">
                <a:solidFill>
                  <a:srgbClr val="7030A0"/>
                </a:solidFill>
              </a:rPr>
              <a:t>http://cambiodecultura.tumblr.com	http://cambiodecultura.usefedora.com</a:t>
            </a:r>
          </a:p>
        </p:txBody>
      </p:sp>
      <p:pic>
        <p:nvPicPr>
          <p:cNvPr id="19" name="Imagen 18" descr="http://images.rapgenius.com/e83a4380d27556aa31dd1eb42ff2d47b.750x350x1.jpg"/>
          <p:cNvPicPr/>
          <p:nvPr/>
        </p:nvPicPr>
        <p:blipFill>
          <a:blip r:embed="rId11">
            <a:extLst>
              <a:ext uri="{28A0092B-C50C-407E-A947-70E740481C1C}">
                <a14:useLocalDpi xmlns:a14="http://schemas.microsoft.com/office/drawing/2010/main" val="0"/>
              </a:ext>
            </a:extLst>
          </a:blip>
          <a:srcRect/>
          <a:stretch>
            <a:fillRect/>
          </a:stretch>
        </p:blipFill>
        <p:spPr bwMode="auto">
          <a:xfrm>
            <a:off x="532239" y="2428868"/>
            <a:ext cx="5563761" cy="3138801"/>
          </a:xfrm>
          <a:prstGeom prst="rect">
            <a:avLst/>
          </a:prstGeom>
          <a:noFill/>
          <a:ln>
            <a:noFill/>
          </a:ln>
        </p:spPr>
      </p:pic>
    </p:spTree>
    <p:extLst>
      <p:ext uri="{BB962C8B-B14F-4D97-AF65-F5344CB8AC3E}">
        <p14:creationId xmlns:p14="http://schemas.microsoft.com/office/powerpoint/2010/main" val="226890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2307" name="Rectangle 3"/>
          <p:cNvSpPr>
            <a:spLocks noGrp="1" noChangeArrowheads="1"/>
          </p:cNvSpPr>
          <p:nvPr>
            <p:ph type="body" idx="1"/>
          </p:nvPr>
        </p:nvSpPr>
        <p:spPr>
          <a:xfrm>
            <a:off x="2350041" y="1412776"/>
            <a:ext cx="9794631" cy="4525963"/>
          </a:xfrm>
          <a:noFill/>
        </p:spPr>
        <p:txBody>
          <a:bodyPr>
            <a:noAutofit/>
          </a:bodyPr>
          <a:lstStyle/>
          <a:p>
            <a:pPr marL="0" indent="0" algn="r" fontAlgn="base">
              <a:buNone/>
            </a:pPr>
            <a:r>
              <a:rPr lang="es-MX" sz="2800" dirty="0">
                <a:solidFill>
                  <a:schemeClr val="tx1">
                    <a:lumMod val="50000"/>
                    <a:lumOff val="50000"/>
                  </a:schemeClr>
                </a:solidFill>
              </a:rPr>
              <a:t>Las habilidades que tenía Eddie en el manejo y manipulaciones de las leyes, legisladores y procesos mantuvieron a Al Capone fuera de la cárcel mientras fue su abogado, durante casi toda su trayectoria.</a:t>
            </a:r>
          </a:p>
          <a:p>
            <a:pPr marL="0" indent="0" algn="r" fontAlgn="base">
              <a:buNone/>
            </a:pPr>
            <a:r>
              <a:rPr lang="es-MX" sz="2800" dirty="0">
                <a:solidFill>
                  <a:schemeClr val="tx1">
                    <a:lumMod val="50000"/>
                    <a:lumOff val="50000"/>
                  </a:schemeClr>
                </a:solidFill>
              </a:rPr>
              <a:t>   Capone le pagaba muy bien a Eddie.  Eddie vivía la gran vida de la Mafia de Chicago y le prestaba poca o ninguna consideración a las atrocidades que sucedían a su alrededor.</a:t>
            </a:r>
          </a:p>
          <a:p>
            <a:pPr marL="0" indent="0" algn="r" fontAlgn="base">
              <a:buNone/>
            </a:pPr>
            <a:r>
              <a:rPr lang="es-MX" sz="2800" dirty="0">
                <a:solidFill>
                  <a:schemeClr val="tx1">
                    <a:lumMod val="50000"/>
                    <a:lumOff val="50000"/>
                  </a:schemeClr>
                </a:solidFill>
              </a:rPr>
              <a:t>Pero Eddie  tenía una gran debilidad.  Un hijo al que amaba entrañablemente, fruto de un divorcio, la mamá vivía en San Luis con dos hijas, mientras que su hijo, se fue a la Academia Naval.</a:t>
            </a:r>
            <a:r>
              <a:rPr lang="es-ES" sz="2800" dirty="0">
                <a:solidFill>
                  <a:schemeClr val="tx1">
                    <a:lumMod val="50000"/>
                    <a:lumOff val="50000"/>
                  </a:schemeClr>
                </a:solidFill>
              </a:rPr>
              <a:t> </a:t>
            </a: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Dos historias</a:t>
            </a:r>
            <a:endParaRPr lang="es-ES" sz="4000" dirty="0">
              <a:solidFill>
                <a:srgbClr val="7030A0"/>
              </a:solidFill>
            </a:endParaRPr>
          </a:p>
        </p:txBody>
      </p:sp>
      <p:pic>
        <p:nvPicPr>
          <p:cNvPr id="2" name="Imagen 1"/>
          <p:cNvPicPr>
            <a:picLocks noChangeAspect="1"/>
          </p:cNvPicPr>
          <p:nvPr/>
        </p:nvPicPr>
        <p:blipFill>
          <a:blip r:embed="rId2"/>
          <a:stretch>
            <a:fillRect/>
          </a:stretch>
        </p:blipFill>
        <p:spPr>
          <a:xfrm>
            <a:off x="29307" y="1558131"/>
            <a:ext cx="2152650" cy="2533650"/>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815868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checkerboard(across)">
                                      <p:cBhvr>
                                        <p:cTn id="7" dur="500"/>
                                        <p:tgtEl>
                                          <p:spTgt spid="482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2307">
                                            <p:txEl>
                                              <p:pRg st="1" end="1"/>
                                            </p:txEl>
                                          </p:spTgt>
                                        </p:tgtEl>
                                        <p:attrNameLst>
                                          <p:attrName>style.visibility</p:attrName>
                                        </p:attrNameLst>
                                      </p:cBhvr>
                                      <p:to>
                                        <p:strVal val="visible"/>
                                      </p:to>
                                    </p:set>
                                    <p:animEffect transition="in" filter="checkerboard(across)">
                                      <p:cBhvr>
                                        <p:cTn id="12" dur="500"/>
                                        <p:tgtEl>
                                          <p:spTgt spid="482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2307">
                                            <p:txEl>
                                              <p:pRg st="2" end="2"/>
                                            </p:txEl>
                                          </p:spTgt>
                                        </p:tgtEl>
                                        <p:attrNameLst>
                                          <p:attrName>style.visibility</p:attrName>
                                        </p:attrNameLst>
                                      </p:cBhvr>
                                      <p:to>
                                        <p:strVal val="visible"/>
                                      </p:to>
                                    </p:set>
                                    <p:animEffect transition="in" filter="checkerboard(across)">
                                      <p:cBhvr>
                                        <p:cTn id="17" dur="500"/>
                                        <p:tgtEl>
                                          <p:spTgt spid="482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p:cNvSpPr/>
          <p:nvPr/>
        </p:nvSpPr>
        <p:spPr>
          <a:xfrm>
            <a:off x="1001"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929795"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2572737"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643911"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faro 2"/>
          <p:cNvSpPr>
            <a:spLocks noChangeArrowheads="1"/>
          </p:cNvSpPr>
          <p:nvPr/>
        </p:nvSpPr>
        <p:spPr bwMode="auto">
          <a:xfrm flipH="1">
            <a:off x="1286853"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7" name="Rectangle 3" descr="train rails"/>
          <p:cNvSpPr>
            <a:spLocks noChangeArrowheads="1"/>
          </p:cNvSpPr>
          <p:nvPr/>
        </p:nvSpPr>
        <p:spPr bwMode="auto">
          <a:xfrm flipH="1">
            <a:off x="969"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8" name="Rectangle 4" descr="match_jpg"/>
          <p:cNvSpPr>
            <a:spLocks noChangeArrowheads="1"/>
          </p:cNvSpPr>
          <p:nvPr/>
        </p:nvSpPr>
        <p:spPr bwMode="auto">
          <a:xfrm flipH="1">
            <a:off x="1295813"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29" name="Rectangle 5" descr="Templando acero en brazas"/>
          <p:cNvSpPr>
            <a:spLocks noChangeArrowheads="1"/>
          </p:cNvSpPr>
          <p:nvPr/>
        </p:nvSpPr>
        <p:spPr bwMode="auto">
          <a:xfrm flipH="1">
            <a:off x="2572737"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0" name="Rectangle 6" descr="Templando acero"/>
          <p:cNvSpPr>
            <a:spLocks noChangeArrowheads="1"/>
          </p:cNvSpPr>
          <p:nvPr/>
        </p:nvSpPr>
        <p:spPr bwMode="auto">
          <a:xfrm flipH="1">
            <a:off x="2580683"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1" name="Rectangle 7" descr="Herrero"/>
          <p:cNvSpPr>
            <a:spLocks noChangeArrowheads="1"/>
          </p:cNvSpPr>
          <p:nvPr/>
        </p:nvSpPr>
        <p:spPr bwMode="auto">
          <a:xfrm flipH="1">
            <a:off x="1929795"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2" name="Rectangle 8" descr="rumbo2"/>
          <p:cNvSpPr>
            <a:spLocks noChangeArrowheads="1"/>
          </p:cNvSpPr>
          <p:nvPr/>
        </p:nvSpPr>
        <p:spPr bwMode="auto">
          <a:xfrm flipH="1">
            <a:off x="643911"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33" name="Rectangle 9" descr="energia eolica 2"/>
          <p:cNvSpPr>
            <a:spLocks noChangeArrowheads="1"/>
          </p:cNvSpPr>
          <p:nvPr/>
        </p:nvSpPr>
        <p:spPr bwMode="auto">
          <a:xfrm flipH="1">
            <a:off x="970"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8" name="Subtitle 17"/>
          <p:cNvSpPr>
            <a:spLocks noGrp="1"/>
          </p:cNvSpPr>
          <p:nvPr>
            <p:ph type="subTitle" idx="1"/>
          </p:nvPr>
        </p:nvSpPr>
        <p:spPr>
          <a:xfrm>
            <a:off x="1524000" y="6309320"/>
            <a:ext cx="6643702" cy="428604"/>
          </a:xfrm>
        </p:spPr>
        <p:txBody>
          <a:bodyPr/>
          <a:lstStyle/>
          <a:p>
            <a:pPr algn="l"/>
            <a:r>
              <a:rPr lang="es-MX" sz="2800" dirty="0">
                <a:solidFill>
                  <a:schemeClr val="bg1"/>
                </a:solidFill>
              </a:rPr>
              <a:t>Inspiramos </a:t>
            </a:r>
            <a:r>
              <a:rPr lang="es-MX" sz="2800" dirty="0">
                <a:solidFill>
                  <a:srgbClr val="FF3B0D"/>
                </a:solidFill>
              </a:rPr>
              <a:t>al Cambio</a:t>
            </a:r>
            <a:r>
              <a:rPr lang="es-MX" sz="2800" dirty="0">
                <a:solidFill>
                  <a:schemeClr val="bg1"/>
                </a:solidFill>
              </a:rPr>
              <a:t>, Enseñando </a:t>
            </a:r>
            <a:r>
              <a:rPr lang="es-MX" sz="2800" dirty="0">
                <a:solidFill>
                  <a:srgbClr val="7030A0"/>
                </a:solidFill>
              </a:rPr>
              <a:t>Principios</a:t>
            </a:r>
          </a:p>
        </p:txBody>
      </p:sp>
      <p:sp>
        <p:nvSpPr>
          <p:cNvPr id="19" name="Sous-titre 2"/>
          <p:cNvSpPr txBox="1">
            <a:spLocks/>
          </p:cNvSpPr>
          <p:nvPr/>
        </p:nvSpPr>
        <p:spPr bwMode="auto">
          <a:xfrm>
            <a:off x="3358555" y="533392"/>
            <a:ext cx="5023461" cy="966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Demi Cond" pitchFamily="34" charset="0"/>
              </a:rPr>
              <a:t>HERRAMIENTAS, RECURSOS E INSPIRACIÓN</a:t>
            </a:r>
          </a:p>
        </p:txBody>
      </p:sp>
      <p:sp>
        <p:nvSpPr>
          <p:cNvPr id="21" name="Titre 1"/>
          <p:cNvSpPr txBox="1">
            <a:spLocks/>
          </p:cNvSpPr>
          <p:nvPr/>
        </p:nvSpPr>
        <p:spPr bwMode="auto">
          <a:xfrm>
            <a:off x="6714244" y="1928802"/>
            <a:ext cx="5286412"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a:defRPr/>
            </a:pPr>
            <a:r>
              <a:rPr lang="es-MX" sz="4400" b="1" dirty="0">
                <a:ln>
                  <a:solidFill>
                    <a:schemeClr val="accent6">
                      <a:lumMod val="60000"/>
                      <a:lumOff val="40000"/>
                    </a:schemeClr>
                  </a:solidFill>
                </a:ln>
                <a:solidFill>
                  <a:srgbClr val="FF3B0D"/>
                </a:solidFill>
                <a:latin typeface="+mj-lt"/>
                <a:ea typeface="+mj-ea"/>
                <a:cs typeface="+mj-cs"/>
              </a:rPr>
              <a:t>CAMBIO DE </a:t>
            </a:r>
            <a:r>
              <a:rPr lang="es-MX" sz="4400" b="1" dirty="0">
                <a:ln>
                  <a:solidFill>
                    <a:schemeClr val="accent6">
                      <a:lumMod val="60000"/>
                      <a:lumOff val="40000"/>
                    </a:schemeClr>
                  </a:solidFill>
                </a:ln>
                <a:solidFill>
                  <a:srgbClr val="7030A0"/>
                </a:solidFill>
                <a:latin typeface="+mj-lt"/>
                <a:ea typeface="+mj-ea"/>
                <a:cs typeface="+mj-cs"/>
              </a:rPr>
              <a:t>CULTURA</a:t>
            </a:r>
            <a:endParaRPr lang="es-MX" sz="4400" b="1" dirty="0">
              <a:ln>
                <a:solidFill>
                  <a:schemeClr val="accent4">
                    <a:lumMod val="40000"/>
                    <a:lumOff val="60000"/>
                  </a:schemeClr>
                </a:solidFill>
              </a:ln>
              <a:solidFill>
                <a:srgbClr val="7030A0"/>
              </a:solidFill>
              <a:latin typeface="+mj-lt"/>
              <a:ea typeface="+mj-ea"/>
              <a:cs typeface="+mj-cs"/>
            </a:endParaRPr>
          </a:p>
        </p:txBody>
      </p:sp>
      <p:pic>
        <p:nvPicPr>
          <p:cNvPr id="20" name="Picture 19" descr="Icono de Herramientas.png"/>
          <p:cNvPicPr>
            <a:picLocks noChangeAspect="1"/>
          </p:cNvPicPr>
          <p:nvPr/>
        </p:nvPicPr>
        <p:blipFill>
          <a:blip r:embed="rId12"/>
          <a:stretch>
            <a:fillRect/>
          </a:stretch>
        </p:blipFill>
        <p:spPr>
          <a:xfrm>
            <a:off x="8024826" y="1"/>
            <a:ext cx="2643174" cy="2114311"/>
          </a:xfrm>
          <a:prstGeom prst="rect">
            <a:avLst/>
          </a:prstGeom>
        </p:spPr>
      </p:pic>
      <p:pic>
        <p:nvPicPr>
          <p:cNvPr id="22" name="Imagen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8488" y="5517232"/>
            <a:ext cx="1611555" cy="1222196"/>
          </a:xfrm>
          <a:prstGeom prst="rect">
            <a:avLst/>
          </a:prstGeom>
        </p:spPr>
      </p:pic>
      <p:sp>
        <p:nvSpPr>
          <p:cNvPr id="23" name="Rectángulo 22"/>
          <p:cNvSpPr/>
          <p:nvPr/>
        </p:nvSpPr>
        <p:spPr>
          <a:xfrm>
            <a:off x="57320" y="2083541"/>
            <a:ext cx="4961616" cy="1200329"/>
          </a:xfrm>
          <a:prstGeom prst="rect">
            <a:avLst/>
          </a:prstGeom>
        </p:spPr>
        <p:txBody>
          <a:bodyPr wrap="square">
            <a:spAutoFit/>
          </a:bodyPr>
          <a:lstStyle/>
          <a:p>
            <a:r>
              <a:rPr lang="es-MX" dirty="0">
                <a:solidFill>
                  <a:srgbClr val="FF3B0D"/>
                </a:solidFill>
              </a:rPr>
              <a:t>www.cambiodecultura.org 	</a:t>
            </a:r>
          </a:p>
          <a:p>
            <a:r>
              <a:rPr lang="es-MX" dirty="0">
                <a:solidFill>
                  <a:srgbClr val="FF3B0D"/>
                </a:solidFill>
              </a:rPr>
              <a:t>https://www.facebook.com/CambioDeCultura</a:t>
            </a:r>
          </a:p>
          <a:p>
            <a:r>
              <a:rPr lang="es-MX" dirty="0">
                <a:solidFill>
                  <a:srgbClr val="FF3B0D"/>
                </a:solidFill>
              </a:rPr>
              <a:t>http://cambiodecultura.tumblr.com</a:t>
            </a:r>
          </a:p>
          <a:p>
            <a:r>
              <a:rPr lang="es-MX" dirty="0">
                <a:solidFill>
                  <a:srgbClr val="FF3B0D"/>
                </a:solidFill>
              </a:rPr>
              <a:t>http://cambiodecultura.usefedora.com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bstract Glowing Lines of Light with Rainbow Colors Background.jpg"/>
          <p:cNvPicPr>
            <a:picLocks noChangeAspect="1"/>
          </p:cNvPicPr>
          <p:nvPr/>
        </p:nvPicPr>
        <p:blipFill>
          <a:blip r:embed="rId3"/>
          <a:stretch>
            <a:fillRect/>
          </a:stretch>
        </p:blipFill>
        <p:spPr>
          <a:xfrm>
            <a:off x="0" y="-1553"/>
            <a:ext cx="12192000" cy="6859554"/>
          </a:xfrm>
          <a:prstGeom prst="rect">
            <a:avLst/>
          </a:prstGeom>
        </p:spPr>
      </p:pic>
      <p:sp>
        <p:nvSpPr>
          <p:cNvPr id="13" name="Rectangle 12"/>
          <p:cNvSpPr/>
          <p:nvPr/>
        </p:nvSpPr>
        <p:spPr>
          <a:xfrm>
            <a:off x="0" y="0"/>
            <a:ext cx="12192000" cy="19288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4" name="Rectangle 13"/>
          <p:cNvSpPr/>
          <p:nvPr/>
        </p:nvSpPr>
        <p:spPr>
          <a:xfrm>
            <a:off x="15240"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7" name="Rectangle 16"/>
          <p:cNvSpPr/>
          <p:nvPr/>
        </p:nvSpPr>
        <p:spPr>
          <a:xfrm>
            <a:off x="1944034" y="-24"/>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6" name="Rectangle 15"/>
          <p:cNvSpPr/>
          <p:nvPr/>
        </p:nvSpPr>
        <p:spPr>
          <a:xfrm>
            <a:off x="2586976" y="642918"/>
            <a:ext cx="64291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5" name="Rectangle 14"/>
          <p:cNvSpPr/>
          <p:nvPr/>
        </p:nvSpPr>
        <p:spPr>
          <a:xfrm>
            <a:off x="658150" y="1285860"/>
            <a:ext cx="714380" cy="642942"/>
          </a:xfrm>
          <a:prstGeom prst="rect">
            <a:avLst/>
          </a:prstGeom>
          <a:solidFill>
            <a:srgbClr val="FF3B0D"/>
          </a:solidFill>
          <a:ln>
            <a:solidFill>
              <a:srgbClr val="FF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sp>
        <p:nvSpPr>
          <p:cNvPr id="1026" name="Rectangle 2" descr="faro 2"/>
          <p:cNvSpPr>
            <a:spLocks noChangeArrowheads="1"/>
          </p:cNvSpPr>
          <p:nvPr/>
        </p:nvSpPr>
        <p:spPr bwMode="auto">
          <a:xfrm flipH="1">
            <a:off x="1301092" y="1"/>
            <a:ext cx="633982" cy="641883"/>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7" name="Rectangle 3" descr="train rails"/>
          <p:cNvSpPr>
            <a:spLocks noChangeArrowheads="1"/>
          </p:cNvSpPr>
          <p:nvPr/>
        </p:nvSpPr>
        <p:spPr bwMode="auto">
          <a:xfrm flipH="1">
            <a:off x="15208" y="1285860"/>
            <a:ext cx="634998" cy="642942"/>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8" name="Rectangle 4" descr="match_jpg"/>
          <p:cNvSpPr>
            <a:spLocks noChangeArrowheads="1"/>
          </p:cNvSpPr>
          <p:nvPr/>
        </p:nvSpPr>
        <p:spPr bwMode="auto">
          <a:xfrm flipH="1">
            <a:off x="1310052" y="1285861"/>
            <a:ext cx="633982" cy="641883"/>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29" name="Rectangle 5" descr="Templando acero en brazas"/>
          <p:cNvSpPr>
            <a:spLocks noChangeArrowheads="1"/>
          </p:cNvSpPr>
          <p:nvPr/>
        </p:nvSpPr>
        <p:spPr bwMode="auto">
          <a:xfrm flipH="1">
            <a:off x="2586976" y="1285860"/>
            <a:ext cx="634998" cy="642942"/>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0" name="Rectangle 6" descr="Templando acero"/>
          <p:cNvSpPr>
            <a:spLocks noChangeArrowheads="1"/>
          </p:cNvSpPr>
          <p:nvPr/>
        </p:nvSpPr>
        <p:spPr bwMode="auto">
          <a:xfrm flipH="1">
            <a:off x="2594922" y="1"/>
            <a:ext cx="634997" cy="642943"/>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1" name="Rectangle 7" descr="Herrero"/>
          <p:cNvSpPr>
            <a:spLocks noChangeArrowheads="1"/>
          </p:cNvSpPr>
          <p:nvPr/>
        </p:nvSpPr>
        <p:spPr bwMode="auto">
          <a:xfrm flipH="1">
            <a:off x="1944034" y="642918"/>
            <a:ext cx="633982" cy="64294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2" name="Rectangle 8" descr="rumbo2"/>
          <p:cNvSpPr>
            <a:spLocks noChangeArrowheads="1"/>
          </p:cNvSpPr>
          <p:nvPr/>
        </p:nvSpPr>
        <p:spPr bwMode="auto">
          <a:xfrm flipH="1">
            <a:off x="658150" y="642919"/>
            <a:ext cx="633982" cy="641883"/>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033" name="Rectangle 9" descr="energia eolica 2"/>
          <p:cNvSpPr>
            <a:spLocks noChangeArrowheads="1"/>
          </p:cNvSpPr>
          <p:nvPr/>
        </p:nvSpPr>
        <p:spPr bwMode="auto">
          <a:xfrm flipH="1">
            <a:off x="15209" y="0"/>
            <a:ext cx="634997" cy="642942"/>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s-MX">
              <a:solidFill>
                <a:prstClr val="black"/>
              </a:solidFill>
              <a:latin typeface="Arial" charset="0"/>
            </a:endParaRPr>
          </a:p>
        </p:txBody>
      </p:sp>
      <p:sp>
        <p:nvSpPr>
          <p:cNvPr id="19" name="Sous-titre 2"/>
          <p:cNvSpPr txBox="1">
            <a:spLocks/>
          </p:cNvSpPr>
          <p:nvPr/>
        </p:nvSpPr>
        <p:spPr bwMode="auto">
          <a:xfrm>
            <a:off x="4881554" y="533392"/>
            <a:ext cx="3500462" cy="966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Arial" charset="0"/>
              <a:buNone/>
              <a:defRPr/>
            </a:pP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Demi Cond" pitchFamily="34" charset="0"/>
              </a:rPr>
              <a:t>HERRAMIENTAS, RECURSOS E INSPIRACIÓN</a:t>
            </a:r>
          </a:p>
        </p:txBody>
      </p:sp>
      <p:sp>
        <p:nvSpPr>
          <p:cNvPr id="21" name="Titre 1"/>
          <p:cNvSpPr txBox="1">
            <a:spLocks/>
          </p:cNvSpPr>
          <p:nvPr/>
        </p:nvSpPr>
        <p:spPr bwMode="auto">
          <a:xfrm>
            <a:off x="5310182" y="1928802"/>
            <a:ext cx="5286412"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r>
              <a:rPr lang="es-MX" sz="4400" b="1" dirty="0">
                <a:ln>
                  <a:solidFill>
                    <a:prstClr val="white"/>
                  </a:solidFill>
                </a:ln>
                <a:solidFill>
                  <a:srgbClr val="FF3B0D"/>
                </a:solidFill>
                <a:ea typeface="+mj-ea"/>
                <a:cs typeface="+mj-cs"/>
              </a:rPr>
              <a:t>CAMBIO DE CULTURA </a:t>
            </a:r>
            <a:r>
              <a:rPr lang="es-MX" sz="4400" b="1" dirty="0">
                <a:ln>
                  <a:solidFill>
                    <a:prstClr val="white"/>
                  </a:solidFill>
                </a:ln>
                <a:solidFill>
                  <a:srgbClr val="7030A0"/>
                </a:solidFill>
                <a:ea typeface="+mj-ea"/>
                <a:cs typeface="+mj-cs"/>
              </a:rPr>
              <a:t>EMPRESARIAL</a:t>
            </a:r>
          </a:p>
        </p:txBody>
      </p:sp>
      <p:pic>
        <p:nvPicPr>
          <p:cNvPr id="20" name="Picture 19" descr="Icono de Herramientas.png"/>
          <p:cNvPicPr>
            <a:picLocks noChangeAspect="1"/>
          </p:cNvPicPr>
          <p:nvPr/>
        </p:nvPicPr>
        <p:blipFill>
          <a:blip r:embed="rId12"/>
          <a:stretch>
            <a:fillRect/>
          </a:stretch>
        </p:blipFill>
        <p:spPr>
          <a:xfrm>
            <a:off x="8024826" y="1"/>
            <a:ext cx="2643174" cy="2114311"/>
          </a:xfrm>
          <a:prstGeom prst="rect">
            <a:avLst/>
          </a:prstGeom>
        </p:spPr>
      </p:pic>
      <p:pic>
        <p:nvPicPr>
          <p:cNvPr id="5" name="Imagen 4"/>
          <p:cNvPicPr>
            <a:picLocks noChangeAspect="1"/>
          </p:cNvPicPr>
          <p:nvPr/>
        </p:nvPicPr>
        <p:blipFill>
          <a:blip r:embed="rId13">
            <a:extLst>
              <a:ext uri="{BEBA8EAE-BF5A-486C-A8C5-ECC9F3942E4B}">
                <a14:imgProps xmlns:a14="http://schemas.microsoft.com/office/drawing/2010/main">
                  <a14:imgLayer r:embed="rId14">
                    <a14:imgEffect>
                      <a14:artisticPaintStrokes/>
                    </a14:imgEffect>
                  </a14:imgLayer>
                </a14:imgProps>
              </a:ext>
            </a:extLst>
          </a:blip>
          <a:stretch>
            <a:fillRect/>
          </a:stretch>
        </p:blipFill>
        <p:spPr>
          <a:xfrm>
            <a:off x="278877" y="5403628"/>
            <a:ext cx="1915684" cy="1454371"/>
          </a:xfrm>
          <a:prstGeom prst="rect">
            <a:avLst/>
          </a:prstGeom>
        </p:spPr>
      </p:pic>
      <p:pic>
        <p:nvPicPr>
          <p:cNvPr id="2" name="Imagen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08" y="16320"/>
            <a:ext cx="12176792" cy="6831623"/>
          </a:xfrm>
          <a:prstGeom prst="rect">
            <a:avLst/>
          </a:prstGeom>
        </p:spPr>
      </p:pic>
    </p:spTree>
    <p:extLst>
      <p:ext uri="{BB962C8B-B14F-4D97-AF65-F5344CB8AC3E}">
        <p14:creationId xmlns:p14="http://schemas.microsoft.com/office/powerpoint/2010/main" val="38717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3331" name="Rectangle 3"/>
          <p:cNvSpPr>
            <a:spLocks noGrp="1" noChangeArrowheads="1"/>
          </p:cNvSpPr>
          <p:nvPr>
            <p:ph type="body" idx="1"/>
          </p:nvPr>
        </p:nvSpPr>
        <p:spPr>
          <a:xfrm>
            <a:off x="2181956" y="1340768"/>
            <a:ext cx="9881089" cy="4653634"/>
          </a:xfrm>
          <a:noFill/>
        </p:spPr>
        <p:txBody>
          <a:bodyPr>
            <a:noAutofit/>
          </a:bodyPr>
          <a:lstStyle/>
          <a:p>
            <a:pPr marL="0" indent="0" algn="r" fontAlgn="base">
              <a:buNone/>
            </a:pPr>
            <a:r>
              <a:rPr lang="es-MX" sz="2800" dirty="0">
                <a:solidFill>
                  <a:schemeClr val="tx1">
                    <a:lumMod val="50000"/>
                    <a:lumOff val="50000"/>
                  </a:schemeClr>
                </a:solidFill>
              </a:rPr>
              <a:t>Eddie estaba muy pendiente de que no le faltara nada a su hijo:  ropas, automóviles, lujos, ya que el dinero no era obstáculo, pero a pesar de estar relacionado con el crimen organizado, Eddie quería otro tipo de vida para su hijo, quería que supiera la diferencia entre el bien y el mal, deseaba que su hijo fuera un mejor hombre que él.</a:t>
            </a:r>
          </a:p>
          <a:p>
            <a:pPr marL="0" indent="0" algn="r">
              <a:buNone/>
            </a:pPr>
            <a:r>
              <a:rPr lang="es-MX" sz="2800" dirty="0">
                <a:solidFill>
                  <a:schemeClr val="tx1">
                    <a:lumMod val="50000"/>
                    <a:lumOff val="50000"/>
                  </a:schemeClr>
                </a:solidFill>
              </a:rPr>
              <a:t>  Desafortunadamente, no le podía dar a su hijo: Ni un buen nombre, ni un buen ejemplo.  Eso lo impulsó a tomar una decisión, con absoluta determinación, y con el fin de rectificar el mal que había hecho. </a:t>
            </a: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Dos historias</a:t>
            </a:r>
            <a:endParaRPr lang="es-ES" sz="4000" dirty="0">
              <a:solidFill>
                <a:srgbClr val="7030A0"/>
              </a:solidFill>
            </a:endParaRPr>
          </a:p>
        </p:txBody>
      </p:sp>
      <p:pic>
        <p:nvPicPr>
          <p:cNvPr id="4" name="Imagen 3"/>
          <p:cNvPicPr>
            <a:picLocks noChangeAspect="1"/>
          </p:cNvPicPr>
          <p:nvPr/>
        </p:nvPicPr>
        <p:blipFill>
          <a:blip r:embed="rId2"/>
          <a:stretch>
            <a:fillRect/>
          </a:stretch>
        </p:blipFill>
        <p:spPr>
          <a:xfrm>
            <a:off x="29307" y="1558131"/>
            <a:ext cx="2152650" cy="2533650"/>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72852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checkerboard(across)">
                                      <p:cBhvr>
                                        <p:cTn id="7" dur="500"/>
                                        <p:tgtEl>
                                          <p:spTgt spid="483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checkerboard(across)">
                                      <p:cBhvr>
                                        <p:cTn id="12" dur="500"/>
                                        <p:tgtEl>
                                          <p:spTgt spid="483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4355" name="Rectangle 3"/>
          <p:cNvSpPr>
            <a:spLocks noGrp="1" noChangeArrowheads="1"/>
          </p:cNvSpPr>
          <p:nvPr>
            <p:ph type="body" idx="1"/>
          </p:nvPr>
        </p:nvSpPr>
        <p:spPr>
          <a:xfrm>
            <a:off x="2181957" y="1340768"/>
            <a:ext cx="9911862" cy="4525963"/>
          </a:xfrm>
          <a:noFill/>
        </p:spPr>
        <p:txBody>
          <a:bodyPr>
            <a:normAutofit lnSpcReduction="10000"/>
          </a:bodyPr>
          <a:lstStyle/>
          <a:p>
            <a:pPr marL="0" indent="0" algn="r">
              <a:lnSpc>
                <a:spcPct val="120000"/>
              </a:lnSpc>
              <a:buNone/>
            </a:pPr>
            <a:r>
              <a:rPr lang="es-MX" sz="2800" dirty="0">
                <a:solidFill>
                  <a:schemeClr val="tx1">
                    <a:lumMod val="50000"/>
                    <a:lumOff val="50000"/>
                  </a:schemeClr>
                </a:solidFill>
              </a:rPr>
              <a:t>“</a:t>
            </a:r>
            <a:r>
              <a:rPr lang="es-MX" sz="2800" dirty="0" err="1">
                <a:solidFill>
                  <a:schemeClr val="tx1">
                    <a:lumMod val="50000"/>
                    <a:lumOff val="50000"/>
                  </a:schemeClr>
                </a:solidFill>
              </a:rPr>
              <a:t>Easy</a:t>
            </a:r>
            <a:r>
              <a:rPr lang="es-MX" sz="2800" dirty="0">
                <a:solidFill>
                  <a:schemeClr val="tx1">
                    <a:lumMod val="50000"/>
                    <a:lumOff val="50000"/>
                  </a:schemeClr>
                </a:solidFill>
              </a:rPr>
              <a:t>” Eddie decidió que cooperaría con las autoridades y diría toda la verdad sobre la organización de Al Capone, tratando así de limpiar su nombre manchado y ofrecerle a su hijo por lo menos algún buen ejemplo de integridad.  </a:t>
            </a:r>
          </a:p>
          <a:p>
            <a:pPr marL="0" indent="0" algn="r">
              <a:lnSpc>
                <a:spcPct val="120000"/>
              </a:lnSpc>
              <a:buNone/>
            </a:pPr>
            <a:r>
              <a:rPr lang="es-MX" sz="2800" dirty="0">
                <a:solidFill>
                  <a:schemeClr val="tx1">
                    <a:lumMod val="50000"/>
                    <a:lumOff val="50000"/>
                  </a:schemeClr>
                </a:solidFill>
              </a:rPr>
              <a:t>“</a:t>
            </a:r>
            <a:r>
              <a:rPr lang="es-MX" sz="2800" dirty="0" err="1">
                <a:solidFill>
                  <a:schemeClr val="tx1">
                    <a:lumMod val="50000"/>
                    <a:lumOff val="50000"/>
                  </a:schemeClr>
                </a:solidFill>
              </a:rPr>
              <a:t>Easy</a:t>
            </a:r>
            <a:r>
              <a:rPr lang="es-MX" sz="2800" dirty="0">
                <a:solidFill>
                  <a:schemeClr val="tx1">
                    <a:lumMod val="50000"/>
                    <a:lumOff val="50000"/>
                  </a:schemeClr>
                </a:solidFill>
              </a:rPr>
              <a:t>” Eddie sabía que tendría que ser testigo en los Tribunales en contra de La Mafia, y él sabía perfectamente bien que le costaría la vida, pero testificó. Al año, la vida de “</a:t>
            </a:r>
            <a:r>
              <a:rPr lang="es-MX" sz="2800" dirty="0" err="1">
                <a:solidFill>
                  <a:schemeClr val="tx1">
                    <a:lumMod val="50000"/>
                    <a:lumOff val="50000"/>
                  </a:schemeClr>
                </a:solidFill>
              </a:rPr>
              <a:t>Easy</a:t>
            </a:r>
            <a:r>
              <a:rPr lang="es-MX" sz="2800" dirty="0">
                <a:solidFill>
                  <a:schemeClr val="tx1">
                    <a:lumMod val="50000"/>
                    <a:lumOff val="50000"/>
                  </a:schemeClr>
                </a:solidFill>
              </a:rPr>
              <a:t>” Eddie terminó, con una ráfaga de disparos y ametralladoras, en una solitaria calle de Chicago en 1939. </a:t>
            </a:r>
            <a:endParaRPr lang="es-ES" sz="2800" dirty="0">
              <a:solidFill>
                <a:schemeClr val="tx1">
                  <a:lumMod val="50000"/>
                  <a:lumOff val="50000"/>
                </a:schemeClr>
              </a:solidFill>
            </a:endParaRP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Dos historias</a:t>
            </a:r>
            <a:endParaRPr lang="es-ES" sz="4000" dirty="0">
              <a:solidFill>
                <a:srgbClr val="7030A0"/>
              </a:solidFill>
            </a:endParaRPr>
          </a:p>
        </p:txBody>
      </p:sp>
      <p:pic>
        <p:nvPicPr>
          <p:cNvPr id="4" name="Imagen 3"/>
          <p:cNvPicPr>
            <a:picLocks noChangeAspect="1"/>
          </p:cNvPicPr>
          <p:nvPr/>
        </p:nvPicPr>
        <p:blipFill>
          <a:blip r:embed="rId3"/>
          <a:stretch>
            <a:fillRect/>
          </a:stretch>
        </p:blipFill>
        <p:spPr>
          <a:xfrm>
            <a:off x="29307" y="1558131"/>
            <a:ext cx="2152650" cy="2533650"/>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8"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9"/>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1"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3540316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Effect transition="in" filter="checkerboard(across)">
                                      <p:cBhvr>
                                        <p:cTn id="7" dur="500"/>
                                        <p:tgtEl>
                                          <p:spTgt spid="484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4355">
                                            <p:txEl>
                                              <p:pRg st="1" end="1"/>
                                            </p:txEl>
                                          </p:spTgt>
                                        </p:tgtEl>
                                        <p:attrNameLst>
                                          <p:attrName>style.visibility</p:attrName>
                                        </p:attrNameLst>
                                      </p:cBhvr>
                                      <p:to>
                                        <p:strVal val="visible"/>
                                      </p:to>
                                    </p:set>
                                    <p:animEffect transition="in" filter="checkerboard(across)">
                                      <p:cBhvr>
                                        <p:cTn id="12" dur="500"/>
                                        <p:tgtEl>
                                          <p:spTgt spid="484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5379" name="Rectangle 3"/>
          <p:cNvSpPr>
            <a:spLocks noGrp="1" noChangeArrowheads="1"/>
          </p:cNvSpPr>
          <p:nvPr>
            <p:ph type="body" idx="1"/>
          </p:nvPr>
        </p:nvSpPr>
        <p:spPr>
          <a:xfrm>
            <a:off x="70340" y="1688125"/>
            <a:ext cx="9601200" cy="4525963"/>
          </a:xfrm>
          <a:noFill/>
        </p:spPr>
        <p:txBody>
          <a:bodyPr>
            <a:normAutofit/>
          </a:bodyPr>
          <a:lstStyle/>
          <a:p>
            <a:pPr marL="0" indent="0" algn="ctr">
              <a:lnSpc>
                <a:spcPct val="120000"/>
              </a:lnSpc>
              <a:buNone/>
            </a:pPr>
            <a:r>
              <a:rPr lang="es-MX" sz="3200" dirty="0">
                <a:solidFill>
                  <a:schemeClr val="tx1">
                    <a:lumMod val="50000"/>
                    <a:lumOff val="50000"/>
                  </a:schemeClr>
                </a:solidFill>
              </a:rPr>
              <a:t>La II Guerra Mundial produjo muchos héroes. Uno de ellos fue el Teniente Comandante </a:t>
            </a:r>
            <a:r>
              <a:rPr lang="es-MX" sz="3200" dirty="0" err="1">
                <a:solidFill>
                  <a:schemeClr val="tx1">
                    <a:lumMod val="50000"/>
                    <a:lumOff val="50000"/>
                  </a:schemeClr>
                </a:solidFill>
              </a:rPr>
              <a:t>Butch</a:t>
            </a:r>
            <a:r>
              <a:rPr lang="es-MX" sz="3200" dirty="0">
                <a:solidFill>
                  <a:schemeClr val="tx1">
                    <a:lumMod val="50000"/>
                    <a:lumOff val="50000"/>
                  </a:schemeClr>
                </a:solidFill>
              </a:rPr>
              <a:t> </a:t>
            </a:r>
            <a:r>
              <a:rPr lang="es-MX" sz="3200" dirty="0" err="1">
                <a:solidFill>
                  <a:schemeClr val="tx1">
                    <a:lumMod val="50000"/>
                    <a:lumOff val="50000"/>
                  </a:schemeClr>
                </a:solidFill>
              </a:rPr>
              <a:t>O’Hare</a:t>
            </a:r>
            <a:r>
              <a:rPr lang="es-MX" sz="3200" dirty="0">
                <a:solidFill>
                  <a:schemeClr val="tx1">
                    <a:lumMod val="50000"/>
                    <a:lumOff val="50000"/>
                  </a:schemeClr>
                </a:solidFill>
              </a:rPr>
              <a:t>.  Era un piloto de caza, entre los más expertos, asignado al portaviones Lexington, nave madre de la flota del Pacifico Sur de los Estados Unidos.</a:t>
            </a:r>
          </a:p>
        </p:txBody>
      </p:sp>
      <p:sp>
        <p:nvSpPr>
          <p:cNvPr id="3" name="Rectangle 2"/>
          <p:cNvSpPr>
            <a:spLocks noGrp="1" noChangeArrowheads="1"/>
          </p:cNvSpPr>
          <p:nvPr>
            <p:ph type="title"/>
          </p:nvPr>
        </p:nvSpPr>
        <p:spPr>
          <a:xfrm>
            <a:off x="2057400" y="274638"/>
            <a:ext cx="8153400" cy="1143000"/>
          </a:xfrm>
          <a:effectLst/>
        </p:spPr>
        <p:txBody>
          <a:bodyPr/>
          <a:lstStyle/>
          <a:p>
            <a:pPr algn="ctr">
              <a:defRPr/>
            </a:pPr>
            <a:r>
              <a:rPr lang="es-MX" sz="4000" dirty="0">
                <a:solidFill>
                  <a:srgbClr val="7030A0"/>
                </a:solidFill>
              </a:rPr>
              <a:t> LA OTRA HISTORIA</a:t>
            </a:r>
            <a:endParaRPr lang="es-ES" sz="4000" dirty="0">
              <a:solidFill>
                <a:srgbClr val="7030A0"/>
              </a:solidFill>
            </a:endParaRPr>
          </a:p>
        </p:txBody>
      </p:sp>
      <p:pic>
        <p:nvPicPr>
          <p:cNvPr id="2" name="Imagen 1"/>
          <p:cNvPicPr>
            <a:picLocks noChangeAspect="1"/>
          </p:cNvPicPr>
          <p:nvPr/>
        </p:nvPicPr>
        <p:blipFill rotWithShape="1">
          <a:blip r:embed="rId2"/>
          <a:srcRect t="4568" b="18107"/>
          <a:stretch/>
        </p:blipFill>
        <p:spPr>
          <a:xfrm>
            <a:off x="9020908" y="4405965"/>
            <a:ext cx="3171092" cy="2452035"/>
          </a:xfrm>
          <a:prstGeom prst="rect">
            <a:avLst/>
          </a:prstGeom>
        </p:spPr>
      </p:pic>
      <p:sp>
        <p:nvSpPr>
          <p:cNvPr id="5" name="Rectangle 2" descr="faro 2"/>
          <p:cNvSpPr>
            <a:spLocks noChangeArrowheads="1"/>
          </p:cNvSpPr>
          <p:nvPr/>
        </p:nvSpPr>
        <p:spPr bwMode="auto">
          <a:xfrm flipH="1">
            <a:off x="5588682" y="6065856"/>
            <a:ext cx="795350" cy="792144"/>
          </a:xfrm>
          <a:prstGeom prst="rect">
            <a:avLst/>
          </a:prstGeom>
          <a:blipFill dpi="0" rotWithShape="1">
            <a:blip r:embed="rId3"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6" name="Rectangle 3" descr="train rails"/>
          <p:cNvSpPr>
            <a:spLocks noChangeArrowheads="1"/>
          </p:cNvSpPr>
          <p:nvPr/>
        </p:nvSpPr>
        <p:spPr bwMode="auto">
          <a:xfrm flipH="1">
            <a:off x="3229954" y="6064549"/>
            <a:ext cx="796625" cy="793451"/>
          </a:xfrm>
          <a:prstGeom prst="rect">
            <a:avLst/>
          </a:prstGeom>
          <a:blipFill dpi="0" rotWithShape="1">
            <a:blip r:embed="rId4"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7" name="Rectangle 8" descr="rumbo2"/>
          <p:cNvSpPr>
            <a:spLocks noChangeArrowheads="1"/>
          </p:cNvSpPr>
          <p:nvPr/>
        </p:nvSpPr>
        <p:spPr bwMode="auto">
          <a:xfrm flipH="1">
            <a:off x="4802864" y="6065856"/>
            <a:ext cx="795350" cy="792144"/>
          </a:xfrm>
          <a:prstGeom prst="rect">
            <a:avLst/>
          </a:prstGeom>
          <a:blipFill dpi="0" rotWithShape="1">
            <a:blip r:embed="rId5"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8" name="Rectangle 9" descr="energia eolica 2"/>
          <p:cNvSpPr>
            <a:spLocks noChangeArrowheads="1"/>
          </p:cNvSpPr>
          <p:nvPr/>
        </p:nvSpPr>
        <p:spPr bwMode="auto">
          <a:xfrm flipH="1">
            <a:off x="4015772" y="6064573"/>
            <a:ext cx="796624" cy="793451"/>
          </a:xfrm>
          <a:prstGeom prst="rect">
            <a:avLst/>
          </a:prstGeom>
          <a:blipFill dpi="0" rotWithShape="1">
            <a:blip r:embed="rId6"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9" name="Rectangle 4" descr="match_jpg"/>
          <p:cNvSpPr>
            <a:spLocks noChangeArrowheads="1"/>
          </p:cNvSpPr>
          <p:nvPr/>
        </p:nvSpPr>
        <p:spPr bwMode="auto">
          <a:xfrm flipH="1">
            <a:off x="87956" y="6072206"/>
            <a:ext cx="795350" cy="792144"/>
          </a:xfrm>
          <a:prstGeom prst="rect">
            <a:avLst/>
          </a:prstGeom>
          <a:blipFill dpi="0" rotWithShape="1">
            <a:blip r:embed="rId7"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0" name="Rectangle 5" descr="Templando acero en brazas"/>
          <p:cNvSpPr>
            <a:spLocks noChangeArrowheads="1"/>
          </p:cNvSpPr>
          <p:nvPr/>
        </p:nvSpPr>
        <p:spPr bwMode="auto">
          <a:xfrm flipH="1">
            <a:off x="872500" y="6064549"/>
            <a:ext cx="796625" cy="793451"/>
          </a:xfrm>
          <a:prstGeom prst="rect">
            <a:avLst/>
          </a:prstGeom>
          <a:blipFill dpi="0" rotWithShape="1">
            <a:blip r:embed="rId8"/>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1" name="Rectangle 6" descr="Templando acero"/>
          <p:cNvSpPr>
            <a:spLocks noChangeArrowheads="1"/>
          </p:cNvSpPr>
          <p:nvPr/>
        </p:nvSpPr>
        <p:spPr bwMode="auto">
          <a:xfrm flipH="1">
            <a:off x="1658318" y="6064548"/>
            <a:ext cx="796624" cy="793452"/>
          </a:xfrm>
          <a:prstGeom prst="rect">
            <a:avLst/>
          </a:prstGeom>
          <a:blipFill dpi="0" rotWithShape="1">
            <a:blip r:embed="rId9"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
        <p:nvSpPr>
          <p:cNvPr id="12" name="Rectangle 7" descr="Herrero"/>
          <p:cNvSpPr>
            <a:spLocks noChangeArrowheads="1"/>
          </p:cNvSpPr>
          <p:nvPr/>
        </p:nvSpPr>
        <p:spPr bwMode="auto">
          <a:xfrm flipH="1">
            <a:off x="2445410" y="6064549"/>
            <a:ext cx="795350" cy="793451"/>
          </a:xfrm>
          <a:prstGeom prst="rect">
            <a:avLst/>
          </a:prstGeom>
          <a:blipFill dpi="0" rotWithShape="1">
            <a:blip r:embed="rId10" cstate="print"/>
            <a:srcRect/>
            <a:stretch>
              <a:fillRect/>
            </a:stretch>
          </a:blip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s-MX"/>
          </a:p>
        </p:txBody>
      </p:sp>
    </p:spTree>
    <p:extLst>
      <p:ext uri="{BB962C8B-B14F-4D97-AF65-F5344CB8AC3E}">
        <p14:creationId xmlns:p14="http://schemas.microsoft.com/office/powerpoint/2010/main" val="432717923"/>
      </p:ext>
    </p:extLst>
  </p:cSld>
  <p:clrMapOvr>
    <a:masterClrMapping/>
  </p:clrMapOvr>
</p:sld>
</file>

<file path=ppt/theme/theme1.xml><?xml version="1.0" encoding="utf-8"?>
<a:theme xmlns:a="http://schemas.openxmlformats.org/drawingml/2006/main" name="TW_Renewab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7030A0"/>
        </a:solidFill>
      </a:spPr>
      <a:bodyPr wrap="square" rtlCol="0">
        <a:spAutoFit/>
      </a:bodyPr>
      <a:lstStyle>
        <a:defPPr>
          <a:defRPr sz="4000" dirty="0" smtClean="0">
            <a:solidFill>
              <a:srgbClr val="FF3B0D"/>
            </a:solidFill>
            <a:latin typeface="Franklin Gothic Medium Cond" pitchFamily="34" charset="0"/>
            <a:ea typeface="KaiTi" pitchFamily="49" charset="-122"/>
          </a:defRPr>
        </a:defPPr>
      </a:lstStyle>
    </a:txDef>
  </a:objectDefaults>
  <a:extraClrSchemeLst/>
</a:theme>
</file>

<file path=ppt/theme/theme2.xml><?xml version="1.0" encoding="utf-8"?>
<a:theme xmlns:a="http://schemas.openxmlformats.org/drawingml/2006/main" name="1_TW_Renewab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7030A0"/>
        </a:solidFill>
      </a:spPr>
      <a:bodyPr wrap="square" rtlCol="0">
        <a:spAutoFit/>
      </a:bodyPr>
      <a:lstStyle>
        <a:defPPr>
          <a:defRPr sz="4000" dirty="0" smtClean="0">
            <a:solidFill>
              <a:srgbClr val="FF3B0D"/>
            </a:solidFill>
            <a:latin typeface="Franklin Gothic Medium Cond" pitchFamily="34" charset="0"/>
            <a:ea typeface="KaiTi" pitchFamily="49" charset="-122"/>
          </a:defRPr>
        </a:defPPr>
      </a:lstStyle>
    </a:txDef>
  </a:objectDefaults>
  <a:extraClrSchemeLst/>
</a:theme>
</file>

<file path=ppt/theme/theme3.xml><?xml version="1.0" encoding="utf-8"?>
<a:theme xmlns:a="http://schemas.openxmlformats.org/drawingml/2006/main" name="2_TW_Renewab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7030A0"/>
        </a:solidFill>
      </a:spPr>
      <a:bodyPr wrap="square" rtlCol="0">
        <a:spAutoFit/>
      </a:bodyPr>
      <a:lstStyle>
        <a:defPPr>
          <a:defRPr sz="4000" dirty="0" smtClean="0">
            <a:solidFill>
              <a:srgbClr val="FF3B0D"/>
            </a:solidFill>
            <a:latin typeface="Franklin Gothic Medium Cond" pitchFamily="34" charset="0"/>
            <a:ea typeface="KaiTi" pitchFamily="49" charset="-122"/>
          </a:defRPr>
        </a:defPPr>
      </a:lstStyle>
    </a:txDef>
  </a:objectDefaults>
  <a:extraClrSchemeLst/>
</a:theme>
</file>

<file path=ppt/theme/theme4.xml><?xml version="1.0" encoding="utf-8"?>
<a:theme xmlns:a="http://schemas.openxmlformats.org/drawingml/2006/main" name="3_TW_Renewab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7030A0"/>
        </a:solidFill>
      </a:spPr>
      <a:bodyPr wrap="square" rtlCol="0">
        <a:spAutoFit/>
      </a:bodyPr>
      <a:lstStyle>
        <a:defPPr>
          <a:defRPr sz="4000" dirty="0" smtClean="0">
            <a:solidFill>
              <a:srgbClr val="FF3B0D"/>
            </a:solidFill>
            <a:latin typeface="Franklin Gothic Medium Cond" pitchFamily="34" charset="0"/>
            <a:ea typeface="KaiTi" pitchFamily="49" charset="-122"/>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93218C-E38E-4B5F-BA0A-A93F1D727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2380</TotalTime>
  <Words>2260</Words>
  <Application>Microsoft Office PowerPoint</Application>
  <PresentationFormat>Panorámica</PresentationFormat>
  <Paragraphs>287</Paragraphs>
  <Slides>61</Slides>
  <Notes>46</Notes>
  <HiddenSlides>21</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61</vt:i4>
      </vt:variant>
    </vt:vector>
  </HeadingPairs>
  <TitlesOfParts>
    <vt:vector size="71" baseType="lpstr">
      <vt:lpstr>Arial</vt:lpstr>
      <vt:lpstr>Bodoni</vt:lpstr>
      <vt:lpstr>Calibri</vt:lpstr>
      <vt:lpstr>Consolas</vt:lpstr>
      <vt:lpstr>Franklin Gothic Demi Cond</vt:lpstr>
      <vt:lpstr>Times New Roman</vt:lpstr>
      <vt:lpstr>TW_Renewable(2)</vt:lpstr>
      <vt:lpstr>1_TW_Renewable(2)</vt:lpstr>
      <vt:lpstr>2_TW_Renewable(2)</vt:lpstr>
      <vt:lpstr>3_TW_Renewable(2)</vt:lpstr>
      <vt:lpstr>Presentación de PowerPoint</vt:lpstr>
      <vt:lpstr>Presentación de PowerPoint</vt:lpstr>
      <vt:lpstr>Presentación de PowerPoint</vt:lpstr>
      <vt:lpstr>Presentación de PowerPoint</vt:lpstr>
      <vt:lpstr>Dos historias</vt:lpstr>
      <vt:lpstr>Dos historias</vt:lpstr>
      <vt:lpstr>Dos historias</vt:lpstr>
      <vt:lpstr>Dos historias</vt:lpstr>
      <vt:lpstr> LA OTRA HISTORIA</vt:lpstr>
      <vt:lpstr> LA OTRA HISTORIA</vt:lpstr>
      <vt:lpstr> LA OTRA HISTORIA</vt:lpstr>
      <vt:lpstr>¿Cómo se relacionan estas dos historias?</vt:lpstr>
      <vt:lpstr>Presentación de PowerPoint</vt:lpstr>
      <vt:lpstr>Definición </vt:lpstr>
      <vt:lpstr>Definición </vt:lpstr>
      <vt:lpstr>Definición </vt:lpstr>
      <vt:lpstr>Presentación de PowerPoint</vt:lpstr>
      <vt:lpstr>La deshonestidad tiene consecuencias</vt:lpstr>
      <vt:lpstr>La deshonestidad tiene consecuencias</vt:lpstr>
      <vt:lpstr>La deshonestidad tiene consecuencias</vt:lpstr>
      <vt:lpstr>Presentación de PowerPoint</vt:lpstr>
      <vt:lpstr>Presentación de PowerPoint</vt:lpstr>
      <vt:lpstr>Presentación de PowerPoint</vt:lpstr>
      <vt:lpstr> El Problema de la Exageración</vt:lpstr>
      <vt:lpstr>El Problema de la Exageración</vt:lpstr>
      <vt:lpstr>El Problema de la Exageración</vt:lpstr>
      <vt:lpstr>Presentación de PowerPoint</vt:lpstr>
      <vt:lpstr>Presentación de PowerPoint</vt:lpstr>
      <vt:lpstr>Presentación de PowerPoint</vt:lpstr>
      <vt:lpstr>Beneficios: </vt:lpstr>
      <vt:lpstr>Beneficios: </vt:lpstr>
      <vt:lpstr>Beneficios: </vt:lpstr>
      <vt:lpstr>Presentación de PowerPoint</vt:lpstr>
      <vt:lpstr>Presentación de PowerPoint</vt:lpstr>
      <vt:lpstr>La puerta y los clavos</vt:lpstr>
      <vt:lpstr>La puerta y los clavos</vt:lpstr>
      <vt:lpstr>La puerta y los clavos</vt:lpstr>
      <vt:lpstr>DECISIONES CLAVE</vt:lpstr>
      <vt:lpstr>Comprométete a decir siempre la verdad:</vt:lpstr>
      <vt:lpstr>No hagas trampa, ni robes: </vt:lpstr>
      <vt:lpstr>No exageres, manipules o escondas información: </vt:lpstr>
      <vt:lpstr>Anima a otros a ser íntegros y honestos:</vt:lpstr>
      <vt:lpstr>Afronta tus errores, y restituye si es aplicable: </vt:lpstr>
      <vt:lpstr>Presentación de PowerPoint</vt:lpstr>
      <vt:lpstr>Presentación de PowerPoint</vt:lpstr>
      <vt:lpstr>Pasos hacia la  Acción </vt:lpstr>
      <vt:lpstr>Pasos hacia la  Acción </vt:lpstr>
      <vt:lpstr>Pasos hacia la  Acción </vt:lpstr>
      <vt:lpstr>Pasos hacia la  Acción </vt:lpstr>
      <vt:lpstr>Pasos hacia la  Acción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Guillermo</dc:creator>
  <cp:lastModifiedBy>Guillermo Camino</cp:lastModifiedBy>
  <cp:revision>129</cp:revision>
  <cp:lastPrinted>2014-10-22T18:06:37Z</cp:lastPrinted>
  <dcterms:created xsi:type="dcterms:W3CDTF">2013-12-10T18:49:43Z</dcterms:created>
  <dcterms:modified xsi:type="dcterms:W3CDTF">2018-01-29T19:18:46Z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TC103807039990</vt:lpwstr>
  </property>
</Properties>
</file>