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6" r:id="rId2"/>
    <p:sldId id="278" r:id="rId3"/>
    <p:sldId id="275" r:id="rId4"/>
    <p:sldId id="272" r:id="rId5"/>
    <p:sldId id="277" r:id="rId6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035B"/>
    <a:srgbClr val="E00000"/>
    <a:srgbClr val="C0C0C0"/>
    <a:srgbClr val="B2B2B2"/>
    <a:srgbClr val="BEBEBE"/>
    <a:srgbClr val="C2C2C2"/>
    <a:srgbClr val="B8B8B8"/>
    <a:srgbClr val="B3B3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4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78FCC6F-E377-42CB-BAFC-93BB77EE9B0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01390D3-0879-4B2B-B664-E15A133E0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433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390D3-0879-4B2B-B664-E15A133E02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600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390D3-0879-4B2B-B664-E15A133E021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640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390D3-0879-4B2B-B664-E15A133E021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8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390D3-0879-4B2B-B664-E15A133E021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0971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1390D3-0879-4B2B-B664-E15A133E021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8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211B-ADEE-499B-B714-74BC4F5DD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78B50-838A-49A7-BED4-373D72E4D4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51046-48E6-4BEA-99C5-83B905074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42ACB-2766-45AD-B967-3B2B8D565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3AF83A-374D-46BC-9C3E-58F8B85C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7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5FC510-AD89-4A7F-9B97-2E7D55482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B194CD-AA6D-432A-B570-3E45C06A2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57E671-5A6F-448A-80A0-429488580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40487B-F3A9-4CCD-8E52-C6ACFFD38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FA35B3-63F6-4E30-AC17-7417A6EAA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08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442EA5-5B1E-40EE-8946-35B9DE682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11BF04-3AED-4547-8DDE-BB3AE2D305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C9960F-80FF-416C-837F-A87E704C6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1E994-F25A-406D-84D6-C763B8410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308CF-C14D-48A0-BB39-979FDBD00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71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8DB14-B2D1-4167-9A53-193A1FA19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18956-A81F-4D0F-B1D1-3E3539AAF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5DE60-7DA3-45ED-B3B8-0B727D35C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6A32C-6E62-48FC-AC86-869DA56DE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183A4-1FCD-4092-B396-5ACC7DE8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68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73A38-F427-4994-AB2F-CC5BC6329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C4B28-202A-47FF-B17F-51B11CC76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F465D-3933-46D3-8143-D216DEAC7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030C1B-7654-49D2-9FEE-646E07248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C0E143-F88A-4338-8415-E432875FF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05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33780-4B68-49F3-AFBB-7EADDF06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03422-6347-4D45-BC18-579E8F268C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A18E9C-4044-48BF-B406-1BAA1E1E4F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0B447-D23A-4BC9-A662-552EF6D09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92A386-400B-4F5B-A2E0-60727FAF2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65B54-3DDF-469E-9AEB-B74B346BE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9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92889-B492-47AD-A343-519F053F6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45486-2FC8-479E-90A9-020EAE67A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B1109D-EECC-4C1F-8134-60F12E5A76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DDE559-E236-4C0F-944F-A109D7721B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212CB9-C27A-4D10-8E84-8EA408E9D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C1C0E1-6BDF-4DEE-BB7F-D36FFA3F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69BE9A-A600-4E31-BBC4-43CA30574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E2F744-1F89-4B23-9D2E-828938233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52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663E-8C43-4578-9BC6-FBB945208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60551-5241-4EE1-A3F4-B85AEF6D2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A9DC10-7565-4856-830F-3B661146B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C3DEB0-A974-4DAB-9514-747153FB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1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72E82-6242-401C-964D-F742750220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93A9CD-13DE-4657-A789-892ECA089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C9BCB-0E15-4C85-AAC9-B46989BA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27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50DB7-259B-44F6-A962-FA05C981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0FFE0-CD07-4753-AC9E-504D634FE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755981-4B57-443B-A815-EC2D164DB9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54DB2-D6D0-4FF3-8DCC-2A65FE2DB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748C1-CBD7-4070-B859-F4638821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658B73-E249-4373-BE60-AB2E0903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5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8E3FA-354D-4D19-BEB4-BBBF46D63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EF85D9-BB88-4E2B-B5B1-136B26E798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57562A-1378-4569-A823-174474B46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E5BD55-8420-4127-A763-91C8042D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3BB5B-23CF-41D7-9A0C-2CED5EFE7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B7D26E-C06A-448E-9DDB-FE9FFEBF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567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7E20A0-35B5-4AEF-9D89-570D67D9B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0AB25-BA89-4674-B950-7F49FFCAA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8E6CE8-E351-4098-8017-2441FAF44F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2A36B8-ECEA-4D89-BDF4-A27CE2D462E6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53D08-D18B-4114-8ABF-DD0E8D1BE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E5FD1-F30C-4A2C-B525-E74272B56D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61625-650C-4C08-A2B9-DF4D7FE4F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3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35B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D75A4B-6176-4684-8D5B-40554A0B6F73}"/>
              </a:ext>
            </a:extLst>
          </p:cNvPr>
          <p:cNvSpPr txBox="1"/>
          <p:nvPr/>
        </p:nvSpPr>
        <p:spPr>
          <a:xfrm>
            <a:off x="0" y="5702300"/>
            <a:ext cx="12192000" cy="1155700"/>
          </a:xfrm>
          <a:prstGeom prst="rect">
            <a:avLst/>
          </a:prstGeom>
          <a:solidFill>
            <a:srgbClr val="C0C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9DADB6-FA30-444F-A901-A8C626FAA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5901" y="5641117"/>
            <a:ext cx="4213699" cy="127806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1D285F-5A14-4529-8654-1D75608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578"/>
            <a:ext cx="10515600" cy="3876675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rgbClr val="10035B"/>
              </a:buClr>
              <a:buNone/>
            </a:pPr>
            <a:r>
              <a:rPr lang="en-US" sz="7200" b="1" dirty="0">
                <a:solidFill>
                  <a:schemeClr val="bg1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The Purpose of an Objection</a:t>
            </a:r>
          </a:p>
        </p:txBody>
      </p:sp>
    </p:spTree>
    <p:extLst>
      <p:ext uri="{BB962C8B-B14F-4D97-AF65-F5344CB8AC3E}">
        <p14:creationId xmlns:p14="http://schemas.microsoft.com/office/powerpoint/2010/main" val="3313689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D75A4B-6176-4684-8D5B-40554A0B6F73}"/>
              </a:ext>
            </a:extLst>
          </p:cNvPr>
          <p:cNvSpPr txBox="1"/>
          <p:nvPr/>
        </p:nvSpPr>
        <p:spPr>
          <a:xfrm>
            <a:off x="0" y="5702300"/>
            <a:ext cx="12192000" cy="1155700"/>
          </a:xfrm>
          <a:prstGeom prst="rect">
            <a:avLst/>
          </a:prstGeom>
          <a:solidFill>
            <a:srgbClr val="C0C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9DADB6-FA30-444F-A901-A8C626FAA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5901" y="5641117"/>
            <a:ext cx="4213699" cy="127806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1D285F-5A14-4529-8654-1D75608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578"/>
            <a:ext cx="10515600" cy="3876675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rgbClr val="10035B"/>
              </a:buClr>
              <a:buNone/>
            </a:pPr>
            <a:r>
              <a:rPr lang="en-US" sz="72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Objections have two purposes</a:t>
            </a:r>
          </a:p>
        </p:txBody>
      </p:sp>
    </p:spTree>
    <p:extLst>
      <p:ext uri="{BB962C8B-B14F-4D97-AF65-F5344CB8AC3E}">
        <p14:creationId xmlns:p14="http://schemas.microsoft.com/office/powerpoint/2010/main" val="2003904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85D07B-35DA-4F82-9653-91DDCA95E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867" y="541867"/>
            <a:ext cx="10930466" cy="4614333"/>
          </a:xfrm>
        </p:spPr>
        <p:txBody>
          <a:bodyPr anchor="t">
            <a:normAutofit/>
          </a:bodyPr>
          <a:lstStyle/>
          <a:p>
            <a:pPr marL="1143000" indent="-1143000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5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Gatekeepers</a:t>
            </a:r>
          </a:p>
          <a:p>
            <a:pPr marL="1143000" indent="-1143000">
              <a:lnSpc>
                <a:spcPct val="2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65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Record Preservation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4A54D4-3199-4814-83AC-A0C0162F5187}"/>
              </a:ext>
            </a:extLst>
          </p:cNvPr>
          <p:cNvSpPr txBox="1"/>
          <p:nvPr/>
        </p:nvSpPr>
        <p:spPr>
          <a:xfrm>
            <a:off x="0" y="5702300"/>
            <a:ext cx="12192000" cy="1155700"/>
          </a:xfrm>
          <a:prstGeom prst="rect">
            <a:avLst/>
          </a:prstGeom>
          <a:solidFill>
            <a:srgbClr val="C0C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3A33211-3A72-4EF0-982D-8214ABA70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5901" y="5641117"/>
            <a:ext cx="4213699" cy="1278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16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D75A4B-6176-4684-8D5B-40554A0B6F73}"/>
              </a:ext>
            </a:extLst>
          </p:cNvPr>
          <p:cNvSpPr txBox="1"/>
          <p:nvPr/>
        </p:nvSpPr>
        <p:spPr>
          <a:xfrm>
            <a:off x="0" y="5702300"/>
            <a:ext cx="12192000" cy="1155700"/>
          </a:xfrm>
          <a:prstGeom prst="rect">
            <a:avLst/>
          </a:prstGeom>
          <a:solidFill>
            <a:srgbClr val="C0C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9DADB6-FA30-444F-A901-A8C626FAA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5901" y="5641117"/>
            <a:ext cx="4213699" cy="127806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1D285F-5A14-4529-8654-1D75608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300" y="448735"/>
            <a:ext cx="10947400" cy="4723870"/>
          </a:xfrm>
        </p:spPr>
        <p:txBody>
          <a:bodyPr anchor="t">
            <a:normAutofit fontScale="70000" lnSpcReduction="20000"/>
          </a:bodyPr>
          <a:lstStyle/>
          <a:p>
            <a:pPr marL="1828800" indent="-1828800">
              <a:lnSpc>
                <a:spcPct val="120000"/>
              </a:lnSpc>
              <a:buClr>
                <a:srgbClr val="10035B"/>
              </a:buClr>
              <a:buNone/>
            </a:pPr>
            <a:r>
              <a:rPr lang="en-US" sz="7600" b="1" dirty="0">
                <a:solidFill>
                  <a:srgbClr val="E00000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FRE 103</a:t>
            </a:r>
          </a:p>
          <a:p>
            <a:pPr marL="466725" indent="-466725">
              <a:lnSpc>
                <a:spcPct val="120000"/>
              </a:lnSpc>
              <a:buClr>
                <a:srgbClr val="10035B"/>
              </a:buClr>
              <a:buNone/>
            </a:pPr>
            <a:r>
              <a:rPr lang="en-US" sz="44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(a) Preserving a Claim of Error. A party may claim error in a ruling to admit or exclude evidence only if the error affects a substantial right of the party and:</a:t>
            </a:r>
          </a:p>
          <a:p>
            <a:pPr marL="457200" indent="0">
              <a:lnSpc>
                <a:spcPct val="120000"/>
              </a:lnSpc>
              <a:buClr>
                <a:srgbClr val="10035B"/>
              </a:buClr>
              <a:buNone/>
            </a:pPr>
            <a:r>
              <a:rPr lang="en-US" sz="44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(1) if the ruling admits evidence, a party, on the record:</a:t>
            </a:r>
          </a:p>
          <a:p>
            <a:pPr marL="1143000" indent="0">
              <a:lnSpc>
                <a:spcPct val="120000"/>
              </a:lnSpc>
              <a:buClr>
                <a:srgbClr val="10035B"/>
              </a:buClr>
              <a:buNone/>
            </a:pPr>
            <a:r>
              <a:rPr lang="en-US" sz="44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(A) timely objects or moves to strike; and</a:t>
            </a:r>
          </a:p>
          <a:p>
            <a:pPr marL="1143000" indent="0">
              <a:lnSpc>
                <a:spcPct val="120000"/>
              </a:lnSpc>
              <a:buClr>
                <a:srgbClr val="10035B"/>
              </a:buClr>
              <a:buNone/>
            </a:pPr>
            <a:r>
              <a:rPr lang="en-US" sz="44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(B) states the specific ground, unless it was apparent from the context.</a:t>
            </a:r>
          </a:p>
        </p:txBody>
      </p:sp>
    </p:spTree>
    <p:extLst>
      <p:ext uri="{BB962C8B-B14F-4D97-AF65-F5344CB8AC3E}">
        <p14:creationId xmlns:p14="http://schemas.microsoft.com/office/powerpoint/2010/main" val="368414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9D75A4B-6176-4684-8D5B-40554A0B6F73}"/>
              </a:ext>
            </a:extLst>
          </p:cNvPr>
          <p:cNvSpPr txBox="1"/>
          <p:nvPr/>
        </p:nvSpPr>
        <p:spPr>
          <a:xfrm>
            <a:off x="0" y="5702300"/>
            <a:ext cx="12192000" cy="1155700"/>
          </a:xfrm>
          <a:prstGeom prst="rect">
            <a:avLst/>
          </a:prstGeom>
          <a:solidFill>
            <a:srgbClr val="C0C0C0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9DADB6-FA30-444F-A901-A8C626FAAC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25901" y="5641117"/>
            <a:ext cx="4213699" cy="127806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E1D285F-5A14-4529-8654-1D7560817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3578"/>
            <a:ext cx="10515600" cy="3876675"/>
          </a:xfrm>
        </p:spPr>
        <p:txBody>
          <a:bodyPr anchor="ctr">
            <a:normAutofit/>
          </a:bodyPr>
          <a:lstStyle/>
          <a:p>
            <a:pPr marL="0" indent="0" algn="ctr">
              <a:buClr>
                <a:srgbClr val="10035B"/>
              </a:buClr>
              <a:buNone/>
            </a:pPr>
            <a:r>
              <a:rPr lang="en-US" sz="7200" b="1" dirty="0">
                <a:solidFill>
                  <a:srgbClr val="10035B"/>
                </a:solidFill>
                <a:latin typeface="Microsoft Sans Serif" panose="020B0604020202020204" pitchFamily="34" charset="0"/>
                <a:ea typeface="Microsoft Sans Serif" panose="020B0604020202020204" pitchFamily="34" charset="0"/>
                <a:cs typeface="Microsoft Sans Serif" panose="020B0604020202020204" pitchFamily="34" charset="0"/>
              </a:rPr>
              <a:t>Object or it’s waived</a:t>
            </a:r>
          </a:p>
        </p:txBody>
      </p:sp>
    </p:spTree>
    <p:extLst>
      <p:ext uri="{BB962C8B-B14F-4D97-AF65-F5344CB8AC3E}">
        <p14:creationId xmlns:p14="http://schemas.microsoft.com/office/powerpoint/2010/main" val="1754300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3052</TotalTime>
  <Words>101</Words>
  <Application>Microsoft Office PowerPoint</Application>
  <PresentationFormat>Widescreen</PresentationFormat>
  <Paragraphs>15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Microsoft Sans Serif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Steps to Handling Objections</dc:title>
  <dc:creator>Tania Williams</dc:creator>
  <cp:lastModifiedBy>Tania Williams</cp:lastModifiedBy>
  <cp:revision>50</cp:revision>
  <cp:lastPrinted>2020-04-15T00:10:38Z</cp:lastPrinted>
  <dcterms:created xsi:type="dcterms:W3CDTF">2019-11-08T17:52:04Z</dcterms:created>
  <dcterms:modified xsi:type="dcterms:W3CDTF">2020-04-15T01:37:24Z</dcterms:modified>
</cp:coreProperties>
</file>